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5.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16.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7.xml" ContentType="application/vnd.openxmlformats-officedocument.presentationml.slide+xml"/>
  <Override PartName="/ppt/slides/slide5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diagrams/quickStyle11.xml" ContentType="application/vnd.openxmlformats-officedocument.drawingml.diagramStyl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drawing12.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12.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13.xml" ContentType="application/vnd.openxmlformats-officedocument.drawingml.diagramStyle+xml"/>
  <Override PartName="/ppt/diagrams/layout5.xml" ContentType="application/vnd.openxmlformats-officedocument.drawingml.diagramLayout+xml"/>
  <Override PartName="/ppt/diagrams/layout1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drawing1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layout1.xml" ContentType="application/vnd.openxmlformats-officedocument.drawingml.diagramLayout+xml"/>
  <Override PartName="/ppt/diagrams/quickStyle12.xml" ContentType="application/vnd.openxmlformats-officedocument.drawingml.diagramStyle+xml"/>
  <Override PartName="/ppt/theme/theme2.xml" ContentType="application/vnd.openxmlformats-officedocument.theme+xml"/>
  <Override PartName="/ppt/diagrams/layout12.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18.xml" ContentType="application/vnd.ms-office.drawingml.diagramDrawing+xml"/>
  <Override PartName="/ppt/diagrams/colors18.xml" ContentType="application/vnd.openxmlformats-officedocument.drawingml.diagramColors+xml"/>
  <Override PartName="/ppt/theme/theme1.xml" ContentType="application/vnd.openxmlformats-officedocument.theme+xml"/>
  <Override PartName="/ppt/diagrams/layout19.xml" ContentType="application/vnd.openxmlformats-officedocument.drawingml.diagramLayout+xml"/>
  <Override PartName="/ppt/diagrams/quickStyle19.xml" ContentType="application/vnd.openxmlformats-officedocument.drawingml.diagramStyle+xml"/>
  <Override PartName="/ppt/diagrams/colors20.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drawing17.xml" ContentType="application/vnd.ms-office.drawingml.diagramDrawing+xml"/>
  <Override PartName="/ppt/diagrams/layout11.xml" ContentType="application/vnd.openxmlformats-officedocument.drawingml.diagramLayout+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colors14.xml" ContentType="application/vnd.openxmlformats-officedocument.drawingml.diagramColors+xml"/>
  <Override PartName="/ppt/diagrams/drawing16.xml" ContentType="application/vnd.ms-office.drawingml.diagramDrawing+xml"/>
  <Override PartName="/ppt/diagrams/drawing14.xml" ContentType="application/vnd.ms-office.drawingml.diagramDrawing+xml"/>
  <Override PartName="/ppt/diagrams/drawing20.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colors11.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8.xml" ContentType="application/vnd.ms-office.drawingml.diagramDrawing+xml"/>
  <Override PartName="/ppt/notesMasters/notesMaster1.xml" ContentType="application/vnd.openxmlformats-officedocument.presentationml.notesMaster+xml"/>
  <Override PartName="/ppt/diagrams/drawing10.xml" ContentType="application/vnd.ms-office.drawingml.diagramDrawing+xml"/>
  <Override PartName="/ppt/diagrams/colors10.xml" ContentType="application/vnd.openxmlformats-officedocument.drawingml.diagramColors+xml"/>
  <Override PartName="/ppt/diagrams/layout14.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drawing9.xml" ContentType="application/vnd.ms-office.drawingml.diagramDrawing+xml"/>
  <Override PartName="/ppt/diagrams/layout9.xml" ContentType="application/vnd.openxmlformats-officedocument.drawingml.diagramLayout+xml"/>
  <Override PartName="/ppt/diagrams/quickStyle14.xml" ContentType="application/vnd.openxmlformats-officedocument.drawingml.diagramStyle+xml"/>
  <Override PartName="/ppt/diagrams/colors9.xml" ContentType="application/vnd.openxmlformats-officedocument.drawingml.diagramColors+xml"/>
  <Override PartName="/ppt/diagrams/quickStyle9.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18" r:id="rId3"/>
    <p:sldId id="351" r:id="rId4"/>
    <p:sldId id="347" r:id="rId5"/>
    <p:sldId id="348" r:id="rId6"/>
    <p:sldId id="349" r:id="rId7"/>
    <p:sldId id="350" r:id="rId8"/>
    <p:sldId id="319" r:id="rId9"/>
    <p:sldId id="346" r:id="rId10"/>
    <p:sldId id="326" r:id="rId11"/>
    <p:sldId id="331" r:id="rId12"/>
    <p:sldId id="343" r:id="rId13"/>
    <p:sldId id="344" r:id="rId14"/>
    <p:sldId id="335" r:id="rId15"/>
    <p:sldId id="332" r:id="rId16"/>
    <p:sldId id="333" r:id="rId17"/>
    <p:sldId id="334" r:id="rId18"/>
    <p:sldId id="317"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47" r:id="rId52"/>
    <p:sldId id="448" r:id="rId53"/>
    <p:sldId id="449" r:id="rId54"/>
    <p:sldId id="459" r:id="rId55"/>
    <p:sldId id="451" r:id="rId56"/>
    <p:sldId id="450" r:id="rId57"/>
    <p:sldId id="452" r:id="rId58"/>
    <p:sldId id="453" r:id="rId59"/>
    <p:sldId id="463" r:id="rId60"/>
    <p:sldId id="464" r:id="rId61"/>
    <p:sldId id="465" r:id="rId62"/>
    <p:sldId id="454" r:id="rId63"/>
    <p:sldId id="455" r:id="rId64"/>
    <p:sldId id="456" r:id="rId65"/>
    <p:sldId id="457" r:id="rId66"/>
    <p:sldId id="458" r:id="rId67"/>
    <p:sldId id="460" r:id="rId68"/>
    <p:sldId id="461" r:id="rId69"/>
    <p:sldId id="462" r:id="rId70"/>
    <p:sldId id="262" r:id="rId7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6711"/>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94660"/>
  </p:normalViewPr>
  <p:slideViewPr>
    <p:cSldViewPr snapToGrid="0">
      <p:cViewPr varScale="1">
        <p:scale>
          <a:sx n="92" d="100"/>
          <a:sy n="92" d="100"/>
        </p:scale>
        <p:origin x="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EBD12-8C19-4EAE-A64F-9A1861A2A7B3}"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CO"/>
        </a:p>
      </dgm:t>
    </dgm:pt>
    <dgm:pt modelId="{ED29FE8A-ECFC-4C06-BEBE-4E6535E93467}">
      <dgm:prSet custT="1"/>
      <dgm:spPr>
        <a:ln>
          <a:solidFill>
            <a:schemeClr val="bg2">
              <a:lumMod val="50000"/>
            </a:schemeClr>
          </a:solidFill>
        </a:ln>
      </dgm:spPr>
      <dgm:t>
        <a:bodyPr/>
        <a:lstStyle/>
        <a:p>
          <a:pPr algn="just" rtl="0"/>
          <a:r>
            <a:rPr lang="es-ES" sz="1600" kern="1200" dirty="0" smtClean="0">
              <a:solidFill>
                <a:schemeClr val="bg1">
                  <a:lumMod val="50000"/>
                </a:schemeClr>
              </a:solidFill>
              <a:latin typeface="+mn-lt"/>
              <a:ea typeface="+mn-ea"/>
              <a:cs typeface="Calibri"/>
            </a:rPr>
            <a:t>Se verificará la </a:t>
          </a:r>
          <a:r>
            <a:rPr lang="es-CO" sz="1600" kern="1200" dirty="0" smtClean="0">
              <a:solidFill>
                <a:schemeClr val="bg1">
                  <a:lumMod val="50000"/>
                </a:schemeClr>
              </a:solidFill>
              <a:latin typeface="+mn-lt"/>
              <a:ea typeface="+mn-ea"/>
              <a:cs typeface="Calibri"/>
            </a:rPr>
            <a:t>ejecución académica</a:t>
          </a:r>
          <a:r>
            <a:rPr lang="es-ES" sz="1600" kern="1200" dirty="0" smtClean="0">
              <a:solidFill>
                <a:schemeClr val="bg1">
                  <a:lumMod val="50000"/>
                </a:schemeClr>
              </a:solidFill>
              <a:latin typeface="+mn-lt"/>
              <a:ea typeface="+mn-ea"/>
              <a:cs typeface="Calibri"/>
            </a:rPr>
            <a:t>, a través de una  la certificación firmada por el Director del Proyecto, la cual debe incluir anexa la relación consolidada de los beneficiarios asistentes a la acción de formación. </a:t>
          </a:r>
          <a:endParaRPr lang="es-CO" sz="1600" kern="1200" dirty="0">
            <a:solidFill>
              <a:schemeClr val="bg1">
                <a:lumMod val="50000"/>
              </a:schemeClr>
            </a:solidFill>
            <a:latin typeface="+mn-lt"/>
            <a:ea typeface="+mn-ea"/>
            <a:cs typeface="Calibri"/>
          </a:endParaRPr>
        </a:p>
      </dgm:t>
    </dgm:pt>
    <dgm:pt modelId="{97DC7FD6-82E1-4B99-9FBD-B9382F4D58D0}" type="parTrans" cxnId="{2BBBBAD0-D12F-451D-8F03-87535E5F09ED}">
      <dgm:prSet/>
      <dgm:spPr/>
      <dgm:t>
        <a:bodyPr/>
        <a:lstStyle/>
        <a:p>
          <a:endParaRPr lang="es-CO" sz="1600"/>
        </a:p>
      </dgm:t>
    </dgm:pt>
    <dgm:pt modelId="{478D7CAD-F2A1-432C-8FA5-04ADF0BF9290}" type="sibTrans" cxnId="{2BBBBAD0-D12F-451D-8F03-87535E5F09ED}">
      <dgm:prSet/>
      <dgm:spPr/>
      <dgm:t>
        <a:bodyPr/>
        <a:lstStyle/>
        <a:p>
          <a:endParaRPr lang="es-CO" sz="1600"/>
        </a:p>
      </dgm:t>
    </dgm:pt>
    <dgm:pt modelId="{B038F346-AB98-4108-AFB7-529936E5F37E}">
      <dgm:prSet custT="1"/>
      <dgm:spPr>
        <a:ln>
          <a:solidFill>
            <a:schemeClr val="bg2">
              <a:lumMod val="50000"/>
            </a:schemeClr>
          </a:solidFill>
        </a:ln>
      </dgm:spPr>
      <dgm:t>
        <a:bodyPr/>
        <a:lstStyle/>
        <a:p>
          <a:pPr algn="just" rtl="0"/>
          <a:r>
            <a:rPr lang="es-ES" sz="1600" kern="1200" dirty="0" smtClean="0">
              <a:solidFill>
                <a:schemeClr val="bg1">
                  <a:lumMod val="50000"/>
                </a:schemeClr>
              </a:solidFill>
              <a:latin typeface="+mn-lt"/>
              <a:ea typeface="+mn-ea"/>
              <a:cs typeface="Calibri"/>
            </a:rPr>
            <a:t>Se verificará el diligenciamiento en su totalidad del Formato de Indicadores de Ejecución y deberá remitirlos a la Interventoría mensualmente</a:t>
          </a:r>
          <a:endParaRPr lang="es-CO" sz="1600" kern="1200" dirty="0">
            <a:solidFill>
              <a:schemeClr val="bg1">
                <a:lumMod val="50000"/>
              </a:schemeClr>
            </a:solidFill>
            <a:latin typeface="+mn-lt"/>
            <a:ea typeface="+mn-ea"/>
            <a:cs typeface="Calibri"/>
          </a:endParaRPr>
        </a:p>
      </dgm:t>
    </dgm:pt>
    <dgm:pt modelId="{0C53FB24-05C7-42F4-9EE1-542E29F3597E}" type="parTrans" cxnId="{A6B8D072-BF44-4910-985D-3193757E7596}">
      <dgm:prSet/>
      <dgm:spPr/>
      <dgm:t>
        <a:bodyPr/>
        <a:lstStyle/>
        <a:p>
          <a:endParaRPr lang="es-CO" sz="1600"/>
        </a:p>
      </dgm:t>
    </dgm:pt>
    <dgm:pt modelId="{B607AA4D-7326-452F-A970-73341A16426A}" type="sibTrans" cxnId="{A6B8D072-BF44-4910-985D-3193757E7596}">
      <dgm:prSet/>
      <dgm:spPr/>
      <dgm:t>
        <a:bodyPr/>
        <a:lstStyle/>
        <a:p>
          <a:endParaRPr lang="es-CO" sz="1600"/>
        </a:p>
      </dgm:t>
    </dgm:pt>
    <dgm:pt modelId="{7BC8FAD7-A9AF-4169-84A5-9441C1BD99A2}">
      <dgm:prSet custT="1"/>
      <dgm:spPr>
        <a:ln>
          <a:solidFill>
            <a:schemeClr val="bg2">
              <a:lumMod val="50000"/>
            </a:schemeClr>
          </a:solidFill>
        </a:ln>
      </dgm:spPr>
      <dgm:t>
        <a:bodyPr/>
        <a:lstStyle/>
        <a:p>
          <a:pPr algn="just" rtl="0"/>
          <a:r>
            <a:rPr lang="es-ES" sz="1600" kern="1200" dirty="0" smtClean="0">
              <a:solidFill>
                <a:schemeClr val="bg1">
                  <a:lumMod val="50000"/>
                </a:schemeClr>
              </a:solidFill>
              <a:latin typeface="+mn-lt"/>
              <a:ea typeface="+mn-ea"/>
              <a:cs typeface="Calibri"/>
            </a:rPr>
            <a:t>Se verificará las condiciones estipuladas en el proyecto  requeridas para el óptimo desarrollo de la acción de formación</a:t>
          </a:r>
          <a:endParaRPr lang="es-CO" sz="1600" kern="1200" dirty="0">
            <a:solidFill>
              <a:schemeClr val="bg1">
                <a:lumMod val="50000"/>
              </a:schemeClr>
            </a:solidFill>
            <a:latin typeface="+mn-lt"/>
            <a:ea typeface="+mn-ea"/>
            <a:cs typeface="Calibri"/>
          </a:endParaRPr>
        </a:p>
      </dgm:t>
    </dgm:pt>
    <dgm:pt modelId="{FE599F6F-E186-4D26-A523-D56B00F01D35}" type="parTrans" cxnId="{6B086624-733C-4601-BA33-8DF2ED90B784}">
      <dgm:prSet/>
      <dgm:spPr/>
      <dgm:t>
        <a:bodyPr/>
        <a:lstStyle/>
        <a:p>
          <a:endParaRPr lang="es-CO"/>
        </a:p>
      </dgm:t>
    </dgm:pt>
    <dgm:pt modelId="{B6CEC714-6262-4144-AD10-8C9AB7A0F30B}" type="sibTrans" cxnId="{6B086624-733C-4601-BA33-8DF2ED90B784}">
      <dgm:prSet/>
      <dgm:spPr/>
      <dgm:t>
        <a:bodyPr/>
        <a:lstStyle/>
        <a:p>
          <a:endParaRPr lang="es-CO"/>
        </a:p>
      </dgm:t>
    </dgm:pt>
    <dgm:pt modelId="{8C8D4628-2B87-47BD-A955-00A7D84937E3}">
      <dgm:prSet custT="1"/>
      <dgm:spPr>
        <a:noFill/>
        <a:ln>
          <a:solidFill>
            <a:schemeClr val="bg2">
              <a:lumMod val="50000"/>
            </a:schemeClr>
          </a:solidFill>
        </a:ln>
      </dgm:spPr>
      <dgm:t>
        <a:bodyPr/>
        <a:lstStyle/>
        <a:p>
          <a:pPr algn="just" rtl="0"/>
          <a:r>
            <a:rPr lang="es-ES" sz="1600" kern="1200" dirty="0" smtClean="0">
              <a:solidFill>
                <a:schemeClr val="bg1">
                  <a:lumMod val="50000"/>
                </a:schemeClr>
              </a:solidFill>
              <a:latin typeface="+mn-lt"/>
              <a:ea typeface="+mn-ea"/>
              <a:cs typeface="Calibri"/>
            </a:rPr>
            <a:t>Se verificará # de asistentes = Lo estipulado en el proyecto, </a:t>
          </a:r>
          <a:r>
            <a:rPr lang="es-ES" sz="1600" b="1" u="sng" kern="1200" dirty="0" smtClean="0">
              <a:solidFill>
                <a:schemeClr val="bg1">
                  <a:lumMod val="50000"/>
                </a:schemeClr>
              </a:solidFill>
              <a:latin typeface="+mn-lt"/>
              <a:ea typeface="+mn-ea"/>
              <a:cs typeface="Calibri"/>
            </a:rPr>
            <a:t>cuando se identifique que el número de asistentes es menor al estipulado </a:t>
          </a:r>
          <a:r>
            <a:rPr lang="es-ES" sz="1600" kern="1200" dirty="0" smtClean="0">
              <a:solidFill>
                <a:schemeClr val="bg1">
                  <a:lumMod val="50000"/>
                </a:schemeClr>
              </a:solidFill>
              <a:latin typeface="+mn-lt"/>
              <a:ea typeface="+mn-ea"/>
              <a:cs typeface="Calibri"/>
            </a:rPr>
            <a:t>. La interventoría debe proponer acciones preventivas y correctivas para propender por el cumplimiento de esta obligación, la liquidación se realizará por costo beneficiario por acción de formación. </a:t>
          </a:r>
          <a:endParaRPr lang="es-CO" sz="1600" kern="1200" dirty="0">
            <a:solidFill>
              <a:schemeClr val="bg1">
                <a:lumMod val="50000"/>
              </a:schemeClr>
            </a:solidFill>
            <a:latin typeface="+mn-lt"/>
            <a:ea typeface="+mn-ea"/>
            <a:cs typeface="Calibri"/>
          </a:endParaRPr>
        </a:p>
      </dgm:t>
    </dgm:pt>
    <dgm:pt modelId="{6E23F2D4-1975-462D-9CF4-1F67584CC3DB}" type="parTrans" cxnId="{C78A1BA6-EFF3-457F-A15F-9233D2E8491F}">
      <dgm:prSet/>
      <dgm:spPr/>
      <dgm:t>
        <a:bodyPr/>
        <a:lstStyle/>
        <a:p>
          <a:endParaRPr lang="es-CO"/>
        </a:p>
      </dgm:t>
    </dgm:pt>
    <dgm:pt modelId="{ECD81F58-0BCD-4CB0-8562-DD870EE3C649}" type="sibTrans" cxnId="{C78A1BA6-EFF3-457F-A15F-9233D2E8491F}">
      <dgm:prSet/>
      <dgm:spPr/>
      <dgm:t>
        <a:bodyPr/>
        <a:lstStyle/>
        <a:p>
          <a:endParaRPr lang="es-CO"/>
        </a:p>
      </dgm:t>
    </dgm:pt>
    <dgm:pt modelId="{710F1A7F-B212-407F-952C-5586CDD9C7A0}">
      <dgm:prSet custT="1"/>
      <dgm:spPr>
        <a:ln>
          <a:solidFill>
            <a:schemeClr val="bg2">
              <a:lumMod val="50000"/>
            </a:schemeClr>
          </a:solidFill>
        </a:ln>
      </dgm:spPr>
      <dgm:t>
        <a:bodyPr/>
        <a:lstStyle/>
        <a:p>
          <a:r>
            <a:rPr lang="es-CO" sz="1600" kern="1200" dirty="0" smtClean="0">
              <a:solidFill>
                <a:schemeClr val="bg1">
                  <a:lumMod val="50000"/>
                </a:schemeClr>
              </a:solidFill>
              <a:latin typeface="+mn-lt"/>
              <a:ea typeface="+mn-ea"/>
              <a:cs typeface="Calibri"/>
            </a:rPr>
            <a:t>Se verificará</a:t>
          </a:r>
          <a:r>
            <a:rPr lang="es-ES" sz="1600" kern="1200" dirty="0" smtClean="0">
              <a:solidFill>
                <a:schemeClr val="bg1">
                  <a:lumMod val="50000"/>
                </a:schemeClr>
              </a:solidFill>
              <a:latin typeface="+mn-lt"/>
              <a:ea typeface="+mn-ea"/>
              <a:cs typeface="Calibri"/>
            </a:rPr>
            <a:t> evidencia de la ejecución académica , que consistirá en un </a:t>
          </a:r>
          <a:r>
            <a:rPr lang="es-ES" sz="1600" b="1" u="sng" kern="1200" dirty="0" smtClean="0">
              <a:solidFill>
                <a:schemeClr val="bg1">
                  <a:lumMod val="50000"/>
                </a:schemeClr>
              </a:solidFill>
              <a:latin typeface="+mn-lt"/>
              <a:ea typeface="+mn-ea"/>
              <a:cs typeface="Calibri"/>
            </a:rPr>
            <a:t>listado de asistencia </a:t>
          </a:r>
          <a:r>
            <a:rPr lang="es-ES" sz="1600" kern="1200" dirty="0" smtClean="0">
              <a:solidFill>
                <a:schemeClr val="bg1">
                  <a:lumMod val="50000"/>
                </a:schemeClr>
              </a:solidFill>
              <a:latin typeface="+mn-lt"/>
              <a:ea typeface="+mn-ea"/>
              <a:cs typeface="Calibri"/>
            </a:rPr>
            <a:t>firmado por los beneficiarios participantes por cada sesión de formación</a:t>
          </a:r>
          <a:endParaRPr lang="es-CO" sz="1600" kern="1200" dirty="0">
            <a:solidFill>
              <a:schemeClr val="bg1">
                <a:lumMod val="50000"/>
              </a:schemeClr>
            </a:solidFill>
            <a:latin typeface="+mn-lt"/>
            <a:ea typeface="+mn-ea"/>
            <a:cs typeface="Calibri"/>
          </a:endParaRPr>
        </a:p>
      </dgm:t>
    </dgm:pt>
    <dgm:pt modelId="{9371DDF9-CF6F-4F69-AECD-CB587F5B9C87}" type="parTrans" cxnId="{A59C4C46-C85D-4F87-93F3-D02370A8E7EA}">
      <dgm:prSet/>
      <dgm:spPr/>
      <dgm:t>
        <a:bodyPr/>
        <a:lstStyle/>
        <a:p>
          <a:endParaRPr lang="es-CO"/>
        </a:p>
      </dgm:t>
    </dgm:pt>
    <dgm:pt modelId="{39A1DE15-38EE-4A69-A6A8-8297DB14C2D7}" type="sibTrans" cxnId="{A59C4C46-C85D-4F87-93F3-D02370A8E7EA}">
      <dgm:prSet/>
      <dgm:spPr/>
      <dgm:t>
        <a:bodyPr/>
        <a:lstStyle/>
        <a:p>
          <a:endParaRPr lang="es-CO"/>
        </a:p>
      </dgm:t>
    </dgm:pt>
    <dgm:pt modelId="{98125736-2F31-4ED7-994E-05289E36153D}">
      <dgm:prSet custT="1"/>
      <dgm:spPr>
        <a:ln>
          <a:solidFill>
            <a:schemeClr val="bg2">
              <a:lumMod val="50000"/>
            </a:schemeClr>
          </a:solidFill>
        </a:ln>
      </dgm:spPr>
      <dgm:t>
        <a:bodyPr/>
        <a:lstStyle/>
        <a:p>
          <a:pPr algn="just" rtl="0"/>
          <a:r>
            <a:rPr lang="es-ES" sz="1600" kern="1200" dirty="0" smtClean="0">
              <a:solidFill>
                <a:schemeClr val="bg1">
                  <a:lumMod val="50000"/>
                </a:schemeClr>
              </a:solidFill>
              <a:latin typeface="+mn-lt"/>
              <a:ea typeface="+mn-ea"/>
              <a:cs typeface="Calibri"/>
            </a:rPr>
            <a:t>Se verificará la ejecución financiera (contratos, órdenes de prestación de servicio, órdenes de compra, facturas, comprobantes de pago, honorarios, tiquetes, gastos de operación), que respalden cualquier erogación efectuada en desarrollo del convenio. </a:t>
          </a:r>
          <a:endParaRPr lang="es-CO" sz="1600" kern="1200" dirty="0">
            <a:solidFill>
              <a:schemeClr val="bg1">
                <a:lumMod val="50000"/>
              </a:schemeClr>
            </a:solidFill>
            <a:latin typeface="+mn-lt"/>
            <a:ea typeface="+mn-ea"/>
            <a:cs typeface="Calibri"/>
          </a:endParaRPr>
        </a:p>
      </dgm:t>
    </dgm:pt>
    <dgm:pt modelId="{0346C10D-710C-40D1-807B-22BD10E67FCD}" type="parTrans" cxnId="{E234F0ED-5679-4694-9978-A1AB8B4FB6B3}">
      <dgm:prSet/>
      <dgm:spPr/>
      <dgm:t>
        <a:bodyPr/>
        <a:lstStyle/>
        <a:p>
          <a:endParaRPr lang="es-CO"/>
        </a:p>
      </dgm:t>
    </dgm:pt>
    <dgm:pt modelId="{E0F74231-A158-4CBE-B047-E541764AB4C7}" type="sibTrans" cxnId="{E234F0ED-5679-4694-9978-A1AB8B4FB6B3}">
      <dgm:prSet/>
      <dgm:spPr/>
      <dgm:t>
        <a:bodyPr/>
        <a:lstStyle/>
        <a:p>
          <a:endParaRPr lang="es-CO"/>
        </a:p>
      </dgm:t>
    </dgm:pt>
    <dgm:pt modelId="{7A684EF0-ABA4-40B7-BB1D-87BB1D1B5B41}" type="pres">
      <dgm:prSet presAssocID="{603EBD12-8C19-4EAE-A64F-9A1861A2A7B3}" presName="Name0" presStyleCnt="0">
        <dgm:presLayoutVars>
          <dgm:chMax val="7"/>
          <dgm:chPref val="7"/>
          <dgm:dir/>
        </dgm:presLayoutVars>
      </dgm:prSet>
      <dgm:spPr/>
      <dgm:t>
        <a:bodyPr/>
        <a:lstStyle/>
        <a:p>
          <a:endParaRPr lang="es-ES"/>
        </a:p>
      </dgm:t>
    </dgm:pt>
    <dgm:pt modelId="{A510CE0C-8864-44DA-AEE4-A6BE32C632A0}" type="pres">
      <dgm:prSet presAssocID="{603EBD12-8C19-4EAE-A64F-9A1861A2A7B3}" presName="Name1" presStyleCnt="0"/>
      <dgm:spPr/>
    </dgm:pt>
    <dgm:pt modelId="{9EDC3064-12A6-4D42-A8CC-8C1CCD17DCC8}" type="pres">
      <dgm:prSet presAssocID="{603EBD12-8C19-4EAE-A64F-9A1861A2A7B3}" presName="cycle" presStyleCnt="0"/>
      <dgm:spPr/>
    </dgm:pt>
    <dgm:pt modelId="{5F688E30-DBC2-4D82-9626-A5BF438AEC7D}" type="pres">
      <dgm:prSet presAssocID="{603EBD12-8C19-4EAE-A64F-9A1861A2A7B3}" presName="srcNode" presStyleLbl="node1" presStyleIdx="0" presStyleCnt="6"/>
      <dgm:spPr/>
    </dgm:pt>
    <dgm:pt modelId="{3BA4EBB6-6DE8-4675-A03D-05F32356209D}" type="pres">
      <dgm:prSet presAssocID="{603EBD12-8C19-4EAE-A64F-9A1861A2A7B3}" presName="conn" presStyleLbl="parChTrans1D2" presStyleIdx="0" presStyleCnt="1"/>
      <dgm:spPr/>
      <dgm:t>
        <a:bodyPr/>
        <a:lstStyle/>
        <a:p>
          <a:endParaRPr lang="es-ES"/>
        </a:p>
      </dgm:t>
    </dgm:pt>
    <dgm:pt modelId="{C7E40670-D40A-498D-985E-D19E02E65646}" type="pres">
      <dgm:prSet presAssocID="{603EBD12-8C19-4EAE-A64F-9A1861A2A7B3}" presName="extraNode" presStyleLbl="node1" presStyleIdx="0" presStyleCnt="6"/>
      <dgm:spPr/>
    </dgm:pt>
    <dgm:pt modelId="{AC09594A-2CAA-4F20-867F-87A090321F27}" type="pres">
      <dgm:prSet presAssocID="{603EBD12-8C19-4EAE-A64F-9A1861A2A7B3}" presName="dstNode" presStyleLbl="node1" presStyleIdx="0" presStyleCnt="6"/>
      <dgm:spPr/>
    </dgm:pt>
    <dgm:pt modelId="{62AB48B6-3DF3-44C9-9B1C-9B599EB5FD73}" type="pres">
      <dgm:prSet presAssocID="{8C8D4628-2B87-47BD-A955-00A7D84937E3}" presName="text_1" presStyleLbl="node1" presStyleIdx="0" presStyleCnt="6" custScaleY="150963">
        <dgm:presLayoutVars>
          <dgm:bulletEnabled val="1"/>
        </dgm:presLayoutVars>
      </dgm:prSet>
      <dgm:spPr/>
      <dgm:t>
        <a:bodyPr/>
        <a:lstStyle/>
        <a:p>
          <a:endParaRPr lang="es-ES"/>
        </a:p>
      </dgm:t>
    </dgm:pt>
    <dgm:pt modelId="{258E1D78-564E-4A62-9A49-34711AB73C8F}" type="pres">
      <dgm:prSet presAssocID="{8C8D4628-2B87-47BD-A955-00A7D84937E3}" presName="accent_1" presStyleCnt="0"/>
      <dgm:spPr/>
    </dgm:pt>
    <dgm:pt modelId="{1B96A31B-2C0C-405B-B538-B94CA6D5FBFD}" type="pres">
      <dgm:prSet presAssocID="{8C8D4628-2B87-47BD-A955-00A7D84937E3}" presName="accentRepeatNode" presStyleLbl="solidFgAcc1" presStyleIdx="0" presStyleCnt="6">
        <dgm:style>
          <a:lnRef idx="2">
            <a:schemeClr val="accent2">
              <a:shade val="50000"/>
            </a:schemeClr>
          </a:lnRef>
          <a:fillRef idx="1">
            <a:schemeClr val="accent2"/>
          </a:fillRef>
          <a:effectRef idx="0">
            <a:schemeClr val="accent2"/>
          </a:effectRef>
          <a:fontRef idx="minor">
            <a:schemeClr val="lt1"/>
          </a:fontRef>
        </dgm:style>
      </dgm:prSet>
      <dgm:spPr>
        <a:prstGeom prst="rightArrow">
          <a:avLst/>
        </a:prstGeom>
      </dgm:spPr>
    </dgm:pt>
    <dgm:pt modelId="{23E56C30-F846-47F4-B74B-11B305299C31}" type="pres">
      <dgm:prSet presAssocID="{710F1A7F-B212-407F-952C-5586CDD9C7A0}" presName="text_2" presStyleLbl="node1" presStyleIdx="1" presStyleCnt="6" custScaleX="98504" custLinFactNeighborX="709" custLinFactNeighborY="7473">
        <dgm:presLayoutVars>
          <dgm:bulletEnabled val="1"/>
        </dgm:presLayoutVars>
      </dgm:prSet>
      <dgm:spPr/>
      <dgm:t>
        <a:bodyPr/>
        <a:lstStyle/>
        <a:p>
          <a:endParaRPr lang="es-CO"/>
        </a:p>
      </dgm:t>
    </dgm:pt>
    <dgm:pt modelId="{F20A9282-C590-4ECF-88CE-65240BE55447}" type="pres">
      <dgm:prSet presAssocID="{710F1A7F-B212-407F-952C-5586CDD9C7A0}" presName="accent_2" presStyleCnt="0"/>
      <dgm:spPr/>
    </dgm:pt>
    <dgm:pt modelId="{B4785C0A-30FF-465B-85DD-81D809569B6E}" type="pres">
      <dgm:prSet presAssocID="{710F1A7F-B212-407F-952C-5586CDD9C7A0}" presName="accentRepeatNode" presStyleLbl="solidFgAcc1" presStyleIdx="1" presStyleCnt="6">
        <dgm:style>
          <a:lnRef idx="2">
            <a:schemeClr val="accent2">
              <a:shade val="50000"/>
            </a:schemeClr>
          </a:lnRef>
          <a:fillRef idx="1">
            <a:schemeClr val="accent2"/>
          </a:fillRef>
          <a:effectRef idx="0">
            <a:schemeClr val="accent2"/>
          </a:effectRef>
          <a:fontRef idx="minor">
            <a:schemeClr val="lt1"/>
          </a:fontRef>
        </dgm:style>
      </dgm:prSet>
      <dgm:spPr>
        <a:prstGeom prst="rightArrow">
          <a:avLst/>
        </a:prstGeom>
      </dgm:spPr>
    </dgm:pt>
    <dgm:pt modelId="{1C501FF9-2BEE-4F75-965E-C1A5FB4F36F5}" type="pres">
      <dgm:prSet presAssocID="{7BC8FAD7-A9AF-4169-84A5-9441C1BD99A2}" presName="text_3" presStyleLbl="node1" presStyleIdx="2" presStyleCnt="6" custLinFactNeighborX="328" custLinFactNeighborY="10829">
        <dgm:presLayoutVars>
          <dgm:bulletEnabled val="1"/>
        </dgm:presLayoutVars>
      </dgm:prSet>
      <dgm:spPr/>
      <dgm:t>
        <a:bodyPr/>
        <a:lstStyle/>
        <a:p>
          <a:endParaRPr lang="es-ES"/>
        </a:p>
      </dgm:t>
    </dgm:pt>
    <dgm:pt modelId="{6F82887D-AC5B-424E-8878-52557EC10F8D}" type="pres">
      <dgm:prSet presAssocID="{7BC8FAD7-A9AF-4169-84A5-9441C1BD99A2}" presName="accent_3" presStyleCnt="0"/>
      <dgm:spPr/>
    </dgm:pt>
    <dgm:pt modelId="{CBFAA6E1-3B05-47A7-B154-A7173ED0C9E5}" type="pres">
      <dgm:prSet presAssocID="{7BC8FAD7-A9AF-4169-84A5-9441C1BD99A2}" presName="accentRepeatNode" presStyleLbl="solidFgAcc1" presStyleIdx="2" presStyleCnt="6">
        <dgm:style>
          <a:lnRef idx="2">
            <a:schemeClr val="accent2">
              <a:shade val="50000"/>
            </a:schemeClr>
          </a:lnRef>
          <a:fillRef idx="1">
            <a:schemeClr val="accent2"/>
          </a:fillRef>
          <a:effectRef idx="0">
            <a:schemeClr val="accent2"/>
          </a:effectRef>
          <a:fontRef idx="minor">
            <a:schemeClr val="lt1"/>
          </a:fontRef>
        </dgm:style>
      </dgm:prSet>
      <dgm:spPr>
        <a:prstGeom prst="rightArrow">
          <a:avLst/>
        </a:prstGeom>
      </dgm:spPr>
    </dgm:pt>
    <dgm:pt modelId="{0A3DD625-38A3-4FFC-9BF2-88FD6C972F4B}" type="pres">
      <dgm:prSet presAssocID="{ED29FE8A-ECFC-4C06-BEBE-4E6535E93467}" presName="text_4" presStyleLbl="node1" presStyleIdx="3" presStyleCnt="6" custScaleY="120286" custLinFactNeighborX="231" custLinFactNeighborY="10829">
        <dgm:presLayoutVars>
          <dgm:bulletEnabled val="1"/>
        </dgm:presLayoutVars>
      </dgm:prSet>
      <dgm:spPr/>
      <dgm:t>
        <a:bodyPr/>
        <a:lstStyle/>
        <a:p>
          <a:endParaRPr lang="es-CO"/>
        </a:p>
      </dgm:t>
    </dgm:pt>
    <dgm:pt modelId="{3BD4AE8D-9972-4E1F-BA5F-6517557177F2}" type="pres">
      <dgm:prSet presAssocID="{ED29FE8A-ECFC-4C06-BEBE-4E6535E93467}" presName="accent_4" presStyleCnt="0"/>
      <dgm:spPr/>
    </dgm:pt>
    <dgm:pt modelId="{C593EB1E-31D6-4530-8A5F-01382393CB95}" type="pres">
      <dgm:prSet presAssocID="{ED29FE8A-ECFC-4C06-BEBE-4E6535E93467}" presName="accentRepeatNode" presStyleLbl="solidFgAcc1" presStyleIdx="3" presStyleCnt="6">
        <dgm:style>
          <a:lnRef idx="3">
            <a:schemeClr val="lt1"/>
          </a:lnRef>
          <a:fillRef idx="1">
            <a:schemeClr val="accent2"/>
          </a:fillRef>
          <a:effectRef idx="1">
            <a:schemeClr val="accent2"/>
          </a:effectRef>
          <a:fontRef idx="minor">
            <a:schemeClr val="lt1"/>
          </a:fontRef>
        </dgm:style>
      </dgm:prSet>
      <dgm:spPr>
        <a:prstGeom prst="rightArrow">
          <a:avLst/>
        </a:prstGeom>
      </dgm:spPr>
    </dgm:pt>
    <dgm:pt modelId="{65BF5F51-99D7-4B97-AA51-176DA2839983}" type="pres">
      <dgm:prSet presAssocID="{B038F346-AB98-4108-AFB7-529936E5F37E}" presName="text_5" presStyleLbl="node1" presStyleIdx="4" presStyleCnt="6" custLinFactNeighborX="229" custLinFactNeighborY="12995">
        <dgm:presLayoutVars>
          <dgm:bulletEnabled val="1"/>
        </dgm:presLayoutVars>
      </dgm:prSet>
      <dgm:spPr/>
      <dgm:t>
        <a:bodyPr/>
        <a:lstStyle/>
        <a:p>
          <a:endParaRPr lang="es-CO"/>
        </a:p>
      </dgm:t>
    </dgm:pt>
    <dgm:pt modelId="{52085B8D-7418-4870-BD7D-CADFA7C0920F}" type="pres">
      <dgm:prSet presAssocID="{B038F346-AB98-4108-AFB7-529936E5F37E}" presName="accent_5" presStyleCnt="0"/>
      <dgm:spPr/>
    </dgm:pt>
    <dgm:pt modelId="{6F3551E9-ADAD-4749-B429-EB6096D97BC3}" type="pres">
      <dgm:prSet presAssocID="{B038F346-AB98-4108-AFB7-529936E5F37E}" presName="accentRepeatNode" presStyleLbl="solidFgAcc1" presStyleIdx="4" presStyleCnt="6">
        <dgm:style>
          <a:lnRef idx="2">
            <a:schemeClr val="accent2">
              <a:shade val="50000"/>
            </a:schemeClr>
          </a:lnRef>
          <a:fillRef idx="1">
            <a:schemeClr val="accent2"/>
          </a:fillRef>
          <a:effectRef idx="0">
            <a:schemeClr val="accent2"/>
          </a:effectRef>
          <a:fontRef idx="minor">
            <a:schemeClr val="lt1"/>
          </a:fontRef>
        </dgm:style>
      </dgm:prSet>
      <dgm:spPr>
        <a:prstGeom prst="rightArrow">
          <a:avLst/>
        </a:prstGeom>
      </dgm:spPr>
    </dgm:pt>
    <dgm:pt modelId="{4B690840-02A5-4AE2-BE58-5BBCD31D9031}" type="pres">
      <dgm:prSet presAssocID="{98125736-2F31-4ED7-994E-05289E36153D}" presName="text_6" presStyleLbl="node1" presStyleIdx="5" presStyleCnt="6" custScaleY="115972">
        <dgm:presLayoutVars>
          <dgm:bulletEnabled val="1"/>
        </dgm:presLayoutVars>
      </dgm:prSet>
      <dgm:spPr/>
      <dgm:t>
        <a:bodyPr/>
        <a:lstStyle/>
        <a:p>
          <a:endParaRPr lang="es-CO"/>
        </a:p>
      </dgm:t>
    </dgm:pt>
    <dgm:pt modelId="{23FC9B69-FFBD-410C-9C97-8BD1F1160070}" type="pres">
      <dgm:prSet presAssocID="{98125736-2F31-4ED7-994E-05289E36153D}" presName="accent_6" presStyleCnt="0"/>
      <dgm:spPr/>
    </dgm:pt>
    <dgm:pt modelId="{BB0B6770-5D1A-4755-A58D-A62E777ABE55}" type="pres">
      <dgm:prSet presAssocID="{98125736-2F31-4ED7-994E-05289E36153D}" presName="accentRepeatNode" presStyleLbl="solidFgAcc1" presStyleIdx="5" presStyleCnt="6">
        <dgm:style>
          <a:lnRef idx="2">
            <a:schemeClr val="accent2">
              <a:shade val="50000"/>
            </a:schemeClr>
          </a:lnRef>
          <a:fillRef idx="1">
            <a:schemeClr val="accent2"/>
          </a:fillRef>
          <a:effectRef idx="0">
            <a:schemeClr val="accent2"/>
          </a:effectRef>
          <a:fontRef idx="minor">
            <a:schemeClr val="lt1"/>
          </a:fontRef>
        </dgm:style>
      </dgm:prSet>
      <dgm:spPr>
        <a:prstGeom prst="rightArrow">
          <a:avLst/>
        </a:prstGeom>
      </dgm:spPr>
    </dgm:pt>
  </dgm:ptLst>
  <dgm:cxnLst>
    <dgm:cxn modelId="{D0F25F17-14BC-49C4-A19F-7689CD8CAA0C}" type="presOf" srcId="{710F1A7F-B212-407F-952C-5586CDD9C7A0}" destId="{23E56C30-F846-47F4-B74B-11B305299C31}" srcOrd="0" destOrd="0" presId="urn:microsoft.com/office/officeart/2008/layout/VerticalCurvedList"/>
    <dgm:cxn modelId="{6B086624-733C-4601-BA33-8DF2ED90B784}" srcId="{603EBD12-8C19-4EAE-A64F-9A1861A2A7B3}" destId="{7BC8FAD7-A9AF-4169-84A5-9441C1BD99A2}" srcOrd="2" destOrd="0" parTransId="{FE599F6F-E186-4D26-A523-D56B00F01D35}" sibTransId="{B6CEC714-6262-4144-AD10-8C9AB7A0F30B}"/>
    <dgm:cxn modelId="{C78A1BA6-EFF3-457F-A15F-9233D2E8491F}" srcId="{603EBD12-8C19-4EAE-A64F-9A1861A2A7B3}" destId="{8C8D4628-2B87-47BD-A955-00A7D84937E3}" srcOrd="0" destOrd="0" parTransId="{6E23F2D4-1975-462D-9CF4-1F67584CC3DB}" sibTransId="{ECD81F58-0BCD-4CB0-8562-DD870EE3C649}"/>
    <dgm:cxn modelId="{5FB55752-FF7A-4654-B5E2-2E6B943C0293}" type="presOf" srcId="{B038F346-AB98-4108-AFB7-529936E5F37E}" destId="{65BF5F51-99D7-4B97-AA51-176DA2839983}" srcOrd="0" destOrd="0" presId="urn:microsoft.com/office/officeart/2008/layout/VerticalCurvedList"/>
    <dgm:cxn modelId="{350EDAA8-4262-4197-BA7D-BAF862AE9C66}" type="presOf" srcId="{98125736-2F31-4ED7-994E-05289E36153D}" destId="{4B690840-02A5-4AE2-BE58-5BBCD31D9031}" srcOrd="0" destOrd="0" presId="urn:microsoft.com/office/officeart/2008/layout/VerticalCurvedList"/>
    <dgm:cxn modelId="{E2496E46-A5BF-438D-9059-D851C606F2DE}" type="presOf" srcId="{603EBD12-8C19-4EAE-A64F-9A1861A2A7B3}" destId="{7A684EF0-ABA4-40B7-BB1D-87BB1D1B5B41}" srcOrd="0" destOrd="0" presId="urn:microsoft.com/office/officeart/2008/layout/VerticalCurvedList"/>
    <dgm:cxn modelId="{9AE5E31B-A49B-4666-864E-342D70B86F3C}" type="presOf" srcId="{7BC8FAD7-A9AF-4169-84A5-9441C1BD99A2}" destId="{1C501FF9-2BEE-4F75-965E-C1A5FB4F36F5}" srcOrd="0" destOrd="0" presId="urn:microsoft.com/office/officeart/2008/layout/VerticalCurvedList"/>
    <dgm:cxn modelId="{A59C4C46-C85D-4F87-93F3-D02370A8E7EA}" srcId="{603EBD12-8C19-4EAE-A64F-9A1861A2A7B3}" destId="{710F1A7F-B212-407F-952C-5586CDD9C7A0}" srcOrd="1" destOrd="0" parTransId="{9371DDF9-CF6F-4F69-AECD-CB587F5B9C87}" sibTransId="{39A1DE15-38EE-4A69-A6A8-8297DB14C2D7}"/>
    <dgm:cxn modelId="{E234F0ED-5679-4694-9978-A1AB8B4FB6B3}" srcId="{603EBD12-8C19-4EAE-A64F-9A1861A2A7B3}" destId="{98125736-2F31-4ED7-994E-05289E36153D}" srcOrd="5" destOrd="0" parTransId="{0346C10D-710C-40D1-807B-22BD10E67FCD}" sibTransId="{E0F74231-A158-4CBE-B047-E541764AB4C7}"/>
    <dgm:cxn modelId="{D939E170-5208-4587-B870-7A43FC4698ED}" type="presOf" srcId="{8C8D4628-2B87-47BD-A955-00A7D84937E3}" destId="{62AB48B6-3DF3-44C9-9B1C-9B599EB5FD73}" srcOrd="0" destOrd="0" presId="urn:microsoft.com/office/officeart/2008/layout/VerticalCurvedList"/>
    <dgm:cxn modelId="{2BBBBAD0-D12F-451D-8F03-87535E5F09ED}" srcId="{603EBD12-8C19-4EAE-A64F-9A1861A2A7B3}" destId="{ED29FE8A-ECFC-4C06-BEBE-4E6535E93467}" srcOrd="3" destOrd="0" parTransId="{97DC7FD6-82E1-4B99-9FBD-B9382F4D58D0}" sibTransId="{478D7CAD-F2A1-432C-8FA5-04ADF0BF9290}"/>
    <dgm:cxn modelId="{7AC09339-F806-46C0-828D-4373C0314A64}" type="presOf" srcId="{ED29FE8A-ECFC-4C06-BEBE-4E6535E93467}" destId="{0A3DD625-38A3-4FFC-9BF2-88FD6C972F4B}" srcOrd="0" destOrd="0" presId="urn:microsoft.com/office/officeart/2008/layout/VerticalCurvedList"/>
    <dgm:cxn modelId="{A6B8D072-BF44-4910-985D-3193757E7596}" srcId="{603EBD12-8C19-4EAE-A64F-9A1861A2A7B3}" destId="{B038F346-AB98-4108-AFB7-529936E5F37E}" srcOrd="4" destOrd="0" parTransId="{0C53FB24-05C7-42F4-9EE1-542E29F3597E}" sibTransId="{B607AA4D-7326-452F-A970-73341A16426A}"/>
    <dgm:cxn modelId="{72026F6E-4510-434A-976A-61C9A8D53FA0}" type="presOf" srcId="{ECD81F58-0BCD-4CB0-8562-DD870EE3C649}" destId="{3BA4EBB6-6DE8-4675-A03D-05F32356209D}" srcOrd="0" destOrd="0" presId="urn:microsoft.com/office/officeart/2008/layout/VerticalCurvedList"/>
    <dgm:cxn modelId="{24A936BC-08D7-45A5-8D85-BA1C04F7D49B}" type="presParOf" srcId="{7A684EF0-ABA4-40B7-BB1D-87BB1D1B5B41}" destId="{A510CE0C-8864-44DA-AEE4-A6BE32C632A0}" srcOrd="0" destOrd="0" presId="urn:microsoft.com/office/officeart/2008/layout/VerticalCurvedList"/>
    <dgm:cxn modelId="{307BE726-F6E8-4B5C-97BF-5DF8964017AB}" type="presParOf" srcId="{A510CE0C-8864-44DA-AEE4-A6BE32C632A0}" destId="{9EDC3064-12A6-4D42-A8CC-8C1CCD17DCC8}" srcOrd="0" destOrd="0" presId="urn:microsoft.com/office/officeart/2008/layout/VerticalCurvedList"/>
    <dgm:cxn modelId="{28980263-ACCE-4A8C-8848-052182D86DEC}" type="presParOf" srcId="{9EDC3064-12A6-4D42-A8CC-8C1CCD17DCC8}" destId="{5F688E30-DBC2-4D82-9626-A5BF438AEC7D}" srcOrd="0" destOrd="0" presId="urn:microsoft.com/office/officeart/2008/layout/VerticalCurvedList"/>
    <dgm:cxn modelId="{0E198910-B76E-4107-B6DB-29C5354EC88B}" type="presParOf" srcId="{9EDC3064-12A6-4D42-A8CC-8C1CCD17DCC8}" destId="{3BA4EBB6-6DE8-4675-A03D-05F32356209D}" srcOrd="1" destOrd="0" presId="urn:microsoft.com/office/officeart/2008/layout/VerticalCurvedList"/>
    <dgm:cxn modelId="{05A44D64-8873-49CC-9DCE-65BDF238940C}" type="presParOf" srcId="{9EDC3064-12A6-4D42-A8CC-8C1CCD17DCC8}" destId="{C7E40670-D40A-498D-985E-D19E02E65646}" srcOrd="2" destOrd="0" presId="urn:microsoft.com/office/officeart/2008/layout/VerticalCurvedList"/>
    <dgm:cxn modelId="{BE66DA44-E7E1-4600-8FE8-DFE7E0E9A07A}" type="presParOf" srcId="{9EDC3064-12A6-4D42-A8CC-8C1CCD17DCC8}" destId="{AC09594A-2CAA-4F20-867F-87A090321F27}" srcOrd="3" destOrd="0" presId="urn:microsoft.com/office/officeart/2008/layout/VerticalCurvedList"/>
    <dgm:cxn modelId="{4C22A51F-B1E3-4E37-991C-D392AF087F6B}" type="presParOf" srcId="{A510CE0C-8864-44DA-AEE4-A6BE32C632A0}" destId="{62AB48B6-3DF3-44C9-9B1C-9B599EB5FD73}" srcOrd="1" destOrd="0" presId="urn:microsoft.com/office/officeart/2008/layout/VerticalCurvedList"/>
    <dgm:cxn modelId="{802BB4D6-EE63-4194-9818-4F08CAB9B66C}" type="presParOf" srcId="{A510CE0C-8864-44DA-AEE4-A6BE32C632A0}" destId="{258E1D78-564E-4A62-9A49-34711AB73C8F}" srcOrd="2" destOrd="0" presId="urn:microsoft.com/office/officeart/2008/layout/VerticalCurvedList"/>
    <dgm:cxn modelId="{33B81081-87BF-4317-ABEB-715A9C9C3842}" type="presParOf" srcId="{258E1D78-564E-4A62-9A49-34711AB73C8F}" destId="{1B96A31B-2C0C-405B-B538-B94CA6D5FBFD}" srcOrd="0" destOrd="0" presId="urn:microsoft.com/office/officeart/2008/layout/VerticalCurvedList"/>
    <dgm:cxn modelId="{E69B29D1-0813-4BFE-AE33-099E44289833}" type="presParOf" srcId="{A510CE0C-8864-44DA-AEE4-A6BE32C632A0}" destId="{23E56C30-F846-47F4-B74B-11B305299C31}" srcOrd="3" destOrd="0" presId="urn:microsoft.com/office/officeart/2008/layout/VerticalCurvedList"/>
    <dgm:cxn modelId="{A410985D-2893-4E9A-B742-D76FEE6DBCB5}" type="presParOf" srcId="{A510CE0C-8864-44DA-AEE4-A6BE32C632A0}" destId="{F20A9282-C590-4ECF-88CE-65240BE55447}" srcOrd="4" destOrd="0" presId="urn:microsoft.com/office/officeart/2008/layout/VerticalCurvedList"/>
    <dgm:cxn modelId="{4CF34D22-EE4C-443E-91DD-0C0B35BE10F1}" type="presParOf" srcId="{F20A9282-C590-4ECF-88CE-65240BE55447}" destId="{B4785C0A-30FF-465B-85DD-81D809569B6E}" srcOrd="0" destOrd="0" presId="urn:microsoft.com/office/officeart/2008/layout/VerticalCurvedList"/>
    <dgm:cxn modelId="{01F752DF-A5EB-4370-BA2B-BE24DFEC9A41}" type="presParOf" srcId="{A510CE0C-8864-44DA-AEE4-A6BE32C632A0}" destId="{1C501FF9-2BEE-4F75-965E-C1A5FB4F36F5}" srcOrd="5" destOrd="0" presId="urn:microsoft.com/office/officeart/2008/layout/VerticalCurvedList"/>
    <dgm:cxn modelId="{F108349F-B552-4D30-B808-D66E334F3C71}" type="presParOf" srcId="{A510CE0C-8864-44DA-AEE4-A6BE32C632A0}" destId="{6F82887D-AC5B-424E-8878-52557EC10F8D}" srcOrd="6" destOrd="0" presId="urn:microsoft.com/office/officeart/2008/layout/VerticalCurvedList"/>
    <dgm:cxn modelId="{86EFC7B7-19D6-4088-AD17-A68F09045060}" type="presParOf" srcId="{6F82887D-AC5B-424E-8878-52557EC10F8D}" destId="{CBFAA6E1-3B05-47A7-B154-A7173ED0C9E5}" srcOrd="0" destOrd="0" presId="urn:microsoft.com/office/officeart/2008/layout/VerticalCurvedList"/>
    <dgm:cxn modelId="{ABF6D87C-FF7C-4C0D-860E-5EE41214418B}" type="presParOf" srcId="{A510CE0C-8864-44DA-AEE4-A6BE32C632A0}" destId="{0A3DD625-38A3-4FFC-9BF2-88FD6C972F4B}" srcOrd="7" destOrd="0" presId="urn:microsoft.com/office/officeart/2008/layout/VerticalCurvedList"/>
    <dgm:cxn modelId="{30B6D282-08A2-4108-8DB3-42C43DA59529}" type="presParOf" srcId="{A510CE0C-8864-44DA-AEE4-A6BE32C632A0}" destId="{3BD4AE8D-9972-4E1F-BA5F-6517557177F2}" srcOrd="8" destOrd="0" presId="urn:microsoft.com/office/officeart/2008/layout/VerticalCurvedList"/>
    <dgm:cxn modelId="{E53A74A7-2E5C-46AA-B5E5-B39FE95A59C0}" type="presParOf" srcId="{3BD4AE8D-9972-4E1F-BA5F-6517557177F2}" destId="{C593EB1E-31D6-4530-8A5F-01382393CB95}" srcOrd="0" destOrd="0" presId="urn:microsoft.com/office/officeart/2008/layout/VerticalCurvedList"/>
    <dgm:cxn modelId="{3A57BD4E-93D0-46AA-9064-C7144999C48A}" type="presParOf" srcId="{A510CE0C-8864-44DA-AEE4-A6BE32C632A0}" destId="{65BF5F51-99D7-4B97-AA51-176DA2839983}" srcOrd="9" destOrd="0" presId="urn:microsoft.com/office/officeart/2008/layout/VerticalCurvedList"/>
    <dgm:cxn modelId="{454E8030-288E-4721-A379-A5B8D94E4D88}" type="presParOf" srcId="{A510CE0C-8864-44DA-AEE4-A6BE32C632A0}" destId="{52085B8D-7418-4870-BD7D-CADFA7C0920F}" srcOrd="10" destOrd="0" presId="urn:microsoft.com/office/officeart/2008/layout/VerticalCurvedList"/>
    <dgm:cxn modelId="{FC48A953-BA6C-4BF3-8100-15A3B9383B53}" type="presParOf" srcId="{52085B8D-7418-4870-BD7D-CADFA7C0920F}" destId="{6F3551E9-ADAD-4749-B429-EB6096D97BC3}" srcOrd="0" destOrd="0" presId="urn:microsoft.com/office/officeart/2008/layout/VerticalCurvedList"/>
    <dgm:cxn modelId="{403CD957-39D4-42D3-896C-B53D48018146}" type="presParOf" srcId="{A510CE0C-8864-44DA-AEE4-A6BE32C632A0}" destId="{4B690840-02A5-4AE2-BE58-5BBCD31D9031}" srcOrd="11" destOrd="0" presId="urn:microsoft.com/office/officeart/2008/layout/VerticalCurvedList"/>
    <dgm:cxn modelId="{32A7E152-F0A8-4977-B394-6A7F951C1344}" type="presParOf" srcId="{A510CE0C-8864-44DA-AEE4-A6BE32C632A0}" destId="{23FC9B69-FFBD-410C-9C97-8BD1F1160070}" srcOrd="12" destOrd="0" presId="urn:microsoft.com/office/officeart/2008/layout/VerticalCurvedList"/>
    <dgm:cxn modelId="{032E937D-4660-41D2-8C4B-6478F42C4244}" type="presParOf" srcId="{23FC9B69-FFBD-410C-9C97-8BD1F1160070}" destId="{BB0B6770-5D1A-4755-A58D-A62E777ABE55}" srcOrd="0" destOrd="0" presId="urn:microsoft.com/office/officeart/2008/layout/VerticalCurvedList"/>
  </dgm:cxnLst>
  <dgm:bg>
    <a:noFill/>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6B1019-5CB4-446F-92FC-FF3FB9657BB5}" type="doc">
      <dgm:prSet loTypeId="urn:microsoft.com/office/officeart/2005/8/layout/default#1" loCatId="list" qsTypeId="urn:microsoft.com/office/officeart/2005/8/quickstyle/3d1" qsCatId="3D" csTypeId="urn:microsoft.com/office/officeart/2005/8/colors/colorful2" csCatId="colorful" phldr="1"/>
      <dgm:spPr/>
      <dgm:t>
        <a:bodyPr/>
        <a:lstStyle/>
        <a:p>
          <a:endParaRPr lang="es-CO"/>
        </a:p>
      </dgm:t>
    </dgm:pt>
    <dgm:pt modelId="{CCC5622F-8559-4152-9691-EBEBDDA32137}">
      <dgm:prSet phldrT="[Texto]"/>
      <dgm:spPr/>
      <dgm:t>
        <a:bodyPr/>
        <a:lstStyle/>
        <a:p>
          <a:r>
            <a:rPr lang="es-CO" b="1" dirty="0" smtClean="0">
              <a:latin typeface="+mn-lt"/>
            </a:rPr>
            <a:t>Hojas de vida y soportes académicos y de experiencia de los docentes aprobados y/o modificados.</a:t>
          </a:r>
          <a:endParaRPr lang="es-CO" b="1" dirty="0">
            <a:latin typeface="+mn-lt"/>
          </a:endParaRPr>
        </a:p>
      </dgm:t>
    </dgm:pt>
    <dgm:pt modelId="{6F70AAAD-7651-4447-AA94-F88EB1A1BD32}" type="parTrans" cxnId="{A5C1824B-E53B-4522-9BFB-B55404CF761F}">
      <dgm:prSet/>
      <dgm:spPr/>
      <dgm:t>
        <a:bodyPr/>
        <a:lstStyle/>
        <a:p>
          <a:endParaRPr lang="es-CO" b="1">
            <a:latin typeface="+mn-lt"/>
          </a:endParaRPr>
        </a:p>
      </dgm:t>
    </dgm:pt>
    <dgm:pt modelId="{411D8399-0DC8-4ABA-9B13-CAC627286BB7}" type="sibTrans" cxnId="{A5C1824B-E53B-4522-9BFB-B55404CF761F}">
      <dgm:prSet/>
      <dgm:spPr/>
      <dgm:t>
        <a:bodyPr/>
        <a:lstStyle/>
        <a:p>
          <a:endParaRPr lang="es-CO" b="1">
            <a:latin typeface="+mn-lt"/>
          </a:endParaRPr>
        </a:p>
      </dgm:t>
    </dgm:pt>
    <dgm:pt modelId="{62E3E1B9-5D5D-4DA0-93E6-BB52E7BD89B0}">
      <dgm:prSet phldrT="[Texto]"/>
      <dgm:spPr/>
      <dgm:t>
        <a:bodyPr/>
        <a:lstStyle/>
        <a:p>
          <a:r>
            <a:rPr lang="es-CO" b="1" dirty="0" smtClean="0">
              <a:latin typeface="+mn-lt"/>
            </a:rPr>
            <a:t>Certificado de participación a los beneficiarios </a:t>
          </a:r>
          <a:endParaRPr lang="es-CO" b="1" dirty="0">
            <a:latin typeface="+mn-lt"/>
          </a:endParaRPr>
        </a:p>
      </dgm:t>
    </dgm:pt>
    <dgm:pt modelId="{07ABCC8B-F4DD-4A10-A92D-4BE1D0F336FA}" type="parTrans" cxnId="{3FA38452-4D21-4AAC-BAA1-882DDD0187E1}">
      <dgm:prSet/>
      <dgm:spPr/>
      <dgm:t>
        <a:bodyPr/>
        <a:lstStyle/>
        <a:p>
          <a:endParaRPr lang="es-CO" b="1">
            <a:latin typeface="+mn-lt"/>
          </a:endParaRPr>
        </a:p>
      </dgm:t>
    </dgm:pt>
    <dgm:pt modelId="{FD0D4C05-509C-4999-871B-D273215B6D8B}" type="sibTrans" cxnId="{3FA38452-4D21-4AAC-BAA1-882DDD0187E1}">
      <dgm:prSet/>
      <dgm:spPr/>
      <dgm:t>
        <a:bodyPr/>
        <a:lstStyle/>
        <a:p>
          <a:endParaRPr lang="es-CO" b="1">
            <a:latin typeface="+mn-lt"/>
          </a:endParaRPr>
        </a:p>
      </dgm:t>
    </dgm:pt>
    <dgm:pt modelId="{46F4FEBC-28B1-447C-9300-A39ED1D11DB1}">
      <dgm:prSet phldrT="[Texto]"/>
      <dgm:spPr/>
      <dgm:t>
        <a:bodyPr/>
        <a:lstStyle/>
        <a:p>
          <a:r>
            <a:rPr lang="es-CO" b="1" dirty="0" smtClean="0">
              <a:latin typeface="+mn-lt"/>
            </a:rPr>
            <a:t>Copia del material de formación entregado a los beneficiarios y al SENA y su soporte de entrega.</a:t>
          </a:r>
          <a:endParaRPr lang="es-CO" b="1" dirty="0">
            <a:latin typeface="+mn-lt"/>
          </a:endParaRPr>
        </a:p>
      </dgm:t>
    </dgm:pt>
    <dgm:pt modelId="{E905D9A7-C15B-4A57-A099-34D222D5DB33}" type="parTrans" cxnId="{65FA5CE1-D69E-450A-94F2-7E5AD6DFE625}">
      <dgm:prSet/>
      <dgm:spPr/>
      <dgm:t>
        <a:bodyPr/>
        <a:lstStyle/>
        <a:p>
          <a:endParaRPr lang="es-CO" b="1">
            <a:latin typeface="+mn-lt"/>
          </a:endParaRPr>
        </a:p>
      </dgm:t>
    </dgm:pt>
    <dgm:pt modelId="{780B9690-0CD7-44DF-BEBB-034223BB7445}" type="sibTrans" cxnId="{65FA5CE1-D69E-450A-94F2-7E5AD6DFE625}">
      <dgm:prSet/>
      <dgm:spPr/>
      <dgm:t>
        <a:bodyPr/>
        <a:lstStyle/>
        <a:p>
          <a:endParaRPr lang="es-CO" b="1">
            <a:latin typeface="+mn-lt"/>
          </a:endParaRPr>
        </a:p>
      </dgm:t>
    </dgm:pt>
    <dgm:pt modelId="{8EA2A222-FED7-423E-85F4-6A594B3497CB}">
      <dgm:prSet phldrT="[Texto]"/>
      <dgm:spPr/>
      <dgm:t>
        <a:bodyPr/>
        <a:lstStyle/>
        <a:p>
          <a:r>
            <a:rPr lang="es-CO" b="1" dirty="0" smtClean="0">
              <a:latin typeface="+mn-lt"/>
            </a:rPr>
            <a:t>Documentos que soportan la gestión de invitación a los beneficiarios del SENA.</a:t>
          </a:r>
          <a:endParaRPr lang="es-CO" b="1" dirty="0">
            <a:latin typeface="+mn-lt"/>
          </a:endParaRPr>
        </a:p>
      </dgm:t>
    </dgm:pt>
    <dgm:pt modelId="{010A492E-0914-4DA4-B927-07CBDE92A026}" type="parTrans" cxnId="{4B6D9A1E-8209-4CBE-BF49-62E8651A2D97}">
      <dgm:prSet/>
      <dgm:spPr/>
      <dgm:t>
        <a:bodyPr/>
        <a:lstStyle/>
        <a:p>
          <a:endParaRPr lang="es-CO" b="1">
            <a:latin typeface="+mn-lt"/>
          </a:endParaRPr>
        </a:p>
      </dgm:t>
    </dgm:pt>
    <dgm:pt modelId="{E785541B-7EE3-4E89-9D0D-FA9755BB0C3F}" type="sibTrans" cxnId="{4B6D9A1E-8209-4CBE-BF49-62E8651A2D97}">
      <dgm:prSet/>
      <dgm:spPr/>
      <dgm:t>
        <a:bodyPr/>
        <a:lstStyle/>
        <a:p>
          <a:endParaRPr lang="es-CO" b="1">
            <a:latin typeface="+mn-lt"/>
          </a:endParaRPr>
        </a:p>
      </dgm:t>
    </dgm:pt>
    <dgm:pt modelId="{957048E8-23F4-4E84-B51B-755EC98017E1}">
      <dgm:prSet phldrT="[Texto]"/>
      <dgm:spPr/>
      <dgm:t>
        <a:bodyPr/>
        <a:lstStyle/>
        <a:p>
          <a:r>
            <a:rPr lang="es-CO" b="1" dirty="0" smtClean="0">
              <a:latin typeface="+mn-lt"/>
            </a:rPr>
            <a:t>Correspondencia del proyecto.</a:t>
          </a:r>
          <a:endParaRPr lang="es-CO" b="1" dirty="0">
            <a:latin typeface="+mn-lt"/>
          </a:endParaRPr>
        </a:p>
      </dgm:t>
    </dgm:pt>
    <dgm:pt modelId="{23EC1A8D-2A42-40CE-BF42-5D21D637526D}" type="parTrans" cxnId="{EEE63438-751E-4C3C-B5E7-6F522E4D989E}">
      <dgm:prSet/>
      <dgm:spPr/>
      <dgm:t>
        <a:bodyPr/>
        <a:lstStyle/>
        <a:p>
          <a:endParaRPr lang="es-CO" b="1">
            <a:latin typeface="+mn-lt"/>
          </a:endParaRPr>
        </a:p>
      </dgm:t>
    </dgm:pt>
    <dgm:pt modelId="{78FC592B-1311-4206-B1D4-D56CDF493F22}" type="sibTrans" cxnId="{EEE63438-751E-4C3C-B5E7-6F522E4D989E}">
      <dgm:prSet/>
      <dgm:spPr/>
      <dgm:t>
        <a:bodyPr/>
        <a:lstStyle/>
        <a:p>
          <a:endParaRPr lang="es-CO" b="1">
            <a:latin typeface="+mn-lt"/>
          </a:endParaRPr>
        </a:p>
      </dgm:t>
    </dgm:pt>
    <dgm:pt modelId="{22ECF09A-7FD3-4FBC-B857-D5E67E0FA462}" type="pres">
      <dgm:prSet presAssocID="{FD6B1019-5CB4-446F-92FC-FF3FB9657BB5}" presName="diagram" presStyleCnt="0">
        <dgm:presLayoutVars>
          <dgm:dir/>
          <dgm:resizeHandles val="exact"/>
        </dgm:presLayoutVars>
      </dgm:prSet>
      <dgm:spPr/>
      <dgm:t>
        <a:bodyPr/>
        <a:lstStyle/>
        <a:p>
          <a:endParaRPr lang="es-CO"/>
        </a:p>
      </dgm:t>
    </dgm:pt>
    <dgm:pt modelId="{38DF7E36-29DB-4A0F-9101-F92E75A308BC}" type="pres">
      <dgm:prSet presAssocID="{CCC5622F-8559-4152-9691-EBEBDDA32137}" presName="node" presStyleLbl="node1" presStyleIdx="0" presStyleCnt="5">
        <dgm:presLayoutVars>
          <dgm:bulletEnabled val="1"/>
        </dgm:presLayoutVars>
      </dgm:prSet>
      <dgm:spPr/>
      <dgm:t>
        <a:bodyPr/>
        <a:lstStyle/>
        <a:p>
          <a:endParaRPr lang="es-CO"/>
        </a:p>
      </dgm:t>
    </dgm:pt>
    <dgm:pt modelId="{EB4ADD11-6034-4F13-BB10-EF2F4B33EC0E}" type="pres">
      <dgm:prSet presAssocID="{411D8399-0DC8-4ABA-9B13-CAC627286BB7}" presName="sibTrans" presStyleCnt="0"/>
      <dgm:spPr/>
    </dgm:pt>
    <dgm:pt modelId="{3CFF545E-8EC5-4AE7-99D5-B6E0862599DD}" type="pres">
      <dgm:prSet presAssocID="{62E3E1B9-5D5D-4DA0-93E6-BB52E7BD89B0}" presName="node" presStyleLbl="node1" presStyleIdx="1" presStyleCnt="5">
        <dgm:presLayoutVars>
          <dgm:bulletEnabled val="1"/>
        </dgm:presLayoutVars>
      </dgm:prSet>
      <dgm:spPr/>
      <dgm:t>
        <a:bodyPr/>
        <a:lstStyle/>
        <a:p>
          <a:endParaRPr lang="es-CO"/>
        </a:p>
      </dgm:t>
    </dgm:pt>
    <dgm:pt modelId="{37BCE4B7-240C-4B78-AEA5-7861851092FD}" type="pres">
      <dgm:prSet presAssocID="{FD0D4C05-509C-4999-871B-D273215B6D8B}" presName="sibTrans" presStyleCnt="0"/>
      <dgm:spPr/>
    </dgm:pt>
    <dgm:pt modelId="{5C962077-AE0A-450A-BBA9-91C3086DB803}" type="pres">
      <dgm:prSet presAssocID="{46F4FEBC-28B1-447C-9300-A39ED1D11DB1}" presName="node" presStyleLbl="node1" presStyleIdx="2" presStyleCnt="5">
        <dgm:presLayoutVars>
          <dgm:bulletEnabled val="1"/>
        </dgm:presLayoutVars>
      </dgm:prSet>
      <dgm:spPr/>
      <dgm:t>
        <a:bodyPr/>
        <a:lstStyle/>
        <a:p>
          <a:endParaRPr lang="es-CO"/>
        </a:p>
      </dgm:t>
    </dgm:pt>
    <dgm:pt modelId="{3DABDB76-FE74-4622-8B3A-51C4D204C165}" type="pres">
      <dgm:prSet presAssocID="{780B9690-0CD7-44DF-BEBB-034223BB7445}" presName="sibTrans" presStyleCnt="0"/>
      <dgm:spPr/>
    </dgm:pt>
    <dgm:pt modelId="{923ACD67-4B6E-40BB-B791-34ED0F846A3C}" type="pres">
      <dgm:prSet presAssocID="{8EA2A222-FED7-423E-85F4-6A594B3497CB}" presName="node" presStyleLbl="node1" presStyleIdx="3" presStyleCnt="5">
        <dgm:presLayoutVars>
          <dgm:bulletEnabled val="1"/>
        </dgm:presLayoutVars>
      </dgm:prSet>
      <dgm:spPr/>
      <dgm:t>
        <a:bodyPr/>
        <a:lstStyle/>
        <a:p>
          <a:endParaRPr lang="es-CO"/>
        </a:p>
      </dgm:t>
    </dgm:pt>
    <dgm:pt modelId="{E83DFC90-6830-402C-995B-F7937233B6AE}" type="pres">
      <dgm:prSet presAssocID="{E785541B-7EE3-4E89-9D0D-FA9755BB0C3F}" presName="sibTrans" presStyleCnt="0"/>
      <dgm:spPr/>
    </dgm:pt>
    <dgm:pt modelId="{BB2550A6-2CD7-46A8-9E13-1B8BDD3AA4E4}" type="pres">
      <dgm:prSet presAssocID="{957048E8-23F4-4E84-B51B-755EC98017E1}" presName="node" presStyleLbl="node1" presStyleIdx="4" presStyleCnt="5">
        <dgm:presLayoutVars>
          <dgm:bulletEnabled val="1"/>
        </dgm:presLayoutVars>
      </dgm:prSet>
      <dgm:spPr/>
      <dgm:t>
        <a:bodyPr/>
        <a:lstStyle/>
        <a:p>
          <a:endParaRPr lang="es-CO"/>
        </a:p>
      </dgm:t>
    </dgm:pt>
  </dgm:ptLst>
  <dgm:cxnLst>
    <dgm:cxn modelId="{EEE63438-751E-4C3C-B5E7-6F522E4D989E}" srcId="{FD6B1019-5CB4-446F-92FC-FF3FB9657BB5}" destId="{957048E8-23F4-4E84-B51B-755EC98017E1}" srcOrd="4" destOrd="0" parTransId="{23EC1A8D-2A42-40CE-BF42-5D21D637526D}" sibTransId="{78FC592B-1311-4206-B1D4-D56CDF493F22}"/>
    <dgm:cxn modelId="{607A556C-90D1-485E-96F9-C3D8394DF1A4}" type="presOf" srcId="{62E3E1B9-5D5D-4DA0-93E6-BB52E7BD89B0}" destId="{3CFF545E-8EC5-4AE7-99D5-B6E0862599DD}" srcOrd="0" destOrd="0" presId="urn:microsoft.com/office/officeart/2005/8/layout/default#1"/>
    <dgm:cxn modelId="{D733D3DE-FBC8-4E70-8F4B-532E04D6734B}" type="presOf" srcId="{957048E8-23F4-4E84-B51B-755EC98017E1}" destId="{BB2550A6-2CD7-46A8-9E13-1B8BDD3AA4E4}" srcOrd="0" destOrd="0" presId="urn:microsoft.com/office/officeart/2005/8/layout/default#1"/>
    <dgm:cxn modelId="{3FA38452-4D21-4AAC-BAA1-882DDD0187E1}" srcId="{FD6B1019-5CB4-446F-92FC-FF3FB9657BB5}" destId="{62E3E1B9-5D5D-4DA0-93E6-BB52E7BD89B0}" srcOrd="1" destOrd="0" parTransId="{07ABCC8B-F4DD-4A10-A92D-4BE1D0F336FA}" sibTransId="{FD0D4C05-509C-4999-871B-D273215B6D8B}"/>
    <dgm:cxn modelId="{65FA5CE1-D69E-450A-94F2-7E5AD6DFE625}" srcId="{FD6B1019-5CB4-446F-92FC-FF3FB9657BB5}" destId="{46F4FEBC-28B1-447C-9300-A39ED1D11DB1}" srcOrd="2" destOrd="0" parTransId="{E905D9A7-C15B-4A57-A099-34D222D5DB33}" sibTransId="{780B9690-0CD7-44DF-BEBB-034223BB7445}"/>
    <dgm:cxn modelId="{D1C3C71B-8C8C-4B67-97D2-2FC65CA9A4EA}" type="presOf" srcId="{FD6B1019-5CB4-446F-92FC-FF3FB9657BB5}" destId="{22ECF09A-7FD3-4FBC-B857-D5E67E0FA462}" srcOrd="0" destOrd="0" presId="urn:microsoft.com/office/officeart/2005/8/layout/default#1"/>
    <dgm:cxn modelId="{4B6D9A1E-8209-4CBE-BF49-62E8651A2D97}" srcId="{FD6B1019-5CB4-446F-92FC-FF3FB9657BB5}" destId="{8EA2A222-FED7-423E-85F4-6A594B3497CB}" srcOrd="3" destOrd="0" parTransId="{010A492E-0914-4DA4-B927-07CBDE92A026}" sibTransId="{E785541B-7EE3-4E89-9D0D-FA9755BB0C3F}"/>
    <dgm:cxn modelId="{70589E4C-DFF6-4A81-99A0-8754F90B3522}" type="presOf" srcId="{46F4FEBC-28B1-447C-9300-A39ED1D11DB1}" destId="{5C962077-AE0A-450A-BBA9-91C3086DB803}" srcOrd="0" destOrd="0" presId="urn:microsoft.com/office/officeart/2005/8/layout/default#1"/>
    <dgm:cxn modelId="{6CBB9A48-DD08-4B64-AFA8-C931EE8B727B}" type="presOf" srcId="{8EA2A222-FED7-423E-85F4-6A594B3497CB}" destId="{923ACD67-4B6E-40BB-B791-34ED0F846A3C}" srcOrd="0" destOrd="0" presId="urn:microsoft.com/office/officeart/2005/8/layout/default#1"/>
    <dgm:cxn modelId="{A5C1824B-E53B-4522-9BFB-B55404CF761F}" srcId="{FD6B1019-5CB4-446F-92FC-FF3FB9657BB5}" destId="{CCC5622F-8559-4152-9691-EBEBDDA32137}" srcOrd="0" destOrd="0" parTransId="{6F70AAAD-7651-4447-AA94-F88EB1A1BD32}" sibTransId="{411D8399-0DC8-4ABA-9B13-CAC627286BB7}"/>
    <dgm:cxn modelId="{2CEDA145-83E2-4D19-90DD-1733DAA84DC4}" type="presOf" srcId="{CCC5622F-8559-4152-9691-EBEBDDA32137}" destId="{38DF7E36-29DB-4A0F-9101-F92E75A308BC}" srcOrd="0" destOrd="0" presId="urn:microsoft.com/office/officeart/2005/8/layout/default#1"/>
    <dgm:cxn modelId="{69041EAC-9E7A-4C8C-816E-C9D8182C3618}" type="presParOf" srcId="{22ECF09A-7FD3-4FBC-B857-D5E67E0FA462}" destId="{38DF7E36-29DB-4A0F-9101-F92E75A308BC}" srcOrd="0" destOrd="0" presId="urn:microsoft.com/office/officeart/2005/8/layout/default#1"/>
    <dgm:cxn modelId="{2030D793-1F3E-435F-9507-5B3B7627D85E}" type="presParOf" srcId="{22ECF09A-7FD3-4FBC-B857-D5E67E0FA462}" destId="{EB4ADD11-6034-4F13-BB10-EF2F4B33EC0E}" srcOrd="1" destOrd="0" presId="urn:microsoft.com/office/officeart/2005/8/layout/default#1"/>
    <dgm:cxn modelId="{16FD41B3-950F-487F-9F18-03C4AE9229D8}" type="presParOf" srcId="{22ECF09A-7FD3-4FBC-B857-D5E67E0FA462}" destId="{3CFF545E-8EC5-4AE7-99D5-B6E0862599DD}" srcOrd="2" destOrd="0" presId="urn:microsoft.com/office/officeart/2005/8/layout/default#1"/>
    <dgm:cxn modelId="{E5F09A91-9E66-438F-9FEE-6364D05E30B2}" type="presParOf" srcId="{22ECF09A-7FD3-4FBC-B857-D5E67E0FA462}" destId="{37BCE4B7-240C-4B78-AEA5-7861851092FD}" srcOrd="3" destOrd="0" presId="urn:microsoft.com/office/officeart/2005/8/layout/default#1"/>
    <dgm:cxn modelId="{B2A1B993-E405-42FF-8319-545F93E2295F}" type="presParOf" srcId="{22ECF09A-7FD3-4FBC-B857-D5E67E0FA462}" destId="{5C962077-AE0A-450A-BBA9-91C3086DB803}" srcOrd="4" destOrd="0" presId="urn:microsoft.com/office/officeart/2005/8/layout/default#1"/>
    <dgm:cxn modelId="{BE18FEBA-7E6D-480D-8D7F-AE8674E0B9AD}" type="presParOf" srcId="{22ECF09A-7FD3-4FBC-B857-D5E67E0FA462}" destId="{3DABDB76-FE74-4622-8B3A-51C4D204C165}" srcOrd="5" destOrd="0" presId="urn:microsoft.com/office/officeart/2005/8/layout/default#1"/>
    <dgm:cxn modelId="{FFE22AEE-CCC7-4B3D-B421-AEE6A24D7D69}" type="presParOf" srcId="{22ECF09A-7FD3-4FBC-B857-D5E67E0FA462}" destId="{923ACD67-4B6E-40BB-B791-34ED0F846A3C}" srcOrd="6" destOrd="0" presId="urn:microsoft.com/office/officeart/2005/8/layout/default#1"/>
    <dgm:cxn modelId="{B15B0E13-1C5F-459F-8380-5ADBFC74647B}" type="presParOf" srcId="{22ECF09A-7FD3-4FBC-B857-D5E67E0FA462}" destId="{E83DFC90-6830-402C-995B-F7937233B6AE}" srcOrd="7" destOrd="0" presId="urn:microsoft.com/office/officeart/2005/8/layout/default#1"/>
    <dgm:cxn modelId="{F57B4AF2-9AC6-42C2-A285-FFE32B9A6569}" type="presParOf" srcId="{22ECF09A-7FD3-4FBC-B857-D5E67E0FA462}" destId="{BB2550A6-2CD7-46A8-9E13-1B8BDD3AA4E4}"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A15579-FAD3-402A-B432-92DEEDB2846E}" type="doc">
      <dgm:prSet loTypeId="urn:microsoft.com/office/officeart/2005/8/layout/vList2" loCatId="list" qsTypeId="urn:microsoft.com/office/officeart/2005/8/quickstyle/3d3" qsCatId="3D" csTypeId="urn:microsoft.com/office/officeart/2005/8/colors/accent3_2" csCatId="accent3" phldr="1"/>
      <dgm:spPr/>
      <dgm:t>
        <a:bodyPr/>
        <a:lstStyle/>
        <a:p>
          <a:endParaRPr lang="es-CO"/>
        </a:p>
      </dgm:t>
    </dgm:pt>
    <dgm:pt modelId="{51C28BE2-B8AF-4F34-A371-7079B6D858CF}">
      <dgm:prSet phldrT="[Texto]" custT="1"/>
      <dgm:spPr>
        <a:solidFill>
          <a:schemeClr val="accent3">
            <a:lumMod val="50000"/>
          </a:schemeClr>
        </a:solidFill>
      </dgm:spPr>
      <dgm:t>
        <a:bodyPr/>
        <a:lstStyle/>
        <a:p>
          <a:r>
            <a:rPr lang="es-CO" sz="1400" b="0" cap="none" spc="0" dirty="0" smtClean="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rPr>
            <a:t>Condiciones  de infraestructura  del lugar de la capacitación</a:t>
          </a:r>
          <a:endParaRPr lang="es-CO" sz="1400" b="1" cap="none" spc="0" dirty="0">
            <a:ln w="0">
              <a:solidFill>
                <a:schemeClr val="bg1"/>
              </a:solidFill>
            </a:ln>
            <a:solidFill>
              <a:schemeClr val="bg1"/>
            </a:solidFill>
            <a:effectLst/>
            <a:latin typeface="Trebuchet MS" panose="020B0603020202020204" pitchFamily="34" charset="0"/>
          </a:endParaRPr>
        </a:p>
      </dgm:t>
    </dgm:pt>
    <dgm:pt modelId="{B1AD87C8-1A37-43B4-BC30-0536785C62E1}" type="parTrans" cxnId="{199096AF-2589-4122-A316-A8207DE41D51}">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8599A8ED-D47C-47DB-913A-AB4F377FBDA3}" type="sibTrans" cxnId="{199096AF-2589-4122-A316-A8207DE41D51}">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E8819F9C-D453-40A6-8E25-3ED5C383919B}">
      <dgm:prSet phldrT="[Texto]" custT="1"/>
      <dgm:spPr>
        <a:solidFill>
          <a:schemeClr val="accent3">
            <a:lumMod val="50000"/>
          </a:schemeClr>
        </a:solidFill>
      </dgm:spPr>
      <dgm:t>
        <a:bodyPr/>
        <a:lstStyle/>
        <a:p>
          <a:r>
            <a:rPr lang="es-CO" sz="1400" b="0" cap="none" spc="0" dirty="0" smtClean="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rPr>
            <a:t>Material de formación.</a:t>
          </a:r>
          <a:endParaRPr lang="es-CO" sz="1400" b="0" cap="none" spc="0" dirty="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endParaRPr>
        </a:p>
      </dgm:t>
    </dgm:pt>
    <dgm:pt modelId="{7B095D1A-0A88-4BAF-80EE-4A39F120AA93}" type="parTrans" cxnId="{D282DB52-1AB4-4BB9-B0D2-480A5DBDF382}">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57B41067-E671-4EC1-A1EB-00DA641EC85B}" type="sibTrans" cxnId="{D282DB52-1AB4-4BB9-B0D2-480A5DBDF382}">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D0F48E90-B0EC-4667-821F-372309DEF0B9}">
      <dgm:prSet phldrT="[Texto]" custT="1"/>
      <dgm:spPr>
        <a:solidFill>
          <a:schemeClr val="accent3">
            <a:lumMod val="50000"/>
          </a:schemeClr>
        </a:solidFill>
      </dgm:spPr>
      <dgm:t>
        <a:bodyPr/>
        <a:lstStyle/>
        <a:p>
          <a:r>
            <a:rPr lang="es-CO" sz="1400" b="0" cap="none" spc="0" dirty="0" smtClean="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rPr>
            <a:t>Capacitador.</a:t>
          </a:r>
          <a:endParaRPr lang="es-CO" sz="1400" b="0" cap="none" spc="0" dirty="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endParaRPr>
        </a:p>
      </dgm:t>
    </dgm:pt>
    <dgm:pt modelId="{A7855F36-81B4-474E-9C5E-591ABE6F1CEF}" type="parTrans" cxnId="{1FD32C36-D194-4131-82E5-4AF0B3874B3F}">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E4ABECF7-5CD1-4383-A356-B12F9D622EDC}" type="sibTrans" cxnId="{1FD32C36-D194-4131-82E5-4AF0B3874B3F}">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B19DFC46-BB51-4019-BB4D-942157FE84D9}">
      <dgm:prSet phldrT="[Texto]" custT="1"/>
      <dgm:spPr>
        <a:solidFill>
          <a:schemeClr val="accent3">
            <a:lumMod val="50000"/>
          </a:schemeClr>
        </a:solidFill>
      </dgm:spPr>
      <dgm:t>
        <a:bodyPr/>
        <a:lstStyle/>
        <a:p>
          <a:r>
            <a:rPr lang="es-CO" sz="1400" b="0" cap="none" spc="0" dirty="0" smtClean="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rPr>
            <a:t>Manejo de la imagen institucional del SENA.</a:t>
          </a:r>
          <a:endParaRPr lang="es-CO" sz="1400" b="0" cap="none" spc="0" dirty="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endParaRPr>
        </a:p>
      </dgm:t>
    </dgm:pt>
    <dgm:pt modelId="{30B988D1-761B-4C92-8E47-DBE830689841}" type="parTrans" cxnId="{A7B437F0-4204-49AC-B0D7-58DA13D250D5}">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6B36D535-9A7F-46FF-AE4E-A7A18BAC006B}" type="sibTrans" cxnId="{A7B437F0-4204-49AC-B0D7-58DA13D250D5}">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CCE8A5D0-73C2-4546-BF08-42FC0A67C2DE}">
      <dgm:prSet phldrT="[Texto]" custT="1"/>
      <dgm:spPr>
        <a:solidFill>
          <a:schemeClr val="accent3">
            <a:lumMod val="50000"/>
          </a:schemeClr>
        </a:solidFill>
      </dgm:spPr>
      <dgm:t>
        <a:bodyPr/>
        <a:lstStyle/>
        <a:p>
          <a:r>
            <a:rPr lang="es-CO" sz="1400" b="0" cap="none" spc="0" dirty="0" smtClean="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rPr>
            <a:t>Aplicación de la encuesta.</a:t>
          </a:r>
          <a:endParaRPr lang="es-CO" sz="1400" b="0" cap="none" spc="0" dirty="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endParaRPr>
        </a:p>
      </dgm:t>
    </dgm:pt>
    <dgm:pt modelId="{99559BFE-C252-4876-B600-95D0E711910D}" type="parTrans" cxnId="{F9EE9611-62DA-403E-9CF9-F8E09DD16D21}">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7A606DD0-09EE-40A1-9A59-E7A502CFDB37}" type="sibTrans" cxnId="{F9EE9611-62DA-403E-9CF9-F8E09DD16D21}">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91F417EB-07A9-437C-A3F6-5FFED1954986}">
      <dgm:prSet phldrT="[Texto]" custT="1"/>
      <dgm:spPr>
        <a:solidFill>
          <a:schemeClr val="accent3">
            <a:lumMod val="50000"/>
          </a:schemeClr>
        </a:solidFill>
      </dgm:spPr>
      <dgm:t>
        <a:bodyPr/>
        <a:lstStyle/>
        <a:p>
          <a:r>
            <a:rPr lang="es-CO" sz="1400" b="0" cap="none" spc="0" dirty="0" smtClean="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rPr>
            <a:t>Recursos tecnológicos utilizados.</a:t>
          </a:r>
          <a:endParaRPr lang="es-CO" sz="1400" b="0" cap="none" spc="0" dirty="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endParaRPr>
        </a:p>
      </dgm:t>
    </dgm:pt>
    <dgm:pt modelId="{D03A0A33-A347-4B86-AD9B-68FE4772F5CA}" type="sibTrans" cxnId="{004D1883-CC86-4542-A3C0-B63267490875}">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E358B51D-5DD2-4C45-BE66-E681E0DA3443}" type="parTrans" cxnId="{004D1883-CC86-4542-A3C0-B63267490875}">
      <dgm:prSet/>
      <dgm:spPr/>
      <dgm:t>
        <a:bodyPr/>
        <a:lstStyle/>
        <a:p>
          <a:endParaRPr lang="es-CO" sz="3600" b="0" cap="none" spc="0">
            <a:ln w="0"/>
            <a:solidFill>
              <a:schemeClr val="tx1"/>
            </a:solidFill>
            <a:effectLst>
              <a:outerShdw blurRad="38100" dist="19050" dir="2700000" algn="tl" rotWithShape="0">
                <a:schemeClr val="dk1">
                  <a:alpha val="40000"/>
                </a:schemeClr>
              </a:outerShdw>
            </a:effectLst>
          </a:endParaRPr>
        </a:p>
      </dgm:t>
    </dgm:pt>
    <dgm:pt modelId="{482E3AB7-AF83-44B6-88F2-7866934A582B}">
      <dgm:prSet phldrT="[Texto]" custT="1"/>
      <dgm:spPr>
        <a:solidFill>
          <a:schemeClr val="accent3">
            <a:lumMod val="50000"/>
          </a:schemeClr>
        </a:solidFill>
      </dgm:spPr>
      <dgm:t>
        <a:bodyPr/>
        <a:lstStyle/>
        <a:p>
          <a:endParaRPr lang="es-CO" sz="1400" b="0" cap="none" spc="0" dirty="0">
            <a:ln w="0">
              <a:solidFill>
                <a:schemeClr val="bg1"/>
              </a:solidFill>
            </a:ln>
            <a:solidFill>
              <a:schemeClr val="bg1"/>
            </a:solidFill>
            <a:effectLst>
              <a:outerShdw blurRad="38100" dist="19050" dir="2700000" algn="tl" rotWithShape="0">
                <a:schemeClr val="dk1">
                  <a:alpha val="40000"/>
                </a:schemeClr>
              </a:outerShdw>
            </a:effectLst>
            <a:latin typeface="Trebuchet MS" panose="020B0603020202020204" pitchFamily="34" charset="0"/>
          </a:endParaRPr>
        </a:p>
      </dgm:t>
    </dgm:pt>
    <dgm:pt modelId="{D906C1AF-6E92-4AC3-BB64-D4CF60A0855E}" type="parTrans" cxnId="{E4E7C659-E473-42D3-A35F-18CE1409A8BF}">
      <dgm:prSet/>
      <dgm:spPr/>
      <dgm:t>
        <a:bodyPr/>
        <a:lstStyle/>
        <a:p>
          <a:endParaRPr lang="es-ES"/>
        </a:p>
      </dgm:t>
    </dgm:pt>
    <dgm:pt modelId="{D72B55A7-6DCA-45BB-B670-8E1FE0A53802}" type="sibTrans" cxnId="{E4E7C659-E473-42D3-A35F-18CE1409A8BF}">
      <dgm:prSet/>
      <dgm:spPr/>
      <dgm:t>
        <a:bodyPr/>
        <a:lstStyle/>
        <a:p>
          <a:endParaRPr lang="es-ES"/>
        </a:p>
      </dgm:t>
    </dgm:pt>
    <dgm:pt modelId="{DE90D04C-89CB-4660-B6EE-2E8C26958073}" type="pres">
      <dgm:prSet presAssocID="{38A15579-FAD3-402A-B432-92DEEDB2846E}" presName="linear" presStyleCnt="0">
        <dgm:presLayoutVars>
          <dgm:animLvl val="lvl"/>
          <dgm:resizeHandles val="exact"/>
        </dgm:presLayoutVars>
      </dgm:prSet>
      <dgm:spPr/>
      <dgm:t>
        <a:bodyPr/>
        <a:lstStyle/>
        <a:p>
          <a:endParaRPr lang="es-ES"/>
        </a:p>
      </dgm:t>
    </dgm:pt>
    <dgm:pt modelId="{A55DCFFC-2535-486A-99C3-8292AE8130A9}" type="pres">
      <dgm:prSet presAssocID="{482E3AB7-AF83-44B6-88F2-7866934A582B}" presName="parentText" presStyleLbl="node1" presStyleIdx="0" presStyleCnt="7">
        <dgm:presLayoutVars>
          <dgm:chMax val="0"/>
          <dgm:bulletEnabled val="1"/>
        </dgm:presLayoutVars>
      </dgm:prSet>
      <dgm:spPr/>
      <dgm:t>
        <a:bodyPr/>
        <a:lstStyle/>
        <a:p>
          <a:endParaRPr lang="es-ES"/>
        </a:p>
      </dgm:t>
    </dgm:pt>
    <dgm:pt modelId="{A80C5B50-1DFD-4698-B3F3-4C0461C5914C}" type="pres">
      <dgm:prSet presAssocID="{D72B55A7-6DCA-45BB-B670-8E1FE0A53802}" presName="spacer" presStyleCnt="0"/>
      <dgm:spPr/>
    </dgm:pt>
    <dgm:pt modelId="{5809E800-5F98-4901-B1CD-6CA317D00F9C}" type="pres">
      <dgm:prSet presAssocID="{51C28BE2-B8AF-4F34-A371-7079B6D858CF}" presName="parentText" presStyleLbl="node1" presStyleIdx="1" presStyleCnt="7" custLinFactY="-87944" custLinFactNeighborX="1243" custLinFactNeighborY="-100000">
        <dgm:presLayoutVars>
          <dgm:chMax val="0"/>
          <dgm:bulletEnabled val="1"/>
        </dgm:presLayoutVars>
      </dgm:prSet>
      <dgm:spPr/>
      <dgm:t>
        <a:bodyPr/>
        <a:lstStyle/>
        <a:p>
          <a:endParaRPr lang="es-ES"/>
        </a:p>
      </dgm:t>
    </dgm:pt>
    <dgm:pt modelId="{0FE62720-4623-4FE9-B389-5D64018EF589}" type="pres">
      <dgm:prSet presAssocID="{8599A8ED-D47C-47DB-913A-AB4F377FBDA3}" presName="spacer" presStyleCnt="0"/>
      <dgm:spPr/>
      <dgm:t>
        <a:bodyPr/>
        <a:lstStyle/>
        <a:p>
          <a:endParaRPr lang="es-ES"/>
        </a:p>
      </dgm:t>
    </dgm:pt>
    <dgm:pt modelId="{66355CC4-73B6-4EE8-9ED1-DDF536EB7D9A}" type="pres">
      <dgm:prSet presAssocID="{91F417EB-07A9-437C-A3F6-5FFED1954986}" presName="parentText" presStyleLbl="node1" presStyleIdx="2" presStyleCnt="7" custLinFactY="-50557" custLinFactNeighborX="-1639" custLinFactNeighborY="-100000">
        <dgm:presLayoutVars>
          <dgm:chMax val="0"/>
          <dgm:bulletEnabled val="1"/>
        </dgm:presLayoutVars>
      </dgm:prSet>
      <dgm:spPr/>
      <dgm:t>
        <a:bodyPr/>
        <a:lstStyle/>
        <a:p>
          <a:endParaRPr lang="es-ES"/>
        </a:p>
      </dgm:t>
    </dgm:pt>
    <dgm:pt modelId="{71F780A2-5D74-4CC6-81C9-686FC91D9B31}" type="pres">
      <dgm:prSet presAssocID="{D03A0A33-A347-4B86-AD9B-68FE4772F5CA}" presName="spacer" presStyleCnt="0"/>
      <dgm:spPr/>
      <dgm:t>
        <a:bodyPr/>
        <a:lstStyle/>
        <a:p>
          <a:endParaRPr lang="es-ES"/>
        </a:p>
      </dgm:t>
    </dgm:pt>
    <dgm:pt modelId="{68014E00-A01E-4D3F-900C-CCD9F02FFBB4}" type="pres">
      <dgm:prSet presAssocID="{E8819F9C-D453-40A6-8E25-3ED5C383919B}" presName="parentText" presStyleLbl="node1" presStyleIdx="3" presStyleCnt="7" custLinFactY="-20034" custLinFactNeighborY="-100000">
        <dgm:presLayoutVars>
          <dgm:chMax val="0"/>
          <dgm:bulletEnabled val="1"/>
        </dgm:presLayoutVars>
      </dgm:prSet>
      <dgm:spPr/>
      <dgm:t>
        <a:bodyPr/>
        <a:lstStyle/>
        <a:p>
          <a:endParaRPr lang="es-ES"/>
        </a:p>
      </dgm:t>
    </dgm:pt>
    <dgm:pt modelId="{C03ACAFE-539E-46F3-84C2-ABB0A52DCAE8}" type="pres">
      <dgm:prSet presAssocID="{57B41067-E671-4EC1-A1EB-00DA641EC85B}" presName="spacer" presStyleCnt="0"/>
      <dgm:spPr/>
      <dgm:t>
        <a:bodyPr/>
        <a:lstStyle/>
        <a:p>
          <a:endParaRPr lang="es-ES"/>
        </a:p>
      </dgm:t>
    </dgm:pt>
    <dgm:pt modelId="{D69E046D-0AC4-447B-938C-31728835D1C7}" type="pres">
      <dgm:prSet presAssocID="{D0F48E90-B0EC-4667-821F-372309DEF0B9}" presName="parentText" presStyleLbl="node1" presStyleIdx="4" presStyleCnt="7" custLinFactY="1343" custLinFactNeighborY="100000">
        <dgm:presLayoutVars>
          <dgm:chMax val="0"/>
          <dgm:bulletEnabled val="1"/>
        </dgm:presLayoutVars>
      </dgm:prSet>
      <dgm:spPr/>
      <dgm:t>
        <a:bodyPr/>
        <a:lstStyle/>
        <a:p>
          <a:endParaRPr lang="es-ES"/>
        </a:p>
      </dgm:t>
    </dgm:pt>
    <dgm:pt modelId="{82E5BFDB-1EB1-4F58-A34C-616CC09635C3}" type="pres">
      <dgm:prSet presAssocID="{E4ABECF7-5CD1-4383-A356-B12F9D622EDC}" presName="spacer" presStyleCnt="0"/>
      <dgm:spPr/>
      <dgm:t>
        <a:bodyPr/>
        <a:lstStyle/>
        <a:p>
          <a:endParaRPr lang="es-ES"/>
        </a:p>
      </dgm:t>
    </dgm:pt>
    <dgm:pt modelId="{A6057D01-D27E-4112-86C4-61EAA670D8EC}" type="pres">
      <dgm:prSet presAssocID="{B19DFC46-BB51-4019-BB4D-942157FE84D9}" presName="parentText" presStyleLbl="node1" presStyleIdx="5" presStyleCnt="7" custLinFactY="30992" custLinFactNeighborX="1639" custLinFactNeighborY="100000">
        <dgm:presLayoutVars>
          <dgm:chMax val="0"/>
          <dgm:bulletEnabled val="1"/>
        </dgm:presLayoutVars>
      </dgm:prSet>
      <dgm:spPr/>
      <dgm:t>
        <a:bodyPr/>
        <a:lstStyle/>
        <a:p>
          <a:endParaRPr lang="es-ES"/>
        </a:p>
      </dgm:t>
    </dgm:pt>
    <dgm:pt modelId="{537FBB13-DFD1-44E2-9FF9-F5984FF63645}" type="pres">
      <dgm:prSet presAssocID="{6B36D535-9A7F-46FF-AE4E-A7A18BAC006B}" presName="spacer" presStyleCnt="0"/>
      <dgm:spPr/>
      <dgm:t>
        <a:bodyPr/>
        <a:lstStyle/>
        <a:p>
          <a:endParaRPr lang="es-ES"/>
        </a:p>
      </dgm:t>
    </dgm:pt>
    <dgm:pt modelId="{E4ACA575-96AE-450C-AECD-3826E6B0AE1E}" type="pres">
      <dgm:prSet presAssocID="{CCE8A5D0-73C2-4546-BF08-42FC0A67C2DE}" presName="parentText" presStyleLbl="node1" presStyleIdx="6" presStyleCnt="7" custScaleY="126423" custLinFactY="71451" custLinFactNeighborY="100000">
        <dgm:presLayoutVars>
          <dgm:chMax val="0"/>
          <dgm:bulletEnabled val="1"/>
        </dgm:presLayoutVars>
      </dgm:prSet>
      <dgm:spPr/>
      <dgm:t>
        <a:bodyPr/>
        <a:lstStyle/>
        <a:p>
          <a:endParaRPr lang="es-ES"/>
        </a:p>
      </dgm:t>
    </dgm:pt>
  </dgm:ptLst>
  <dgm:cxnLst>
    <dgm:cxn modelId="{1FD32C36-D194-4131-82E5-4AF0B3874B3F}" srcId="{38A15579-FAD3-402A-B432-92DEEDB2846E}" destId="{D0F48E90-B0EC-4667-821F-372309DEF0B9}" srcOrd="4" destOrd="0" parTransId="{A7855F36-81B4-474E-9C5E-591ABE6F1CEF}" sibTransId="{E4ABECF7-5CD1-4383-A356-B12F9D622EDC}"/>
    <dgm:cxn modelId="{004D1883-CC86-4542-A3C0-B63267490875}" srcId="{38A15579-FAD3-402A-B432-92DEEDB2846E}" destId="{91F417EB-07A9-437C-A3F6-5FFED1954986}" srcOrd="2" destOrd="0" parTransId="{E358B51D-5DD2-4C45-BE66-E681E0DA3443}" sibTransId="{D03A0A33-A347-4B86-AD9B-68FE4772F5CA}"/>
    <dgm:cxn modelId="{A6CF5C05-15C9-4CED-BC2D-0983727CD4AE}" type="presOf" srcId="{CCE8A5D0-73C2-4546-BF08-42FC0A67C2DE}" destId="{E4ACA575-96AE-450C-AECD-3826E6B0AE1E}" srcOrd="0" destOrd="0" presId="urn:microsoft.com/office/officeart/2005/8/layout/vList2"/>
    <dgm:cxn modelId="{F9EE9611-62DA-403E-9CF9-F8E09DD16D21}" srcId="{38A15579-FAD3-402A-B432-92DEEDB2846E}" destId="{CCE8A5D0-73C2-4546-BF08-42FC0A67C2DE}" srcOrd="6" destOrd="0" parTransId="{99559BFE-C252-4876-B600-95D0E711910D}" sibTransId="{7A606DD0-09EE-40A1-9A59-E7A502CFDB37}"/>
    <dgm:cxn modelId="{DF8A0F45-5505-42D2-9555-1D34CC656DC4}" type="presOf" srcId="{B19DFC46-BB51-4019-BB4D-942157FE84D9}" destId="{A6057D01-D27E-4112-86C4-61EAA670D8EC}" srcOrd="0" destOrd="0" presId="urn:microsoft.com/office/officeart/2005/8/layout/vList2"/>
    <dgm:cxn modelId="{17D5E110-3C1E-47A6-8920-2148BC575FF6}" type="presOf" srcId="{D0F48E90-B0EC-4667-821F-372309DEF0B9}" destId="{D69E046D-0AC4-447B-938C-31728835D1C7}" srcOrd="0" destOrd="0" presId="urn:microsoft.com/office/officeart/2005/8/layout/vList2"/>
    <dgm:cxn modelId="{DEC1577D-9E13-4FB7-B038-56F3FF1A5918}" type="presOf" srcId="{51C28BE2-B8AF-4F34-A371-7079B6D858CF}" destId="{5809E800-5F98-4901-B1CD-6CA317D00F9C}" srcOrd="0" destOrd="0" presId="urn:microsoft.com/office/officeart/2005/8/layout/vList2"/>
    <dgm:cxn modelId="{A3F71C08-834E-494E-A225-65F94E6165D6}" type="presOf" srcId="{38A15579-FAD3-402A-B432-92DEEDB2846E}" destId="{DE90D04C-89CB-4660-B6EE-2E8C26958073}" srcOrd="0" destOrd="0" presId="urn:microsoft.com/office/officeart/2005/8/layout/vList2"/>
    <dgm:cxn modelId="{F40F5369-619E-44F4-92FC-4868C4066BD4}" type="presOf" srcId="{91F417EB-07A9-437C-A3F6-5FFED1954986}" destId="{66355CC4-73B6-4EE8-9ED1-DDF536EB7D9A}" srcOrd="0" destOrd="0" presId="urn:microsoft.com/office/officeart/2005/8/layout/vList2"/>
    <dgm:cxn modelId="{A7B437F0-4204-49AC-B0D7-58DA13D250D5}" srcId="{38A15579-FAD3-402A-B432-92DEEDB2846E}" destId="{B19DFC46-BB51-4019-BB4D-942157FE84D9}" srcOrd="5" destOrd="0" parTransId="{30B988D1-761B-4C92-8E47-DBE830689841}" sibTransId="{6B36D535-9A7F-46FF-AE4E-A7A18BAC006B}"/>
    <dgm:cxn modelId="{B61EF5E0-E66B-4466-B048-9DCBDF685734}" type="presOf" srcId="{482E3AB7-AF83-44B6-88F2-7866934A582B}" destId="{A55DCFFC-2535-486A-99C3-8292AE8130A9}" srcOrd="0" destOrd="0" presId="urn:microsoft.com/office/officeart/2005/8/layout/vList2"/>
    <dgm:cxn modelId="{D282DB52-1AB4-4BB9-B0D2-480A5DBDF382}" srcId="{38A15579-FAD3-402A-B432-92DEEDB2846E}" destId="{E8819F9C-D453-40A6-8E25-3ED5C383919B}" srcOrd="3" destOrd="0" parTransId="{7B095D1A-0A88-4BAF-80EE-4A39F120AA93}" sibTransId="{57B41067-E671-4EC1-A1EB-00DA641EC85B}"/>
    <dgm:cxn modelId="{199096AF-2589-4122-A316-A8207DE41D51}" srcId="{38A15579-FAD3-402A-B432-92DEEDB2846E}" destId="{51C28BE2-B8AF-4F34-A371-7079B6D858CF}" srcOrd="1" destOrd="0" parTransId="{B1AD87C8-1A37-43B4-BC30-0536785C62E1}" sibTransId="{8599A8ED-D47C-47DB-913A-AB4F377FBDA3}"/>
    <dgm:cxn modelId="{E4E7C659-E473-42D3-A35F-18CE1409A8BF}" srcId="{38A15579-FAD3-402A-B432-92DEEDB2846E}" destId="{482E3AB7-AF83-44B6-88F2-7866934A582B}" srcOrd="0" destOrd="0" parTransId="{D906C1AF-6E92-4AC3-BB64-D4CF60A0855E}" sibTransId="{D72B55A7-6DCA-45BB-B670-8E1FE0A53802}"/>
    <dgm:cxn modelId="{D8D8CEC8-92F9-449E-A8B2-8A7972A5776E}" type="presOf" srcId="{E8819F9C-D453-40A6-8E25-3ED5C383919B}" destId="{68014E00-A01E-4D3F-900C-CCD9F02FFBB4}" srcOrd="0" destOrd="0" presId="urn:microsoft.com/office/officeart/2005/8/layout/vList2"/>
    <dgm:cxn modelId="{B55477C9-D363-486F-ACC1-183AB8C6EDA6}" type="presParOf" srcId="{DE90D04C-89CB-4660-B6EE-2E8C26958073}" destId="{A55DCFFC-2535-486A-99C3-8292AE8130A9}" srcOrd="0" destOrd="0" presId="urn:microsoft.com/office/officeart/2005/8/layout/vList2"/>
    <dgm:cxn modelId="{048F9F3C-22BD-4301-A8A7-A1F105578F8A}" type="presParOf" srcId="{DE90D04C-89CB-4660-B6EE-2E8C26958073}" destId="{A80C5B50-1DFD-4698-B3F3-4C0461C5914C}" srcOrd="1" destOrd="0" presId="urn:microsoft.com/office/officeart/2005/8/layout/vList2"/>
    <dgm:cxn modelId="{6D1D7126-99C3-4A95-9679-CDD4BA81B45A}" type="presParOf" srcId="{DE90D04C-89CB-4660-B6EE-2E8C26958073}" destId="{5809E800-5F98-4901-B1CD-6CA317D00F9C}" srcOrd="2" destOrd="0" presId="urn:microsoft.com/office/officeart/2005/8/layout/vList2"/>
    <dgm:cxn modelId="{859CEB4A-1807-4970-991F-6BFED266C4A4}" type="presParOf" srcId="{DE90D04C-89CB-4660-B6EE-2E8C26958073}" destId="{0FE62720-4623-4FE9-B389-5D64018EF589}" srcOrd="3" destOrd="0" presId="urn:microsoft.com/office/officeart/2005/8/layout/vList2"/>
    <dgm:cxn modelId="{A40B1BCD-8C31-45FA-AA30-BE846E0912B0}" type="presParOf" srcId="{DE90D04C-89CB-4660-B6EE-2E8C26958073}" destId="{66355CC4-73B6-4EE8-9ED1-DDF536EB7D9A}" srcOrd="4" destOrd="0" presId="urn:microsoft.com/office/officeart/2005/8/layout/vList2"/>
    <dgm:cxn modelId="{FE8DB9BE-0622-4B3E-9597-2261B22D6E6D}" type="presParOf" srcId="{DE90D04C-89CB-4660-B6EE-2E8C26958073}" destId="{71F780A2-5D74-4CC6-81C9-686FC91D9B31}" srcOrd="5" destOrd="0" presId="urn:microsoft.com/office/officeart/2005/8/layout/vList2"/>
    <dgm:cxn modelId="{C4CF5F60-D8C1-455E-A3B1-076FB30A8EF0}" type="presParOf" srcId="{DE90D04C-89CB-4660-B6EE-2E8C26958073}" destId="{68014E00-A01E-4D3F-900C-CCD9F02FFBB4}" srcOrd="6" destOrd="0" presId="urn:microsoft.com/office/officeart/2005/8/layout/vList2"/>
    <dgm:cxn modelId="{A2C76B70-C21C-4B6C-8C95-0261A79A757F}" type="presParOf" srcId="{DE90D04C-89CB-4660-B6EE-2E8C26958073}" destId="{C03ACAFE-539E-46F3-84C2-ABB0A52DCAE8}" srcOrd="7" destOrd="0" presId="urn:microsoft.com/office/officeart/2005/8/layout/vList2"/>
    <dgm:cxn modelId="{F0C460AE-CC34-46AE-9DCD-83A777F14B1B}" type="presParOf" srcId="{DE90D04C-89CB-4660-B6EE-2E8C26958073}" destId="{D69E046D-0AC4-447B-938C-31728835D1C7}" srcOrd="8" destOrd="0" presId="urn:microsoft.com/office/officeart/2005/8/layout/vList2"/>
    <dgm:cxn modelId="{8B3910DE-7C6C-4D15-87E4-72F3C01B723E}" type="presParOf" srcId="{DE90D04C-89CB-4660-B6EE-2E8C26958073}" destId="{82E5BFDB-1EB1-4F58-A34C-616CC09635C3}" srcOrd="9" destOrd="0" presId="urn:microsoft.com/office/officeart/2005/8/layout/vList2"/>
    <dgm:cxn modelId="{AD919F77-FE6F-4E2B-ACAB-458F43FC9BB3}" type="presParOf" srcId="{DE90D04C-89CB-4660-B6EE-2E8C26958073}" destId="{A6057D01-D27E-4112-86C4-61EAA670D8EC}" srcOrd="10" destOrd="0" presId="urn:microsoft.com/office/officeart/2005/8/layout/vList2"/>
    <dgm:cxn modelId="{2DBB4AF1-A5AF-4574-A934-416F434D923A}" type="presParOf" srcId="{DE90D04C-89CB-4660-B6EE-2E8C26958073}" destId="{537FBB13-DFD1-44E2-9FF9-F5984FF63645}" srcOrd="11" destOrd="0" presId="urn:microsoft.com/office/officeart/2005/8/layout/vList2"/>
    <dgm:cxn modelId="{896F6B34-ECE1-4A04-A563-2318F145170D}" type="presParOf" srcId="{DE90D04C-89CB-4660-B6EE-2E8C26958073}" destId="{E4ACA575-96AE-450C-AECD-3826E6B0AE1E}" srcOrd="12"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4A7470-F650-4733-AE8A-0BD6E11E5F8E}" type="doc">
      <dgm:prSet loTypeId="urn:microsoft.com/office/officeart/2009/layout/ReverseList" loCatId="relationship" qsTypeId="urn:microsoft.com/office/officeart/2005/8/quickstyle/simple1" qsCatId="simple" csTypeId="urn:microsoft.com/office/officeart/2005/8/colors/accent2_3" csCatId="accent2" phldr="1"/>
      <dgm:spPr/>
      <dgm:t>
        <a:bodyPr/>
        <a:lstStyle/>
        <a:p>
          <a:endParaRPr lang="es-CO"/>
        </a:p>
      </dgm:t>
    </dgm:pt>
    <dgm:pt modelId="{5E8BC8ED-5ACC-4B3C-B6BA-424B84C02259}">
      <dgm:prSet phldrT="[Texto]" custT="1">
        <dgm:style>
          <a:lnRef idx="2">
            <a:schemeClr val="dk1"/>
          </a:lnRef>
          <a:fillRef idx="1">
            <a:schemeClr val="lt1"/>
          </a:fillRef>
          <a:effectRef idx="0">
            <a:schemeClr val="dk1"/>
          </a:effectRef>
          <a:fontRef idx="minor">
            <a:schemeClr val="dk1"/>
          </a:fontRef>
        </dgm:style>
      </dgm:prSet>
      <dgm:spPr>
        <a:ln/>
      </dgm:spPr>
      <dgm:t>
        <a:bodyPr/>
        <a:lstStyle/>
        <a:p>
          <a:pPr algn="ctr"/>
          <a:r>
            <a:rPr lang="es-CO" sz="1800" b="1" dirty="0" smtClean="0">
              <a:latin typeface="+mn-lt"/>
            </a:rPr>
            <a:t>EN CAMPO</a:t>
          </a:r>
          <a:endParaRPr lang="es-CO" sz="1800" b="1" dirty="0">
            <a:latin typeface="+mn-lt"/>
          </a:endParaRPr>
        </a:p>
        <a:p>
          <a:pPr algn="ctr" rtl="0"/>
          <a:endParaRPr kumimoji="0" lang="es-MX" sz="1800" u="none" strike="noStrike" cap="none" normalizeH="0" baseline="0" dirty="0" smtClean="0">
            <a:ln>
              <a:noFill/>
            </a:ln>
            <a:effectLst/>
            <a:latin typeface="+mn-lt"/>
            <a:cs typeface="Calibri" pitchFamily="34" charset="0"/>
          </a:endParaRPr>
        </a:p>
        <a:p>
          <a:pPr algn="just" rtl="0"/>
          <a:r>
            <a:rPr lang="es-MX" sz="1600" b="0" dirty="0" smtClean="0">
              <a:latin typeface="+mn-lt"/>
            </a:rPr>
            <a:t>- </a:t>
          </a:r>
          <a:r>
            <a:rPr kumimoji="0" lang="es-MX" sz="1600" u="none" strike="noStrike" cap="none" normalizeH="0" baseline="0" dirty="0" smtClean="0">
              <a:ln>
                <a:noFill/>
              </a:ln>
              <a:effectLst/>
              <a:latin typeface="+mn-lt"/>
              <a:cs typeface="Calibri" pitchFamily="34" charset="0"/>
            </a:rPr>
            <a:t>Unidades temáticas</a:t>
          </a:r>
        </a:p>
        <a:p>
          <a:pPr algn="just" rtl="0"/>
          <a:r>
            <a:rPr kumimoji="0" lang="es-MX" sz="1600" u="none" strike="noStrike" cap="none" normalizeH="0" baseline="0" dirty="0" smtClean="0">
              <a:ln>
                <a:noFill/>
              </a:ln>
              <a:effectLst/>
              <a:latin typeface="+mn-lt"/>
              <a:cs typeface="Calibri" pitchFamily="34" charset="0"/>
            </a:rPr>
            <a:t>- Condiciones ambientales del sitio de capacitación</a:t>
          </a:r>
        </a:p>
        <a:p>
          <a:pPr algn="just" rtl="0"/>
          <a:r>
            <a:rPr kumimoji="0" lang="es-MX" sz="1600" u="none" strike="noStrike" cap="none" normalizeH="0" baseline="0" dirty="0" smtClean="0">
              <a:ln>
                <a:noFill/>
              </a:ln>
              <a:effectLst/>
              <a:latin typeface="+mn-lt"/>
              <a:cs typeface="Calibri" pitchFamily="34" charset="0"/>
            </a:rPr>
            <a:t>- Infraestructura</a:t>
          </a:r>
        </a:p>
        <a:p>
          <a:pPr algn="just" rtl="0"/>
          <a:r>
            <a:rPr kumimoji="0" lang="es-MX" sz="1600" u="none" strike="noStrike" cap="none" normalizeH="0" baseline="0" dirty="0" smtClean="0">
              <a:ln>
                <a:noFill/>
              </a:ln>
              <a:effectLst/>
              <a:latin typeface="+mn-lt"/>
              <a:cs typeface="Calibri" pitchFamily="34" charset="0"/>
            </a:rPr>
            <a:t>- Recursos tecnológicos</a:t>
          </a:r>
        </a:p>
        <a:p>
          <a:pPr algn="just" rtl="0"/>
          <a:r>
            <a:rPr kumimoji="0" lang="es-MX" sz="1600" u="none" strike="noStrike" cap="none" normalizeH="0" baseline="0" dirty="0" smtClean="0">
              <a:ln>
                <a:noFill/>
              </a:ln>
              <a:effectLst/>
              <a:latin typeface="+mn-lt"/>
              <a:cs typeface="Calibri" pitchFamily="34" charset="0"/>
            </a:rPr>
            <a:t>- Capacitador </a:t>
          </a:r>
        </a:p>
        <a:p>
          <a:pPr algn="just" rtl="0"/>
          <a:r>
            <a:rPr kumimoji="0" lang="es-MX" sz="1600" u="none" strike="noStrike" cap="none" normalizeH="0" baseline="0" dirty="0" smtClean="0">
              <a:ln>
                <a:noFill/>
              </a:ln>
              <a:effectLst/>
              <a:latin typeface="+mn-lt"/>
              <a:cs typeface="Calibri" pitchFamily="34" charset="0"/>
            </a:rPr>
            <a:t>- Metodología</a:t>
          </a:r>
        </a:p>
        <a:p>
          <a:pPr algn="just" rtl="0"/>
          <a:r>
            <a:rPr kumimoji="0" lang="es-MX" sz="1600" u="none" strike="noStrike" cap="none" normalizeH="0" baseline="0" dirty="0" smtClean="0">
              <a:ln>
                <a:noFill/>
              </a:ln>
              <a:effectLst/>
              <a:latin typeface="+mn-lt"/>
              <a:cs typeface="Calibri" pitchFamily="34" charset="0"/>
            </a:rPr>
            <a:t>- Material pedagógico  utilizado en la capacitación </a:t>
          </a:r>
        </a:p>
        <a:p>
          <a:pPr algn="just" rtl="0"/>
          <a:r>
            <a:rPr kumimoji="0" lang="es-MX" sz="1600" u="none" strike="noStrike" cap="none" normalizeH="0" baseline="0" dirty="0" smtClean="0">
              <a:ln>
                <a:noFill/>
              </a:ln>
              <a:effectLst/>
              <a:latin typeface="+mn-lt"/>
              <a:cs typeface="Calibri" pitchFamily="34" charset="0"/>
            </a:rPr>
            <a:t>- Manejo de la imagen institucional SENA</a:t>
          </a:r>
        </a:p>
        <a:p>
          <a:pPr algn="just" rtl="0"/>
          <a:r>
            <a:rPr kumimoji="0" lang="es-MX" sz="1600" u="none" strike="noStrike" cap="none" normalizeH="0" baseline="0" dirty="0" smtClean="0">
              <a:ln>
                <a:noFill/>
              </a:ln>
              <a:effectLst/>
              <a:latin typeface="+mn-lt"/>
              <a:cs typeface="Calibri" pitchFamily="34" charset="0"/>
            </a:rPr>
            <a:t>- Aplicación de Encuesta</a:t>
          </a:r>
          <a:endParaRPr lang="es-CO" sz="1600" b="0" dirty="0">
            <a:latin typeface="+mn-lt"/>
          </a:endParaRPr>
        </a:p>
      </dgm:t>
    </dgm:pt>
    <dgm:pt modelId="{88E29193-70E4-4174-B7AD-F1E885918DBC}" type="parTrans" cxnId="{55FE818A-F975-4E4E-B3EA-4F6F506390D3}">
      <dgm:prSet/>
      <dgm:spPr/>
      <dgm:t>
        <a:bodyPr/>
        <a:lstStyle/>
        <a:p>
          <a:endParaRPr lang="es-CO">
            <a:latin typeface="+mn-lt"/>
          </a:endParaRPr>
        </a:p>
      </dgm:t>
    </dgm:pt>
    <dgm:pt modelId="{BFF9359D-F64F-474E-9208-3971F4E5D82C}" type="sibTrans" cxnId="{55FE818A-F975-4E4E-B3EA-4F6F506390D3}">
      <dgm:prSet/>
      <dgm:spPr/>
      <dgm:t>
        <a:bodyPr/>
        <a:lstStyle/>
        <a:p>
          <a:endParaRPr lang="es-CO">
            <a:latin typeface="+mn-lt"/>
          </a:endParaRPr>
        </a:p>
      </dgm:t>
    </dgm:pt>
    <dgm:pt modelId="{289DE986-833F-48A6-9914-941DE192F067}" type="pres">
      <dgm:prSet presAssocID="{8A4A7470-F650-4733-AE8A-0BD6E11E5F8E}" presName="Name0" presStyleCnt="0">
        <dgm:presLayoutVars>
          <dgm:chMax val="2"/>
          <dgm:chPref val="2"/>
          <dgm:animLvl val="lvl"/>
        </dgm:presLayoutVars>
      </dgm:prSet>
      <dgm:spPr/>
      <dgm:t>
        <a:bodyPr/>
        <a:lstStyle/>
        <a:p>
          <a:endParaRPr lang="es-ES"/>
        </a:p>
      </dgm:t>
    </dgm:pt>
    <dgm:pt modelId="{FC5858CB-3099-4698-96CE-8A407D6E8E70}" type="pres">
      <dgm:prSet presAssocID="{8A4A7470-F650-4733-AE8A-0BD6E11E5F8E}" presName="LeftText" presStyleLbl="revTx" presStyleIdx="0" presStyleCnt="0">
        <dgm:presLayoutVars>
          <dgm:bulletEnabled val="1"/>
        </dgm:presLayoutVars>
      </dgm:prSet>
      <dgm:spPr/>
      <dgm:t>
        <a:bodyPr/>
        <a:lstStyle/>
        <a:p>
          <a:endParaRPr lang="es-ES"/>
        </a:p>
      </dgm:t>
    </dgm:pt>
    <dgm:pt modelId="{2D27C2F8-7753-4680-9836-E5322AE30DEA}" type="pres">
      <dgm:prSet presAssocID="{8A4A7470-F650-4733-AE8A-0BD6E11E5F8E}" presName="LeftNode" presStyleLbl="bgImgPlace1" presStyleIdx="0" presStyleCnt="1" custScaleX="378797" custScaleY="100000" custLinFactNeighborX="6391">
        <dgm:presLayoutVars>
          <dgm:chMax val="2"/>
          <dgm:chPref val="2"/>
        </dgm:presLayoutVars>
      </dgm:prSet>
      <dgm:spPr/>
      <dgm:t>
        <a:bodyPr/>
        <a:lstStyle/>
        <a:p>
          <a:endParaRPr lang="es-ES"/>
        </a:p>
      </dgm:t>
    </dgm:pt>
  </dgm:ptLst>
  <dgm:cxnLst>
    <dgm:cxn modelId="{55FE818A-F975-4E4E-B3EA-4F6F506390D3}" srcId="{8A4A7470-F650-4733-AE8A-0BD6E11E5F8E}" destId="{5E8BC8ED-5ACC-4B3C-B6BA-424B84C02259}" srcOrd="0" destOrd="0" parTransId="{88E29193-70E4-4174-B7AD-F1E885918DBC}" sibTransId="{BFF9359D-F64F-474E-9208-3971F4E5D82C}"/>
    <dgm:cxn modelId="{E2C99FAD-ABFA-4F77-874C-048F779F3F5D}" type="presOf" srcId="{5E8BC8ED-5ACC-4B3C-B6BA-424B84C02259}" destId="{2D27C2F8-7753-4680-9836-E5322AE30DEA}" srcOrd="1" destOrd="0" presId="urn:microsoft.com/office/officeart/2009/layout/ReverseList"/>
    <dgm:cxn modelId="{097E55B9-4C6E-47D2-9E83-8B2A95C5D638}" type="presOf" srcId="{8A4A7470-F650-4733-AE8A-0BD6E11E5F8E}" destId="{289DE986-833F-48A6-9914-941DE192F067}" srcOrd="0" destOrd="0" presId="urn:microsoft.com/office/officeart/2009/layout/ReverseList"/>
    <dgm:cxn modelId="{E14E001D-7FB0-400E-9AEE-585DF97F9307}" type="presOf" srcId="{5E8BC8ED-5ACC-4B3C-B6BA-424B84C02259}" destId="{FC5858CB-3099-4698-96CE-8A407D6E8E70}" srcOrd="0" destOrd="0" presId="urn:microsoft.com/office/officeart/2009/layout/ReverseList"/>
    <dgm:cxn modelId="{2DED718B-49CB-43BF-BD03-6633B5CF8B45}" type="presParOf" srcId="{289DE986-833F-48A6-9914-941DE192F067}" destId="{FC5858CB-3099-4698-96CE-8A407D6E8E70}" srcOrd="0" destOrd="0" presId="urn:microsoft.com/office/officeart/2009/layout/ReverseList"/>
    <dgm:cxn modelId="{CBB5160D-B0B9-4445-B419-B1FF9D7EA09F}" type="presParOf" srcId="{289DE986-833F-48A6-9914-941DE192F067}" destId="{2D27C2F8-7753-4680-9836-E5322AE30DEA}" srcOrd="1"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D0C836-DB7F-4AA2-A2F8-5C1F18EBC420}"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s-CO"/>
        </a:p>
      </dgm:t>
    </dgm:pt>
    <dgm:pt modelId="{B9681301-A2C7-45C6-B858-AAE60C930F59}">
      <dgm:prSet phldrT="[Texto]" custT="1"/>
      <dgm:spPr/>
      <dgm:t>
        <a:bodyPr/>
        <a:lstStyle/>
        <a:p>
          <a:r>
            <a:rPr lang="es-CO" sz="1500" b="1" dirty="0" smtClean="0">
              <a:latin typeface="Calibri" pitchFamily="34" charset="0"/>
            </a:rPr>
            <a:t>Deberán solicitarse con cinco (5) días hábiles de antelación a la iniciación de la acción de formación correspondiente y tener concepto de la Interventoría.</a:t>
          </a:r>
          <a:endParaRPr lang="es-CO" sz="1500" b="1" dirty="0"/>
        </a:p>
      </dgm:t>
    </dgm:pt>
    <dgm:pt modelId="{2C866BF6-8C84-4E38-9EEF-E565B1D34ACF}" type="parTrans" cxnId="{97AED488-95E8-4FFD-B0F9-AA49384B53D4}">
      <dgm:prSet/>
      <dgm:spPr/>
      <dgm:t>
        <a:bodyPr/>
        <a:lstStyle/>
        <a:p>
          <a:endParaRPr lang="es-CO"/>
        </a:p>
      </dgm:t>
    </dgm:pt>
    <dgm:pt modelId="{EE36181E-6BF2-4555-BEF9-06DDBA86725E}" type="sibTrans" cxnId="{97AED488-95E8-4FFD-B0F9-AA49384B53D4}">
      <dgm:prSet/>
      <dgm:spPr/>
      <dgm:t>
        <a:bodyPr/>
        <a:lstStyle/>
        <a:p>
          <a:endParaRPr lang="es-CO"/>
        </a:p>
      </dgm:t>
    </dgm:pt>
    <dgm:pt modelId="{24F5687F-F5B6-4EC7-ABC7-35DA9DD9E322}">
      <dgm:prSet phldrT="[Texto]" custT="1"/>
      <dgm:spPr/>
      <dgm:t>
        <a:bodyPr/>
        <a:lstStyle/>
        <a:p>
          <a:r>
            <a:rPr lang="es-CO" sz="1500" b="1" dirty="0" smtClean="0">
              <a:latin typeface="Calibri" pitchFamily="34" charset="0"/>
            </a:rPr>
            <a:t>El Conviniente debe remitir la solicitud de modificación debidamente argumentada a la Interventoría.</a:t>
          </a:r>
          <a:endParaRPr lang="es-CO" sz="1500" b="1" dirty="0"/>
        </a:p>
      </dgm:t>
    </dgm:pt>
    <dgm:pt modelId="{35A9F731-CB40-440B-B429-AEE255E797B6}" type="parTrans" cxnId="{E7765E3E-80BE-40CF-B286-F8E2C1EDE455}">
      <dgm:prSet/>
      <dgm:spPr/>
      <dgm:t>
        <a:bodyPr/>
        <a:lstStyle/>
        <a:p>
          <a:endParaRPr lang="es-CO"/>
        </a:p>
      </dgm:t>
    </dgm:pt>
    <dgm:pt modelId="{B7D0AC33-3585-4EE1-9ACD-02AEE857D706}" type="sibTrans" cxnId="{E7765E3E-80BE-40CF-B286-F8E2C1EDE455}">
      <dgm:prSet/>
      <dgm:spPr/>
      <dgm:t>
        <a:bodyPr/>
        <a:lstStyle/>
        <a:p>
          <a:endParaRPr lang="es-CO"/>
        </a:p>
      </dgm:t>
    </dgm:pt>
    <dgm:pt modelId="{FEFA1758-9D3E-4A41-AC47-5E62F1124BC2}">
      <dgm:prSet phldrT="[Texto]" custT="1"/>
      <dgm:spPr/>
      <dgm:t>
        <a:bodyPr/>
        <a:lstStyle/>
        <a:p>
          <a:r>
            <a:rPr lang="es-CO" sz="1500" b="1" dirty="0" smtClean="0">
              <a:latin typeface="Calibri" pitchFamily="34" charset="0"/>
              <a:cs typeface="Calibri" pitchFamily="34" charset="0"/>
            </a:rPr>
            <a:t>El Conviniente no podrá ejecutar ninguna modificación sin que previamente se haya comunicado la aprobación de la misma por parte de la Interventoría o el  SENA según sea el  caso.</a:t>
          </a:r>
        </a:p>
      </dgm:t>
    </dgm:pt>
    <dgm:pt modelId="{8B2B75FC-66FE-4AE9-8177-2A7A2D60D477}" type="parTrans" cxnId="{47F48BCA-F567-45EE-AD96-4204F68A595D}">
      <dgm:prSet/>
      <dgm:spPr/>
      <dgm:t>
        <a:bodyPr/>
        <a:lstStyle/>
        <a:p>
          <a:endParaRPr lang="es-CO"/>
        </a:p>
      </dgm:t>
    </dgm:pt>
    <dgm:pt modelId="{3019A88B-12BD-4DCE-A6B6-62D6708F462F}" type="sibTrans" cxnId="{47F48BCA-F567-45EE-AD96-4204F68A595D}">
      <dgm:prSet/>
      <dgm:spPr/>
      <dgm:t>
        <a:bodyPr/>
        <a:lstStyle/>
        <a:p>
          <a:endParaRPr lang="es-CO"/>
        </a:p>
      </dgm:t>
    </dgm:pt>
    <dgm:pt modelId="{5D24979A-20F1-4EBD-8F10-01D625A8687D}" type="pres">
      <dgm:prSet presAssocID="{3BD0C836-DB7F-4AA2-A2F8-5C1F18EBC420}" presName="outerComposite" presStyleCnt="0">
        <dgm:presLayoutVars>
          <dgm:chMax val="5"/>
          <dgm:dir/>
          <dgm:resizeHandles val="exact"/>
        </dgm:presLayoutVars>
      </dgm:prSet>
      <dgm:spPr/>
      <dgm:t>
        <a:bodyPr/>
        <a:lstStyle/>
        <a:p>
          <a:endParaRPr lang="es-CO"/>
        </a:p>
      </dgm:t>
    </dgm:pt>
    <dgm:pt modelId="{D5583030-5AEA-48F4-8707-2CB92EE6A793}" type="pres">
      <dgm:prSet presAssocID="{3BD0C836-DB7F-4AA2-A2F8-5C1F18EBC420}" presName="dummyMaxCanvas" presStyleCnt="0">
        <dgm:presLayoutVars/>
      </dgm:prSet>
      <dgm:spPr/>
    </dgm:pt>
    <dgm:pt modelId="{F37075AD-6460-473B-A3D7-8FF072D38BBF}" type="pres">
      <dgm:prSet presAssocID="{3BD0C836-DB7F-4AA2-A2F8-5C1F18EBC420}" presName="ThreeNodes_1" presStyleLbl="node1" presStyleIdx="0" presStyleCnt="3">
        <dgm:presLayoutVars>
          <dgm:bulletEnabled val="1"/>
        </dgm:presLayoutVars>
      </dgm:prSet>
      <dgm:spPr/>
      <dgm:t>
        <a:bodyPr/>
        <a:lstStyle/>
        <a:p>
          <a:endParaRPr lang="es-CO"/>
        </a:p>
      </dgm:t>
    </dgm:pt>
    <dgm:pt modelId="{D7CEEC2A-CDE4-4D64-90CC-861D719E6E65}" type="pres">
      <dgm:prSet presAssocID="{3BD0C836-DB7F-4AA2-A2F8-5C1F18EBC420}" presName="ThreeNodes_2" presStyleLbl="node1" presStyleIdx="1" presStyleCnt="3">
        <dgm:presLayoutVars>
          <dgm:bulletEnabled val="1"/>
        </dgm:presLayoutVars>
      </dgm:prSet>
      <dgm:spPr/>
      <dgm:t>
        <a:bodyPr/>
        <a:lstStyle/>
        <a:p>
          <a:endParaRPr lang="es-CO"/>
        </a:p>
      </dgm:t>
    </dgm:pt>
    <dgm:pt modelId="{EF35E36F-7D74-40C0-A3B9-E7EC0EA06A95}" type="pres">
      <dgm:prSet presAssocID="{3BD0C836-DB7F-4AA2-A2F8-5C1F18EBC420}" presName="ThreeNodes_3" presStyleLbl="node1" presStyleIdx="2" presStyleCnt="3" custScaleX="103293" custScaleY="100388" custLinFactNeighborX="257" custLinFactNeighborY="8830">
        <dgm:presLayoutVars>
          <dgm:bulletEnabled val="1"/>
        </dgm:presLayoutVars>
      </dgm:prSet>
      <dgm:spPr/>
      <dgm:t>
        <a:bodyPr/>
        <a:lstStyle/>
        <a:p>
          <a:endParaRPr lang="es-CO"/>
        </a:p>
      </dgm:t>
    </dgm:pt>
    <dgm:pt modelId="{DCADD8CF-0414-402D-BD78-35D0B02FE379}" type="pres">
      <dgm:prSet presAssocID="{3BD0C836-DB7F-4AA2-A2F8-5C1F18EBC420}" presName="ThreeConn_1-2" presStyleLbl="fgAccFollowNode1" presStyleIdx="0" presStyleCnt="2">
        <dgm:presLayoutVars>
          <dgm:bulletEnabled val="1"/>
        </dgm:presLayoutVars>
      </dgm:prSet>
      <dgm:spPr/>
      <dgm:t>
        <a:bodyPr/>
        <a:lstStyle/>
        <a:p>
          <a:endParaRPr lang="es-CO"/>
        </a:p>
      </dgm:t>
    </dgm:pt>
    <dgm:pt modelId="{4AB662A7-732C-4718-BBB2-D62C75A546FB}" type="pres">
      <dgm:prSet presAssocID="{3BD0C836-DB7F-4AA2-A2F8-5C1F18EBC420}" presName="ThreeConn_2-3" presStyleLbl="fgAccFollowNode1" presStyleIdx="1" presStyleCnt="2">
        <dgm:presLayoutVars>
          <dgm:bulletEnabled val="1"/>
        </dgm:presLayoutVars>
      </dgm:prSet>
      <dgm:spPr/>
      <dgm:t>
        <a:bodyPr/>
        <a:lstStyle/>
        <a:p>
          <a:endParaRPr lang="es-CO"/>
        </a:p>
      </dgm:t>
    </dgm:pt>
    <dgm:pt modelId="{74837379-5F61-4DE1-982C-ED6D1BAA00A7}" type="pres">
      <dgm:prSet presAssocID="{3BD0C836-DB7F-4AA2-A2F8-5C1F18EBC420}" presName="ThreeNodes_1_text" presStyleLbl="node1" presStyleIdx="2" presStyleCnt="3">
        <dgm:presLayoutVars>
          <dgm:bulletEnabled val="1"/>
        </dgm:presLayoutVars>
      </dgm:prSet>
      <dgm:spPr/>
      <dgm:t>
        <a:bodyPr/>
        <a:lstStyle/>
        <a:p>
          <a:endParaRPr lang="es-CO"/>
        </a:p>
      </dgm:t>
    </dgm:pt>
    <dgm:pt modelId="{D1A77427-70F3-489B-836E-FF5900C64540}" type="pres">
      <dgm:prSet presAssocID="{3BD0C836-DB7F-4AA2-A2F8-5C1F18EBC420}" presName="ThreeNodes_2_text" presStyleLbl="node1" presStyleIdx="2" presStyleCnt="3">
        <dgm:presLayoutVars>
          <dgm:bulletEnabled val="1"/>
        </dgm:presLayoutVars>
      </dgm:prSet>
      <dgm:spPr/>
      <dgm:t>
        <a:bodyPr/>
        <a:lstStyle/>
        <a:p>
          <a:endParaRPr lang="es-CO"/>
        </a:p>
      </dgm:t>
    </dgm:pt>
    <dgm:pt modelId="{AD77860A-12CD-4F21-8023-8F39E88E174F}" type="pres">
      <dgm:prSet presAssocID="{3BD0C836-DB7F-4AA2-A2F8-5C1F18EBC420}" presName="ThreeNodes_3_text" presStyleLbl="node1" presStyleIdx="2" presStyleCnt="3">
        <dgm:presLayoutVars>
          <dgm:bulletEnabled val="1"/>
        </dgm:presLayoutVars>
      </dgm:prSet>
      <dgm:spPr/>
      <dgm:t>
        <a:bodyPr/>
        <a:lstStyle/>
        <a:p>
          <a:endParaRPr lang="es-CO"/>
        </a:p>
      </dgm:t>
    </dgm:pt>
  </dgm:ptLst>
  <dgm:cxnLst>
    <dgm:cxn modelId="{E7765E3E-80BE-40CF-B286-F8E2C1EDE455}" srcId="{3BD0C836-DB7F-4AA2-A2F8-5C1F18EBC420}" destId="{24F5687F-F5B6-4EC7-ABC7-35DA9DD9E322}" srcOrd="1" destOrd="0" parTransId="{35A9F731-CB40-440B-B429-AEE255E797B6}" sibTransId="{B7D0AC33-3585-4EE1-9ACD-02AEE857D706}"/>
    <dgm:cxn modelId="{E812D973-479B-4EA3-8C5E-7FCFCB4CA1F5}" type="presOf" srcId="{B7D0AC33-3585-4EE1-9ACD-02AEE857D706}" destId="{4AB662A7-732C-4718-BBB2-D62C75A546FB}" srcOrd="0" destOrd="0" presId="urn:microsoft.com/office/officeart/2005/8/layout/vProcess5"/>
    <dgm:cxn modelId="{56CF63EC-DD05-42E4-90ED-D0702FFB3B8A}" type="presOf" srcId="{24F5687F-F5B6-4EC7-ABC7-35DA9DD9E322}" destId="{D7CEEC2A-CDE4-4D64-90CC-861D719E6E65}" srcOrd="0" destOrd="0" presId="urn:microsoft.com/office/officeart/2005/8/layout/vProcess5"/>
    <dgm:cxn modelId="{FDC23FB6-72DA-4CC6-9B40-95728B2B6DD5}" type="presOf" srcId="{24F5687F-F5B6-4EC7-ABC7-35DA9DD9E322}" destId="{D1A77427-70F3-489B-836E-FF5900C64540}" srcOrd="1" destOrd="0" presId="urn:microsoft.com/office/officeart/2005/8/layout/vProcess5"/>
    <dgm:cxn modelId="{727EBD43-0EA7-4488-9C86-2D7EBC78DBDA}" type="presOf" srcId="{FEFA1758-9D3E-4A41-AC47-5E62F1124BC2}" destId="{EF35E36F-7D74-40C0-A3B9-E7EC0EA06A95}" srcOrd="0" destOrd="0" presId="urn:microsoft.com/office/officeart/2005/8/layout/vProcess5"/>
    <dgm:cxn modelId="{97AED488-95E8-4FFD-B0F9-AA49384B53D4}" srcId="{3BD0C836-DB7F-4AA2-A2F8-5C1F18EBC420}" destId="{B9681301-A2C7-45C6-B858-AAE60C930F59}" srcOrd="0" destOrd="0" parTransId="{2C866BF6-8C84-4E38-9EEF-E565B1D34ACF}" sibTransId="{EE36181E-6BF2-4555-BEF9-06DDBA86725E}"/>
    <dgm:cxn modelId="{CFA5FAB6-3EA7-4097-A3F7-B4E9B5859C1B}" type="presOf" srcId="{FEFA1758-9D3E-4A41-AC47-5E62F1124BC2}" destId="{AD77860A-12CD-4F21-8023-8F39E88E174F}" srcOrd="1" destOrd="0" presId="urn:microsoft.com/office/officeart/2005/8/layout/vProcess5"/>
    <dgm:cxn modelId="{2B1ACEF1-4C59-470C-AB05-54FADDA4CE8B}" type="presOf" srcId="{B9681301-A2C7-45C6-B858-AAE60C930F59}" destId="{74837379-5F61-4DE1-982C-ED6D1BAA00A7}" srcOrd="1" destOrd="0" presId="urn:microsoft.com/office/officeart/2005/8/layout/vProcess5"/>
    <dgm:cxn modelId="{F287944D-2539-4C71-A635-68EEF5CC80CA}" type="presOf" srcId="{3BD0C836-DB7F-4AA2-A2F8-5C1F18EBC420}" destId="{5D24979A-20F1-4EBD-8F10-01D625A8687D}" srcOrd="0" destOrd="0" presId="urn:microsoft.com/office/officeart/2005/8/layout/vProcess5"/>
    <dgm:cxn modelId="{D177709D-B8C0-4D43-8FC3-7BA42E4D213E}" type="presOf" srcId="{B9681301-A2C7-45C6-B858-AAE60C930F59}" destId="{F37075AD-6460-473B-A3D7-8FF072D38BBF}" srcOrd="0" destOrd="0" presId="urn:microsoft.com/office/officeart/2005/8/layout/vProcess5"/>
    <dgm:cxn modelId="{47F48BCA-F567-45EE-AD96-4204F68A595D}" srcId="{3BD0C836-DB7F-4AA2-A2F8-5C1F18EBC420}" destId="{FEFA1758-9D3E-4A41-AC47-5E62F1124BC2}" srcOrd="2" destOrd="0" parTransId="{8B2B75FC-66FE-4AE9-8177-2A7A2D60D477}" sibTransId="{3019A88B-12BD-4DCE-A6B6-62D6708F462F}"/>
    <dgm:cxn modelId="{1587AA06-EC7D-4E9D-811D-841956CF1952}" type="presOf" srcId="{EE36181E-6BF2-4555-BEF9-06DDBA86725E}" destId="{DCADD8CF-0414-402D-BD78-35D0B02FE379}" srcOrd="0" destOrd="0" presId="urn:microsoft.com/office/officeart/2005/8/layout/vProcess5"/>
    <dgm:cxn modelId="{B95A5ED9-6B93-414E-80FD-B4C1E96E7CFB}" type="presParOf" srcId="{5D24979A-20F1-4EBD-8F10-01D625A8687D}" destId="{D5583030-5AEA-48F4-8707-2CB92EE6A793}" srcOrd="0" destOrd="0" presId="urn:microsoft.com/office/officeart/2005/8/layout/vProcess5"/>
    <dgm:cxn modelId="{94632CB6-9D22-4567-9A42-54072FC04F65}" type="presParOf" srcId="{5D24979A-20F1-4EBD-8F10-01D625A8687D}" destId="{F37075AD-6460-473B-A3D7-8FF072D38BBF}" srcOrd="1" destOrd="0" presId="urn:microsoft.com/office/officeart/2005/8/layout/vProcess5"/>
    <dgm:cxn modelId="{950DE88D-78ED-428C-B624-4BA2B8E5B4F9}" type="presParOf" srcId="{5D24979A-20F1-4EBD-8F10-01D625A8687D}" destId="{D7CEEC2A-CDE4-4D64-90CC-861D719E6E65}" srcOrd="2" destOrd="0" presId="urn:microsoft.com/office/officeart/2005/8/layout/vProcess5"/>
    <dgm:cxn modelId="{652D1A7E-927D-4B86-8836-192DB768AC28}" type="presParOf" srcId="{5D24979A-20F1-4EBD-8F10-01D625A8687D}" destId="{EF35E36F-7D74-40C0-A3B9-E7EC0EA06A95}" srcOrd="3" destOrd="0" presId="urn:microsoft.com/office/officeart/2005/8/layout/vProcess5"/>
    <dgm:cxn modelId="{8EE0929C-AE23-4679-B975-11AF577BB499}" type="presParOf" srcId="{5D24979A-20F1-4EBD-8F10-01D625A8687D}" destId="{DCADD8CF-0414-402D-BD78-35D0B02FE379}" srcOrd="4" destOrd="0" presId="urn:microsoft.com/office/officeart/2005/8/layout/vProcess5"/>
    <dgm:cxn modelId="{9889A396-7797-45F2-B6E6-2456F34F4D88}" type="presParOf" srcId="{5D24979A-20F1-4EBD-8F10-01D625A8687D}" destId="{4AB662A7-732C-4718-BBB2-D62C75A546FB}" srcOrd="5" destOrd="0" presId="urn:microsoft.com/office/officeart/2005/8/layout/vProcess5"/>
    <dgm:cxn modelId="{3D60BC02-3397-40E2-8D93-D93E78407949}" type="presParOf" srcId="{5D24979A-20F1-4EBD-8F10-01D625A8687D}" destId="{74837379-5F61-4DE1-982C-ED6D1BAA00A7}" srcOrd="6" destOrd="0" presId="urn:microsoft.com/office/officeart/2005/8/layout/vProcess5"/>
    <dgm:cxn modelId="{B1874AB1-791C-49FC-8D41-18EC74C65A0F}" type="presParOf" srcId="{5D24979A-20F1-4EBD-8F10-01D625A8687D}" destId="{D1A77427-70F3-489B-836E-FF5900C64540}" srcOrd="7" destOrd="0" presId="urn:microsoft.com/office/officeart/2005/8/layout/vProcess5"/>
    <dgm:cxn modelId="{EBD8BC27-2E6C-40F6-87E5-646A2792898F}" type="presParOf" srcId="{5D24979A-20F1-4EBD-8F10-01D625A8687D}" destId="{AD77860A-12CD-4F21-8023-8F39E88E17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862EF6-8DE9-434E-B372-22C35437DAA8}" type="doc">
      <dgm:prSet loTypeId="urn:microsoft.com/office/officeart/2009/3/layout/PieProcess" loCatId="list" qsTypeId="urn:microsoft.com/office/officeart/2005/8/quickstyle/simple1" qsCatId="simple" csTypeId="urn:microsoft.com/office/officeart/2005/8/colors/colorful2" csCatId="colorful" phldr="1"/>
      <dgm:spPr/>
      <dgm:t>
        <a:bodyPr/>
        <a:lstStyle/>
        <a:p>
          <a:endParaRPr lang="es-CO"/>
        </a:p>
      </dgm:t>
    </dgm:pt>
    <dgm:pt modelId="{35C4BA8B-01EC-4306-B944-078ADA2817DB}">
      <dgm:prSet phldrT="[Texto]"/>
      <dgm:spPr/>
      <dgm:t>
        <a:bodyPr/>
        <a:lstStyle/>
        <a:p>
          <a:r>
            <a:rPr lang="es-CO" b="1" dirty="0" smtClean="0">
              <a:latin typeface="+mj-lt"/>
            </a:rPr>
            <a:t>Presupuesto</a:t>
          </a:r>
          <a:endParaRPr lang="es-CO" b="1" dirty="0">
            <a:latin typeface="+mj-lt"/>
          </a:endParaRPr>
        </a:p>
      </dgm:t>
    </dgm:pt>
    <dgm:pt modelId="{A3733A0E-BB4E-48A9-AE15-3D0702CA6009}" type="parTrans" cxnId="{A9ED3678-AB9C-48B3-8002-689E3C3B78AD}">
      <dgm:prSet/>
      <dgm:spPr/>
      <dgm:t>
        <a:bodyPr/>
        <a:lstStyle/>
        <a:p>
          <a:endParaRPr lang="es-CO">
            <a:latin typeface="+mj-lt"/>
          </a:endParaRPr>
        </a:p>
      </dgm:t>
    </dgm:pt>
    <dgm:pt modelId="{27698225-DCFC-41F7-A242-0E2EB4CD7DD8}" type="sibTrans" cxnId="{A9ED3678-AB9C-48B3-8002-689E3C3B78AD}">
      <dgm:prSet/>
      <dgm:spPr/>
      <dgm:t>
        <a:bodyPr/>
        <a:lstStyle/>
        <a:p>
          <a:endParaRPr lang="es-CO">
            <a:latin typeface="+mj-lt"/>
          </a:endParaRPr>
        </a:p>
      </dgm:t>
    </dgm:pt>
    <dgm:pt modelId="{9A81E7D1-0D1C-4DDE-9350-CBD6ABE5BCC8}">
      <dgm:prSet phldrT="[Texto]"/>
      <dgm:spPr/>
      <dgm:t>
        <a:bodyPr/>
        <a:lstStyle/>
        <a:p>
          <a:r>
            <a:rPr lang="es-CO" b="1" dirty="0" smtClean="0">
              <a:latin typeface="+mj-lt"/>
            </a:rPr>
            <a:t>Adición de grupos</a:t>
          </a:r>
          <a:endParaRPr lang="es-CO" b="1" dirty="0">
            <a:latin typeface="+mj-lt"/>
          </a:endParaRPr>
        </a:p>
      </dgm:t>
    </dgm:pt>
    <dgm:pt modelId="{8EA7C4EB-CE52-468B-9940-3EFA78F9FE06}" type="parTrans" cxnId="{328BFB84-3B88-4A0E-9AF5-6082E4A78A49}">
      <dgm:prSet/>
      <dgm:spPr/>
      <dgm:t>
        <a:bodyPr/>
        <a:lstStyle/>
        <a:p>
          <a:endParaRPr lang="es-CO">
            <a:latin typeface="+mj-lt"/>
          </a:endParaRPr>
        </a:p>
      </dgm:t>
    </dgm:pt>
    <dgm:pt modelId="{0B3B4DC2-2D52-4B44-B14C-8C47FDFB055F}" type="sibTrans" cxnId="{328BFB84-3B88-4A0E-9AF5-6082E4A78A49}">
      <dgm:prSet/>
      <dgm:spPr/>
      <dgm:t>
        <a:bodyPr/>
        <a:lstStyle/>
        <a:p>
          <a:endParaRPr lang="es-CO">
            <a:latin typeface="+mj-lt"/>
          </a:endParaRPr>
        </a:p>
      </dgm:t>
    </dgm:pt>
    <dgm:pt modelId="{E7CADF1A-075C-4DAC-BF10-99EA35020AAA}">
      <dgm:prSet phldrT="[Texto]" custT="1"/>
      <dgm:spPr/>
      <dgm:t>
        <a:bodyPr/>
        <a:lstStyle/>
        <a:p>
          <a:r>
            <a:rPr lang="es-ES" sz="1500" dirty="0" smtClean="0">
              <a:latin typeface="+mj-lt"/>
              <a:cs typeface="Calibri" pitchFamily="34" charset="0"/>
            </a:rPr>
            <a:t>El SENA podrá autorizar la adición de grupos en una acción de formación en ejecución, siempre y cuando no cambie el presupuesto inicialmente aprobado para la misma,  ni se modifique el perfil de los beneficiarios, ni la calidad y/o el objetivo de la formación</a:t>
          </a:r>
          <a:endParaRPr lang="es-CO" sz="1500" dirty="0">
            <a:latin typeface="+mj-lt"/>
            <a:cs typeface="Calibri" pitchFamily="34" charset="0"/>
          </a:endParaRPr>
        </a:p>
      </dgm:t>
    </dgm:pt>
    <dgm:pt modelId="{48AE3174-C8E7-40FE-9BB4-914B65178C53}" type="parTrans" cxnId="{5CBCF876-D87A-43A1-936B-F9319D06612D}">
      <dgm:prSet/>
      <dgm:spPr/>
      <dgm:t>
        <a:bodyPr/>
        <a:lstStyle/>
        <a:p>
          <a:endParaRPr lang="es-CO">
            <a:latin typeface="+mj-lt"/>
          </a:endParaRPr>
        </a:p>
      </dgm:t>
    </dgm:pt>
    <dgm:pt modelId="{09511771-B2FC-40E7-8ACD-0FF47C28F1E1}" type="sibTrans" cxnId="{5CBCF876-D87A-43A1-936B-F9319D06612D}">
      <dgm:prSet/>
      <dgm:spPr/>
      <dgm:t>
        <a:bodyPr/>
        <a:lstStyle/>
        <a:p>
          <a:endParaRPr lang="es-CO">
            <a:latin typeface="+mj-lt"/>
          </a:endParaRPr>
        </a:p>
      </dgm:t>
    </dgm:pt>
    <dgm:pt modelId="{59B0A871-2C7D-4C78-AF67-0DCEF8EED24F}">
      <dgm:prSet phldrT="[Texto]" custT="1"/>
      <dgm:spPr/>
      <dgm:t>
        <a:bodyPr/>
        <a:lstStyle/>
        <a:p>
          <a:r>
            <a:rPr lang="es-ES" sz="1450" dirty="0" smtClean="0">
              <a:latin typeface="+mj-lt"/>
              <a:cs typeface="Calibri" pitchFamily="34" charset="0"/>
            </a:rPr>
            <a:t>El SENA podrá autorizar el movimiento de recursos entre rubros de una misma Acción de Formación y entre diferentes rubros dentro del proyecto, siempre y cuando no se afecte la calidad, el objetivo de la formación, la fuente de financiación de recursos, o el presupuesto total del proyecto aprobado. </a:t>
          </a:r>
          <a:endParaRPr lang="es-CO" sz="1450" dirty="0">
            <a:latin typeface="+mj-lt"/>
          </a:endParaRPr>
        </a:p>
      </dgm:t>
    </dgm:pt>
    <dgm:pt modelId="{B1BCC8AE-2739-4500-B26D-53DBA853C9D7}" type="sibTrans" cxnId="{770C6F23-B276-4D7A-99A7-CAC7DEFA304A}">
      <dgm:prSet/>
      <dgm:spPr/>
      <dgm:t>
        <a:bodyPr/>
        <a:lstStyle/>
        <a:p>
          <a:endParaRPr lang="es-CO">
            <a:latin typeface="+mj-lt"/>
          </a:endParaRPr>
        </a:p>
      </dgm:t>
    </dgm:pt>
    <dgm:pt modelId="{FB04095C-E937-4B61-9078-A368EFFD055C}" type="parTrans" cxnId="{770C6F23-B276-4D7A-99A7-CAC7DEFA304A}">
      <dgm:prSet/>
      <dgm:spPr/>
      <dgm:t>
        <a:bodyPr/>
        <a:lstStyle/>
        <a:p>
          <a:endParaRPr lang="es-CO">
            <a:latin typeface="+mj-lt"/>
          </a:endParaRPr>
        </a:p>
      </dgm:t>
    </dgm:pt>
    <dgm:pt modelId="{35EC5AE7-C679-4337-B865-E73C3BE79165}" type="pres">
      <dgm:prSet presAssocID="{17862EF6-8DE9-434E-B372-22C35437DAA8}" presName="Name0" presStyleCnt="0">
        <dgm:presLayoutVars>
          <dgm:chMax val="7"/>
          <dgm:chPref val="7"/>
          <dgm:dir/>
          <dgm:animOne val="branch"/>
          <dgm:animLvl val="lvl"/>
        </dgm:presLayoutVars>
      </dgm:prSet>
      <dgm:spPr/>
      <dgm:t>
        <a:bodyPr/>
        <a:lstStyle/>
        <a:p>
          <a:endParaRPr lang="es-CO"/>
        </a:p>
      </dgm:t>
    </dgm:pt>
    <dgm:pt modelId="{AD7F6568-CF33-4CB4-97EA-00A9AD39EECF}" type="pres">
      <dgm:prSet presAssocID="{35C4BA8B-01EC-4306-B944-078ADA2817DB}" presName="ParentComposite" presStyleCnt="0"/>
      <dgm:spPr/>
    </dgm:pt>
    <dgm:pt modelId="{2854E2F2-3356-4B39-82F8-64266FF5E806}" type="pres">
      <dgm:prSet presAssocID="{35C4BA8B-01EC-4306-B944-078ADA2817DB}" presName="Chord" presStyleLbl="bgShp" presStyleIdx="0" presStyleCnt="2"/>
      <dgm:spPr/>
    </dgm:pt>
    <dgm:pt modelId="{B6FBF2C8-9607-405E-A91B-4503A5576ECC}" type="pres">
      <dgm:prSet presAssocID="{35C4BA8B-01EC-4306-B944-078ADA2817DB}" presName="Pie" presStyleLbl="alignNode1" presStyleIdx="0" presStyleCnt="2"/>
      <dgm:spPr/>
    </dgm:pt>
    <dgm:pt modelId="{B6B8A9DF-9A7D-4C5D-8B2B-9457B9CF5A56}" type="pres">
      <dgm:prSet presAssocID="{35C4BA8B-01EC-4306-B944-078ADA2817DB}" presName="Parent" presStyleLbl="revTx" presStyleIdx="0" presStyleCnt="4">
        <dgm:presLayoutVars>
          <dgm:chMax val="1"/>
          <dgm:chPref val="1"/>
          <dgm:bulletEnabled val="1"/>
        </dgm:presLayoutVars>
      </dgm:prSet>
      <dgm:spPr/>
      <dgm:t>
        <a:bodyPr/>
        <a:lstStyle/>
        <a:p>
          <a:endParaRPr lang="es-CO"/>
        </a:p>
      </dgm:t>
    </dgm:pt>
    <dgm:pt modelId="{41EB6368-B3FD-4288-93E3-70EDA3D8221F}" type="pres">
      <dgm:prSet presAssocID="{B1BCC8AE-2739-4500-B26D-53DBA853C9D7}" presName="negSibTrans" presStyleCnt="0"/>
      <dgm:spPr/>
    </dgm:pt>
    <dgm:pt modelId="{CCC2B311-01D1-4161-9421-9E9C0579B5A8}" type="pres">
      <dgm:prSet presAssocID="{35C4BA8B-01EC-4306-B944-078ADA2817DB}" presName="composite" presStyleCnt="0"/>
      <dgm:spPr/>
    </dgm:pt>
    <dgm:pt modelId="{805B6FF1-D18A-45D0-9F41-137DE84821E2}" type="pres">
      <dgm:prSet presAssocID="{35C4BA8B-01EC-4306-B944-078ADA2817DB}" presName="Child" presStyleLbl="revTx" presStyleIdx="1" presStyleCnt="4">
        <dgm:presLayoutVars>
          <dgm:chMax val="0"/>
          <dgm:chPref val="0"/>
          <dgm:bulletEnabled val="1"/>
        </dgm:presLayoutVars>
      </dgm:prSet>
      <dgm:spPr/>
      <dgm:t>
        <a:bodyPr/>
        <a:lstStyle/>
        <a:p>
          <a:endParaRPr lang="es-CO"/>
        </a:p>
      </dgm:t>
    </dgm:pt>
    <dgm:pt modelId="{44760595-B0BA-4586-8F7C-7B80B90DA381}" type="pres">
      <dgm:prSet presAssocID="{27698225-DCFC-41F7-A242-0E2EB4CD7DD8}" presName="sibTrans" presStyleCnt="0"/>
      <dgm:spPr/>
    </dgm:pt>
    <dgm:pt modelId="{407266F8-DB5B-4F71-8EEA-1ED2B1DBB342}" type="pres">
      <dgm:prSet presAssocID="{9A81E7D1-0D1C-4DDE-9350-CBD6ABE5BCC8}" presName="ParentComposite" presStyleCnt="0"/>
      <dgm:spPr/>
    </dgm:pt>
    <dgm:pt modelId="{D2E02649-B121-49EE-B177-D52107A8E0DC}" type="pres">
      <dgm:prSet presAssocID="{9A81E7D1-0D1C-4DDE-9350-CBD6ABE5BCC8}" presName="Chord" presStyleLbl="bgShp" presStyleIdx="1" presStyleCnt="2"/>
      <dgm:spPr/>
    </dgm:pt>
    <dgm:pt modelId="{27361763-2D91-4E8E-B624-0161FD103367}" type="pres">
      <dgm:prSet presAssocID="{9A81E7D1-0D1C-4DDE-9350-CBD6ABE5BCC8}" presName="Pie" presStyleLbl="alignNode1" presStyleIdx="1" presStyleCnt="2"/>
      <dgm:spPr/>
    </dgm:pt>
    <dgm:pt modelId="{260C939C-0D63-424A-AF44-26A8EFC85277}" type="pres">
      <dgm:prSet presAssocID="{9A81E7D1-0D1C-4DDE-9350-CBD6ABE5BCC8}" presName="Parent" presStyleLbl="revTx" presStyleIdx="2" presStyleCnt="4">
        <dgm:presLayoutVars>
          <dgm:chMax val="1"/>
          <dgm:chPref val="1"/>
          <dgm:bulletEnabled val="1"/>
        </dgm:presLayoutVars>
      </dgm:prSet>
      <dgm:spPr/>
      <dgm:t>
        <a:bodyPr/>
        <a:lstStyle/>
        <a:p>
          <a:endParaRPr lang="es-CO"/>
        </a:p>
      </dgm:t>
    </dgm:pt>
    <dgm:pt modelId="{0F29B53E-251B-4F42-BA47-EDFFBF45EC92}" type="pres">
      <dgm:prSet presAssocID="{09511771-B2FC-40E7-8ACD-0FF47C28F1E1}" presName="negSibTrans" presStyleCnt="0"/>
      <dgm:spPr/>
    </dgm:pt>
    <dgm:pt modelId="{31B664BE-4743-4E0D-AD48-1555F349F743}" type="pres">
      <dgm:prSet presAssocID="{9A81E7D1-0D1C-4DDE-9350-CBD6ABE5BCC8}" presName="composite" presStyleCnt="0"/>
      <dgm:spPr/>
    </dgm:pt>
    <dgm:pt modelId="{4A51C1F1-CCCE-4D9B-9E73-D4302E41F399}" type="pres">
      <dgm:prSet presAssocID="{9A81E7D1-0D1C-4DDE-9350-CBD6ABE5BCC8}" presName="Child" presStyleLbl="revTx" presStyleIdx="3" presStyleCnt="4">
        <dgm:presLayoutVars>
          <dgm:chMax val="0"/>
          <dgm:chPref val="0"/>
          <dgm:bulletEnabled val="1"/>
        </dgm:presLayoutVars>
      </dgm:prSet>
      <dgm:spPr/>
      <dgm:t>
        <a:bodyPr/>
        <a:lstStyle/>
        <a:p>
          <a:endParaRPr lang="es-CO"/>
        </a:p>
      </dgm:t>
    </dgm:pt>
  </dgm:ptLst>
  <dgm:cxnLst>
    <dgm:cxn modelId="{BAAA1852-5BFD-4C70-AF2A-8068D3BA5503}" type="presOf" srcId="{E7CADF1A-075C-4DAC-BF10-99EA35020AAA}" destId="{4A51C1F1-CCCE-4D9B-9E73-D4302E41F399}" srcOrd="0" destOrd="0" presId="urn:microsoft.com/office/officeart/2009/3/layout/PieProcess"/>
    <dgm:cxn modelId="{328BFB84-3B88-4A0E-9AF5-6082E4A78A49}" srcId="{17862EF6-8DE9-434E-B372-22C35437DAA8}" destId="{9A81E7D1-0D1C-4DDE-9350-CBD6ABE5BCC8}" srcOrd="1" destOrd="0" parTransId="{8EA7C4EB-CE52-468B-9940-3EFA78F9FE06}" sibTransId="{0B3B4DC2-2D52-4B44-B14C-8C47FDFB055F}"/>
    <dgm:cxn modelId="{5F463D0F-5740-4A60-9B31-910505BDDEDA}" type="presOf" srcId="{9A81E7D1-0D1C-4DDE-9350-CBD6ABE5BCC8}" destId="{260C939C-0D63-424A-AF44-26A8EFC85277}" srcOrd="0" destOrd="0" presId="urn:microsoft.com/office/officeart/2009/3/layout/PieProcess"/>
    <dgm:cxn modelId="{B87BF61D-7CE3-419E-8C1A-0AFDC83EE171}" type="presOf" srcId="{17862EF6-8DE9-434E-B372-22C35437DAA8}" destId="{35EC5AE7-C679-4337-B865-E73C3BE79165}" srcOrd="0" destOrd="0" presId="urn:microsoft.com/office/officeart/2009/3/layout/PieProcess"/>
    <dgm:cxn modelId="{5CBCF876-D87A-43A1-936B-F9319D06612D}" srcId="{9A81E7D1-0D1C-4DDE-9350-CBD6ABE5BCC8}" destId="{E7CADF1A-075C-4DAC-BF10-99EA35020AAA}" srcOrd="0" destOrd="0" parTransId="{48AE3174-C8E7-40FE-9BB4-914B65178C53}" sibTransId="{09511771-B2FC-40E7-8ACD-0FF47C28F1E1}"/>
    <dgm:cxn modelId="{770C6F23-B276-4D7A-99A7-CAC7DEFA304A}" srcId="{35C4BA8B-01EC-4306-B944-078ADA2817DB}" destId="{59B0A871-2C7D-4C78-AF67-0DCEF8EED24F}" srcOrd="0" destOrd="0" parTransId="{FB04095C-E937-4B61-9078-A368EFFD055C}" sibTransId="{B1BCC8AE-2739-4500-B26D-53DBA853C9D7}"/>
    <dgm:cxn modelId="{9B40CD2F-97C6-4AB4-9447-B6ED24FFA114}" type="presOf" srcId="{35C4BA8B-01EC-4306-B944-078ADA2817DB}" destId="{B6B8A9DF-9A7D-4C5D-8B2B-9457B9CF5A56}" srcOrd="0" destOrd="0" presId="urn:microsoft.com/office/officeart/2009/3/layout/PieProcess"/>
    <dgm:cxn modelId="{9221F209-B3E8-421D-B903-A5CF93047B22}" type="presOf" srcId="{59B0A871-2C7D-4C78-AF67-0DCEF8EED24F}" destId="{805B6FF1-D18A-45D0-9F41-137DE84821E2}" srcOrd="0" destOrd="0" presId="urn:microsoft.com/office/officeart/2009/3/layout/PieProcess"/>
    <dgm:cxn modelId="{A9ED3678-AB9C-48B3-8002-689E3C3B78AD}" srcId="{17862EF6-8DE9-434E-B372-22C35437DAA8}" destId="{35C4BA8B-01EC-4306-B944-078ADA2817DB}" srcOrd="0" destOrd="0" parTransId="{A3733A0E-BB4E-48A9-AE15-3D0702CA6009}" sibTransId="{27698225-DCFC-41F7-A242-0E2EB4CD7DD8}"/>
    <dgm:cxn modelId="{0A092B1A-517A-45C7-9042-B4907A4DF962}" type="presParOf" srcId="{35EC5AE7-C679-4337-B865-E73C3BE79165}" destId="{AD7F6568-CF33-4CB4-97EA-00A9AD39EECF}" srcOrd="0" destOrd="0" presId="urn:microsoft.com/office/officeart/2009/3/layout/PieProcess"/>
    <dgm:cxn modelId="{DAB5952A-BAD3-4D45-AD75-F36956E7D45E}" type="presParOf" srcId="{AD7F6568-CF33-4CB4-97EA-00A9AD39EECF}" destId="{2854E2F2-3356-4B39-82F8-64266FF5E806}" srcOrd="0" destOrd="0" presId="urn:microsoft.com/office/officeart/2009/3/layout/PieProcess"/>
    <dgm:cxn modelId="{1AEC5FD6-745D-4808-A4DE-1CB7103155ED}" type="presParOf" srcId="{AD7F6568-CF33-4CB4-97EA-00A9AD39EECF}" destId="{B6FBF2C8-9607-405E-A91B-4503A5576ECC}" srcOrd="1" destOrd="0" presId="urn:microsoft.com/office/officeart/2009/3/layout/PieProcess"/>
    <dgm:cxn modelId="{F9AC1793-345F-4ABD-8D3E-026F77A7F87C}" type="presParOf" srcId="{AD7F6568-CF33-4CB4-97EA-00A9AD39EECF}" destId="{B6B8A9DF-9A7D-4C5D-8B2B-9457B9CF5A56}" srcOrd="2" destOrd="0" presId="urn:microsoft.com/office/officeart/2009/3/layout/PieProcess"/>
    <dgm:cxn modelId="{A33CC1BD-66ED-48C4-956E-693F3AC0C392}" type="presParOf" srcId="{35EC5AE7-C679-4337-B865-E73C3BE79165}" destId="{41EB6368-B3FD-4288-93E3-70EDA3D8221F}" srcOrd="1" destOrd="0" presId="urn:microsoft.com/office/officeart/2009/3/layout/PieProcess"/>
    <dgm:cxn modelId="{D6434745-BE7F-4543-BE93-F1CFD8305F33}" type="presParOf" srcId="{35EC5AE7-C679-4337-B865-E73C3BE79165}" destId="{CCC2B311-01D1-4161-9421-9E9C0579B5A8}" srcOrd="2" destOrd="0" presId="urn:microsoft.com/office/officeart/2009/3/layout/PieProcess"/>
    <dgm:cxn modelId="{957AB82F-810C-46A9-BE79-C157D1B65E82}" type="presParOf" srcId="{CCC2B311-01D1-4161-9421-9E9C0579B5A8}" destId="{805B6FF1-D18A-45D0-9F41-137DE84821E2}" srcOrd="0" destOrd="0" presId="urn:microsoft.com/office/officeart/2009/3/layout/PieProcess"/>
    <dgm:cxn modelId="{75280532-ED35-4D5B-85D6-7B53CC950F0E}" type="presParOf" srcId="{35EC5AE7-C679-4337-B865-E73C3BE79165}" destId="{44760595-B0BA-4586-8F7C-7B80B90DA381}" srcOrd="3" destOrd="0" presId="urn:microsoft.com/office/officeart/2009/3/layout/PieProcess"/>
    <dgm:cxn modelId="{EF4C84F4-6CAA-4133-87E9-572657D35FB5}" type="presParOf" srcId="{35EC5AE7-C679-4337-B865-E73C3BE79165}" destId="{407266F8-DB5B-4F71-8EEA-1ED2B1DBB342}" srcOrd="4" destOrd="0" presId="urn:microsoft.com/office/officeart/2009/3/layout/PieProcess"/>
    <dgm:cxn modelId="{79C8DDC6-1163-42A6-BCF9-2AA81BFB2249}" type="presParOf" srcId="{407266F8-DB5B-4F71-8EEA-1ED2B1DBB342}" destId="{D2E02649-B121-49EE-B177-D52107A8E0DC}" srcOrd="0" destOrd="0" presId="urn:microsoft.com/office/officeart/2009/3/layout/PieProcess"/>
    <dgm:cxn modelId="{FEB985D9-BAFD-45F7-AD3D-C1CB07B099B6}" type="presParOf" srcId="{407266F8-DB5B-4F71-8EEA-1ED2B1DBB342}" destId="{27361763-2D91-4E8E-B624-0161FD103367}" srcOrd="1" destOrd="0" presId="urn:microsoft.com/office/officeart/2009/3/layout/PieProcess"/>
    <dgm:cxn modelId="{FF6D0800-62E1-410C-81AF-C641CA0D2F95}" type="presParOf" srcId="{407266F8-DB5B-4F71-8EEA-1ED2B1DBB342}" destId="{260C939C-0D63-424A-AF44-26A8EFC85277}" srcOrd="2" destOrd="0" presId="urn:microsoft.com/office/officeart/2009/3/layout/PieProcess"/>
    <dgm:cxn modelId="{B0ABA9AC-B92A-4597-8FAB-9615F8ACFE70}" type="presParOf" srcId="{35EC5AE7-C679-4337-B865-E73C3BE79165}" destId="{0F29B53E-251B-4F42-BA47-EDFFBF45EC92}" srcOrd="5" destOrd="0" presId="urn:microsoft.com/office/officeart/2009/3/layout/PieProcess"/>
    <dgm:cxn modelId="{4804430A-CF1D-477B-A658-E58FAC417563}" type="presParOf" srcId="{35EC5AE7-C679-4337-B865-E73C3BE79165}" destId="{31B664BE-4743-4E0D-AD48-1555F349F743}" srcOrd="6" destOrd="0" presId="urn:microsoft.com/office/officeart/2009/3/layout/PieProcess"/>
    <dgm:cxn modelId="{D646103F-6F58-4DDC-9BAF-65717DD5BFB3}" type="presParOf" srcId="{31B664BE-4743-4E0D-AD48-1555F349F743}" destId="{4A51C1F1-CCCE-4D9B-9E73-D4302E41F399}"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AB0CD1-0F66-4DBF-A93F-7864D3C786F6}" type="doc">
      <dgm:prSet loTypeId="urn:microsoft.com/office/officeart/2009/3/layout/PieProcess" loCatId="list" qsTypeId="urn:microsoft.com/office/officeart/2005/8/quickstyle/simple1" qsCatId="simple" csTypeId="urn:microsoft.com/office/officeart/2005/8/colors/colorful2" csCatId="colorful" phldr="1"/>
      <dgm:spPr/>
      <dgm:t>
        <a:bodyPr/>
        <a:lstStyle/>
        <a:p>
          <a:endParaRPr lang="es-CO"/>
        </a:p>
      </dgm:t>
    </dgm:pt>
    <dgm:pt modelId="{F8287C3E-FD7B-4D84-AD64-2E226753363D}">
      <dgm:prSet phldrT="[Texto]"/>
      <dgm:spPr/>
      <dgm:t>
        <a:bodyPr/>
        <a:lstStyle/>
        <a:p>
          <a:r>
            <a:rPr lang="es-CO" b="1" dirty="0" smtClean="0"/>
            <a:t>Cronograma</a:t>
          </a:r>
          <a:endParaRPr lang="es-CO" b="1" dirty="0"/>
        </a:p>
      </dgm:t>
    </dgm:pt>
    <dgm:pt modelId="{50DFBF3E-24D4-42D6-89CC-DDE865AE5F62}" type="parTrans" cxnId="{006DE652-7F6B-4233-87DD-FC0BA2AAA317}">
      <dgm:prSet/>
      <dgm:spPr/>
      <dgm:t>
        <a:bodyPr/>
        <a:lstStyle/>
        <a:p>
          <a:endParaRPr lang="es-CO"/>
        </a:p>
      </dgm:t>
    </dgm:pt>
    <dgm:pt modelId="{345FBB55-9F42-4A1F-86BE-4A18AE1AC04F}" type="sibTrans" cxnId="{006DE652-7F6B-4233-87DD-FC0BA2AAA317}">
      <dgm:prSet/>
      <dgm:spPr/>
      <dgm:t>
        <a:bodyPr/>
        <a:lstStyle/>
        <a:p>
          <a:endParaRPr lang="es-CO"/>
        </a:p>
      </dgm:t>
    </dgm:pt>
    <dgm:pt modelId="{BFEFDD6F-F660-4627-B2B1-869459699FFE}">
      <dgm:prSet phldrT="[Texto]" custT="1"/>
      <dgm:spPr/>
      <dgm:t>
        <a:bodyPr/>
        <a:lstStyle/>
        <a:p>
          <a:r>
            <a:rPr lang="es-ES" sz="1500" dirty="0" smtClean="0">
              <a:latin typeface="Calibri" pitchFamily="34" charset="0"/>
              <a:cs typeface="Calibri" pitchFamily="34" charset="0"/>
            </a:rPr>
            <a:t>El conviniente podrá solicitar el cambio de fechas de realización de las acciones de formación, siempre y cuando no se constituya cambio de ciudad o municipio. La solicitud debe estar acompañada del cronograma detallado actualizado</a:t>
          </a:r>
          <a:endParaRPr lang="es-CO" sz="1500" dirty="0">
            <a:latin typeface="Calibri" pitchFamily="34" charset="0"/>
            <a:cs typeface="Calibri" pitchFamily="34" charset="0"/>
          </a:endParaRPr>
        </a:p>
      </dgm:t>
    </dgm:pt>
    <dgm:pt modelId="{A48CDBBB-93CE-462F-9CBC-32B1588DC14E}" type="parTrans" cxnId="{EAC87435-FFB6-40EE-BA3C-25A5A38F777C}">
      <dgm:prSet/>
      <dgm:spPr/>
      <dgm:t>
        <a:bodyPr/>
        <a:lstStyle/>
        <a:p>
          <a:endParaRPr lang="es-CO"/>
        </a:p>
      </dgm:t>
    </dgm:pt>
    <dgm:pt modelId="{A0E96BFE-B080-445E-9B38-361A4384E56C}" type="sibTrans" cxnId="{EAC87435-FFB6-40EE-BA3C-25A5A38F777C}">
      <dgm:prSet/>
      <dgm:spPr/>
      <dgm:t>
        <a:bodyPr/>
        <a:lstStyle/>
        <a:p>
          <a:endParaRPr lang="es-CO"/>
        </a:p>
      </dgm:t>
    </dgm:pt>
    <dgm:pt modelId="{B92DAD92-4FAB-4F07-958E-C17F436F4B7F}">
      <dgm:prSet phldrT="[Texto]"/>
      <dgm:spPr/>
      <dgm:t>
        <a:bodyPr/>
        <a:lstStyle/>
        <a:p>
          <a:r>
            <a:rPr lang="es-ES" b="1" dirty="0" smtClean="0"/>
            <a:t> Reemplazo o adición de capacitadores</a:t>
          </a:r>
          <a:endParaRPr lang="es-CO" b="1" dirty="0"/>
        </a:p>
      </dgm:t>
    </dgm:pt>
    <dgm:pt modelId="{5552AAC8-A97C-4039-81E9-89F87CA44AFF}" type="parTrans" cxnId="{FDF7658B-EB32-400D-855A-622BC78DF798}">
      <dgm:prSet/>
      <dgm:spPr/>
      <dgm:t>
        <a:bodyPr/>
        <a:lstStyle/>
        <a:p>
          <a:endParaRPr lang="es-CO"/>
        </a:p>
      </dgm:t>
    </dgm:pt>
    <dgm:pt modelId="{E484CDCF-8089-4B56-81A2-0A9789C7809D}" type="sibTrans" cxnId="{FDF7658B-EB32-400D-855A-622BC78DF798}">
      <dgm:prSet/>
      <dgm:spPr/>
      <dgm:t>
        <a:bodyPr/>
        <a:lstStyle/>
        <a:p>
          <a:endParaRPr lang="es-CO"/>
        </a:p>
      </dgm:t>
    </dgm:pt>
    <dgm:pt modelId="{63E09C5B-1FDB-4DF8-9113-F2C0E6AC8D32}">
      <dgm:prSet phldrT="[Texto]" custT="1"/>
      <dgm:spPr/>
      <dgm:t>
        <a:bodyPr/>
        <a:lstStyle/>
        <a:p>
          <a:r>
            <a:rPr lang="es-ES" sz="1500" dirty="0" smtClean="0">
              <a:latin typeface="Calibri" pitchFamily="34" charset="0"/>
              <a:cs typeface="Calibri" pitchFamily="34" charset="0"/>
            </a:rPr>
            <a:t>El conviniente podrá solicitar el reemplazo o la adición de capacitadores siempre y cuando el perfil del capacitador sea igual o superior al aprobado en el proyecto, de acuerdo con lo establecido en la resolución de tarifas SENA 2019. </a:t>
          </a:r>
          <a:endParaRPr lang="es-CO" sz="1500" dirty="0">
            <a:latin typeface="Calibri" pitchFamily="34" charset="0"/>
            <a:cs typeface="Calibri" pitchFamily="34" charset="0"/>
          </a:endParaRPr>
        </a:p>
      </dgm:t>
    </dgm:pt>
    <dgm:pt modelId="{5E4847EE-315A-43AC-ADB0-1B114CD0C77E}" type="parTrans" cxnId="{CF798E7A-6B82-47D0-B746-CF6283A5322F}">
      <dgm:prSet/>
      <dgm:spPr/>
      <dgm:t>
        <a:bodyPr/>
        <a:lstStyle/>
        <a:p>
          <a:endParaRPr lang="es-CO"/>
        </a:p>
      </dgm:t>
    </dgm:pt>
    <dgm:pt modelId="{AE1639D8-33C1-4B37-A4FA-D4AE5B239616}" type="sibTrans" cxnId="{CF798E7A-6B82-47D0-B746-CF6283A5322F}">
      <dgm:prSet/>
      <dgm:spPr/>
      <dgm:t>
        <a:bodyPr/>
        <a:lstStyle/>
        <a:p>
          <a:endParaRPr lang="es-CO"/>
        </a:p>
      </dgm:t>
    </dgm:pt>
    <dgm:pt modelId="{C4525578-D613-4602-8C04-59E5301BC2E9}">
      <dgm:prSet phldrT="[Texto]"/>
      <dgm:spPr/>
      <dgm:t>
        <a:bodyPr/>
        <a:lstStyle/>
        <a:p>
          <a:r>
            <a:rPr lang="es-ES" b="1" dirty="0" smtClean="0"/>
            <a:t>Cambio de ciudad o municipio de ejecución</a:t>
          </a:r>
          <a:endParaRPr lang="es-CO" b="1" dirty="0"/>
        </a:p>
      </dgm:t>
    </dgm:pt>
    <dgm:pt modelId="{8362690C-371B-4A95-BC96-D14364339BBF}" type="parTrans" cxnId="{669022AE-1F9F-427B-A4D4-7F7D9FD25B80}">
      <dgm:prSet/>
      <dgm:spPr/>
      <dgm:t>
        <a:bodyPr/>
        <a:lstStyle/>
        <a:p>
          <a:endParaRPr lang="es-CO"/>
        </a:p>
      </dgm:t>
    </dgm:pt>
    <dgm:pt modelId="{1BA08869-CA9C-42E1-941C-59A556CD6F22}" type="sibTrans" cxnId="{669022AE-1F9F-427B-A4D4-7F7D9FD25B80}">
      <dgm:prSet/>
      <dgm:spPr/>
      <dgm:t>
        <a:bodyPr/>
        <a:lstStyle/>
        <a:p>
          <a:endParaRPr lang="es-CO"/>
        </a:p>
      </dgm:t>
    </dgm:pt>
    <dgm:pt modelId="{361B892F-433A-46F2-A946-EFA608BD282E}">
      <dgm:prSet phldrT="[Texto]" custT="1"/>
      <dgm:spPr/>
      <dgm:t>
        <a:bodyPr/>
        <a:lstStyle/>
        <a:p>
          <a:r>
            <a:rPr lang="es-ES" sz="1500" dirty="0" smtClean="0">
              <a:latin typeface="Calibri" pitchFamily="34" charset="0"/>
              <a:cs typeface="Calibri" pitchFamily="34" charset="0"/>
            </a:rPr>
            <a:t>El conviniente podrá solicitar el cambio de ciudad o municipio de ejecución, siempre y cuando sea justificada integralmente por condiciones de fuerza mayor, que se demuestra mediante la prueba de un hecho externo y concreto, el cual debe ser imprevisible e irresistible.</a:t>
          </a:r>
          <a:endParaRPr lang="es-CO" sz="1500" dirty="0">
            <a:latin typeface="Calibri" pitchFamily="34" charset="0"/>
            <a:cs typeface="Calibri" pitchFamily="34" charset="0"/>
          </a:endParaRPr>
        </a:p>
      </dgm:t>
    </dgm:pt>
    <dgm:pt modelId="{ED9E3C4D-1917-48D0-B31A-D5CE285ABFA1}" type="parTrans" cxnId="{426FFEC5-58E3-4307-A833-84E61264D5DB}">
      <dgm:prSet/>
      <dgm:spPr/>
      <dgm:t>
        <a:bodyPr/>
        <a:lstStyle/>
        <a:p>
          <a:endParaRPr lang="es-CO"/>
        </a:p>
      </dgm:t>
    </dgm:pt>
    <dgm:pt modelId="{FB08F2CF-5917-4031-BBB1-96B3A7D0C17B}" type="sibTrans" cxnId="{426FFEC5-58E3-4307-A833-84E61264D5DB}">
      <dgm:prSet/>
      <dgm:spPr/>
      <dgm:t>
        <a:bodyPr/>
        <a:lstStyle/>
        <a:p>
          <a:endParaRPr lang="es-CO"/>
        </a:p>
      </dgm:t>
    </dgm:pt>
    <dgm:pt modelId="{1C580F48-EA39-4AAB-BB0B-1D3E58CF2573}">
      <dgm:prSet custT="1"/>
      <dgm:spPr/>
      <dgm:t>
        <a:bodyPr/>
        <a:lstStyle/>
        <a:p>
          <a:r>
            <a:rPr lang="es-ES" sz="1500" dirty="0" smtClean="0">
              <a:latin typeface="Calibri" pitchFamily="34" charset="0"/>
              <a:cs typeface="Calibri" pitchFamily="34" charset="0"/>
            </a:rPr>
            <a:t> El reemplazo o adición de capacitador no debe modificar la tarifa inicialmente aprobada. </a:t>
          </a:r>
        </a:p>
      </dgm:t>
    </dgm:pt>
    <dgm:pt modelId="{D3A16AE5-4231-4918-A67D-21DFDEA2D567}" type="parTrans" cxnId="{C15CEFEE-747A-42E7-AA79-9A7AE4BE62D5}">
      <dgm:prSet/>
      <dgm:spPr/>
      <dgm:t>
        <a:bodyPr/>
        <a:lstStyle/>
        <a:p>
          <a:endParaRPr lang="es-ES"/>
        </a:p>
      </dgm:t>
    </dgm:pt>
    <dgm:pt modelId="{2B3CC759-90F4-46C2-9B29-61D23C5D87A5}" type="sibTrans" cxnId="{C15CEFEE-747A-42E7-AA79-9A7AE4BE62D5}">
      <dgm:prSet/>
      <dgm:spPr/>
      <dgm:t>
        <a:bodyPr/>
        <a:lstStyle/>
        <a:p>
          <a:endParaRPr lang="es-ES"/>
        </a:p>
      </dgm:t>
    </dgm:pt>
    <dgm:pt modelId="{5FB9DEE8-0B55-4C7A-940D-E2BDD49A81C4}">
      <dgm:prSet custT="1"/>
      <dgm:spPr/>
      <dgm:t>
        <a:bodyPr/>
        <a:lstStyle/>
        <a:p>
          <a:r>
            <a:rPr lang="es-ES" sz="1500" dirty="0" smtClean="0">
              <a:latin typeface="Calibri" pitchFamily="34" charset="0"/>
              <a:cs typeface="Calibri" pitchFamily="34" charset="0"/>
            </a:rPr>
            <a:t> </a:t>
          </a:r>
        </a:p>
      </dgm:t>
    </dgm:pt>
    <dgm:pt modelId="{3EBDD82D-C5C3-47B0-AA53-CA9147BFCFD7}" type="parTrans" cxnId="{54411622-7080-4254-8F26-61F4F73D82DF}">
      <dgm:prSet/>
      <dgm:spPr/>
      <dgm:t>
        <a:bodyPr/>
        <a:lstStyle/>
        <a:p>
          <a:endParaRPr lang="es-ES"/>
        </a:p>
      </dgm:t>
    </dgm:pt>
    <dgm:pt modelId="{5F0D1741-E41F-4158-8699-B7B3D9501F07}" type="sibTrans" cxnId="{54411622-7080-4254-8F26-61F4F73D82DF}">
      <dgm:prSet/>
      <dgm:spPr/>
      <dgm:t>
        <a:bodyPr/>
        <a:lstStyle/>
        <a:p>
          <a:endParaRPr lang="es-ES"/>
        </a:p>
      </dgm:t>
    </dgm:pt>
    <dgm:pt modelId="{1D5E9270-152A-42B0-8225-6B036B78E901}">
      <dgm:prSet custT="1"/>
      <dgm:spPr/>
      <dgm:t>
        <a:bodyPr/>
        <a:lstStyle/>
        <a:p>
          <a:r>
            <a:rPr lang="es-ES" sz="1500" dirty="0" smtClean="0">
              <a:latin typeface="Calibri" pitchFamily="34" charset="0"/>
              <a:cs typeface="Calibri" pitchFamily="34" charset="0"/>
            </a:rPr>
            <a:t> </a:t>
          </a:r>
        </a:p>
      </dgm:t>
    </dgm:pt>
    <dgm:pt modelId="{A2E4EA55-354C-4A59-AB24-D32F33B59A3B}" type="parTrans" cxnId="{5399623B-DCD8-495E-BF6C-5E18C2D27A9C}">
      <dgm:prSet/>
      <dgm:spPr/>
      <dgm:t>
        <a:bodyPr/>
        <a:lstStyle/>
        <a:p>
          <a:endParaRPr lang="es-ES"/>
        </a:p>
      </dgm:t>
    </dgm:pt>
    <dgm:pt modelId="{A54F8FB1-477F-4DAD-83DD-5D101B305D3A}" type="sibTrans" cxnId="{5399623B-DCD8-495E-BF6C-5E18C2D27A9C}">
      <dgm:prSet/>
      <dgm:spPr/>
      <dgm:t>
        <a:bodyPr/>
        <a:lstStyle/>
        <a:p>
          <a:endParaRPr lang="es-ES"/>
        </a:p>
      </dgm:t>
    </dgm:pt>
    <dgm:pt modelId="{EF3ED8D5-07DE-4473-A6EB-8B99BD1894F6}" type="pres">
      <dgm:prSet presAssocID="{AEAB0CD1-0F66-4DBF-A93F-7864D3C786F6}" presName="Name0" presStyleCnt="0">
        <dgm:presLayoutVars>
          <dgm:chMax val="7"/>
          <dgm:chPref val="7"/>
          <dgm:dir/>
          <dgm:animOne val="branch"/>
          <dgm:animLvl val="lvl"/>
        </dgm:presLayoutVars>
      </dgm:prSet>
      <dgm:spPr/>
      <dgm:t>
        <a:bodyPr/>
        <a:lstStyle/>
        <a:p>
          <a:endParaRPr lang="es-CO"/>
        </a:p>
      </dgm:t>
    </dgm:pt>
    <dgm:pt modelId="{3BFE371F-F134-4CC7-AF6E-E26863A5B247}" type="pres">
      <dgm:prSet presAssocID="{F8287C3E-FD7B-4D84-AD64-2E226753363D}" presName="ParentComposite" presStyleCnt="0"/>
      <dgm:spPr/>
    </dgm:pt>
    <dgm:pt modelId="{7EF4660E-3735-470A-B53D-E780984E2DD3}" type="pres">
      <dgm:prSet presAssocID="{F8287C3E-FD7B-4D84-AD64-2E226753363D}" presName="Chord" presStyleLbl="bgShp" presStyleIdx="0" presStyleCnt="3"/>
      <dgm:spPr/>
    </dgm:pt>
    <dgm:pt modelId="{10745B31-CE84-460C-8047-DF52B8262A80}" type="pres">
      <dgm:prSet presAssocID="{F8287C3E-FD7B-4D84-AD64-2E226753363D}" presName="Pie" presStyleLbl="alignNode1" presStyleIdx="0" presStyleCnt="3"/>
      <dgm:spPr/>
      <dgm:t>
        <a:bodyPr/>
        <a:lstStyle/>
        <a:p>
          <a:endParaRPr lang="es-CO"/>
        </a:p>
      </dgm:t>
    </dgm:pt>
    <dgm:pt modelId="{0BBF66CB-EAE4-4352-B902-9A3110CD9B4B}" type="pres">
      <dgm:prSet presAssocID="{F8287C3E-FD7B-4D84-AD64-2E226753363D}" presName="Parent" presStyleLbl="revTx" presStyleIdx="0" presStyleCnt="6">
        <dgm:presLayoutVars>
          <dgm:chMax val="1"/>
          <dgm:chPref val="1"/>
          <dgm:bulletEnabled val="1"/>
        </dgm:presLayoutVars>
      </dgm:prSet>
      <dgm:spPr/>
      <dgm:t>
        <a:bodyPr/>
        <a:lstStyle/>
        <a:p>
          <a:endParaRPr lang="es-CO"/>
        </a:p>
      </dgm:t>
    </dgm:pt>
    <dgm:pt modelId="{345C5EE8-E583-4B4E-9C3B-E4D0669089F7}" type="pres">
      <dgm:prSet presAssocID="{A0E96BFE-B080-445E-9B38-361A4384E56C}" presName="negSibTrans" presStyleCnt="0"/>
      <dgm:spPr/>
    </dgm:pt>
    <dgm:pt modelId="{63FFA33A-5493-4301-B2F2-03947D8A5280}" type="pres">
      <dgm:prSet presAssocID="{F8287C3E-FD7B-4D84-AD64-2E226753363D}" presName="composite" presStyleCnt="0"/>
      <dgm:spPr/>
    </dgm:pt>
    <dgm:pt modelId="{6F64ED78-F0FC-4146-89A5-F961FDB3680D}" type="pres">
      <dgm:prSet presAssocID="{F8287C3E-FD7B-4D84-AD64-2E226753363D}" presName="Child" presStyleLbl="revTx" presStyleIdx="1" presStyleCnt="6" custLinFactNeighborY="-1772">
        <dgm:presLayoutVars>
          <dgm:chMax val="0"/>
          <dgm:chPref val="0"/>
          <dgm:bulletEnabled val="1"/>
        </dgm:presLayoutVars>
      </dgm:prSet>
      <dgm:spPr/>
      <dgm:t>
        <a:bodyPr/>
        <a:lstStyle/>
        <a:p>
          <a:endParaRPr lang="es-CO"/>
        </a:p>
      </dgm:t>
    </dgm:pt>
    <dgm:pt modelId="{C8B1D0DF-94AA-4976-A80F-F573BA41F80F}" type="pres">
      <dgm:prSet presAssocID="{345FBB55-9F42-4A1F-86BE-4A18AE1AC04F}" presName="sibTrans" presStyleCnt="0"/>
      <dgm:spPr/>
    </dgm:pt>
    <dgm:pt modelId="{917A39DB-3B5B-4CD1-984E-B4C123E799DB}" type="pres">
      <dgm:prSet presAssocID="{B92DAD92-4FAB-4F07-958E-C17F436F4B7F}" presName="ParentComposite" presStyleCnt="0"/>
      <dgm:spPr/>
    </dgm:pt>
    <dgm:pt modelId="{115E9E20-4723-4519-A50F-D6A6E1B77928}" type="pres">
      <dgm:prSet presAssocID="{B92DAD92-4FAB-4F07-958E-C17F436F4B7F}" presName="Chord" presStyleLbl="bgShp" presStyleIdx="1" presStyleCnt="3"/>
      <dgm:spPr/>
    </dgm:pt>
    <dgm:pt modelId="{049B78BA-A9D3-4A30-9874-D61BE8E864F1}" type="pres">
      <dgm:prSet presAssocID="{B92DAD92-4FAB-4F07-958E-C17F436F4B7F}" presName="Pie" presStyleLbl="alignNode1" presStyleIdx="1" presStyleCnt="3"/>
      <dgm:spPr/>
      <dgm:t>
        <a:bodyPr/>
        <a:lstStyle/>
        <a:p>
          <a:endParaRPr lang="es-CO"/>
        </a:p>
      </dgm:t>
    </dgm:pt>
    <dgm:pt modelId="{81E722B3-001E-4603-AADA-F745CF66ECDE}" type="pres">
      <dgm:prSet presAssocID="{B92DAD92-4FAB-4F07-958E-C17F436F4B7F}" presName="Parent" presStyleLbl="revTx" presStyleIdx="2" presStyleCnt="6">
        <dgm:presLayoutVars>
          <dgm:chMax val="1"/>
          <dgm:chPref val="1"/>
          <dgm:bulletEnabled val="1"/>
        </dgm:presLayoutVars>
      </dgm:prSet>
      <dgm:spPr/>
      <dgm:t>
        <a:bodyPr/>
        <a:lstStyle/>
        <a:p>
          <a:endParaRPr lang="es-CO"/>
        </a:p>
      </dgm:t>
    </dgm:pt>
    <dgm:pt modelId="{CBA96AA1-670E-4C07-B07A-6503367A671B}" type="pres">
      <dgm:prSet presAssocID="{AE1639D8-33C1-4B37-A4FA-D4AE5B239616}" presName="negSibTrans" presStyleCnt="0"/>
      <dgm:spPr/>
    </dgm:pt>
    <dgm:pt modelId="{13FEB882-0E98-4B0B-9D54-8449692D922E}" type="pres">
      <dgm:prSet presAssocID="{B92DAD92-4FAB-4F07-958E-C17F436F4B7F}" presName="composite" presStyleCnt="0"/>
      <dgm:spPr/>
    </dgm:pt>
    <dgm:pt modelId="{2F6C2369-E4BC-4F4C-8BCD-8933EBE01C76}" type="pres">
      <dgm:prSet presAssocID="{B92DAD92-4FAB-4F07-958E-C17F436F4B7F}" presName="Child" presStyleLbl="revTx" presStyleIdx="3" presStyleCnt="6">
        <dgm:presLayoutVars>
          <dgm:chMax val="0"/>
          <dgm:chPref val="0"/>
          <dgm:bulletEnabled val="1"/>
        </dgm:presLayoutVars>
      </dgm:prSet>
      <dgm:spPr/>
      <dgm:t>
        <a:bodyPr/>
        <a:lstStyle/>
        <a:p>
          <a:endParaRPr lang="es-CO"/>
        </a:p>
      </dgm:t>
    </dgm:pt>
    <dgm:pt modelId="{DECABACD-F59B-40DE-B0B9-B22BA19688F3}" type="pres">
      <dgm:prSet presAssocID="{E484CDCF-8089-4B56-81A2-0A9789C7809D}" presName="sibTrans" presStyleCnt="0"/>
      <dgm:spPr/>
    </dgm:pt>
    <dgm:pt modelId="{44384558-A692-4A9D-BADA-CF65525760AF}" type="pres">
      <dgm:prSet presAssocID="{C4525578-D613-4602-8C04-59E5301BC2E9}" presName="ParentComposite" presStyleCnt="0"/>
      <dgm:spPr/>
    </dgm:pt>
    <dgm:pt modelId="{4BC177D5-9E23-4B1E-A9C9-0D4F90DEC45B}" type="pres">
      <dgm:prSet presAssocID="{C4525578-D613-4602-8C04-59E5301BC2E9}" presName="Chord" presStyleLbl="bgShp" presStyleIdx="2" presStyleCnt="3"/>
      <dgm:spPr/>
    </dgm:pt>
    <dgm:pt modelId="{35F2BA68-A1B3-4605-99CD-C87145ECEBBE}" type="pres">
      <dgm:prSet presAssocID="{C4525578-D613-4602-8C04-59E5301BC2E9}" presName="Pie" presStyleLbl="alignNode1" presStyleIdx="2" presStyleCnt="3"/>
      <dgm:spPr/>
      <dgm:t>
        <a:bodyPr/>
        <a:lstStyle/>
        <a:p>
          <a:endParaRPr lang="es-CO"/>
        </a:p>
      </dgm:t>
    </dgm:pt>
    <dgm:pt modelId="{BEC01B0D-713D-4BF8-B5EA-D279F01456AA}" type="pres">
      <dgm:prSet presAssocID="{C4525578-D613-4602-8C04-59E5301BC2E9}" presName="Parent" presStyleLbl="revTx" presStyleIdx="4" presStyleCnt="6">
        <dgm:presLayoutVars>
          <dgm:chMax val="1"/>
          <dgm:chPref val="1"/>
          <dgm:bulletEnabled val="1"/>
        </dgm:presLayoutVars>
      </dgm:prSet>
      <dgm:spPr/>
      <dgm:t>
        <a:bodyPr/>
        <a:lstStyle/>
        <a:p>
          <a:endParaRPr lang="es-CO"/>
        </a:p>
      </dgm:t>
    </dgm:pt>
    <dgm:pt modelId="{0B27AC51-9C50-4A06-99A1-62E14168CD6A}" type="pres">
      <dgm:prSet presAssocID="{FB08F2CF-5917-4031-BBB1-96B3A7D0C17B}" presName="negSibTrans" presStyleCnt="0"/>
      <dgm:spPr/>
    </dgm:pt>
    <dgm:pt modelId="{BEFB5320-84BD-42AE-9E05-9230AB87E01E}" type="pres">
      <dgm:prSet presAssocID="{C4525578-D613-4602-8C04-59E5301BC2E9}" presName="composite" presStyleCnt="0"/>
      <dgm:spPr/>
    </dgm:pt>
    <dgm:pt modelId="{72CA7E73-A4F1-4989-A437-623B9516B1FB}" type="pres">
      <dgm:prSet presAssocID="{C4525578-D613-4602-8C04-59E5301BC2E9}" presName="Child" presStyleLbl="revTx" presStyleIdx="5" presStyleCnt="6">
        <dgm:presLayoutVars>
          <dgm:chMax val="0"/>
          <dgm:chPref val="0"/>
          <dgm:bulletEnabled val="1"/>
        </dgm:presLayoutVars>
      </dgm:prSet>
      <dgm:spPr/>
      <dgm:t>
        <a:bodyPr/>
        <a:lstStyle/>
        <a:p>
          <a:endParaRPr lang="es-CO"/>
        </a:p>
      </dgm:t>
    </dgm:pt>
  </dgm:ptLst>
  <dgm:cxnLst>
    <dgm:cxn modelId="{C15CEFEE-747A-42E7-AA79-9A7AE4BE62D5}" srcId="{B92DAD92-4FAB-4F07-958E-C17F436F4B7F}" destId="{1C580F48-EA39-4AAB-BB0B-1D3E58CF2573}" srcOrd="1" destOrd="0" parTransId="{D3A16AE5-4231-4918-A67D-21DFDEA2D567}" sibTransId="{2B3CC759-90F4-46C2-9B29-61D23C5D87A5}"/>
    <dgm:cxn modelId="{54411622-7080-4254-8F26-61F4F73D82DF}" srcId="{B92DAD92-4FAB-4F07-958E-C17F436F4B7F}" destId="{5FB9DEE8-0B55-4C7A-940D-E2BDD49A81C4}" srcOrd="2" destOrd="0" parTransId="{3EBDD82D-C5C3-47B0-AA53-CA9147BFCFD7}" sibTransId="{5F0D1741-E41F-4158-8699-B7B3D9501F07}"/>
    <dgm:cxn modelId="{BDDF6940-A9A0-40DF-AB19-EB2A187C95E3}" type="presOf" srcId="{AEAB0CD1-0F66-4DBF-A93F-7864D3C786F6}" destId="{EF3ED8D5-07DE-4473-A6EB-8B99BD1894F6}" srcOrd="0" destOrd="0" presId="urn:microsoft.com/office/officeart/2009/3/layout/PieProcess"/>
    <dgm:cxn modelId="{E2BD79E5-79E4-4B19-A277-9D71E33E2549}" type="presOf" srcId="{F8287C3E-FD7B-4D84-AD64-2E226753363D}" destId="{0BBF66CB-EAE4-4352-B902-9A3110CD9B4B}" srcOrd="0" destOrd="0" presId="urn:microsoft.com/office/officeart/2009/3/layout/PieProcess"/>
    <dgm:cxn modelId="{006DE652-7F6B-4233-87DD-FC0BA2AAA317}" srcId="{AEAB0CD1-0F66-4DBF-A93F-7864D3C786F6}" destId="{F8287C3E-FD7B-4D84-AD64-2E226753363D}" srcOrd="0" destOrd="0" parTransId="{50DFBF3E-24D4-42D6-89CC-DDE865AE5F62}" sibTransId="{345FBB55-9F42-4A1F-86BE-4A18AE1AC04F}"/>
    <dgm:cxn modelId="{FDF7658B-EB32-400D-855A-622BC78DF798}" srcId="{AEAB0CD1-0F66-4DBF-A93F-7864D3C786F6}" destId="{B92DAD92-4FAB-4F07-958E-C17F436F4B7F}" srcOrd="1" destOrd="0" parTransId="{5552AAC8-A97C-4039-81E9-89F87CA44AFF}" sibTransId="{E484CDCF-8089-4B56-81A2-0A9789C7809D}"/>
    <dgm:cxn modelId="{88C721CF-A8EC-45E9-A8C7-424316B5FA7E}" type="presOf" srcId="{63E09C5B-1FDB-4DF8-9113-F2C0E6AC8D32}" destId="{2F6C2369-E4BC-4F4C-8BCD-8933EBE01C76}" srcOrd="0" destOrd="0" presId="urn:microsoft.com/office/officeart/2009/3/layout/PieProcess"/>
    <dgm:cxn modelId="{77455BEE-EB87-4618-8388-24D1923EC391}" type="presOf" srcId="{5FB9DEE8-0B55-4C7A-940D-E2BDD49A81C4}" destId="{2F6C2369-E4BC-4F4C-8BCD-8933EBE01C76}" srcOrd="0" destOrd="2" presId="urn:microsoft.com/office/officeart/2009/3/layout/PieProcess"/>
    <dgm:cxn modelId="{5399623B-DCD8-495E-BF6C-5E18C2D27A9C}" srcId="{B92DAD92-4FAB-4F07-958E-C17F436F4B7F}" destId="{1D5E9270-152A-42B0-8225-6B036B78E901}" srcOrd="3" destOrd="0" parTransId="{A2E4EA55-354C-4A59-AB24-D32F33B59A3B}" sibTransId="{A54F8FB1-477F-4DAD-83DD-5D101B305D3A}"/>
    <dgm:cxn modelId="{3F721C2C-2056-4C30-BDC1-ABD4A92ED1D1}" type="presOf" srcId="{1C580F48-EA39-4AAB-BB0B-1D3E58CF2573}" destId="{2F6C2369-E4BC-4F4C-8BCD-8933EBE01C76}" srcOrd="0" destOrd="1" presId="urn:microsoft.com/office/officeart/2009/3/layout/PieProcess"/>
    <dgm:cxn modelId="{84C29F6D-2281-4A58-9F6E-01086C0B27BD}" type="presOf" srcId="{B92DAD92-4FAB-4F07-958E-C17F436F4B7F}" destId="{81E722B3-001E-4603-AADA-F745CF66ECDE}" srcOrd="0" destOrd="0" presId="urn:microsoft.com/office/officeart/2009/3/layout/PieProcess"/>
    <dgm:cxn modelId="{F4E56E28-277B-499A-A4E6-E29B0226A419}" type="presOf" srcId="{C4525578-D613-4602-8C04-59E5301BC2E9}" destId="{BEC01B0D-713D-4BF8-B5EA-D279F01456AA}" srcOrd="0" destOrd="0" presId="urn:microsoft.com/office/officeart/2009/3/layout/PieProcess"/>
    <dgm:cxn modelId="{5A16FB07-234E-4CBF-A5A0-AC2B5BA3C185}" type="presOf" srcId="{361B892F-433A-46F2-A946-EFA608BD282E}" destId="{72CA7E73-A4F1-4989-A437-623B9516B1FB}" srcOrd="0" destOrd="0" presId="urn:microsoft.com/office/officeart/2009/3/layout/PieProcess"/>
    <dgm:cxn modelId="{426FFEC5-58E3-4307-A833-84E61264D5DB}" srcId="{C4525578-D613-4602-8C04-59E5301BC2E9}" destId="{361B892F-433A-46F2-A946-EFA608BD282E}" srcOrd="0" destOrd="0" parTransId="{ED9E3C4D-1917-48D0-B31A-D5CE285ABFA1}" sibTransId="{FB08F2CF-5917-4031-BBB1-96B3A7D0C17B}"/>
    <dgm:cxn modelId="{6DE4E4EC-F334-4C16-A6B7-1DF3C9765287}" type="presOf" srcId="{1D5E9270-152A-42B0-8225-6B036B78E901}" destId="{2F6C2369-E4BC-4F4C-8BCD-8933EBE01C76}" srcOrd="0" destOrd="3" presId="urn:microsoft.com/office/officeart/2009/3/layout/PieProcess"/>
    <dgm:cxn modelId="{562AC607-5488-4BDE-96C4-FF34D6AF0AD5}" type="presOf" srcId="{BFEFDD6F-F660-4627-B2B1-869459699FFE}" destId="{6F64ED78-F0FC-4146-89A5-F961FDB3680D}" srcOrd="0" destOrd="0" presId="urn:microsoft.com/office/officeart/2009/3/layout/PieProcess"/>
    <dgm:cxn modelId="{669022AE-1F9F-427B-A4D4-7F7D9FD25B80}" srcId="{AEAB0CD1-0F66-4DBF-A93F-7864D3C786F6}" destId="{C4525578-D613-4602-8C04-59E5301BC2E9}" srcOrd="2" destOrd="0" parTransId="{8362690C-371B-4A95-BC96-D14364339BBF}" sibTransId="{1BA08869-CA9C-42E1-941C-59A556CD6F22}"/>
    <dgm:cxn modelId="{EAC87435-FFB6-40EE-BA3C-25A5A38F777C}" srcId="{F8287C3E-FD7B-4D84-AD64-2E226753363D}" destId="{BFEFDD6F-F660-4627-B2B1-869459699FFE}" srcOrd="0" destOrd="0" parTransId="{A48CDBBB-93CE-462F-9CBC-32B1588DC14E}" sibTransId="{A0E96BFE-B080-445E-9B38-361A4384E56C}"/>
    <dgm:cxn modelId="{CF798E7A-6B82-47D0-B746-CF6283A5322F}" srcId="{B92DAD92-4FAB-4F07-958E-C17F436F4B7F}" destId="{63E09C5B-1FDB-4DF8-9113-F2C0E6AC8D32}" srcOrd="0" destOrd="0" parTransId="{5E4847EE-315A-43AC-ADB0-1B114CD0C77E}" sibTransId="{AE1639D8-33C1-4B37-A4FA-D4AE5B239616}"/>
    <dgm:cxn modelId="{3CE1E355-6E5C-42B6-828B-EBC868FEC2B9}" type="presParOf" srcId="{EF3ED8D5-07DE-4473-A6EB-8B99BD1894F6}" destId="{3BFE371F-F134-4CC7-AF6E-E26863A5B247}" srcOrd="0" destOrd="0" presId="urn:microsoft.com/office/officeart/2009/3/layout/PieProcess"/>
    <dgm:cxn modelId="{E09E052F-7A0F-4D6A-B931-447D97259C8A}" type="presParOf" srcId="{3BFE371F-F134-4CC7-AF6E-E26863A5B247}" destId="{7EF4660E-3735-470A-B53D-E780984E2DD3}" srcOrd="0" destOrd="0" presId="urn:microsoft.com/office/officeart/2009/3/layout/PieProcess"/>
    <dgm:cxn modelId="{88BEEBA3-B9C7-45A8-B2DC-E67223C0F683}" type="presParOf" srcId="{3BFE371F-F134-4CC7-AF6E-E26863A5B247}" destId="{10745B31-CE84-460C-8047-DF52B8262A80}" srcOrd="1" destOrd="0" presId="urn:microsoft.com/office/officeart/2009/3/layout/PieProcess"/>
    <dgm:cxn modelId="{CE865B4B-F266-4C9E-B505-94041121776C}" type="presParOf" srcId="{3BFE371F-F134-4CC7-AF6E-E26863A5B247}" destId="{0BBF66CB-EAE4-4352-B902-9A3110CD9B4B}" srcOrd="2" destOrd="0" presId="urn:microsoft.com/office/officeart/2009/3/layout/PieProcess"/>
    <dgm:cxn modelId="{2FDF38EA-AE40-4E59-8671-386DC8FE8F10}" type="presParOf" srcId="{EF3ED8D5-07DE-4473-A6EB-8B99BD1894F6}" destId="{345C5EE8-E583-4B4E-9C3B-E4D0669089F7}" srcOrd="1" destOrd="0" presId="urn:microsoft.com/office/officeart/2009/3/layout/PieProcess"/>
    <dgm:cxn modelId="{D2679DFF-0D40-4BA7-9AB6-DD138075FDAF}" type="presParOf" srcId="{EF3ED8D5-07DE-4473-A6EB-8B99BD1894F6}" destId="{63FFA33A-5493-4301-B2F2-03947D8A5280}" srcOrd="2" destOrd="0" presId="urn:microsoft.com/office/officeart/2009/3/layout/PieProcess"/>
    <dgm:cxn modelId="{51E1391A-FF82-4A0F-8FAD-219214FDC0DB}" type="presParOf" srcId="{63FFA33A-5493-4301-B2F2-03947D8A5280}" destId="{6F64ED78-F0FC-4146-89A5-F961FDB3680D}" srcOrd="0" destOrd="0" presId="urn:microsoft.com/office/officeart/2009/3/layout/PieProcess"/>
    <dgm:cxn modelId="{4C254AAA-746C-4973-9CBB-D2840E27EFD1}" type="presParOf" srcId="{EF3ED8D5-07DE-4473-A6EB-8B99BD1894F6}" destId="{C8B1D0DF-94AA-4976-A80F-F573BA41F80F}" srcOrd="3" destOrd="0" presId="urn:microsoft.com/office/officeart/2009/3/layout/PieProcess"/>
    <dgm:cxn modelId="{CDAA9A37-81AD-4F44-8FC5-B3874D84806E}" type="presParOf" srcId="{EF3ED8D5-07DE-4473-A6EB-8B99BD1894F6}" destId="{917A39DB-3B5B-4CD1-984E-B4C123E799DB}" srcOrd="4" destOrd="0" presId="urn:microsoft.com/office/officeart/2009/3/layout/PieProcess"/>
    <dgm:cxn modelId="{BCAB03E6-7B80-4FB6-92CC-F6C4BC5406B7}" type="presParOf" srcId="{917A39DB-3B5B-4CD1-984E-B4C123E799DB}" destId="{115E9E20-4723-4519-A50F-D6A6E1B77928}" srcOrd="0" destOrd="0" presId="urn:microsoft.com/office/officeart/2009/3/layout/PieProcess"/>
    <dgm:cxn modelId="{56C6286E-9D11-4089-AA3C-253B37080C07}" type="presParOf" srcId="{917A39DB-3B5B-4CD1-984E-B4C123E799DB}" destId="{049B78BA-A9D3-4A30-9874-D61BE8E864F1}" srcOrd="1" destOrd="0" presId="urn:microsoft.com/office/officeart/2009/3/layout/PieProcess"/>
    <dgm:cxn modelId="{531745AB-99F3-433B-9EC9-1E35E59A3A78}" type="presParOf" srcId="{917A39DB-3B5B-4CD1-984E-B4C123E799DB}" destId="{81E722B3-001E-4603-AADA-F745CF66ECDE}" srcOrd="2" destOrd="0" presId="urn:microsoft.com/office/officeart/2009/3/layout/PieProcess"/>
    <dgm:cxn modelId="{7E6DBEEA-007C-434A-AB04-D51DFD332538}" type="presParOf" srcId="{EF3ED8D5-07DE-4473-A6EB-8B99BD1894F6}" destId="{CBA96AA1-670E-4C07-B07A-6503367A671B}" srcOrd="5" destOrd="0" presId="urn:microsoft.com/office/officeart/2009/3/layout/PieProcess"/>
    <dgm:cxn modelId="{B5F8AB36-C278-4F8E-B7DF-FE1BECF20848}" type="presParOf" srcId="{EF3ED8D5-07DE-4473-A6EB-8B99BD1894F6}" destId="{13FEB882-0E98-4B0B-9D54-8449692D922E}" srcOrd="6" destOrd="0" presId="urn:microsoft.com/office/officeart/2009/3/layout/PieProcess"/>
    <dgm:cxn modelId="{42AAC988-6B6F-4C20-AF27-E502DADBB4AB}" type="presParOf" srcId="{13FEB882-0E98-4B0B-9D54-8449692D922E}" destId="{2F6C2369-E4BC-4F4C-8BCD-8933EBE01C76}" srcOrd="0" destOrd="0" presId="urn:microsoft.com/office/officeart/2009/3/layout/PieProcess"/>
    <dgm:cxn modelId="{96E3B755-D02F-4637-8777-FE609D897F1D}" type="presParOf" srcId="{EF3ED8D5-07DE-4473-A6EB-8B99BD1894F6}" destId="{DECABACD-F59B-40DE-B0B9-B22BA19688F3}" srcOrd="7" destOrd="0" presId="urn:microsoft.com/office/officeart/2009/3/layout/PieProcess"/>
    <dgm:cxn modelId="{3C1A8F48-DDEB-43AC-8ABF-8CC42BD6DA99}" type="presParOf" srcId="{EF3ED8D5-07DE-4473-A6EB-8B99BD1894F6}" destId="{44384558-A692-4A9D-BADA-CF65525760AF}" srcOrd="8" destOrd="0" presId="urn:microsoft.com/office/officeart/2009/3/layout/PieProcess"/>
    <dgm:cxn modelId="{8B659719-777B-4864-A25A-5C1ADB9FF01C}" type="presParOf" srcId="{44384558-A692-4A9D-BADA-CF65525760AF}" destId="{4BC177D5-9E23-4B1E-A9C9-0D4F90DEC45B}" srcOrd="0" destOrd="0" presId="urn:microsoft.com/office/officeart/2009/3/layout/PieProcess"/>
    <dgm:cxn modelId="{77B2D48D-6865-49C5-92C1-A05F30F4F76D}" type="presParOf" srcId="{44384558-A692-4A9D-BADA-CF65525760AF}" destId="{35F2BA68-A1B3-4605-99CD-C87145ECEBBE}" srcOrd="1" destOrd="0" presId="urn:microsoft.com/office/officeart/2009/3/layout/PieProcess"/>
    <dgm:cxn modelId="{95673439-DB60-4C07-84A1-EE6E1706CDB0}" type="presParOf" srcId="{44384558-A692-4A9D-BADA-CF65525760AF}" destId="{BEC01B0D-713D-4BF8-B5EA-D279F01456AA}" srcOrd="2" destOrd="0" presId="urn:microsoft.com/office/officeart/2009/3/layout/PieProcess"/>
    <dgm:cxn modelId="{2335EBEB-DC27-4430-917B-F8051B86909E}" type="presParOf" srcId="{EF3ED8D5-07DE-4473-A6EB-8B99BD1894F6}" destId="{0B27AC51-9C50-4A06-99A1-62E14168CD6A}" srcOrd="9" destOrd="0" presId="urn:microsoft.com/office/officeart/2009/3/layout/PieProcess"/>
    <dgm:cxn modelId="{393503AD-706B-4A8E-B31E-628F796B470B}" type="presParOf" srcId="{EF3ED8D5-07DE-4473-A6EB-8B99BD1894F6}" destId="{BEFB5320-84BD-42AE-9E05-9230AB87E01E}" srcOrd="10" destOrd="0" presId="urn:microsoft.com/office/officeart/2009/3/layout/PieProcess"/>
    <dgm:cxn modelId="{76658374-F21E-4BEB-A41F-960C5C6E183A}" type="presParOf" srcId="{BEFB5320-84BD-42AE-9E05-9230AB87E01E}" destId="{72CA7E73-A4F1-4989-A437-623B9516B1FB}"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AB0CD1-0F66-4DBF-A93F-7864D3C786F6}" type="doc">
      <dgm:prSet loTypeId="urn:microsoft.com/office/officeart/2009/3/layout/PieProcess" loCatId="list" qsTypeId="urn:microsoft.com/office/officeart/2005/8/quickstyle/simple1" qsCatId="simple" csTypeId="urn:microsoft.com/office/officeart/2005/8/colors/colorful2" csCatId="colorful" phldr="1"/>
      <dgm:spPr/>
      <dgm:t>
        <a:bodyPr/>
        <a:lstStyle/>
        <a:p>
          <a:endParaRPr lang="es-CO"/>
        </a:p>
      </dgm:t>
    </dgm:pt>
    <dgm:pt modelId="{F8287C3E-FD7B-4D84-AD64-2E226753363D}">
      <dgm:prSet phldrT="[Texto]"/>
      <dgm:spPr/>
      <dgm:t>
        <a:bodyPr/>
        <a:lstStyle/>
        <a:p>
          <a:r>
            <a:rPr lang="es-CO" b="1" dirty="0" smtClean="0">
              <a:latin typeface="+mn-lt"/>
            </a:rPr>
            <a:t>Director del Proyecto</a:t>
          </a:r>
          <a:endParaRPr lang="es-CO" b="1" dirty="0">
            <a:latin typeface="+mn-lt"/>
          </a:endParaRPr>
        </a:p>
      </dgm:t>
    </dgm:pt>
    <dgm:pt modelId="{50DFBF3E-24D4-42D6-89CC-DDE865AE5F62}" type="parTrans" cxnId="{006DE652-7F6B-4233-87DD-FC0BA2AAA317}">
      <dgm:prSet/>
      <dgm:spPr/>
      <dgm:t>
        <a:bodyPr/>
        <a:lstStyle/>
        <a:p>
          <a:endParaRPr lang="es-CO">
            <a:latin typeface="+mn-lt"/>
          </a:endParaRPr>
        </a:p>
      </dgm:t>
    </dgm:pt>
    <dgm:pt modelId="{345FBB55-9F42-4A1F-86BE-4A18AE1AC04F}" type="sibTrans" cxnId="{006DE652-7F6B-4233-87DD-FC0BA2AAA317}">
      <dgm:prSet/>
      <dgm:spPr/>
      <dgm:t>
        <a:bodyPr/>
        <a:lstStyle/>
        <a:p>
          <a:endParaRPr lang="es-CO">
            <a:latin typeface="+mn-lt"/>
          </a:endParaRPr>
        </a:p>
      </dgm:t>
    </dgm:pt>
    <dgm:pt modelId="{BFEFDD6F-F660-4627-B2B1-869459699FFE}">
      <dgm:prSet phldrT="[Texto]" custT="1"/>
      <dgm:spPr/>
      <dgm:t>
        <a:bodyPr/>
        <a:lstStyle/>
        <a:p>
          <a:r>
            <a:rPr lang="es-ES" sz="1500" dirty="0" smtClean="0">
              <a:latin typeface="+mn-lt"/>
              <a:cs typeface="Calibri" pitchFamily="34" charset="0"/>
            </a:rPr>
            <a:t>El conviniente podrá solicitar el cambio del Director del Proyecto por uno de igual o mayor perfil al aprobado por el SENA en la etapa de evaluación de la propuesta, de acuerdo con lo establecido en la resolución de tarifas SENA 2019</a:t>
          </a:r>
          <a:endParaRPr lang="es-CO" sz="1500" dirty="0">
            <a:latin typeface="+mn-lt"/>
            <a:cs typeface="Calibri" pitchFamily="34" charset="0"/>
          </a:endParaRPr>
        </a:p>
      </dgm:t>
    </dgm:pt>
    <dgm:pt modelId="{A48CDBBB-93CE-462F-9CBC-32B1588DC14E}" type="parTrans" cxnId="{EAC87435-FFB6-40EE-BA3C-25A5A38F777C}">
      <dgm:prSet/>
      <dgm:spPr/>
      <dgm:t>
        <a:bodyPr/>
        <a:lstStyle/>
        <a:p>
          <a:endParaRPr lang="es-CO">
            <a:latin typeface="+mn-lt"/>
          </a:endParaRPr>
        </a:p>
      </dgm:t>
    </dgm:pt>
    <dgm:pt modelId="{A0E96BFE-B080-445E-9B38-361A4384E56C}" type="sibTrans" cxnId="{EAC87435-FFB6-40EE-BA3C-25A5A38F777C}">
      <dgm:prSet/>
      <dgm:spPr/>
      <dgm:t>
        <a:bodyPr/>
        <a:lstStyle/>
        <a:p>
          <a:endParaRPr lang="es-CO">
            <a:latin typeface="+mn-lt"/>
          </a:endParaRPr>
        </a:p>
      </dgm:t>
    </dgm:pt>
    <dgm:pt modelId="{B92DAD92-4FAB-4F07-958E-C17F436F4B7F}">
      <dgm:prSet phldrT="[Texto]"/>
      <dgm:spPr/>
      <dgm:t>
        <a:bodyPr/>
        <a:lstStyle/>
        <a:p>
          <a:r>
            <a:rPr lang="es-ES" b="1" dirty="0" smtClean="0">
              <a:latin typeface="+mn-lt"/>
            </a:rPr>
            <a:t> Población Beneficiaria</a:t>
          </a:r>
          <a:endParaRPr lang="es-CO" b="1" dirty="0">
            <a:latin typeface="+mn-lt"/>
          </a:endParaRPr>
        </a:p>
      </dgm:t>
    </dgm:pt>
    <dgm:pt modelId="{5552AAC8-A97C-4039-81E9-89F87CA44AFF}" type="parTrans" cxnId="{FDF7658B-EB32-400D-855A-622BC78DF798}">
      <dgm:prSet/>
      <dgm:spPr/>
      <dgm:t>
        <a:bodyPr/>
        <a:lstStyle/>
        <a:p>
          <a:endParaRPr lang="es-CO">
            <a:latin typeface="+mn-lt"/>
          </a:endParaRPr>
        </a:p>
      </dgm:t>
    </dgm:pt>
    <dgm:pt modelId="{E484CDCF-8089-4B56-81A2-0A9789C7809D}" type="sibTrans" cxnId="{FDF7658B-EB32-400D-855A-622BC78DF798}">
      <dgm:prSet/>
      <dgm:spPr/>
      <dgm:t>
        <a:bodyPr/>
        <a:lstStyle/>
        <a:p>
          <a:endParaRPr lang="es-CO">
            <a:latin typeface="+mn-lt"/>
          </a:endParaRPr>
        </a:p>
      </dgm:t>
    </dgm:pt>
    <dgm:pt modelId="{63E09C5B-1FDB-4DF8-9113-F2C0E6AC8D32}">
      <dgm:prSet phldrT="[Texto]" custT="1"/>
      <dgm:spPr/>
      <dgm:t>
        <a:bodyPr/>
        <a:lstStyle/>
        <a:p>
          <a:r>
            <a:rPr lang="es-ES" sz="1500" dirty="0" smtClean="0">
              <a:latin typeface="+mn-lt"/>
              <a:cs typeface="Calibri" pitchFamily="34" charset="0"/>
            </a:rPr>
            <a:t>El conviniente podrá solicitar el cambio de empresas y la adición de personas beneficiarias.  En el caso de modificación de las empresas beneficiarias, deberá demostrarse que las nuevas empresas tienen la misma necesidad u oportunidad identificada inicialmente en el diagnóstico</a:t>
          </a:r>
          <a:endParaRPr lang="es-CO" sz="1500" dirty="0">
            <a:latin typeface="+mn-lt"/>
            <a:cs typeface="Calibri" pitchFamily="34" charset="0"/>
          </a:endParaRPr>
        </a:p>
      </dgm:t>
    </dgm:pt>
    <dgm:pt modelId="{5E4847EE-315A-43AC-ADB0-1B114CD0C77E}" type="parTrans" cxnId="{CF798E7A-6B82-47D0-B746-CF6283A5322F}">
      <dgm:prSet/>
      <dgm:spPr/>
      <dgm:t>
        <a:bodyPr/>
        <a:lstStyle/>
        <a:p>
          <a:endParaRPr lang="es-CO">
            <a:latin typeface="+mn-lt"/>
          </a:endParaRPr>
        </a:p>
      </dgm:t>
    </dgm:pt>
    <dgm:pt modelId="{AE1639D8-33C1-4B37-A4FA-D4AE5B239616}" type="sibTrans" cxnId="{CF798E7A-6B82-47D0-B746-CF6283A5322F}">
      <dgm:prSet/>
      <dgm:spPr/>
      <dgm:t>
        <a:bodyPr/>
        <a:lstStyle/>
        <a:p>
          <a:endParaRPr lang="es-CO">
            <a:latin typeface="+mn-lt"/>
          </a:endParaRPr>
        </a:p>
      </dgm:t>
    </dgm:pt>
    <dgm:pt modelId="{361B892F-433A-46F2-A946-EFA608BD282E}">
      <dgm:prSet phldrT="[Texto]" custT="1"/>
      <dgm:spPr/>
      <dgm:t>
        <a:bodyPr/>
        <a:lstStyle/>
        <a:p>
          <a:r>
            <a:rPr lang="es-ES" sz="1500" dirty="0" smtClean="0">
              <a:latin typeface="+mn-lt"/>
              <a:cs typeface="Calibri" pitchFamily="34" charset="0"/>
            </a:rPr>
            <a:t>Si se trata de adición de personas beneficiarias, solo se podrá realizar la modificación siempre cuando cada beneficiario asista al 100% de las horas de la Acción de Formación. Siempre y cuando no se afecte la calidad, el objetivo de la formación, la fuente de financiación de recursos o el presupuesto total del proyecto aprobado</a:t>
          </a:r>
          <a:endParaRPr lang="es-CO" sz="1500" dirty="0">
            <a:latin typeface="+mn-lt"/>
            <a:cs typeface="Calibri" pitchFamily="34" charset="0"/>
          </a:endParaRPr>
        </a:p>
      </dgm:t>
    </dgm:pt>
    <dgm:pt modelId="{ED9E3C4D-1917-48D0-B31A-D5CE285ABFA1}" type="parTrans" cxnId="{426FFEC5-58E3-4307-A833-84E61264D5DB}">
      <dgm:prSet/>
      <dgm:spPr/>
      <dgm:t>
        <a:bodyPr/>
        <a:lstStyle/>
        <a:p>
          <a:endParaRPr lang="es-CO">
            <a:latin typeface="+mn-lt"/>
          </a:endParaRPr>
        </a:p>
      </dgm:t>
    </dgm:pt>
    <dgm:pt modelId="{FB08F2CF-5917-4031-BBB1-96B3A7D0C17B}" type="sibTrans" cxnId="{426FFEC5-58E3-4307-A833-84E61264D5DB}">
      <dgm:prSet/>
      <dgm:spPr/>
      <dgm:t>
        <a:bodyPr/>
        <a:lstStyle/>
        <a:p>
          <a:endParaRPr lang="es-CO">
            <a:latin typeface="+mn-lt"/>
          </a:endParaRPr>
        </a:p>
      </dgm:t>
    </dgm:pt>
    <dgm:pt modelId="{1C580F48-EA39-4AAB-BB0B-1D3E58CF2573}">
      <dgm:prSet custT="1"/>
      <dgm:spPr/>
      <dgm:t>
        <a:bodyPr/>
        <a:lstStyle/>
        <a:p>
          <a:r>
            <a:rPr lang="es-ES" sz="1500" dirty="0" smtClean="0">
              <a:latin typeface="+mn-lt"/>
              <a:cs typeface="Calibri" pitchFamily="34" charset="0"/>
            </a:rPr>
            <a:t> </a:t>
          </a:r>
        </a:p>
      </dgm:t>
    </dgm:pt>
    <dgm:pt modelId="{D3A16AE5-4231-4918-A67D-21DFDEA2D567}" type="parTrans" cxnId="{C15CEFEE-747A-42E7-AA79-9A7AE4BE62D5}">
      <dgm:prSet/>
      <dgm:spPr/>
      <dgm:t>
        <a:bodyPr/>
        <a:lstStyle/>
        <a:p>
          <a:endParaRPr lang="es-ES">
            <a:latin typeface="+mn-lt"/>
          </a:endParaRPr>
        </a:p>
      </dgm:t>
    </dgm:pt>
    <dgm:pt modelId="{2B3CC759-90F4-46C2-9B29-61D23C5D87A5}" type="sibTrans" cxnId="{C15CEFEE-747A-42E7-AA79-9A7AE4BE62D5}">
      <dgm:prSet/>
      <dgm:spPr/>
      <dgm:t>
        <a:bodyPr/>
        <a:lstStyle/>
        <a:p>
          <a:endParaRPr lang="es-ES">
            <a:latin typeface="+mn-lt"/>
          </a:endParaRPr>
        </a:p>
      </dgm:t>
    </dgm:pt>
    <dgm:pt modelId="{5FB9DEE8-0B55-4C7A-940D-E2BDD49A81C4}">
      <dgm:prSet custT="1"/>
      <dgm:spPr/>
      <dgm:t>
        <a:bodyPr/>
        <a:lstStyle/>
        <a:p>
          <a:r>
            <a:rPr lang="es-ES" sz="1500" dirty="0" smtClean="0">
              <a:latin typeface="+mn-lt"/>
              <a:cs typeface="Calibri" pitchFamily="34" charset="0"/>
            </a:rPr>
            <a:t> </a:t>
          </a:r>
        </a:p>
      </dgm:t>
    </dgm:pt>
    <dgm:pt modelId="{3EBDD82D-C5C3-47B0-AA53-CA9147BFCFD7}" type="parTrans" cxnId="{54411622-7080-4254-8F26-61F4F73D82DF}">
      <dgm:prSet/>
      <dgm:spPr/>
      <dgm:t>
        <a:bodyPr/>
        <a:lstStyle/>
        <a:p>
          <a:endParaRPr lang="es-ES">
            <a:latin typeface="+mn-lt"/>
          </a:endParaRPr>
        </a:p>
      </dgm:t>
    </dgm:pt>
    <dgm:pt modelId="{5F0D1741-E41F-4158-8699-B7B3D9501F07}" type="sibTrans" cxnId="{54411622-7080-4254-8F26-61F4F73D82DF}">
      <dgm:prSet/>
      <dgm:spPr/>
      <dgm:t>
        <a:bodyPr/>
        <a:lstStyle/>
        <a:p>
          <a:endParaRPr lang="es-ES">
            <a:latin typeface="+mn-lt"/>
          </a:endParaRPr>
        </a:p>
      </dgm:t>
    </dgm:pt>
    <dgm:pt modelId="{1D5E9270-152A-42B0-8225-6B036B78E901}">
      <dgm:prSet custT="1"/>
      <dgm:spPr/>
      <dgm:t>
        <a:bodyPr/>
        <a:lstStyle/>
        <a:p>
          <a:r>
            <a:rPr lang="es-ES" sz="1500" dirty="0" smtClean="0">
              <a:latin typeface="+mn-lt"/>
              <a:cs typeface="Calibri" pitchFamily="34" charset="0"/>
            </a:rPr>
            <a:t> </a:t>
          </a:r>
        </a:p>
      </dgm:t>
    </dgm:pt>
    <dgm:pt modelId="{A2E4EA55-354C-4A59-AB24-D32F33B59A3B}" type="parTrans" cxnId="{5399623B-DCD8-495E-BF6C-5E18C2D27A9C}">
      <dgm:prSet/>
      <dgm:spPr/>
      <dgm:t>
        <a:bodyPr/>
        <a:lstStyle/>
        <a:p>
          <a:endParaRPr lang="es-ES">
            <a:latin typeface="+mn-lt"/>
          </a:endParaRPr>
        </a:p>
      </dgm:t>
    </dgm:pt>
    <dgm:pt modelId="{A54F8FB1-477F-4DAD-83DD-5D101B305D3A}" type="sibTrans" cxnId="{5399623B-DCD8-495E-BF6C-5E18C2D27A9C}">
      <dgm:prSet/>
      <dgm:spPr/>
      <dgm:t>
        <a:bodyPr/>
        <a:lstStyle/>
        <a:p>
          <a:endParaRPr lang="es-ES">
            <a:latin typeface="+mn-lt"/>
          </a:endParaRPr>
        </a:p>
      </dgm:t>
    </dgm:pt>
    <dgm:pt modelId="{C4525578-D613-4602-8C04-59E5301BC2E9}">
      <dgm:prSet phldrT="[Texto]"/>
      <dgm:spPr/>
      <dgm:t>
        <a:bodyPr/>
        <a:lstStyle/>
        <a:p>
          <a:endParaRPr lang="es-CO" b="1" dirty="0">
            <a:latin typeface="+mn-lt"/>
          </a:endParaRPr>
        </a:p>
      </dgm:t>
    </dgm:pt>
    <dgm:pt modelId="{1BA08869-CA9C-42E1-941C-59A556CD6F22}" type="sibTrans" cxnId="{669022AE-1F9F-427B-A4D4-7F7D9FD25B80}">
      <dgm:prSet/>
      <dgm:spPr/>
      <dgm:t>
        <a:bodyPr/>
        <a:lstStyle/>
        <a:p>
          <a:endParaRPr lang="es-CO">
            <a:latin typeface="+mn-lt"/>
          </a:endParaRPr>
        </a:p>
      </dgm:t>
    </dgm:pt>
    <dgm:pt modelId="{8362690C-371B-4A95-BC96-D14364339BBF}" type="parTrans" cxnId="{669022AE-1F9F-427B-A4D4-7F7D9FD25B80}">
      <dgm:prSet/>
      <dgm:spPr/>
      <dgm:t>
        <a:bodyPr/>
        <a:lstStyle/>
        <a:p>
          <a:endParaRPr lang="es-CO">
            <a:latin typeface="+mn-lt"/>
          </a:endParaRPr>
        </a:p>
      </dgm:t>
    </dgm:pt>
    <dgm:pt modelId="{EF3ED8D5-07DE-4473-A6EB-8B99BD1894F6}" type="pres">
      <dgm:prSet presAssocID="{AEAB0CD1-0F66-4DBF-A93F-7864D3C786F6}" presName="Name0" presStyleCnt="0">
        <dgm:presLayoutVars>
          <dgm:chMax val="7"/>
          <dgm:chPref val="7"/>
          <dgm:dir/>
          <dgm:animOne val="branch"/>
          <dgm:animLvl val="lvl"/>
        </dgm:presLayoutVars>
      </dgm:prSet>
      <dgm:spPr/>
      <dgm:t>
        <a:bodyPr/>
        <a:lstStyle/>
        <a:p>
          <a:endParaRPr lang="es-CO"/>
        </a:p>
      </dgm:t>
    </dgm:pt>
    <dgm:pt modelId="{3BFE371F-F134-4CC7-AF6E-E26863A5B247}" type="pres">
      <dgm:prSet presAssocID="{F8287C3E-FD7B-4D84-AD64-2E226753363D}" presName="ParentComposite" presStyleCnt="0"/>
      <dgm:spPr/>
    </dgm:pt>
    <dgm:pt modelId="{7EF4660E-3735-470A-B53D-E780984E2DD3}" type="pres">
      <dgm:prSet presAssocID="{F8287C3E-FD7B-4D84-AD64-2E226753363D}" presName="Chord" presStyleLbl="bgShp" presStyleIdx="0" presStyleCnt="3"/>
      <dgm:spPr/>
    </dgm:pt>
    <dgm:pt modelId="{10745B31-CE84-460C-8047-DF52B8262A80}" type="pres">
      <dgm:prSet presAssocID="{F8287C3E-FD7B-4D84-AD64-2E226753363D}" presName="Pie" presStyleLbl="alignNode1" presStyleIdx="0" presStyleCnt="3"/>
      <dgm:spPr/>
      <dgm:t>
        <a:bodyPr/>
        <a:lstStyle/>
        <a:p>
          <a:endParaRPr lang="es-CO"/>
        </a:p>
      </dgm:t>
    </dgm:pt>
    <dgm:pt modelId="{0BBF66CB-EAE4-4352-B902-9A3110CD9B4B}" type="pres">
      <dgm:prSet presAssocID="{F8287C3E-FD7B-4D84-AD64-2E226753363D}" presName="Parent" presStyleLbl="revTx" presStyleIdx="0" presStyleCnt="6">
        <dgm:presLayoutVars>
          <dgm:chMax val="1"/>
          <dgm:chPref val="1"/>
          <dgm:bulletEnabled val="1"/>
        </dgm:presLayoutVars>
      </dgm:prSet>
      <dgm:spPr/>
      <dgm:t>
        <a:bodyPr/>
        <a:lstStyle/>
        <a:p>
          <a:endParaRPr lang="es-CO"/>
        </a:p>
      </dgm:t>
    </dgm:pt>
    <dgm:pt modelId="{345C5EE8-E583-4B4E-9C3B-E4D0669089F7}" type="pres">
      <dgm:prSet presAssocID="{A0E96BFE-B080-445E-9B38-361A4384E56C}" presName="negSibTrans" presStyleCnt="0"/>
      <dgm:spPr/>
    </dgm:pt>
    <dgm:pt modelId="{63FFA33A-5493-4301-B2F2-03947D8A5280}" type="pres">
      <dgm:prSet presAssocID="{F8287C3E-FD7B-4D84-AD64-2E226753363D}" presName="composite" presStyleCnt="0"/>
      <dgm:spPr/>
    </dgm:pt>
    <dgm:pt modelId="{6F64ED78-F0FC-4146-89A5-F961FDB3680D}" type="pres">
      <dgm:prSet presAssocID="{F8287C3E-FD7B-4D84-AD64-2E226753363D}" presName="Child" presStyleLbl="revTx" presStyleIdx="1" presStyleCnt="6" custLinFactNeighborY="-1772">
        <dgm:presLayoutVars>
          <dgm:chMax val="0"/>
          <dgm:chPref val="0"/>
          <dgm:bulletEnabled val="1"/>
        </dgm:presLayoutVars>
      </dgm:prSet>
      <dgm:spPr/>
      <dgm:t>
        <a:bodyPr/>
        <a:lstStyle/>
        <a:p>
          <a:endParaRPr lang="es-CO"/>
        </a:p>
      </dgm:t>
    </dgm:pt>
    <dgm:pt modelId="{C8B1D0DF-94AA-4976-A80F-F573BA41F80F}" type="pres">
      <dgm:prSet presAssocID="{345FBB55-9F42-4A1F-86BE-4A18AE1AC04F}" presName="sibTrans" presStyleCnt="0"/>
      <dgm:spPr/>
    </dgm:pt>
    <dgm:pt modelId="{917A39DB-3B5B-4CD1-984E-B4C123E799DB}" type="pres">
      <dgm:prSet presAssocID="{B92DAD92-4FAB-4F07-958E-C17F436F4B7F}" presName="ParentComposite" presStyleCnt="0"/>
      <dgm:spPr/>
    </dgm:pt>
    <dgm:pt modelId="{115E9E20-4723-4519-A50F-D6A6E1B77928}" type="pres">
      <dgm:prSet presAssocID="{B92DAD92-4FAB-4F07-958E-C17F436F4B7F}" presName="Chord" presStyleLbl="bgShp" presStyleIdx="1" presStyleCnt="3"/>
      <dgm:spPr/>
    </dgm:pt>
    <dgm:pt modelId="{049B78BA-A9D3-4A30-9874-D61BE8E864F1}" type="pres">
      <dgm:prSet presAssocID="{B92DAD92-4FAB-4F07-958E-C17F436F4B7F}" presName="Pie" presStyleLbl="alignNode1" presStyleIdx="1" presStyleCnt="3"/>
      <dgm:spPr/>
      <dgm:t>
        <a:bodyPr/>
        <a:lstStyle/>
        <a:p>
          <a:endParaRPr lang="es-CO"/>
        </a:p>
      </dgm:t>
    </dgm:pt>
    <dgm:pt modelId="{81E722B3-001E-4603-AADA-F745CF66ECDE}" type="pres">
      <dgm:prSet presAssocID="{B92DAD92-4FAB-4F07-958E-C17F436F4B7F}" presName="Parent" presStyleLbl="revTx" presStyleIdx="2" presStyleCnt="6">
        <dgm:presLayoutVars>
          <dgm:chMax val="1"/>
          <dgm:chPref val="1"/>
          <dgm:bulletEnabled val="1"/>
        </dgm:presLayoutVars>
      </dgm:prSet>
      <dgm:spPr/>
      <dgm:t>
        <a:bodyPr/>
        <a:lstStyle/>
        <a:p>
          <a:endParaRPr lang="es-CO"/>
        </a:p>
      </dgm:t>
    </dgm:pt>
    <dgm:pt modelId="{CBA96AA1-670E-4C07-B07A-6503367A671B}" type="pres">
      <dgm:prSet presAssocID="{AE1639D8-33C1-4B37-A4FA-D4AE5B239616}" presName="negSibTrans" presStyleCnt="0"/>
      <dgm:spPr/>
    </dgm:pt>
    <dgm:pt modelId="{13FEB882-0E98-4B0B-9D54-8449692D922E}" type="pres">
      <dgm:prSet presAssocID="{B92DAD92-4FAB-4F07-958E-C17F436F4B7F}" presName="composite" presStyleCnt="0"/>
      <dgm:spPr/>
    </dgm:pt>
    <dgm:pt modelId="{2F6C2369-E4BC-4F4C-8BCD-8933EBE01C76}" type="pres">
      <dgm:prSet presAssocID="{B92DAD92-4FAB-4F07-958E-C17F436F4B7F}" presName="Child" presStyleLbl="revTx" presStyleIdx="3" presStyleCnt="6">
        <dgm:presLayoutVars>
          <dgm:chMax val="0"/>
          <dgm:chPref val="0"/>
          <dgm:bulletEnabled val="1"/>
        </dgm:presLayoutVars>
      </dgm:prSet>
      <dgm:spPr/>
      <dgm:t>
        <a:bodyPr/>
        <a:lstStyle/>
        <a:p>
          <a:endParaRPr lang="es-CO"/>
        </a:p>
      </dgm:t>
    </dgm:pt>
    <dgm:pt modelId="{DECABACD-F59B-40DE-B0B9-B22BA19688F3}" type="pres">
      <dgm:prSet presAssocID="{E484CDCF-8089-4B56-81A2-0A9789C7809D}" presName="sibTrans" presStyleCnt="0"/>
      <dgm:spPr/>
    </dgm:pt>
    <dgm:pt modelId="{44384558-A692-4A9D-BADA-CF65525760AF}" type="pres">
      <dgm:prSet presAssocID="{C4525578-D613-4602-8C04-59E5301BC2E9}" presName="ParentComposite" presStyleCnt="0"/>
      <dgm:spPr/>
    </dgm:pt>
    <dgm:pt modelId="{4BC177D5-9E23-4B1E-A9C9-0D4F90DEC45B}" type="pres">
      <dgm:prSet presAssocID="{C4525578-D613-4602-8C04-59E5301BC2E9}" presName="Chord" presStyleLbl="bgShp" presStyleIdx="2" presStyleCnt="3"/>
      <dgm:spPr/>
    </dgm:pt>
    <dgm:pt modelId="{35F2BA68-A1B3-4605-99CD-C87145ECEBBE}" type="pres">
      <dgm:prSet presAssocID="{C4525578-D613-4602-8C04-59E5301BC2E9}" presName="Pie" presStyleLbl="alignNode1" presStyleIdx="2" presStyleCnt="3"/>
      <dgm:spPr/>
      <dgm:t>
        <a:bodyPr/>
        <a:lstStyle/>
        <a:p>
          <a:endParaRPr lang="es-CO"/>
        </a:p>
      </dgm:t>
    </dgm:pt>
    <dgm:pt modelId="{BEC01B0D-713D-4BF8-B5EA-D279F01456AA}" type="pres">
      <dgm:prSet presAssocID="{C4525578-D613-4602-8C04-59E5301BC2E9}" presName="Parent" presStyleLbl="revTx" presStyleIdx="4" presStyleCnt="6">
        <dgm:presLayoutVars>
          <dgm:chMax val="1"/>
          <dgm:chPref val="1"/>
          <dgm:bulletEnabled val="1"/>
        </dgm:presLayoutVars>
      </dgm:prSet>
      <dgm:spPr/>
      <dgm:t>
        <a:bodyPr/>
        <a:lstStyle/>
        <a:p>
          <a:endParaRPr lang="es-CO"/>
        </a:p>
      </dgm:t>
    </dgm:pt>
    <dgm:pt modelId="{0B27AC51-9C50-4A06-99A1-62E14168CD6A}" type="pres">
      <dgm:prSet presAssocID="{FB08F2CF-5917-4031-BBB1-96B3A7D0C17B}" presName="negSibTrans" presStyleCnt="0"/>
      <dgm:spPr/>
    </dgm:pt>
    <dgm:pt modelId="{BEFB5320-84BD-42AE-9E05-9230AB87E01E}" type="pres">
      <dgm:prSet presAssocID="{C4525578-D613-4602-8C04-59E5301BC2E9}" presName="composite" presStyleCnt="0"/>
      <dgm:spPr/>
    </dgm:pt>
    <dgm:pt modelId="{72CA7E73-A4F1-4989-A437-623B9516B1FB}" type="pres">
      <dgm:prSet presAssocID="{C4525578-D613-4602-8C04-59E5301BC2E9}" presName="Child" presStyleLbl="revTx" presStyleIdx="5" presStyleCnt="6">
        <dgm:presLayoutVars>
          <dgm:chMax val="0"/>
          <dgm:chPref val="0"/>
          <dgm:bulletEnabled val="1"/>
        </dgm:presLayoutVars>
      </dgm:prSet>
      <dgm:spPr/>
      <dgm:t>
        <a:bodyPr/>
        <a:lstStyle/>
        <a:p>
          <a:endParaRPr lang="es-CO"/>
        </a:p>
      </dgm:t>
    </dgm:pt>
  </dgm:ptLst>
  <dgm:cxnLst>
    <dgm:cxn modelId="{C15CEFEE-747A-42E7-AA79-9A7AE4BE62D5}" srcId="{B92DAD92-4FAB-4F07-958E-C17F436F4B7F}" destId="{1C580F48-EA39-4AAB-BB0B-1D3E58CF2573}" srcOrd="1" destOrd="0" parTransId="{D3A16AE5-4231-4918-A67D-21DFDEA2D567}" sibTransId="{2B3CC759-90F4-46C2-9B29-61D23C5D87A5}"/>
    <dgm:cxn modelId="{54411622-7080-4254-8F26-61F4F73D82DF}" srcId="{B92DAD92-4FAB-4F07-958E-C17F436F4B7F}" destId="{5FB9DEE8-0B55-4C7A-940D-E2BDD49A81C4}" srcOrd="2" destOrd="0" parTransId="{3EBDD82D-C5C3-47B0-AA53-CA9147BFCFD7}" sibTransId="{5F0D1741-E41F-4158-8699-B7B3D9501F07}"/>
    <dgm:cxn modelId="{BDDF6940-A9A0-40DF-AB19-EB2A187C95E3}" type="presOf" srcId="{AEAB0CD1-0F66-4DBF-A93F-7864D3C786F6}" destId="{EF3ED8D5-07DE-4473-A6EB-8B99BD1894F6}" srcOrd="0" destOrd="0" presId="urn:microsoft.com/office/officeart/2009/3/layout/PieProcess"/>
    <dgm:cxn modelId="{E2BD79E5-79E4-4B19-A277-9D71E33E2549}" type="presOf" srcId="{F8287C3E-FD7B-4D84-AD64-2E226753363D}" destId="{0BBF66CB-EAE4-4352-B902-9A3110CD9B4B}" srcOrd="0" destOrd="0" presId="urn:microsoft.com/office/officeart/2009/3/layout/PieProcess"/>
    <dgm:cxn modelId="{006DE652-7F6B-4233-87DD-FC0BA2AAA317}" srcId="{AEAB0CD1-0F66-4DBF-A93F-7864D3C786F6}" destId="{F8287C3E-FD7B-4D84-AD64-2E226753363D}" srcOrd="0" destOrd="0" parTransId="{50DFBF3E-24D4-42D6-89CC-DDE865AE5F62}" sibTransId="{345FBB55-9F42-4A1F-86BE-4A18AE1AC04F}"/>
    <dgm:cxn modelId="{FDF7658B-EB32-400D-855A-622BC78DF798}" srcId="{AEAB0CD1-0F66-4DBF-A93F-7864D3C786F6}" destId="{B92DAD92-4FAB-4F07-958E-C17F436F4B7F}" srcOrd="1" destOrd="0" parTransId="{5552AAC8-A97C-4039-81E9-89F87CA44AFF}" sibTransId="{E484CDCF-8089-4B56-81A2-0A9789C7809D}"/>
    <dgm:cxn modelId="{88C721CF-A8EC-45E9-A8C7-424316B5FA7E}" type="presOf" srcId="{63E09C5B-1FDB-4DF8-9113-F2C0E6AC8D32}" destId="{2F6C2369-E4BC-4F4C-8BCD-8933EBE01C76}" srcOrd="0" destOrd="0" presId="urn:microsoft.com/office/officeart/2009/3/layout/PieProcess"/>
    <dgm:cxn modelId="{77455BEE-EB87-4618-8388-24D1923EC391}" type="presOf" srcId="{5FB9DEE8-0B55-4C7A-940D-E2BDD49A81C4}" destId="{2F6C2369-E4BC-4F4C-8BCD-8933EBE01C76}" srcOrd="0" destOrd="2" presId="urn:microsoft.com/office/officeart/2009/3/layout/PieProcess"/>
    <dgm:cxn modelId="{5399623B-DCD8-495E-BF6C-5E18C2D27A9C}" srcId="{B92DAD92-4FAB-4F07-958E-C17F436F4B7F}" destId="{1D5E9270-152A-42B0-8225-6B036B78E901}" srcOrd="3" destOrd="0" parTransId="{A2E4EA55-354C-4A59-AB24-D32F33B59A3B}" sibTransId="{A54F8FB1-477F-4DAD-83DD-5D101B305D3A}"/>
    <dgm:cxn modelId="{3F721C2C-2056-4C30-BDC1-ABD4A92ED1D1}" type="presOf" srcId="{1C580F48-EA39-4AAB-BB0B-1D3E58CF2573}" destId="{2F6C2369-E4BC-4F4C-8BCD-8933EBE01C76}" srcOrd="0" destOrd="1" presId="urn:microsoft.com/office/officeart/2009/3/layout/PieProcess"/>
    <dgm:cxn modelId="{84C29F6D-2281-4A58-9F6E-01086C0B27BD}" type="presOf" srcId="{B92DAD92-4FAB-4F07-958E-C17F436F4B7F}" destId="{81E722B3-001E-4603-AADA-F745CF66ECDE}" srcOrd="0" destOrd="0" presId="urn:microsoft.com/office/officeart/2009/3/layout/PieProcess"/>
    <dgm:cxn modelId="{F4E56E28-277B-499A-A4E6-E29B0226A419}" type="presOf" srcId="{C4525578-D613-4602-8C04-59E5301BC2E9}" destId="{BEC01B0D-713D-4BF8-B5EA-D279F01456AA}" srcOrd="0" destOrd="0" presId="urn:microsoft.com/office/officeart/2009/3/layout/PieProcess"/>
    <dgm:cxn modelId="{5A16FB07-234E-4CBF-A5A0-AC2B5BA3C185}" type="presOf" srcId="{361B892F-433A-46F2-A946-EFA608BD282E}" destId="{72CA7E73-A4F1-4989-A437-623B9516B1FB}" srcOrd="0" destOrd="0" presId="urn:microsoft.com/office/officeart/2009/3/layout/PieProcess"/>
    <dgm:cxn modelId="{426FFEC5-58E3-4307-A833-84E61264D5DB}" srcId="{C4525578-D613-4602-8C04-59E5301BC2E9}" destId="{361B892F-433A-46F2-A946-EFA608BD282E}" srcOrd="0" destOrd="0" parTransId="{ED9E3C4D-1917-48D0-B31A-D5CE285ABFA1}" sibTransId="{FB08F2CF-5917-4031-BBB1-96B3A7D0C17B}"/>
    <dgm:cxn modelId="{6DE4E4EC-F334-4C16-A6B7-1DF3C9765287}" type="presOf" srcId="{1D5E9270-152A-42B0-8225-6B036B78E901}" destId="{2F6C2369-E4BC-4F4C-8BCD-8933EBE01C76}" srcOrd="0" destOrd="3" presId="urn:microsoft.com/office/officeart/2009/3/layout/PieProcess"/>
    <dgm:cxn modelId="{562AC607-5488-4BDE-96C4-FF34D6AF0AD5}" type="presOf" srcId="{BFEFDD6F-F660-4627-B2B1-869459699FFE}" destId="{6F64ED78-F0FC-4146-89A5-F961FDB3680D}" srcOrd="0" destOrd="0" presId="urn:microsoft.com/office/officeart/2009/3/layout/PieProcess"/>
    <dgm:cxn modelId="{669022AE-1F9F-427B-A4D4-7F7D9FD25B80}" srcId="{AEAB0CD1-0F66-4DBF-A93F-7864D3C786F6}" destId="{C4525578-D613-4602-8C04-59E5301BC2E9}" srcOrd="2" destOrd="0" parTransId="{8362690C-371B-4A95-BC96-D14364339BBF}" sibTransId="{1BA08869-CA9C-42E1-941C-59A556CD6F22}"/>
    <dgm:cxn modelId="{EAC87435-FFB6-40EE-BA3C-25A5A38F777C}" srcId="{F8287C3E-FD7B-4D84-AD64-2E226753363D}" destId="{BFEFDD6F-F660-4627-B2B1-869459699FFE}" srcOrd="0" destOrd="0" parTransId="{A48CDBBB-93CE-462F-9CBC-32B1588DC14E}" sibTransId="{A0E96BFE-B080-445E-9B38-361A4384E56C}"/>
    <dgm:cxn modelId="{CF798E7A-6B82-47D0-B746-CF6283A5322F}" srcId="{B92DAD92-4FAB-4F07-958E-C17F436F4B7F}" destId="{63E09C5B-1FDB-4DF8-9113-F2C0E6AC8D32}" srcOrd="0" destOrd="0" parTransId="{5E4847EE-315A-43AC-ADB0-1B114CD0C77E}" sibTransId="{AE1639D8-33C1-4B37-A4FA-D4AE5B239616}"/>
    <dgm:cxn modelId="{3CE1E355-6E5C-42B6-828B-EBC868FEC2B9}" type="presParOf" srcId="{EF3ED8D5-07DE-4473-A6EB-8B99BD1894F6}" destId="{3BFE371F-F134-4CC7-AF6E-E26863A5B247}" srcOrd="0" destOrd="0" presId="urn:microsoft.com/office/officeart/2009/3/layout/PieProcess"/>
    <dgm:cxn modelId="{E09E052F-7A0F-4D6A-B931-447D97259C8A}" type="presParOf" srcId="{3BFE371F-F134-4CC7-AF6E-E26863A5B247}" destId="{7EF4660E-3735-470A-B53D-E780984E2DD3}" srcOrd="0" destOrd="0" presId="urn:microsoft.com/office/officeart/2009/3/layout/PieProcess"/>
    <dgm:cxn modelId="{88BEEBA3-B9C7-45A8-B2DC-E67223C0F683}" type="presParOf" srcId="{3BFE371F-F134-4CC7-AF6E-E26863A5B247}" destId="{10745B31-CE84-460C-8047-DF52B8262A80}" srcOrd="1" destOrd="0" presId="urn:microsoft.com/office/officeart/2009/3/layout/PieProcess"/>
    <dgm:cxn modelId="{CE865B4B-F266-4C9E-B505-94041121776C}" type="presParOf" srcId="{3BFE371F-F134-4CC7-AF6E-E26863A5B247}" destId="{0BBF66CB-EAE4-4352-B902-9A3110CD9B4B}" srcOrd="2" destOrd="0" presId="urn:microsoft.com/office/officeart/2009/3/layout/PieProcess"/>
    <dgm:cxn modelId="{2FDF38EA-AE40-4E59-8671-386DC8FE8F10}" type="presParOf" srcId="{EF3ED8D5-07DE-4473-A6EB-8B99BD1894F6}" destId="{345C5EE8-E583-4B4E-9C3B-E4D0669089F7}" srcOrd="1" destOrd="0" presId="urn:microsoft.com/office/officeart/2009/3/layout/PieProcess"/>
    <dgm:cxn modelId="{D2679DFF-0D40-4BA7-9AB6-DD138075FDAF}" type="presParOf" srcId="{EF3ED8D5-07DE-4473-A6EB-8B99BD1894F6}" destId="{63FFA33A-5493-4301-B2F2-03947D8A5280}" srcOrd="2" destOrd="0" presId="urn:microsoft.com/office/officeart/2009/3/layout/PieProcess"/>
    <dgm:cxn modelId="{51E1391A-FF82-4A0F-8FAD-219214FDC0DB}" type="presParOf" srcId="{63FFA33A-5493-4301-B2F2-03947D8A5280}" destId="{6F64ED78-F0FC-4146-89A5-F961FDB3680D}" srcOrd="0" destOrd="0" presId="urn:microsoft.com/office/officeart/2009/3/layout/PieProcess"/>
    <dgm:cxn modelId="{4C254AAA-746C-4973-9CBB-D2840E27EFD1}" type="presParOf" srcId="{EF3ED8D5-07DE-4473-A6EB-8B99BD1894F6}" destId="{C8B1D0DF-94AA-4976-A80F-F573BA41F80F}" srcOrd="3" destOrd="0" presId="urn:microsoft.com/office/officeart/2009/3/layout/PieProcess"/>
    <dgm:cxn modelId="{CDAA9A37-81AD-4F44-8FC5-B3874D84806E}" type="presParOf" srcId="{EF3ED8D5-07DE-4473-A6EB-8B99BD1894F6}" destId="{917A39DB-3B5B-4CD1-984E-B4C123E799DB}" srcOrd="4" destOrd="0" presId="urn:microsoft.com/office/officeart/2009/3/layout/PieProcess"/>
    <dgm:cxn modelId="{BCAB03E6-7B80-4FB6-92CC-F6C4BC5406B7}" type="presParOf" srcId="{917A39DB-3B5B-4CD1-984E-B4C123E799DB}" destId="{115E9E20-4723-4519-A50F-D6A6E1B77928}" srcOrd="0" destOrd="0" presId="urn:microsoft.com/office/officeart/2009/3/layout/PieProcess"/>
    <dgm:cxn modelId="{56C6286E-9D11-4089-AA3C-253B37080C07}" type="presParOf" srcId="{917A39DB-3B5B-4CD1-984E-B4C123E799DB}" destId="{049B78BA-A9D3-4A30-9874-D61BE8E864F1}" srcOrd="1" destOrd="0" presId="urn:microsoft.com/office/officeart/2009/3/layout/PieProcess"/>
    <dgm:cxn modelId="{531745AB-99F3-433B-9EC9-1E35E59A3A78}" type="presParOf" srcId="{917A39DB-3B5B-4CD1-984E-B4C123E799DB}" destId="{81E722B3-001E-4603-AADA-F745CF66ECDE}" srcOrd="2" destOrd="0" presId="urn:microsoft.com/office/officeart/2009/3/layout/PieProcess"/>
    <dgm:cxn modelId="{7E6DBEEA-007C-434A-AB04-D51DFD332538}" type="presParOf" srcId="{EF3ED8D5-07DE-4473-A6EB-8B99BD1894F6}" destId="{CBA96AA1-670E-4C07-B07A-6503367A671B}" srcOrd="5" destOrd="0" presId="urn:microsoft.com/office/officeart/2009/3/layout/PieProcess"/>
    <dgm:cxn modelId="{B5F8AB36-C278-4F8E-B7DF-FE1BECF20848}" type="presParOf" srcId="{EF3ED8D5-07DE-4473-A6EB-8B99BD1894F6}" destId="{13FEB882-0E98-4B0B-9D54-8449692D922E}" srcOrd="6" destOrd="0" presId="urn:microsoft.com/office/officeart/2009/3/layout/PieProcess"/>
    <dgm:cxn modelId="{42AAC988-6B6F-4C20-AF27-E502DADBB4AB}" type="presParOf" srcId="{13FEB882-0E98-4B0B-9D54-8449692D922E}" destId="{2F6C2369-E4BC-4F4C-8BCD-8933EBE01C76}" srcOrd="0" destOrd="0" presId="urn:microsoft.com/office/officeart/2009/3/layout/PieProcess"/>
    <dgm:cxn modelId="{96E3B755-D02F-4637-8777-FE609D897F1D}" type="presParOf" srcId="{EF3ED8D5-07DE-4473-A6EB-8B99BD1894F6}" destId="{DECABACD-F59B-40DE-B0B9-B22BA19688F3}" srcOrd="7" destOrd="0" presId="urn:microsoft.com/office/officeart/2009/3/layout/PieProcess"/>
    <dgm:cxn modelId="{3C1A8F48-DDEB-43AC-8ABF-8CC42BD6DA99}" type="presParOf" srcId="{EF3ED8D5-07DE-4473-A6EB-8B99BD1894F6}" destId="{44384558-A692-4A9D-BADA-CF65525760AF}" srcOrd="8" destOrd="0" presId="urn:microsoft.com/office/officeart/2009/3/layout/PieProcess"/>
    <dgm:cxn modelId="{8B659719-777B-4864-A25A-5C1ADB9FF01C}" type="presParOf" srcId="{44384558-A692-4A9D-BADA-CF65525760AF}" destId="{4BC177D5-9E23-4B1E-A9C9-0D4F90DEC45B}" srcOrd="0" destOrd="0" presId="urn:microsoft.com/office/officeart/2009/3/layout/PieProcess"/>
    <dgm:cxn modelId="{77B2D48D-6865-49C5-92C1-A05F30F4F76D}" type="presParOf" srcId="{44384558-A692-4A9D-BADA-CF65525760AF}" destId="{35F2BA68-A1B3-4605-99CD-C87145ECEBBE}" srcOrd="1" destOrd="0" presId="urn:microsoft.com/office/officeart/2009/3/layout/PieProcess"/>
    <dgm:cxn modelId="{95673439-DB60-4C07-84A1-EE6E1706CDB0}" type="presParOf" srcId="{44384558-A692-4A9D-BADA-CF65525760AF}" destId="{BEC01B0D-713D-4BF8-B5EA-D279F01456AA}" srcOrd="2" destOrd="0" presId="urn:microsoft.com/office/officeart/2009/3/layout/PieProcess"/>
    <dgm:cxn modelId="{2335EBEB-DC27-4430-917B-F8051B86909E}" type="presParOf" srcId="{EF3ED8D5-07DE-4473-A6EB-8B99BD1894F6}" destId="{0B27AC51-9C50-4A06-99A1-62E14168CD6A}" srcOrd="9" destOrd="0" presId="urn:microsoft.com/office/officeart/2009/3/layout/PieProcess"/>
    <dgm:cxn modelId="{393503AD-706B-4A8E-B31E-628F796B470B}" type="presParOf" srcId="{EF3ED8D5-07DE-4473-A6EB-8B99BD1894F6}" destId="{BEFB5320-84BD-42AE-9E05-9230AB87E01E}" srcOrd="10" destOrd="0" presId="urn:microsoft.com/office/officeart/2009/3/layout/PieProcess"/>
    <dgm:cxn modelId="{76658374-F21E-4BEB-A41F-960C5C6E183A}" type="presParOf" srcId="{BEFB5320-84BD-42AE-9E05-9230AB87E01E}" destId="{72CA7E73-A4F1-4989-A437-623B9516B1FB}"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AB0CD1-0F66-4DBF-A93F-7864D3C786F6}" type="doc">
      <dgm:prSet loTypeId="urn:microsoft.com/office/officeart/2009/3/layout/PieProcess" loCatId="list" qsTypeId="urn:microsoft.com/office/officeart/2005/8/quickstyle/simple1" qsCatId="simple" csTypeId="urn:microsoft.com/office/officeart/2005/8/colors/colorful2" csCatId="colorful" phldr="1"/>
      <dgm:spPr/>
      <dgm:t>
        <a:bodyPr/>
        <a:lstStyle/>
        <a:p>
          <a:endParaRPr lang="es-CO"/>
        </a:p>
      </dgm:t>
    </dgm:pt>
    <dgm:pt modelId="{F8287C3E-FD7B-4D84-AD64-2E226753363D}">
      <dgm:prSet phldrT="[Texto]"/>
      <dgm:spPr/>
      <dgm:t>
        <a:bodyPr/>
        <a:lstStyle/>
        <a:p>
          <a:r>
            <a:rPr lang="es-CO" b="1" dirty="0" smtClean="0">
              <a:latin typeface="+mn-lt"/>
            </a:rPr>
            <a:t>Director del Proyecto</a:t>
          </a:r>
          <a:endParaRPr lang="es-CO" b="1" dirty="0">
            <a:latin typeface="+mn-lt"/>
          </a:endParaRPr>
        </a:p>
      </dgm:t>
    </dgm:pt>
    <dgm:pt modelId="{50DFBF3E-24D4-42D6-89CC-DDE865AE5F62}" type="parTrans" cxnId="{006DE652-7F6B-4233-87DD-FC0BA2AAA317}">
      <dgm:prSet/>
      <dgm:spPr/>
      <dgm:t>
        <a:bodyPr/>
        <a:lstStyle/>
        <a:p>
          <a:endParaRPr lang="es-CO">
            <a:latin typeface="+mn-lt"/>
          </a:endParaRPr>
        </a:p>
      </dgm:t>
    </dgm:pt>
    <dgm:pt modelId="{345FBB55-9F42-4A1F-86BE-4A18AE1AC04F}" type="sibTrans" cxnId="{006DE652-7F6B-4233-87DD-FC0BA2AAA317}">
      <dgm:prSet/>
      <dgm:spPr/>
      <dgm:t>
        <a:bodyPr/>
        <a:lstStyle/>
        <a:p>
          <a:endParaRPr lang="es-CO">
            <a:latin typeface="+mn-lt"/>
          </a:endParaRPr>
        </a:p>
      </dgm:t>
    </dgm:pt>
    <dgm:pt modelId="{BFEFDD6F-F660-4627-B2B1-869459699FFE}">
      <dgm:prSet phldrT="[Texto]" custT="1"/>
      <dgm:spPr/>
      <dgm:t>
        <a:bodyPr/>
        <a:lstStyle/>
        <a:p>
          <a:r>
            <a:rPr lang="es-ES" sz="1500" dirty="0" smtClean="0">
              <a:latin typeface="+mn-lt"/>
              <a:cs typeface="Calibri" pitchFamily="34" charset="0"/>
            </a:rPr>
            <a:t>El conviniente podrá solicitar el cambio del Director del Proyecto por uno de igual o mayor perfil al aprobado por el SENA en la etapa de evaluación de la propuesta, de acuerdo con lo establecido en la resolución de tarifas SENA 2019</a:t>
          </a:r>
          <a:endParaRPr lang="es-CO" sz="1500" dirty="0">
            <a:latin typeface="+mn-lt"/>
            <a:cs typeface="Calibri" pitchFamily="34" charset="0"/>
          </a:endParaRPr>
        </a:p>
      </dgm:t>
    </dgm:pt>
    <dgm:pt modelId="{A48CDBBB-93CE-462F-9CBC-32B1588DC14E}" type="parTrans" cxnId="{EAC87435-FFB6-40EE-BA3C-25A5A38F777C}">
      <dgm:prSet/>
      <dgm:spPr/>
      <dgm:t>
        <a:bodyPr/>
        <a:lstStyle/>
        <a:p>
          <a:endParaRPr lang="es-CO">
            <a:latin typeface="+mn-lt"/>
          </a:endParaRPr>
        </a:p>
      </dgm:t>
    </dgm:pt>
    <dgm:pt modelId="{A0E96BFE-B080-445E-9B38-361A4384E56C}" type="sibTrans" cxnId="{EAC87435-FFB6-40EE-BA3C-25A5A38F777C}">
      <dgm:prSet/>
      <dgm:spPr/>
      <dgm:t>
        <a:bodyPr/>
        <a:lstStyle/>
        <a:p>
          <a:endParaRPr lang="es-CO">
            <a:latin typeface="+mn-lt"/>
          </a:endParaRPr>
        </a:p>
      </dgm:t>
    </dgm:pt>
    <dgm:pt modelId="{B92DAD92-4FAB-4F07-958E-C17F436F4B7F}">
      <dgm:prSet phldrT="[Texto]"/>
      <dgm:spPr/>
      <dgm:t>
        <a:bodyPr/>
        <a:lstStyle/>
        <a:p>
          <a:r>
            <a:rPr lang="es-ES" b="1" dirty="0" smtClean="0">
              <a:latin typeface="+mn-lt"/>
            </a:rPr>
            <a:t> Población Beneficiaria</a:t>
          </a:r>
          <a:endParaRPr lang="es-CO" b="1" dirty="0">
            <a:latin typeface="+mn-lt"/>
          </a:endParaRPr>
        </a:p>
      </dgm:t>
    </dgm:pt>
    <dgm:pt modelId="{5552AAC8-A97C-4039-81E9-89F87CA44AFF}" type="parTrans" cxnId="{FDF7658B-EB32-400D-855A-622BC78DF798}">
      <dgm:prSet/>
      <dgm:spPr/>
      <dgm:t>
        <a:bodyPr/>
        <a:lstStyle/>
        <a:p>
          <a:endParaRPr lang="es-CO">
            <a:latin typeface="+mn-lt"/>
          </a:endParaRPr>
        </a:p>
      </dgm:t>
    </dgm:pt>
    <dgm:pt modelId="{E484CDCF-8089-4B56-81A2-0A9789C7809D}" type="sibTrans" cxnId="{FDF7658B-EB32-400D-855A-622BC78DF798}">
      <dgm:prSet/>
      <dgm:spPr/>
      <dgm:t>
        <a:bodyPr/>
        <a:lstStyle/>
        <a:p>
          <a:endParaRPr lang="es-CO">
            <a:latin typeface="+mn-lt"/>
          </a:endParaRPr>
        </a:p>
      </dgm:t>
    </dgm:pt>
    <dgm:pt modelId="{63E09C5B-1FDB-4DF8-9113-F2C0E6AC8D32}">
      <dgm:prSet phldrT="[Texto]" custT="1"/>
      <dgm:spPr/>
      <dgm:t>
        <a:bodyPr/>
        <a:lstStyle/>
        <a:p>
          <a:r>
            <a:rPr lang="es-ES" sz="1500" dirty="0" smtClean="0">
              <a:latin typeface="+mn-lt"/>
              <a:cs typeface="Calibri" pitchFamily="34" charset="0"/>
            </a:rPr>
            <a:t>El conviniente podrá solicitar el cambio de empresas y la adición de personas beneficiarias.  En el caso de modificación de las empresas beneficiarias, deberá demostrarse que las nuevas empresas tienen la misma necesidad u oportunidad identificada inicialmente en el diagnóstico</a:t>
          </a:r>
          <a:endParaRPr lang="es-CO" sz="1500" dirty="0">
            <a:latin typeface="+mn-lt"/>
            <a:cs typeface="Calibri" pitchFamily="34" charset="0"/>
          </a:endParaRPr>
        </a:p>
      </dgm:t>
    </dgm:pt>
    <dgm:pt modelId="{5E4847EE-315A-43AC-ADB0-1B114CD0C77E}" type="parTrans" cxnId="{CF798E7A-6B82-47D0-B746-CF6283A5322F}">
      <dgm:prSet/>
      <dgm:spPr/>
      <dgm:t>
        <a:bodyPr/>
        <a:lstStyle/>
        <a:p>
          <a:endParaRPr lang="es-CO">
            <a:latin typeface="+mn-lt"/>
          </a:endParaRPr>
        </a:p>
      </dgm:t>
    </dgm:pt>
    <dgm:pt modelId="{AE1639D8-33C1-4B37-A4FA-D4AE5B239616}" type="sibTrans" cxnId="{CF798E7A-6B82-47D0-B746-CF6283A5322F}">
      <dgm:prSet/>
      <dgm:spPr/>
      <dgm:t>
        <a:bodyPr/>
        <a:lstStyle/>
        <a:p>
          <a:endParaRPr lang="es-CO">
            <a:latin typeface="+mn-lt"/>
          </a:endParaRPr>
        </a:p>
      </dgm:t>
    </dgm:pt>
    <dgm:pt modelId="{361B892F-433A-46F2-A946-EFA608BD282E}">
      <dgm:prSet phldrT="[Texto]" custT="1"/>
      <dgm:spPr/>
      <dgm:t>
        <a:bodyPr/>
        <a:lstStyle/>
        <a:p>
          <a:r>
            <a:rPr lang="es-ES" sz="1500" dirty="0" smtClean="0">
              <a:latin typeface="+mn-lt"/>
              <a:cs typeface="Calibri" pitchFamily="34" charset="0"/>
            </a:rPr>
            <a:t>Si se trata de adición de personas beneficiarias, solo se podrá realizar la modificación siempre cuando cada beneficiario asista al 100% de las horas de la Acción de Formación. Siempre y cuando no se afecte la calidad, el objetivo de la formación, la fuente de financiación de recursos o el presupuesto total del proyecto aprobado</a:t>
          </a:r>
          <a:endParaRPr lang="es-CO" sz="1500" dirty="0">
            <a:latin typeface="+mn-lt"/>
            <a:cs typeface="Calibri" pitchFamily="34" charset="0"/>
          </a:endParaRPr>
        </a:p>
      </dgm:t>
    </dgm:pt>
    <dgm:pt modelId="{ED9E3C4D-1917-48D0-B31A-D5CE285ABFA1}" type="parTrans" cxnId="{426FFEC5-58E3-4307-A833-84E61264D5DB}">
      <dgm:prSet/>
      <dgm:spPr/>
      <dgm:t>
        <a:bodyPr/>
        <a:lstStyle/>
        <a:p>
          <a:endParaRPr lang="es-CO">
            <a:latin typeface="+mn-lt"/>
          </a:endParaRPr>
        </a:p>
      </dgm:t>
    </dgm:pt>
    <dgm:pt modelId="{FB08F2CF-5917-4031-BBB1-96B3A7D0C17B}" type="sibTrans" cxnId="{426FFEC5-58E3-4307-A833-84E61264D5DB}">
      <dgm:prSet/>
      <dgm:spPr/>
      <dgm:t>
        <a:bodyPr/>
        <a:lstStyle/>
        <a:p>
          <a:endParaRPr lang="es-CO">
            <a:latin typeface="+mn-lt"/>
          </a:endParaRPr>
        </a:p>
      </dgm:t>
    </dgm:pt>
    <dgm:pt modelId="{1C580F48-EA39-4AAB-BB0B-1D3E58CF2573}">
      <dgm:prSet custT="1"/>
      <dgm:spPr/>
      <dgm:t>
        <a:bodyPr/>
        <a:lstStyle/>
        <a:p>
          <a:r>
            <a:rPr lang="es-ES" sz="1500" dirty="0" smtClean="0">
              <a:latin typeface="+mn-lt"/>
              <a:cs typeface="Calibri" pitchFamily="34" charset="0"/>
            </a:rPr>
            <a:t> </a:t>
          </a:r>
        </a:p>
      </dgm:t>
    </dgm:pt>
    <dgm:pt modelId="{D3A16AE5-4231-4918-A67D-21DFDEA2D567}" type="parTrans" cxnId="{C15CEFEE-747A-42E7-AA79-9A7AE4BE62D5}">
      <dgm:prSet/>
      <dgm:spPr/>
      <dgm:t>
        <a:bodyPr/>
        <a:lstStyle/>
        <a:p>
          <a:endParaRPr lang="es-ES">
            <a:latin typeface="+mn-lt"/>
          </a:endParaRPr>
        </a:p>
      </dgm:t>
    </dgm:pt>
    <dgm:pt modelId="{2B3CC759-90F4-46C2-9B29-61D23C5D87A5}" type="sibTrans" cxnId="{C15CEFEE-747A-42E7-AA79-9A7AE4BE62D5}">
      <dgm:prSet/>
      <dgm:spPr/>
      <dgm:t>
        <a:bodyPr/>
        <a:lstStyle/>
        <a:p>
          <a:endParaRPr lang="es-ES">
            <a:latin typeface="+mn-lt"/>
          </a:endParaRPr>
        </a:p>
      </dgm:t>
    </dgm:pt>
    <dgm:pt modelId="{5FB9DEE8-0B55-4C7A-940D-E2BDD49A81C4}">
      <dgm:prSet custT="1"/>
      <dgm:spPr/>
      <dgm:t>
        <a:bodyPr/>
        <a:lstStyle/>
        <a:p>
          <a:r>
            <a:rPr lang="es-ES" sz="1500" dirty="0" smtClean="0">
              <a:latin typeface="+mn-lt"/>
              <a:cs typeface="Calibri" pitchFamily="34" charset="0"/>
            </a:rPr>
            <a:t> </a:t>
          </a:r>
        </a:p>
      </dgm:t>
    </dgm:pt>
    <dgm:pt modelId="{3EBDD82D-C5C3-47B0-AA53-CA9147BFCFD7}" type="parTrans" cxnId="{54411622-7080-4254-8F26-61F4F73D82DF}">
      <dgm:prSet/>
      <dgm:spPr/>
      <dgm:t>
        <a:bodyPr/>
        <a:lstStyle/>
        <a:p>
          <a:endParaRPr lang="es-ES">
            <a:latin typeface="+mn-lt"/>
          </a:endParaRPr>
        </a:p>
      </dgm:t>
    </dgm:pt>
    <dgm:pt modelId="{5F0D1741-E41F-4158-8699-B7B3D9501F07}" type="sibTrans" cxnId="{54411622-7080-4254-8F26-61F4F73D82DF}">
      <dgm:prSet/>
      <dgm:spPr/>
      <dgm:t>
        <a:bodyPr/>
        <a:lstStyle/>
        <a:p>
          <a:endParaRPr lang="es-ES">
            <a:latin typeface="+mn-lt"/>
          </a:endParaRPr>
        </a:p>
      </dgm:t>
    </dgm:pt>
    <dgm:pt modelId="{1D5E9270-152A-42B0-8225-6B036B78E901}">
      <dgm:prSet custT="1"/>
      <dgm:spPr/>
      <dgm:t>
        <a:bodyPr/>
        <a:lstStyle/>
        <a:p>
          <a:r>
            <a:rPr lang="es-ES" sz="1500" dirty="0" smtClean="0">
              <a:latin typeface="+mn-lt"/>
              <a:cs typeface="Calibri" pitchFamily="34" charset="0"/>
            </a:rPr>
            <a:t> </a:t>
          </a:r>
        </a:p>
      </dgm:t>
    </dgm:pt>
    <dgm:pt modelId="{A2E4EA55-354C-4A59-AB24-D32F33B59A3B}" type="parTrans" cxnId="{5399623B-DCD8-495E-BF6C-5E18C2D27A9C}">
      <dgm:prSet/>
      <dgm:spPr/>
      <dgm:t>
        <a:bodyPr/>
        <a:lstStyle/>
        <a:p>
          <a:endParaRPr lang="es-ES">
            <a:latin typeface="+mn-lt"/>
          </a:endParaRPr>
        </a:p>
      </dgm:t>
    </dgm:pt>
    <dgm:pt modelId="{A54F8FB1-477F-4DAD-83DD-5D101B305D3A}" type="sibTrans" cxnId="{5399623B-DCD8-495E-BF6C-5E18C2D27A9C}">
      <dgm:prSet/>
      <dgm:spPr/>
      <dgm:t>
        <a:bodyPr/>
        <a:lstStyle/>
        <a:p>
          <a:endParaRPr lang="es-ES">
            <a:latin typeface="+mn-lt"/>
          </a:endParaRPr>
        </a:p>
      </dgm:t>
    </dgm:pt>
    <dgm:pt modelId="{C4525578-D613-4602-8C04-59E5301BC2E9}">
      <dgm:prSet phldrT="[Texto]"/>
      <dgm:spPr/>
      <dgm:t>
        <a:bodyPr/>
        <a:lstStyle/>
        <a:p>
          <a:endParaRPr lang="es-CO" b="1" dirty="0">
            <a:latin typeface="+mn-lt"/>
          </a:endParaRPr>
        </a:p>
      </dgm:t>
    </dgm:pt>
    <dgm:pt modelId="{1BA08869-CA9C-42E1-941C-59A556CD6F22}" type="sibTrans" cxnId="{669022AE-1F9F-427B-A4D4-7F7D9FD25B80}">
      <dgm:prSet/>
      <dgm:spPr/>
      <dgm:t>
        <a:bodyPr/>
        <a:lstStyle/>
        <a:p>
          <a:endParaRPr lang="es-CO">
            <a:latin typeface="+mn-lt"/>
          </a:endParaRPr>
        </a:p>
      </dgm:t>
    </dgm:pt>
    <dgm:pt modelId="{8362690C-371B-4A95-BC96-D14364339BBF}" type="parTrans" cxnId="{669022AE-1F9F-427B-A4D4-7F7D9FD25B80}">
      <dgm:prSet/>
      <dgm:spPr/>
      <dgm:t>
        <a:bodyPr/>
        <a:lstStyle/>
        <a:p>
          <a:endParaRPr lang="es-CO">
            <a:latin typeface="+mn-lt"/>
          </a:endParaRPr>
        </a:p>
      </dgm:t>
    </dgm:pt>
    <dgm:pt modelId="{EF3ED8D5-07DE-4473-A6EB-8B99BD1894F6}" type="pres">
      <dgm:prSet presAssocID="{AEAB0CD1-0F66-4DBF-A93F-7864D3C786F6}" presName="Name0" presStyleCnt="0">
        <dgm:presLayoutVars>
          <dgm:chMax val="7"/>
          <dgm:chPref val="7"/>
          <dgm:dir/>
          <dgm:animOne val="branch"/>
          <dgm:animLvl val="lvl"/>
        </dgm:presLayoutVars>
      </dgm:prSet>
      <dgm:spPr/>
      <dgm:t>
        <a:bodyPr/>
        <a:lstStyle/>
        <a:p>
          <a:endParaRPr lang="es-CO"/>
        </a:p>
      </dgm:t>
    </dgm:pt>
    <dgm:pt modelId="{3BFE371F-F134-4CC7-AF6E-E26863A5B247}" type="pres">
      <dgm:prSet presAssocID="{F8287C3E-FD7B-4D84-AD64-2E226753363D}" presName="ParentComposite" presStyleCnt="0"/>
      <dgm:spPr/>
    </dgm:pt>
    <dgm:pt modelId="{7EF4660E-3735-470A-B53D-E780984E2DD3}" type="pres">
      <dgm:prSet presAssocID="{F8287C3E-FD7B-4D84-AD64-2E226753363D}" presName="Chord" presStyleLbl="bgShp" presStyleIdx="0" presStyleCnt="3"/>
      <dgm:spPr/>
    </dgm:pt>
    <dgm:pt modelId="{10745B31-CE84-460C-8047-DF52B8262A80}" type="pres">
      <dgm:prSet presAssocID="{F8287C3E-FD7B-4D84-AD64-2E226753363D}" presName="Pie" presStyleLbl="alignNode1" presStyleIdx="0" presStyleCnt="3"/>
      <dgm:spPr/>
      <dgm:t>
        <a:bodyPr/>
        <a:lstStyle/>
        <a:p>
          <a:endParaRPr lang="es-CO"/>
        </a:p>
      </dgm:t>
    </dgm:pt>
    <dgm:pt modelId="{0BBF66CB-EAE4-4352-B902-9A3110CD9B4B}" type="pres">
      <dgm:prSet presAssocID="{F8287C3E-FD7B-4D84-AD64-2E226753363D}" presName="Parent" presStyleLbl="revTx" presStyleIdx="0" presStyleCnt="6">
        <dgm:presLayoutVars>
          <dgm:chMax val="1"/>
          <dgm:chPref val="1"/>
          <dgm:bulletEnabled val="1"/>
        </dgm:presLayoutVars>
      </dgm:prSet>
      <dgm:spPr/>
      <dgm:t>
        <a:bodyPr/>
        <a:lstStyle/>
        <a:p>
          <a:endParaRPr lang="es-CO"/>
        </a:p>
      </dgm:t>
    </dgm:pt>
    <dgm:pt modelId="{345C5EE8-E583-4B4E-9C3B-E4D0669089F7}" type="pres">
      <dgm:prSet presAssocID="{A0E96BFE-B080-445E-9B38-361A4384E56C}" presName="negSibTrans" presStyleCnt="0"/>
      <dgm:spPr/>
    </dgm:pt>
    <dgm:pt modelId="{63FFA33A-5493-4301-B2F2-03947D8A5280}" type="pres">
      <dgm:prSet presAssocID="{F8287C3E-FD7B-4D84-AD64-2E226753363D}" presName="composite" presStyleCnt="0"/>
      <dgm:spPr/>
    </dgm:pt>
    <dgm:pt modelId="{6F64ED78-F0FC-4146-89A5-F961FDB3680D}" type="pres">
      <dgm:prSet presAssocID="{F8287C3E-FD7B-4D84-AD64-2E226753363D}" presName="Child" presStyleLbl="revTx" presStyleIdx="1" presStyleCnt="6" custLinFactNeighborY="-1772">
        <dgm:presLayoutVars>
          <dgm:chMax val="0"/>
          <dgm:chPref val="0"/>
          <dgm:bulletEnabled val="1"/>
        </dgm:presLayoutVars>
      </dgm:prSet>
      <dgm:spPr/>
      <dgm:t>
        <a:bodyPr/>
        <a:lstStyle/>
        <a:p>
          <a:endParaRPr lang="es-CO"/>
        </a:p>
      </dgm:t>
    </dgm:pt>
    <dgm:pt modelId="{C8B1D0DF-94AA-4976-A80F-F573BA41F80F}" type="pres">
      <dgm:prSet presAssocID="{345FBB55-9F42-4A1F-86BE-4A18AE1AC04F}" presName="sibTrans" presStyleCnt="0"/>
      <dgm:spPr/>
    </dgm:pt>
    <dgm:pt modelId="{917A39DB-3B5B-4CD1-984E-B4C123E799DB}" type="pres">
      <dgm:prSet presAssocID="{B92DAD92-4FAB-4F07-958E-C17F436F4B7F}" presName="ParentComposite" presStyleCnt="0"/>
      <dgm:spPr/>
    </dgm:pt>
    <dgm:pt modelId="{115E9E20-4723-4519-A50F-D6A6E1B77928}" type="pres">
      <dgm:prSet presAssocID="{B92DAD92-4FAB-4F07-958E-C17F436F4B7F}" presName="Chord" presStyleLbl="bgShp" presStyleIdx="1" presStyleCnt="3"/>
      <dgm:spPr/>
    </dgm:pt>
    <dgm:pt modelId="{049B78BA-A9D3-4A30-9874-D61BE8E864F1}" type="pres">
      <dgm:prSet presAssocID="{B92DAD92-4FAB-4F07-958E-C17F436F4B7F}" presName="Pie" presStyleLbl="alignNode1" presStyleIdx="1" presStyleCnt="3"/>
      <dgm:spPr/>
      <dgm:t>
        <a:bodyPr/>
        <a:lstStyle/>
        <a:p>
          <a:endParaRPr lang="es-CO"/>
        </a:p>
      </dgm:t>
    </dgm:pt>
    <dgm:pt modelId="{81E722B3-001E-4603-AADA-F745CF66ECDE}" type="pres">
      <dgm:prSet presAssocID="{B92DAD92-4FAB-4F07-958E-C17F436F4B7F}" presName="Parent" presStyleLbl="revTx" presStyleIdx="2" presStyleCnt="6">
        <dgm:presLayoutVars>
          <dgm:chMax val="1"/>
          <dgm:chPref val="1"/>
          <dgm:bulletEnabled val="1"/>
        </dgm:presLayoutVars>
      </dgm:prSet>
      <dgm:spPr/>
      <dgm:t>
        <a:bodyPr/>
        <a:lstStyle/>
        <a:p>
          <a:endParaRPr lang="es-CO"/>
        </a:p>
      </dgm:t>
    </dgm:pt>
    <dgm:pt modelId="{CBA96AA1-670E-4C07-B07A-6503367A671B}" type="pres">
      <dgm:prSet presAssocID="{AE1639D8-33C1-4B37-A4FA-D4AE5B239616}" presName="negSibTrans" presStyleCnt="0"/>
      <dgm:spPr/>
    </dgm:pt>
    <dgm:pt modelId="{13FEB882-0E98-4B0B-9D54-8449692D922E}" type="pres">
      <dgm:prSet presAssocID="{B92DAD92-4FAB-4F07-958E-C17F436F4B7F}" presName="composite" presStyleCnt="0"/>
      <dgm:spPr/>
    </dgm:pt>
    <dgm:pt modelId="{2F6C2369-E4BC-4F4C-8BCD-8933EBE01C76}" type="pres">
      <dgm:prSet presAssocID="{B92DAD92-4FAB-4F07-958E-C17F436F4B7F}" presName="Child" presStyleLbl="revTx" presStyleIdx="3" presStyleCnt="6">
        <dgm:presLayoutVars>
          <dgm:chMax val="0"/>
          <dgm:chPref val="0"/>
          <dgm:bulletEnabled val="1"/>
        </dgm:presLayoutVars>
      </dgm:prSet>
      <dgm:spPr/>
      <dgm:t>
        <a:bodyPr/>
        <a:lstStyle/>
        <a:p>
          <a:endParaRPr lang="es-CO"/>
        </a:p>
      </dgm:t>
    </dgm:pt>
    <dgm:pt modelId="{DECABACD-F59B-40DE-B0B9-B22BA19688F3}" type="pres">
      <dgm:prSet presAssocID="{E484CDCF-8089-4B56-81A2-0A9789C7809D}" presName="sibTrans" presStyleCnt="0"/>
      <dgm:spPr/>
    </dgm:pt>
    <dgm:pt modelId="{44384558-A692-4A9D-BADA-CF65525760AF}" type="pres">
      <dgm:prSet presAssocID="{C4525578-D613-4602-8C04-59E5301BC2E9}" presName="ParentComposite" presStyleCnt="0"/>
      <dgm:spPr/>
    </dgm:pt>
    <dgm:pt modelId="{4BC177D5-9E23-4B1E-A9C9-0D4F90DEC45B}" type="pres">
      <dgm:prSet presAssocID="{C4525578-D613-4602-8C04-59E5301BC2E9}" presName="Chord" presStyleLbl="bgShp" presStyleIdx="2" presStyleCnt="3"/>
      <dgm:spPr/>
    </dgm:pt>
    <dgm:pt modelId="{35F2BA68-A1B3-4605-99CD-C87145ECEBBE}" type="pres">
      <dgm:prSet presAssocID="{C4525578-D613-4602-8C04-59E5301BC2E9}" presName="Pie" presStyleLbl="alignNode1" presStyleIdx="2" presStyleCnt="3"/>
      <dgm:spPr/>
      <dgm:t>
        <a:bodyPr/>
        <a:lstStyle/>
        <a:p>
          <a:endParaRPr lang="es-CO"/>
        </a:p>
      </dgm:t>
    </dgm:pt>
    <dgm:pt modelId="{BEC01B0D-713D-4BF8-B5EA-D279F01456AA}" type="pres">
      <dgm:prSet presAssocID="{C4525578-D613-4602-8C04-59E5301BC2E9}" presName="Parent" presStyleLbl="revTx" presStyleIdx="4" presStyleCnt="6">
        <dgm:presLayoutVars>
          <dgm:chMax val="1"/>
          <dgm:chPref val="1"/>
          <dgm:bulletEnabled val="1"/>
        </dgm:presLayoutVars>
      </dgm:prSet>
      <dgm:spPr/>
      <dgm:t>
        <a:bodyPr/>
        <a:lstStyle/>
        <a:p>
          <a:endParaRPr lang="es-CO"/>
        </a:p>
      </dgm:t>
    </dgm:pt>
    <dgm:pt modelId="{0B27AC51-9C50-4A06-99A1-62E14168CD6A}" type="pres">
      <dgm:prSet presAssocID="{FB08F2CF-5917-4031-BBB1-96B3A7D0C17B}" presName="negSibTrans" presStyleCnt="0"/>
      <dgm:spPr/>
    </dgm:pt>
    <dgm:pt modelId="{BEFB5320-84BD-42AE-9E05-9230AB87E01E}" type="pres">
      <dgm:prSet presAssocID="{C4525578-D613-4602-8C04-59E5301BC2E9}" presName="composite" presStyleCnt="0"/>
      <dgm:spPr/>
    </dgm:pt>
    <dgm:pt modelId="{72CA7E73-A4F1-4989-A437-623B9516B1FB}" type="pres">
      <dgm:prSet presAssocID="{C4525578-D613-4602-8C04-59E5301BC2E9}" presName="Child" presStyleLbl="revTx" presStyleIdx="5" presStyleCnt="6">
        <dgm:presLayoutVars>
          <dgm:chMax val="0"/>
          <dgm:chPref val="0"/>
          <dgm:bulletEnabled val="1"/>
        </dgm:presLayoutVars>
      </dgm:prSet>
      <dgm:spPr/>
      <dgm:t>
        <a:bodyPr/>
        <a:lstStyle/>
        <a:p>
          <a:endParaRPr lang="es-CO"/>
        </a:p>
      </dgm:t>
    </dgm:pt>
  </dgm:ptLst>
  <dgm:cxnLst>
    <dgm:cxn modelId="{C15CEFEE-747A-42E7-AA79-9A7AE4BE62D5}" srcId="{B92DAD92-4FAB-4F07-958E-C17F436F4B7F}" destId="{1C580F48-EA39-4AAB-BB0B-1D3E58CF2573}" srcOrd="1" destOrd="0" parTransId="{D3A16AE5-4231-4918-A67D-21DFDEA2D567}" sibTransId="{2B3CC759-90F4-46C2-9B29-61D23C5D87A5}"/>
    <dgm:cxn modelId="{54411622-7080-4254-8F26-61F4F73D82DF}" srcId="{B92DAD92-4FAB-4F07-958E-C17F436F4B7F}" destId="{5FB9DEE8-0B55-4C7A-940D-E2BDD49A81C4}" srcOrd="2" destOrd="0" parTransId="{3EBDD82D-C5C3-47B0-AA53-CA9147BFCFD7}" sibTransId="{5F0D1741-E41F-4158-8699-B7B3D9501F07}"/>
    <dgm:cxn modelId="{BDDF6940-A9A0-40DF-AB19-EB2A187C95E3}" type="presOf" srcId="{AEAB0CD1-0F66-4DBF-A93F-7864D3C786F6}" destId="{EF3ED8D5-07DE-4473-A6EB-8B99BD1894F6}" srcOrd="0" destOrd="0" presId="urn:microsoft.com/office/officeart/2009/3/layout/PieProcess"/>
    <dgm:cxn modelId="{E2BD79E5-79E4-4B19-A277-9D71E33E2549}" type="presOf" srcId="{F8287C3E-FD7B-4D84-AD64-2E226753363D}" destId="{0BBF66CB-EAE4-4352-B902-9A3110CD9B4B}" srcOrd="0" destOrd="0" presId="urn:microsoft.com/office/officeart/2009/3/layout/PieProcess"/>
    <dgm:cxn modelId="{006DE652-7F6B-4233-87DD-FC0BA2AAA317}" srcId="{AEAB0CD1-0F66-4DBF-A93F-7864D3C786F6}" destId="{F8287C3E-FD7B-4D84-AD64-2E226753363D}" srcOrd="0" destOrd="0" parTransId="{50DFBF3E-24D4-42D6-89CC-DDE865AE5F62}" sibTransId="{345FBB55-9F42-4A1F-86BE-4A18AE1AC04F}"/>
    <dgm:cxn modelId="{FDF7658B-EB32-400D-855A-622BC78DF798}" srcId="{AEAB0CD1-0F66-4DBF-A93F-7864D3C786F6}" destId="{B92DAD92-4FAB-4F07-958E-C17F436F4B7F}" srcOrd="1" destOrd="0" parTransId="{5552AAC8-A97C-4039-81E9-89F87CA44AFF}" sibTransId="{E484CDCF-8089-4B56-81A2-0A9789C7809D}"/>
    <dgm:cxn modelId="{88C721CF-A8EC-45E9-A8C7-424316B5FA7E}" type="presOf" srcId="{63E09C5B-1FDB-4DF8-9113-F2C0E6AC8D32}" destId="{2F6C2369-E4BC-4F4C-8BCD-8933EBE01C76}" srcOrd="0" destOrd="0" presId="urn:microsoft.com/office/officeart/2009/3/layout/PieProcess"/>
    <dgm:cxn modelId="{77455BEE-EB87-4618-8388-24D1923EC391}" type="presOf" srcId="{5FB9DEE8-0B55-4C7A-940D-E2BDD49A81C4}" destId="{2F6C2369-E4BC-4F4C-8BCD-8933EBE01C76}" srcOrd="0" destOrd="2" presId="urn:microsoft.com/office/officeart/2009/3/layout/PieProcess"/>
    <dgm:cxn modelId="{5399623B-DCD8-495E-BF6C-5E18C2D27A9C}" srcId="{B92DAD92-4FAB-4F07-958E-C17F436F4B7F}" destId="{1D5E9270-152A-42B0-8225-6B036B78E901}" srcOrd="3" destOrd="0" parTransId="{A2E4EA55-354C-4A59-AB24-D32F33B59A3B}" sibTransId="{A54F8FB1-477F-4DAD-83DD-5D101B305D3A}"/>
    <dgm:cxn modelId="{3F721C2C-2056-4C30-BDC1-ABD4A92ED1D1}" type="presOf" srcId="{1C580F48-EA39-4AAB-BB0B-1D3E58CF2573}" destId="{2F6C2369-E4BC-4F4C-8BCD-8933EBE01C76}" srcOrd="0" destOrd="1" presId="urn:microsoft.com/office/officeart/2009/3/layout/PieProcess"/>
    <dgm:cxn modelId="{84C29F6D-2281-4A58-9F6E-01086C0B27BD}" type="presOf" srcId="{B92DAD92-4FAB-4F07-958E-C17F436F4B7F}" destId="{81E722B3-001E-4603-AADA-F745CF66ECDE}" srcOrd="0" destOrd="0" presId="urn:microsoft.com/office/officeart/2009/3/layout/PieProcess"/>
    <dgm:cxn modelId="{F4E56E28-277B-499A-A4E6-E29B0226A419}" type="presOf" srcId="{C4525578-D613-4602-8C04-59E5301BC2E9}" destId="{BEC01B0D-713D-4BF8-B5EA-D279F01456AA}" srcOrd="0" destOrd="0" presId="urn:microsoft.com/office/officeart/2009/3/layout/PieProcess"/>
    <dgm:cxn modelId="{5A16FB07-234E-4CBF-A5A0-AC2B5BA3C185}" type="presOf" srcId="{361B892F-433A-46F2-A946-EFA608BD282E}" destId="{72CA7E73-A4F1-4989-A437-623B9516B1FB}" srcOrd="0" destOrd="0" presId="urn:microsoft.com/office/officeart/2009/3/layout/PieProcess"/>
    <dgm:cxn modelId="{426FFEC5-58E3-4307-A833-84E61264D5DB}" srcId="{C4525578-D613-4602-8C04-59E5301BC2E9}" destId="{361B892F-433A-46F2-A946-EFA608BD282E}" srcOrd="0" destOrd="0" parTransId="{ED9E3C4D-1917-48D0-B31A-D5CE285ABFA1}" sibTransId="{FB08F2CF-5917-4031-BBB1-96B3A7D0C17B}"/>
    <dgm:cxn modelId="{6DE4E4EC-F334-4C16-A6B7-1DF3C9765287}" type="presOf" srcId="{1D5E9270-152A-42B0-8225-6B036B78E901}" destId="{2F6C2369-E4BC-4F4C-8BCD-8933EBE01C76}" srcOrd="0" destOrd="3" presId="urn:microsoft.com/office/officeart/2009/3/layout/PieProcess"/>
    <dgm:cxn modelId="{562AC607-5488-4BDE-96C4-FF34D6AF0AD5}" type="presOf" srcId="{BFEFDD6F-F660-4627-B2B1-869459699FFE}" destId="{6F64ED78-F0FC-4146-89A5-F961FDB3680D}" srcOrd="0" destOrd="0" presId="urn:microsoft.com/office/officeart/2009/3/layout/PieProcess"/>
    <dgm:cxn modelId="{669022AE-1F9F-427B-A4D4-7F7D9FD25B80}" srcId="{AEAB0CD1-0F66-4DBF-A93F-7864D3C786F6}" destId="{C4525578-D613-4602-8C04-59E5301BC2E9}" srcOrd="2" destOrd="0" parTransId="{8362690C-371B-4A95-BC96-D14364339BBF}" sibTransId="{1BA08869-CA9C-42E1-941C-59A556CD6F22}"/>
    <dgm:cxn modelId="{EAC87435-FFB6-40EE-BA3C-25A5A38F777C}" srcId="{F8287C3E-FD7B-4D84-AD64-2E226753363D}" destId="{BFEFDD6F-F660-4627-B2B1-869459699FFE}" srcOrd="0" destOrd="0" parTransId="{A48CDBBB-93CE-462F-9CBC-32B1588DC14E}" sibTransId="{A0E96BFE-B080-445E-9B38-361A4384E56C}"/>
    <dgm:cxn modelId="{CF798E7A-6B82-47D0-B746-CF6283A5322F}" srcId="{B92DAD92-4FAB-4F07-958E-C17F436F4B7F}" destId="{63E09C5B-1FDB-4DF8-9113-F2C0E6AC8D32}" srcOrd="0" destOrd="0" parTransId="{5E4847EE-315A-43AC-ADB0-1B114CD0C77E}" sibTransId="{AE1639D8-33C1-4B37-A4FA-D4AE5B239616}"/>
    <dgm:cxn modelId="{3CE1E355-6E5C-42B6-828B-EBC868FEC2B9}" type="presParOf" srcId="{EF3ED8D5-07DE-4473-A6EB-8B99BD1894F6}" destId="{3BFE371F-F134-4CC7-AF6E-E26863A5B247}" srcOrd="0" destOrd="0" presId="urn:microsoft.com/office/officeart/2009/3/layout/PieProcess"/>
    <dgm:cxn modelId="{E09E052F-7A0F-4D6A-B931-447D97259C8A}" type="presParOf" srcId="{3BFE371F-F134-4CC7-AF6E-E26863A5B247}" destId="{7EF4660E-3735-470A-B53D-E780984E2DD3}" srcOrd="0" destOrd="0" presId="urn:microsoft.com/office/officeart/2009/3/layout/PieProcess"/>
    <dgm:cxn modelId="{88BEEBA3-B9C7-45A8-B2DC-E67223C0F683}" type="presParOf" srcId="{3BFE371F-F134-4CC7-AF6E-E26863A5B247}" destId="{10745B31-CE84-460C-8047-DF52B8262A80}" srcOrd="1" destOrd="0" presId="urn:microsoft.com/office/officeart/2009/3/layout/PieProcess"/>
    <dgm:cxn modelId="{CE865B4B-F266-4C9E-B505-94041121776C}" type="presParOf" srcId="{3BFE371F-F134-4CC7-AF6E-E26863A5B247}" destId="{0BBF66CB-EAE4-4352-B902-9A3110CD9B4B}" srcOrd="2" destOrd="0" presId="urn:microsoft.com/office/officeart/2009/3/layout/PieProcess"/>
    <dgm:cxn modelId="{2FDF38EA-AE40-4E59-8671-386DC8FE8F10}" type="presParOf" srcId="{EF3ED8D5-07DE-4473-A6EB-8B99BD1894F6}" destId="{345C5EE8-E583-4B4E-9C3B-E4D0669089F7}" srcOrd="1" destOrd="0" presId="urn:microsoft.com/office/officeart/2009/3/layout/PieProcess"/>
    <dgm:cxn modelId="{D2679DFF-0D40-4BA7-9AB6-DD138075FDAF}" type="presParOf" srcId="{EF3ED8D5-07DE-4473-A6EB-8B99BD1894F6}" destId="{63FFA33A-5493-4301-B2F2-03947D8A5280}" srcOrd="2" destOrd="0" presId="urn:microsoft.com/office/officeart/2009/3/layout/PieProcess"/>
    <dgm:cxn modelId="{51E1391A-FF82-4A0F-8FAD-219214FDC0DB}" type="presParOf" srcId="{63FFA33A-5493-4301-B2F2-03947D8A5280}" destId="{6F64ED78-F0FC-4146-89A5-F961FDB3680D}" srcOrd="0" destOrd="0" presId="urn:microsoft.com/office/officeart/2009/3/layout/PieProcess"/>
    <dgm:cxn modelId="{4C254AAA-746C-4973-9CBB-D2840E27EFD1}" type="presParOf" srcId="{EF3ED8D5-07DE-4473-A6EB-8B99BD1894F6}" destId="{C8B1D0DF-94AA-4976-A80F-F573BA41F80F}" srcOrd="3" destOrd="0" presId="urn:microsoft.com/office/officeart/2009/3/layout/PieProcess"/>
    <dgm:cxn modelId="{CDAA9A37-81AD-4F44-8FC5-B3874D84806E}" type="presParOf" srcId="{EF3ED8D5-07DE-4473-A6EB-8B99BD1894F6}" destId="{917A39DB-3B5B-4CD1-984E-B4C123E799DB}" srcOrd="4" destOrd="0" presId="urn:microsoft.com/office/officeart/2009/3/layout/PieProcess"/>
    <dgm:cxn modelId="{BCAB03E6-7B80-4FB6-92CC-F6C4BC5406B7}" type="presParOf" srcId="{917A39DB-3B5B-4CD1-984E-B4C123E799DB}" destId="{115E9E20-4723-4519-A50F-D6A6E1B77928}" srcOrd="0" destOrd="0" presId="urn:microsoft.com/office/officeart/2009/3/layout/PieProcess"/>
    <dgm:cxn modelId="{56C6286E-9D11-4089-AA3C-253B37080C07}" type="presParOf" srcId="{917A39DB-3B5B-4CD1-984E-B4C123E799DB}" destId="{049B78BA-A9D3-4A30-9874-D61BE8E864F1}" srcOrd="1" destOrd="0" presId="urn:microsoft.com/office/officeart/2009/3/layout/PieProcess"/>
    <dgm:cxn modelId="{531745AB-99F3-433B-9EC9-1E35E59A3A78}" type="presParOf" srcId="{917A39DB-3B5B-4CD1-984E-B4C123E799DB}" destId="{81E722B3-001E-4603-AADA-F745CF66ECDE}" srcOrd="2" destOrd="0" presId="urn:microsoft.com/office/officeart/2009/3/layout/PieProcess"/>
    <dgm:cxn modelId="{7E6DBEEA-007C-434A-AB04-D51DFD332538}" type="presParOf" srcId="{EF3ED8D5-07DE-4473-A6EB-8B99BD1894F6}" destId="{CBA96AA1-670E-4C07-B07A-6503367A671B}" srcOrd="5" destOrd="0" presId="urn:microsoft.com/office/officeart/2009/3/layout/PieProcess"/>
    <dgm:cxn modelId="{B5F8AB36-C278-4F8E-B7DF-FE1BECF20848}" type="presParOf" srcId="{EF3ED8D5-07DE-4473-A6EB-8B99BD1894F6}" destId="{13FEB882-0E98-4B0B-9D54-8449692D922E}" srcOrd="6" destOrd="0" presId="urn:microsoft.com/office/officeart/2009/3/layout/PieProcess"/>
    <dgm:cxn modelId="{42AAC988-6B6F-4C20-AF27-E502DADBB4AB}" type="presParOf" srcId="{13FEB882-0E98-4B0B-9D54-8449692D922E}" destId="{2F6C2369-E4BC-4F4C-8BCD-8933EBE01C76}" srcOrd="0" destOrd="0" presId="urn:microsoft.com/office/officeart/2009/3/layout/PieProcess"/>
    <dgm:cxn modelId="{96E3B755-D02F-4637-8777-FE609D897F1D}" type="presParOf" srcId="{EF3ED8D5-07DE-4473-A6EB-8B99BD1894F6}" destId="{DECABACD-F59B-40DE-B0B9-B22BA19688F3}" srcOrd="7" destOrd="0" presId="urn:microsoft.com/office/officeart/2009/3/layout/PieProcess"/>
    <dgm:cxn modelId="{3C1A8F48-DDEB-43AC-8ABF-8CC42BD6DA99}" type="presParOf" srcId="{EF3ED8D5-07DE-4473-A6EB-8B99BD1894F6}" destId="{44384558-A692-4A9D-BADA-CF65525760AF}" srcOrd="8" destOrd="0" presId="urn:microsoft.com/office/officeart/2009/3/layout/PieProcess"/>
    <dgm:cxn modelId="{8B659719-777B-4864-A25A-5C1ADB9FF01C}" type="presParOf" srcId="{44384558-A692-4A9D-BADA-CF65525760AF}" destId="{4BC177D5-9E23-4B1E-A9C9-0D4F90DEC45B}" srcOrd="0" destOrd="0" presId="urn:microsoft.com/office/officeart/2009/3/layout/PieProcess"/>
    <dgm:cxn modelId="{77B2D48D-6865-49C5-92C1-A05F30F4F76D}" type="presParOf" srcId="{44384558-A692-4A9D-BADA-CF65525760AF}" destId="{35F2BA68-A1B3-4605-99CD-C87145ECEBBE}" srcOrd="1" destOrd="0" presId="urn:microsoft.com/office/officeart/2009/3/layout/PieProcess"/>
    <dgm:cxn modelId="{95673439-DB60-4C07-84A1-EE6E1706CDB0}" type="presParOf" srcId="{44384558-A692-4A9D-BADA-CF65525760AF}" destId="{BEC01B0D-713D-4BF8-B5EA-D279F01456AA}" srcOrd="2" destOrd="0" presId="urn:microsoft.com/office/officeart/2009/3/layout/PieProcess"/>
    <dgm:cxn modelId="{2335EBEB-DC27-4430-917B-F8051B86909E}" type="presParOf" srcId="{EF3ED8D5-07DE-4473-A6EB-8B99BD1894F6}" destId="{0B27AC51-9C50-4A06-99A1-62E14168CD6A}" srcOrd="9" destOrd="0" presId="urn:microsoft.com/office/officeart/2009/3/layout/PieProcess"/>
    <dgm:cxn modelId="{393503AD-706B-4A8E-B31E-628F796B470B}" type="presParOf" srcId="{EF3ED8D5-07DE-4473-A6EB-8B99BD1894F6}" destId="{BEFB5320-84BD-42AE-9E05-9230AB87E01E}" srcOrd="10" destOrd="0" presId="urn:microsoft.com/office/officeart/2009/3/layout/PieProcess"/>
    <dgm:cxn modelId="{76658374-F21E-4BEB-A41F-960C5C6E183A}" type="presParOf" srcId="{BEFB5320-84BD-42AE-9E05-9230AB87E01E}" destId="{72CA7E73-A4F1-4989-A437-623B9516B1FB}"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95CD78-5DBA-42F0-A2A6-64CBA76EA18E}" type="doc">
      <dgm:prSet loTypeId="urn:microsoft.com/office/officeart/2005/8/layout/arrow2" loCatId="process" qsTypeId="urn:microsoft.com/office/officeart/2005/8/quickstyle/simple1" qsCatId="simple" csTypeId="urn:microsoft.com/office/officeart/2005/8/colors/colorful1#2" csCatId="colorful" phldr="1"/>
      <dgm:spPr/>
    </dgm:pt>
    <dgm:pt modelId="{B79B9D36-6390-4E0E-AB60-E0758BCE4746}">
      <dgm:prSet phldrT="[Texto]" custT="1"/>
      <dgm:spPr/>
      <dgm:t>
        <a:bodyPr/>
        <a:lstStyle/>
        <a:p>
          <a:r>
            <a:rPr lang="es-CO" sz="1500" dirty="0" smtClean="0"/>
            <a:t>El  </a:t>
          </a:r>
          <a:r>
            <a:rPr lang="es-CO" sz="1500" dirty="0" err="1" smtClean="0"/>
            <a:t>conviniente</a:t>
          </a:r>
          <a:r>
            <a:rPr lang="es-CO" sz="1500" dirty="0" smtClean="0"/>
            <a:t> presenta a la Interventoría todos los documentos soportando la ejecución</a:t>
          </a:r>
          <a:endParaRPr lang="es-CO" sz="1500" dirty="0"/>
        </a:p>
      </dgm:t>
    </dgm:pt>
    <dgm:pt modelId="{B44AB1F5-08A8-4EB3-9902-1423C86B2546}" type="parTrans" cxnId="{83B16460-6C65-42B3-8915-DFE5789D58B0}">
      <dgm:prSet/>
      <dgm:spPr/>
      <dgm:t>
        <a:bodyPr/>
        <a:lstStyle/>
        <a:p>
          <a:endParaRPr lang="es-CO"/>
        </a:p>
      </dgm:t>
    </dgm:pt>
    <dgm:pt modelId="{5509D11B-261C-42F3-A8C0-AE41E0F4D0F6}" type="sibTrans" cxnId="{83B16460-6C65-42B3-8915-DFE5789D58B0}">
      <dgm:prSet/>
      <dgm:spPr/>
      <dgm:t>
        <a:bodyPr/>
        <a:lstStyle/>
        <a:p>
          <a:endParaRPr lang="es-CO"/>
        </a:p>
      </dgm:t>
    </dgm:pt>
    <dgm:pt modelId="{92253273-4007-44C2-8B7A-BE6AD8F0B1AA}">
      <dgm:prSet phldrT="[Texto]" custT="1"/>
      <dgm:spPr/>
      <dgm:t>
        <a:bodyPr/>
        <a:lstStyle/>
        <a:p>
          <a:pPr algn="l"/>
          <a:r>
            <a:rPr lang="es-CO" sz="1500" dirty="0"/>
            <a:t>Verifica el cumplimiento de los requisitos establecidos en la clausula </a:t>
          </a:r>
          <a:r>
            <a:rPr lang="es-CO" sz="1500" dirty="0" smtClean="0"/>
            <a:t>sexta del convenio.</a:t>
          </a:r>
          <a:endParaRPr lang="es-CO" sz="1500" dirty="0"/>
        </a:p>
      </dgm:t>
    </dgm:pt>
    <dgm:pt modelId="{D33B0B2F-CE2E-42AA-90F7-B5F398F1145D}" type="parTrans" cxnId="{DC5EF11F-8305-410E-AFEB-7D995F52C922}">
      <dgm:prSet/>
      <dgm:spPr/>
      <dgm:t>
        <a:bodyPr/>
        <a:lstStyle/>
        <a:p>
          <a:endParaRPr lang="es-CO"/>
        </a:p>
      </dgm:t>
    </dgm:pt>
    <dgm:pt modelId="{BDD16C43-0BCA-4E01-A444-4B8828C0CB9A}" type="sibTrans" cxnId="{DC5EF11F-8305-410E-AFEB-7D995F52C922}">
      <dgm:prSet/>
      <dgm:spPr/>
      <dgm:t>
        <a:bodyPr/>
        <a:lstStyle/>
        <a:p>
          <a:endParaRPr lang="es-CO"/>
        </a:p>
      </dgm:t>
    </dgm:pt>
    <dgm:pt modelId="{413BE50C-A9FC-46C2-99FA-0D8A072485B3}">
      <dgm:prSet phldrT="[Texto]" custT="1"/>
      <dgm:spPr/>
      <dgm:t>
        <a:bodyPr/>
        <a:lstStyle/>
        <a:p>
          <a:r>
            <a:rPr lang="es-CO" sz="1500" dirty="0"/>
            <a:t>Analiza, evalúa información  y emite concepto de desembolso.</a:t>
          </a:r>
        </a:p>
      </dgm:t>
    </dgm:pt>
    <dgm:pt modelId="{F4F79736-0014-40ED-875E-AF43DCDB6426}" type="parTrans" cxnId="{C879B234-9108-4462-9EE7-E78B357363E9}">
      <dgm:prSet/>
      <dgm:spPr/>
      <dgm:t>
        <a:bodyPr/>
        <a:lstStyle/>
        <a:p>
          <a:endParaRPr lang="es-CO"/>
        </a:p>
      </dgm:t>
    </dgm:pt>
    <dgm:pt modelId="{24C57AEE-27BB-45C9-A023-94F21A9754F0}" type="sibTrans" cxnId="{C879B234-9108-4462-9EE7-E78B357363E9}">
      <dgm:prSet/>
      <dgm:spPr/>
      <dgm:t>
        <a:bodyPr/>
        <a:lstStyle/>
        <a:p>
          <a:endParaRPr lang="es-CO"/>
        </a:p>
      </dgm:t>
    </dgm:pt>
    <dgm:pt modelId="{5B35CA32-8700-4E52-AD9F-A0E727EF830A}">
      <dgm:prSet phldrT="[Texto]" custT="1"/>
      <dgm:spPr/>
      <dgm:t>
        <a:bodyPr/>
        <a:lstStyle/>
        <a:p>
          <a:pPr algn="just"/>
          <a:r>
            <a:rPr lang="es-CO" sz="1500" dirty="0" err="1" smtClean="0"/>
            <a:t>Evalua</a:t>
          </a:r>
          <a:r>
            <a:rPr lang="es-CO" sz="1500" dirty="0" smtClean="0"/>
            <a:t> y realiza el desembolso </a:t>
          </a:r>
          <a:r>
            <a:rPr lang="es-CO" sz="1500" dirty="0"/>
            <a:t>del % correspondiente</a:t>
          </a:r>
        </a:p>
      </dgm:t>
    </dgm:pt>
    <dgm:pt modelId="{E401367A-5F74-4C1C-886C-F561B7086DB5}" type="parTrans" cxnId="{7BE19D84-1E0A-48E8-AFE4-3992D6A3A8B1}">
      <dgm:prSet/>
      <dgm:spPr/>
      <dgm:t>
        <a:bodyPr/>
        <a:lstStyle/>
        <a:p>
          <a:endParaRPr lang="es-CO"/>
        </a:p>
      </dgm:t>
    </dgm:pt>
    <dgm:pt modelId="{12237A59-CEB6-43BE-9BD8-2640D14EA5F9}" type="sibTrans" cxnId="{7BE19D84-1E0A-48E8-AFE4-3992D6A3A8B1}">
      <dgm:prSet/>
      <dgm:spPr/>
      <dgm:t>
        <a:bodyPr/>
        <a:lstStyle/>
        <a:p>
          <a:endParaRPr lang="es-CO"/>
        </a:p>
      </dgm:t>
    </dgm:pt>
    <dgm:pt modelId="{41387FFB-D6E1-4724-9B41-677D61860314}" type="pres">
      <dgm:prSet presAssocID="{DA95CD78-5DBA-42F0-A2A6-64CBA76EA18E}" presName="arrowDiagram" presStyleCnt="0">
        <dgm:presLayoutVars>
          <dgm:chMax val="5"/>
          <dgm:dir/>
          <dgm:resizeHandles val="exact"/>
        </dgm:presLayoutVars>
      </dgm:prSet>
      <dgm:spPr/>
    </dgm:pt>
    <dgm:pt modelId="{00DFAEA4-6533-4875-8294-201B7D5A1DAB}" type="pres">
      <dgm:prSet presAssocID="{DA95CD78-5DBA-42F0-A2A6-64CBA76EA18E}" presName="arrow" presStyleLbl="bgShp" presStyleIdx="0" presStyleCnt="1" custScaleX="135787" custScaleY="84657" custLinFactNeighborX="3510" custLinFactNeighborY="-2310">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pt>
    <dgm:pt modelId="{6A5F024E-B558-44D7-B46F-8FE2D44AEAA4}" type="pres">
      <dgm:prSet presAssocID="{DA95CD78-5DBA-42F0-A2A6-64CBA76EA18E}" presName="arrowDiagram4" presStyleCnt="0"/>
      <dgm:spPr/>
    </dgm:pt>
    <dgm:pt modelId="{57D625C3-DBFB-431C-90CA-EE4E45F21732}" type="pres">
      <dgm:prSet presAssocID="{B79B9D36-6390-4E0E-AB60-E0758BCE4746}" presName="bullet4a" presStyleLbl="node1" presStyleIdx="0" presStyleCnt="4" custLinFactX="-169714" custLinFactY="-100000" custLinFactNeighborX="-200000" custLinFactNeighborY="-163648">
        <dgm:style>
          <a:lnRef idx="1">
            <a:schemeClr val="accent3"/>
          </a:lnRef>
          <a:fillRef idx="2">
            <a:schemeClr val="accent3"/>
          </a:fillRef>
          <a:effectRef idx="1">
            <a:schemeClr val="accent3"/>
          </a:effectRef>
          <a:fontRef idx="minor">
            <a:schemeClr val="dk1"/>
          </a:fontRef>
        </dgm:style>
      </dgm:prSet>
      <dgm:spPr/>
    </dgm:pt>
    <dgm:pt modelId="{3F0B0016-B27A-4F20-BD86-92111067A94A}" type="pres">
      <dgm:prSet presAssocID="{B79B9D36-6390-4E0E-AB60-E0758BCE4746}" presName="textBox4a" presStyleLbl="revTx" presStyleIdx="0" presStyleCnt="4" custScaleX="154442" custScaleY="61803" custLinFactNeighborX="-64961" custLinFactNeighborY="-5102">
        <dgm:presLayoutVars>
          <dgm:bulletEnabled val="1"/>
        </dgm:presLayoutVars>
      </dgm:prSet>
      <dgm:spPr/>
      <dgm:t>
        <a:bodyPr/>
        <a:lstStyle/>
        <a:p>
          <a:endParaRPr lang="es-ES"/>
        </a:p>
      </dgm:t>
    </dgm:pt>
    <dgm:pt modelId="{659F11DF-FFB9-4930-90CE-3C9120EFDEC4}" type="pres">
      <dgm:prSet presAssocID="{92253273-4007-44C2-8B7A-BE6AD8F0B1AA}" presName="bullet4b" presStyleLbl="node1" presStyleIdx="1" presStyleCnt="4" custLinFactX="-67891" custLinFactNeighborX="-100000" custLinFactNeighborY="-28664">
        <dgm:style>
          <a:lnRef idx="1">
            <a:schemeClr val="accent3"/>
          </a:lnRef>
          <a:fillRef idx="2">
            <a:schemeClr val="accent3"/>
          </a:fillRef>
          <a:effectRef idx="1">
            <a:schemeClr val="accent3"/>
          </a:effectRef>
          <a:fontRef idx="minor">
            <a:schemeClr val="dk1"/>
          </a:fontRef>
        </dgm:style>
      </dgm:prSet>
      <dgm:spPr/>
    </dgm:pt>
    <dgm:pt modelId="{837DF7BB-6E0D-4020-A62C-41E34F559171}" type="pres">
      <dgm:prSet presAssocID="{92253273-4007-44C2-8B7A-BE6AD8F0B1AA}" presName="textBox4b" presStyleLbl="revTx" presStyleIdx="1" presStyleCnt="4" custScaleX="143813" custScaleY="76907" custLinFactNeighborX="-14989" custLinFactNeighborY="7671">
        <dgm:presLayoutVars>
          <dgm:bulletEnabled val="1"/>
        </dgm:presLayoutVars>
      </dgm:prSet>
      <dgm:spPr/>
      <dgm:t>
        <a:bodyPr/>
        <a:lstStyle/>
        <a:p>
          <a:endParaRPr lang="es-ES"/>
        </a:p>
      </dgm:t>
    </dgm:pt>
    <dgm:pt modelId="{E8FABFE7-88E6-4048-9CCF-2DB374A4F561}" type="pres">
      <dgm:prSet presAssocID="{413BE50C-A9FC-46C2-99FA-0D8A072485B3}" presName="bullet4c" presStyleLbl="node1" presStyleIdx="2" presStyleCnt="4" custLinFactX="52942" custLinFactNeighborX="100000" custLinFactNeighborY="-1022">
        <dgm:style>
          <a:lnRef idx="1">
            <a:schemeClr val="accent3"/>
          </a:lnRef>
          <a:fillRef idx="2">
            <a:schemeClr val="accent3"/>
          </a:fillRef>
          <a:effectRef idx="1">
            <a:schemeClr val="accent3"/>
          </a:effectRef>
          <a:fontRef idx="minor">
            <a:schemeClr val="dk1"/>
          </a:fontRef>
        </dgm:style>
      </dgm:prSet>
      <dgm:spPr/>
    </dgm:pt>
    <dgm:pt modelId="{7B8573A3-5E00-4AA6-82F2-1527B4F27D92}" type="pres">
      <dgm:prSet presAssocID="{413BE50C-A9FC-46C2-99FA-0D8A072485B3}" presName="textBox4c" presStyleLbl="revTx" presStyleIdx="2" presStyleCnt="4" custScaleX="88839" custScaleY="60624" custLinFactNeighborX="12220" custLinFactNeighborY="-3254">
        <dgm:presLayoutVars>
          <dgm:bulletEnabled val="1"/>
        </dgm:presLayoutVars>
      </dgm:prSet>
      <dgm:spPr/>
      <dgm:t>
        <a:bodyPr/>
        <a:lstStyle/>
        <a:p>
          <a:endParaRPr lang="es-ES"/>
        </a:p>
      </dgm:t>
    </dgm:pt>
    <dgm:pt modelId="{A888DA3E-AB2D-49CD-9DE7-6D6F25DDF028}" type="pres">
      <dgm:prSet presAssocID="{5B35CA32-8700-4E52-AD9F-A0E727EF830A}" presName="bullet4d" presStyleLbl="node1" presStyleIdx="3" presStyleCnt="4" custLinFactX="100000" custLinFactNeighborX="111063" custLinFactNeighborY="31313">
        <dgm:style>
          <a:lnRef idx="1">
            <a:schemeClr val="accent3"/>
          </a:lnRef>
          <a:fillRef idx="2">
            <a:schemeClr val="accent3"/>
          </a:fillRef>
          <a:effectRef idx="1">
            <a:schemeClr val="accent3"/>
          </a:effectRef>
          <a:fontRef idx="minor">
            <a:schemeClr val="dk1"/>
          </a:fontRef>
        </dgm:style>
      </dgm:prSet>
      <dgm:spPr/>
    </dgm:pt>
    <dgm:pt modelId="{D91017CA-03C6-49DA-A869-80A6FAFE14E0}" type="pres">
      <dgm:prSet presAssocID="{5B35CA32-8700-4E52-AD9F-A0E727EF830A}" presName="textBox4d" presStyleLbl="revTx" presStyleIdx="3" presStyleCnt="4" custScaleX="123247" custScaleY="30989" custLinFactNeighborX="39167" custLinFactNeighborY="-8933">
        <dgm:presLayoutVars>
          <dgm:bulletEnabled val="1"/>
        </dgm:presLayoutVars>
      </dgm:prSet>
      <dgm:spPr/>
      <dgm:t>
        <a:bodyPr/>
        <a:lstStyle/>
        <a:p>
          <a:endParaRPr lang="es-ES"/>
        </a:p>
      </dgm:t>
    </dgm:pt>
  </dgm:ptLst>
  <dgm:cxnLst>
    <dgm:cxn modelId="{A53BDDC7-BBF3-4C6F-94D4-63A62E0AC101}" type="presOf" srcId="{92253273-4007-44C2-8B7A-BE6AD8F0B1AA}" destId="{837DF7BB-6E0D-4020-A62C-41E34F559171}" srcOrd="0" destOrd="0" presId="urn:microsoft.com/office/officeart/2005/8/layout/arrow2"/>
    <dgm:cxn modelId="{DC5EF11F-8305-410E-AFEB-7D995F52C922}" srcId="{DA95CD78-5DBA-42F0-A2A6-64CBA76EA18E}" destId="{92253273-4007-44C2-8B7A-BE6AD8F0B1AA}" srcOrd="1" destOrd="0" parTransId="{D33B0B2F-CE2E-42AA-90F7-B5F398F1145D}" sibTransId="{BDD16C43-0BCA-4E01-A444-4B8828C0CB9A}"/>
    <dgm:cxn modelId="{5C83D7B7-6A5C-4203-BBDF-5C83A294221A}" type="presOf" srcId="{5B35CA32-8700-4E52-AD9F-A0E727EF830A}" destId="{D91017CA-03C6-49DA-A869-80A6FAFE14E0}" srcOrd="0" destOrd="0" presId="urn:microsoft.com/office/officeart/2005/8/layout/arrow2"/>
    <dgm:cxn modelId="{937D32BE-E3EC-4893-9BCE-3E0FA667D904}" type="presOf" srcId="{413BE50C-A9FC-46C2-99FA-0D8A072485B3}" destId="{7B8573A3-5E00-4AA6-82F2-1527B4F27D92}" srcOrd="0" destOrd="0" presId="urn:microsoft.com/office/officeart/2005/8/layout/arrow2"/>
    <dgm:cxn modelId="{83B16460-6C65-42B3-8915-DFE5789D58B0}" srcId="{DA95CD78-5DBA-42F0-A2A6-64CBA76EA18E}" destId="{B79B9D36-6390-4E0E-AB60-E0758BCE4746}" srcOrd="0" destOrd="0" parTransId="{B44AB1F5-08A8-4EB3-9902-1423C86B2546}" sibTransId="{5509D11B-261C-42F3-A8C0-AE41E0F4D0F6}"/>
    <dgm:cxn modelId="{9A769B70-77BF-48B0-9AEC-740EFC0D84D9}" type="presOf" srcId="{B79B9D36-6390-4E0E-AB60-E0758BCE4746}" destId="{3F0B0016-B27A-4F20-BD86-92111067A94A}" srcOrd="0" destOrd="0" presId="urn:microsoft.com/office/officeart/2005/8/layout/arrow2"/>
    <dgm:cxn modelId="{7BE19D84-1E0A-48E8-AFE4-3992D6A3A8B1}" srcId="{DA95CD78-5DBA-42F0-A2A6-64CBA76EA18E}" destId="{5B35CA32-8700-4E52-AD9F-A0E727EF830A}" srcOrd="3" destOrd="0" parTransId="{E401367A-5F74-4C1C-886C-F561B7086DB5}" sibTransId="{12237A59-CEB6-43BE-9BD8-2640D14EA5F9}"/>
    <dgm:cxn modelId="{B0430E56-C366-4254-89B0-8FB1E6B2CCA7}" type="presOf" srcId="{DA95CD78-5DBA-42F0-A2A6-64CBA76EA18E}" destId="{41387FFB-D6E1-4724-9B41-677D61860314}" srcOrd="0" destOrd="0" presId="urn:microsoft.com/office/officeart/2005/8/layout/arrow2"/>
    <dgm:cxn modelId="{C879B234-9108-4462-9EE7-E78B357363E9}" srcId="{DA95CD78-5DBA-42F0-A2A6-64CBA76EA18E}" destId="{413BE50C-A9FC-46C2-99FA-0D8A072485B3}" srcOrd="2" destOrd="0" parTransId="{F4F79736-0014-40ED-875E-AF43DCDB6426}" sibTransId="{24C57AEE-27BB-45C9-A023-94F21A9754F0}"/>
    <dgm:cxn modelId="{74EE0EF6-C7E0-43E9-A1BB-B753AF80FE07}" type="presParOf" srcId="{41387FFB-D6E1-4724-9B41-677D61860314}" destId="{00DFAEA4-6533-4875-8294-201B7D5A1DAB}" srcOrd="0" destOrd="0" presId="urn:microsoft.com/office/officeart/2005/8/layout/arrow2"/>
    <dgm:cxn modelId="{664CF45C-2395-4FC3-85DF-C9C93360953B}" type="presParOf" srcId="{41387FFB-D6E1-4724-9B41-677D61860314}" destId="{6A5F024E-B558-44D7-B46F-8FE2D44AEAA4}" srcOrd="1" destOrd="0" presId="urn:microsoft.com/office/officeart/2005/8/layout/arrow2"/>
    <dgm:cxn modelId="{BD62D698-3717-444E-A369-DCBFA15C8CE1}" type="presParOf" srcId="{6A5F024E-B558-44D7-B46F-8FE2D44AEAA4}" destId="{57D625C3-DBFB-431C-90CA-EE4E45F21732}" srcOrd="0" destOrd="0" presId="urn:microsoft.com/office/officeart/2005/8/layout/arrow2"/>
    <dgm:cxn modelId="{01C694FA-D019-4FF1-A165-67A1A9BE0441}" type="presParOf" srcId="{6A5F024E-B558-44D7-B46F-8FE2D44AEAA4}" destId="{3F0B0016-B27A-4F20-BD86-92111067A94A}" srcOrd="1" destOrd="0" presId="urn:microsoft.com/office/officeart/2005/8/layout/arrow2"/>
    <dgm:cxn modelId="{B062ACB4-6578-4C28-8C76-362AFB75B30D}" type="presParOf" srcId="{6A5F024E-B558-44D7-B46F-8FE2D44AEAA4}" destId="{659F11DF-FFB9-4930-90CE-3C9120EFDEC4}" srcOrd="2" destOrd="0" presId="urn:microsoft.com/office/officeart/2005/8/layout/arrow2"/>
    <dgm:cxn modelId="{A594B08D-E780-47D0-963A-69770585F2F7}" type="presParOf" srcId="{6A5F024E-B558-44D7-B46F-8FE2D44AEAA4}" destId="{837DF7BB-6E0D-4020-A62C-41E34F559171}" srcOrd="3" destOrd="0" presId="urn:microsoft.com/office/officeart/2005/8/layout/arrow2"/>
    <dgm:cxn modelId="{E0DB24EE-6664-4236-967E-D98638363DB8}" type="presParOf" srcId="{6A5F024E-B558-44D7-B46F-8FE2D44AEAA4}" destId="{E8FABFE7-88E6-4048-9CCF-2DB374A4F561}" srcOrd="4" destOrd="0" presId="urn:microsoft.com/office/officeart/2005/8/layout/arrow2"/>
    <dgm:cxn modelId="{0F979F15-CD22-4513-B583-1ED54C86CD94}" type="presParOf" srcId="{6A5F024E-B558-44D7-B46F-8FE2D44AEAA4}" destId="{7B8573A3-5E00-4AA6-82F2-1527B4F27D92}" srcOrd="5" destOrd="0" presId="urn:microsoft.com/office/officeart/2005/8/layout/arrow2"/>
    <dgm:cxn modelId="{4AB87DC7-568B-448B-AF75-6C22A5B59D75}" type="presParOf" srcId="{6A5F024E-B558-44D7-B46F-8FE2D44AEAA4}" destId="{A888DA3E-AB2D-49CD-9DE7-6D6F25DDF028}" srcOrd="6" destOrd="0" presId="urn:microsoft.com/office/officeart/2005/8/layout/arrow2"/>
    <dgm:cxn modelId="{0BC90557-C83A-4A9A-A3EF-2A374A37D886}" type="presParOf" srcId="{6A5F024E-B558-44D7-B46F-8FE2D44AEAA4}" destId="{D91017CA-03C6-49DA-A869-80A6FAFE14E0}" srcOrd="7"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367415-09DF-4217-BC25-13EC8511350E}" type="doc">
      <dgm:prSet loTypeId="urn:microsoft.com/office/officeart/2005/8/layout/arrow6" loCatId="relationship" qsTypeId="urn:microsoft.com/office/officeart/2005/8/quickstyle/simple1" qsCatId="simple" csTypeId="urn:microsoft.com/office/officeart/2005/8/colors/colorful3" csCatId="colorful" phldr="1"/>
      <dgm:spPr/>
      <dgm:t>
        <a:bodyPr/>
        <a:lstStyle/>
        <a:p>
          <a:endParaRPr lang="es-CO"/>
        </a:p>
      </dgm:t>
    </dgm:pt>
    <dgm:pt modelId="{83BCD545-8FD5-4959-A751-5A5DBFB1F6A4}">
      <dgm:prSet/>
      <dgm:spPr/>
      <dgm:t>
        <a:bodyPr/>
        <a:lstStyle/>
        <a:p>
          <a:r>
            <a:rPr lang="es-CO" b="1" i="0" dirty="0">
              <a:solidFill>
                <a:schemeClr val="tx1"/>
              </a:solidFill>
              <a:latin typeface="+mn-lt"/>
            </a:rPr>
            <a:t>ACCIONES PREVENTIVAS,</a:t>
          </a:r>
          <a:endParaRPr lang="es-CO" b="1" dirty="0">
            <a:solidFill>
              <a:schemeClr val="tx1"/>
            </a:solidFill>
            <a:latin typeface="+mn-lt"/>
          </a:endParaRPr>
        </a:p>
      </dgm:t>
    </dgm:pt>
    <dgm:pt modelId="{0D2DAB7E-6F5C-4E77-AFBB-497EE4FF6839}" type="parTrans" cxnId="{3FE43885-0CFB-445E-8EA0-1692ED914179}">
      <dgm:prSet/>
      <dgm:spPr/>
      <dgm:t>
        <a:bodyPr/>
        <a:lstStyle/>
        <a:p>
          <a:endParaRPr lang="es-CO"/>
        </a:p>
      </dgm:t>
    </dgm:pt>
    <dgm:pt modelId="{7E984073-F0E4-4D7C-9B25-5F2972797F2B}" type="sibTrans" cxnId="{3FE43885-0CFB-445E-8EA0-1692ED914179}">
      <dgm:prSet/>
      <dgm:spPr/>
      <dgm:t>
        <a:bodyPr/>
        <a:lstStyle/>
        <a:p>
          <a:endParaRPr lang="es-CO"/>
        </a:p>
      </dgm:t>
    </dgm:pt>
    <dgm:pt modelId="{75944DD4-3AB9-4C80-A20D-CD7687400459}">
      <dgm:prSet phldrT="[Texto]"/>
      <dgm:spPr/>
      <dgm:t>
        <a:bodyPr/>
        <a:lstStyle/>
        <a:p>
          <a:r>
            <a:rPr lang="es-CO" b="1" dirty="0">
              <a:solidFill>
                <a:schemeClr val="tx1"/>
              </a:solidFill>
            </a:rPr>
            <a:t>ACCIONES  </a:t>
          </a:r>
          <a:r>
            <a:rPr lang="es-CO" b="1" dirty="0">
              <a:solidFill>
                <a:schemeClr val="tx1"/>
              </a:solidFill>
              <a:latin typeface="+mn-lt"/>
            </a:rPr>
            <a:t>CORRECTIVAS</a:t>
          </a:r>
        </a:p>
      </dgm:t>
    </dgm:pt>
    <dgm:pt modelId="{06053E3A-455B-4A6B-8D1C-CDB13F98C717}" type="parTrans" cxnId="{2BFA7E6F-5E24-45B4-85F0-8196EA68250F}">
      <dgm:prSet/>
      <dgm:spPr/>
      <dgm:t>
        <a:bodyPr/>
        <a:lstStyle/>
        <a:p>
          <a:endParaRPr lang="es-CO"/>
        </a:p>
      </dgm:t>
    </dgm:pt>
    <dgm:pt modelId="{5B09D05A-5649-4264-A69B-2979744BF53E}" type="sibTrans" cxnId="{2BFA7E6F-5E24-45B4-85F0-8196EA68250F}">
      <dgm:prSet/>
      <dgm:spPr/>
      <dgm:t>
        <a:bodyPr/>
        <a:lstStyle/>
        <a:p>
          <a:endParaRPr lang="es-CO"/>
        </a:p>
      </dgm:t>
    </dgm:pt>
    <dgm:pt modelId="{1E7AC620-1006-4FC7-A977-34895C0446D2}" type="pres">
      <dgm:prSet presAssocID="{BC367415-09DF-4217-BC25-13EC8511350E}" presName="compositeShape" presStyleCnt="0">
        <dgm:presLayoutVars>
          <dgm:chMax val="2"/>
          <dgm:dir/>
          <dgm:resizeHandles val="exact"/>
        </dgm:presLayoutVars>
      </dgm:prSet>
      <dgm:spPr/>
      <dgm:t>
        <a:bodyPr/>
        <a:lstStyle/>
        <a:p>
          <a:endParaRPr lang="es-ES"/>
        </a:p>
      </dgm:t>
    </dgm:pt>
    <dgm:pt modelId="{00E71A1A-0FD8-4732-82A6-3B738D2AF682}" type="pres">
      <dgm:prSet presAssocID="{BC367415-09DF-4217-BC25-13EC8511350E}" presName="ribbon" presStyleLbl="node1" presStyleIdx="0" presStyleCnt="1" custScaleX="133333" custLinFactNeighborX="-7408">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t>
        <a:bodyPr/>
        <a:lstStyle/>
        <a:p>
          <a:endParaRPr lang="es-ES"/>
        </a:p>
      </dgm:t>
    </dgm:pt>
    <dgm:pt modelId="{1316E997-D3A3-451C-AF1A-D18BAD164D72}" type="pres">
      <dgm:prSet presAssocID="{BC367415-09DF-4217-BC25-13EC8511350E}" presName="leftArrowText" presStyleLbl="node1" presStyleIdx="0" presStyleCnt="1" custLinFactNeighborX="-38103" custLinFactNeighborY="2079">
        <dgm:presLayoutVars>
          <dgm:chMax val="0"/>
          <dgm:bulletEnabled val="1"/>
        </dgm:presLayoutVars>
      </dgm:prSet>
      <dgm:spPr/>
      <dgm:t>
        <a:bodyPr/>
        <a:lstStyle/>
        <a:p>
          <a:endParaRPr lang="es-ES"/>
        </a:p>
      </dgm:t>
    </dgm:pt>
    <dgm:pt modelId="{AAF21EAD-9F79-4101-AE06-DB583EF91AEA}" type="pres">
      <dgm:prSet presAssocID="{BC367415-09DF-4217-BC25-13EC8511350E}" presName="rightArrowText" presStyleLbl="node1" presStyleIdx="0" presStyleCnt="1">
        <dgm:presLayoutVars>
          <dgm:chMax val="0"/>
          <dgm:bulletEnabled val="1"/>
        </dgm:presLayoutVars>
      </dgm:prSet>
      <dgm:spPr/>
      <dgm:t>
        <a:bodyPr/>
        <a:lstStyle/>
        <a:p>
          <a:endParaRPr lang="es-ES"/>
        </a:p>
      </dgm:t>
    </dgm:pt>
  </dgm:ptLst>
  <dgm:cxnLst>
    <dgm:cxn modelId="{3FE43885-0CFB-445E-8EA0-1692ED914179}" srcId="{BC367415-09DF-4217-BC25-13EC8511350E}" destId="{83BCD545-8FD5-4959-A751-5A5DBFB1F6A4}" srcOrd="0" destOrd="0" parTransId="{0D2DAB7E-6F5C-4E77-AFBB-497EE4FF6839}" sibTransId="{7E984073-F0E4-4D7C-9B25-5F2972797F2B}"/>
    <dgm:cxn modelId="{22B333EF-97BD-42B4-89E1-9F63DC929DDA}" type="presOf" srcId="{BC367415-09DF-4217-BC25-13EC8511350E}" destId="{1E7AC620-1006-4FC7-A977-34895C0446D2}" srcOrd="0" destOrd="0" presId="urn:microsoft.com/office/officeart/2005/8/layout/arrow6"/>
    <dgm:cxn modelId="{AF7EF557-BA80-468E-8AE3-30D009C7F145}" type="presOf" srcId="{83BCD545-8FD5-4959-A751-5A5DBFB1F6A4}" destId="{1316E997-D3A3-451C-AF1A-D18BAD164D72}" srcOrd="0" destOrd="0" presId="urn:microsoft.com/office/officeart/2005/8/layout/arrow6"/>
    <dgm:cxn modelId="{2BFA7E6F-5E24-45B4-85F0-8196EA68250F}" srcId="{BC367415-09DF-4217-BC25-13EC8511350E}" destId="{75944DD4-3AB9-4C80-A20D-CD7687400459}" srcOrd="1" destOrd="0" parTransId="{06053E3A-455B-4A6B-8D1C-CDB13F98C717}" sibTransId="{5B09D05A-5649-4264-A69B-2979744BF53E}"/>
    <dgm:cxn modelId="{B51AF830-7E7A-4C50-BA4F-D8B22F512412}" type="presOf" srcId="{75944DD4-3AB9-4C80-A20D-CD7687400459}" destId="{AAF21EAD-9F79-4101-AE06-DB583EF91AEA}" srcOrd="0" destOrd="0" presId="urn:microsoft.com/office/officeart/2005/8/layout/arrow6"/>
    <dgm:cxn modelId="{828D65A6-1A48-4B33-B992-293E70222BE3}" type="presParOf" srcId="{1E7AC620-1006-4FC7-A977-34895C0446D2}" destId="{00E71A1A-0FD8-4732-82A6-3B738D2AF682}" srcOrd="0" destOrd="0" presId="urn:microsoft.com/office/officeart/2005/8/layout/arrow6"/>
    <dgm:cxn modelId="{C250E41E-1E38-432B-9941-8DA9ACFCF81E}" type="presParOf" srcId="{1E7AC620-1006-4FC7-A977-34895C0446D2}" destId="{1316E997-D3A3-451C-AF1A-D18BAD164D72}" srcOrd="1" destOrd="0" presId="urn:microsoft.com/office/officeart/2005/8/layout/arrow6"/>
    <dgm:cxn modelId="{98F34350-7CDA-421A-9E87-9520794678A1}" type="presParOf" srcId="{1E7AC620-1006-4FC7-A977-34895C0446D2}" destId="{AAF21EAD-9F79-4101-AE06-DB583EF91AEA}" srcOrd="2" destOrd="0" presId="urn:microsoft.com/office/officeart/2005/8/layout/arrow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DE2DB7-D6EC-44A3-9DC9-DDC67A85C8E7}"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s-CO"/>
        </a:p>
      </dgm:t>
    </dgm:pt>
    <dgm:pt modelId="{68BC81A7-4166-436B-84AD-81F54E7C9A1A}">
      <dgm:prSet custT="1"/>
      <dgm:spPr>
        <a:solidFill>
          <a:schemeClr val="bg1">
            <a:lumMod val="65000"/>
          </a:schemeClr>
        </a:solidFill>
      </dgm:spPr>
      <dgm:t>
        <a:bodyPr/>
        <a:lstStyle/>
        <a:p>
          <a:r>
            <a:rPr lang="es-ES" sz="1400" dirty="0" smtClean="0"/>
            <a:t>Al inicio de cada acción de formación, es de obligatorio cumplimiento la presentación del video de bienvenida que será suministrado por el SENA</a:t>
          </a:r>
          <a:endParaRPr lang="es-CO" sz="1400" dirty="0"/>
        </a:p>
      </dgm:t>
    </dgm:pt>
    <dgm:pt modelId="{5F1C548A-77E6-48D1-AE46-01755E868DDE}" type="parTrans" cxnId="{AD4CE518-D82F-4E99-8741-20487209F9E7}">
      <dgm:prSet/>
      <dgm:spPr/>
      <dgm:t>
        <a:bodyPr/>
        <a:lstStyle/>
        <a:p>
          <a:endParaRPr lang="es-CO"/>
        </a:p>
      </dgm:t>
    </dgm:pt>
    <dgm:pt modelId="{B23E64A4-76C5-46FC-97A0-AAD04CAE7811}" type="sibTrans" cxnId="{AD4CE518-D82F-4E99-8741-20487209F9E7}">
      <dgm:prSet/>
      <dgm:spPr>
        <a:solidFill>
          <a:srgbClr val="F68426"/>
        </a:solidFill>
      </dgm:spPr>
      <dgm:t>
        <a:bodyPr/>
        <a:lstStyle/>
        <a:p>
          <a:endParaRPr lang="es-CO"/>
        </a:p>
      </dgm:t>
    </dgm:pt>
    <dgm:pt modelId="{6B99E426-CFDE-4531-AA9D-176D342661E1}">
      <dgm:prSet custT="1"/>
      <dgm:spPr>
        <a:solidFill>
          <a:schemeClr val="bg1">
            <a:lumMod val="65000"/>
          </a:schemeClr>
        </a:solidFill>
      </dgm:spPr>
      <dgm:t>
        <a:bodyPr/>
        <a:lstStyle/>
        <a:p>
          <a:r>
            <a:rPr lang="es-ES" sz="1400" dirty="0" smtClean="0"/>
            <a:t>En todos los lugares donde se imparta la formación es de obligatorio cumplimiento el uso de pendón con el respectivo reconocimiento a la imagen institucional SENA</a:t>
          </a:r>
          <a:endParaRPr lang="es-CO" sz="1400" dirty="0"/>
        </a:p>
      </dgm:t>
    </dgm:pt>
    <dgm:pt modelId="{F2BCA81C-66F5-44E0-A80A-95DB5B6DDA37}" type="parTrans" cxnId="{C820CC3B-B90B-491D-A63F-F6635F162BDC}">
      <dgm:prSet/>
      <dgm:spPr/>
      <dgm:t>
        <a:bodyPr/>
        <a:lstStyle/>
        <a:p>
          <a:endParaRPr lang="es-CO"/>
        </a:p>
      </dgm:t>
    </dgm:pt>
    <dgm:pt modelId="{47E1BA40-CD07-4D2C-9ACB-F7E7A57569F5}" type="sibTrans" cxnId="{C820CC3B-B90B-491D-A63F-F6635F162BDC}">
      <dgm:prSet/>
      <dgm:spPr>
        <a:solidFill>
          <a:srgbClr val="F68426"/>
        </a:solidFill>
      </dgm:spPr>
      <dgm:t>
        <a:bodyPr/>
        <a:lstStyle/>
        <a:p>
          <a:endParaRPr lang="es-CO"/>
        </a:p>
      </dgm:t>
    </dgm:pt>
    <dgm:pt modelId="{C7E3776F-E2E3-4B58-AF1C-1D7CEDA1D9FB}">
      <dgm:prSet custT="1"/>
      <dgm:spPr>
        <a:solidFill>
          <a:schemeClr val="bg1">
            <a:lumMod val="65000"/>
          </a:schemeClr>
        </a:solidFill>
      </dgm:spPr>
      <dgm:t>
        <a:bodyPr/>
        <a:lstStyle/>
        <a:p>
          <a:pPr rtl="0"/>
          <a:r>
            <a:rPr lang="es-ES" sz="1400" dirty="0" smtClean="0"/>
            <a:t>El </a:t>
          </a:r>
          <a:r>
            <a:rPr lang="es-ES" sz="1400" dirty="0" err="1" smtClean="0"/>
            <a:t>conviniente</a:t>
          </a:r>
          <a:r>
            <a:rPr lang="es-ES" sz="1400" dirty="0" smtClean="0"/>
            <a:t> deberá solicitar al SENA la aprobación de la aplicación de los elementos básicos de imagen institucional (cartillas, pendones, </a:t>
          </a:r>
          <a:r>
            <a:rPr lang="es-ES" sz="1400" dirty="0" err="1" smtClean="0"/>
            <a:t>backing</a:t>
          </a:r>
          <a:r>
            <a:rPr lang="es-ES" sz="1400" dirty="0" smtClean="0"/>
            <a:t>, plantilla de presentación </a:t>
          </a:r>
          <a:r>
            <a:rPr lang="es-ES" sz="1400" dirty="0" err="1" smtClean="0"/>
            <a:t>power</a:t>
          </a:r>
          <a:r>
            <a:rPr lang="es-ES" sz="1400" dirty="0" smtClean="0"/>
            <a:t> </a:t>
          </a:r>
          <a:r>
            <a:rPr lang="es-ES" sz="1400" dirty="0" err="1" smtClean="0"/>
            <a:t>point</a:t>
          </a:r>
          <a:r>
            <a:rPr lang="es-ES" sz="1400" dirty="0" smtClean="0"/>
            <a:t>, certificados entre otros) para iniciar sus acciones de formación. </a:t>
          </a:r>
          <a:endParaRPr lang="es-CO" sz="1400" dirty="0"/>
        </a:p>
      </dgm:t>
    </dgm:pt>
    <dgm:pt modelId="{05C48B2B-42FD-4254-81D0-C688EE603588}" type="sibTrans" cxnId="{F4DF9D45-2060-4B9E-B698-FA7DC6252F19}">
      <dgm:prSet/>
      <dgm:spPr>
        <a:solidFill>
          <a:srgbClr val="F68426"/>
        </a:solidFill>
      </dgm:spPr>
      <dgm:t>
        <a:bodyPr/>
        <a:lstStyle/>
        <a:p>
          <a:endParaRPr lang="es-CO"/>
        </a:p>
      </dgm:t>
    </dgm:pt>
    <dgm:pt modelId="{D5A12DB4-6082-44A3-893C-C73108AFD524}" type="parTrans" cxnId="{F4DF9D45-2060-4B9E-B698-FA7DC6252F19}">
      <dgm:prSet/>
      <dgm:spPr/>
      <dgm:t>
        <a:bodyPr/>
        <a:lstStyle/>
        <a:p>
          <a:endParaRPr lang="es-CO"/>
        </a:p>
      </dgm:t>
    </dgm:pt>
    <dgm:pt modelId="{3D4618C8-51F4-4582-9D5D-15CC47852657}" type="pres">
      <dgm:prSet presAssocID="{97DE2DB7-D6EC-44A3-9DC9-DDC67A85C8E7}" presName="composite" presStyleCnt="0">
        <dgm:presLayoutVars>
          <dgm:chMax val="3"/>
          <dgm:animLvl val="lvl"/>
          <dgm:resizeHandles val="exact"/>
        </dgm:presLayoutVars>
      </dgm:prSet>
      <dgm:spPr/>
      <dgm:t>
        <a:bodyPr/>
        <a:lstStyle/>
        <a:p>
          <a:endParaRPr lang="es-ES"/>
        </a:p>
      </dgm:t>
    </dgm:pt>
    <dgm:pt modelId="{4C57717E-8C19-46E9-A1DA-BB9698C48954}" type="pres">
      <dgm:prSet presAssocID="{C7E3776F-E2E3-4B58-AF1C-1D7CEDA1D9FB}" presName="gear1" presStyleLbl="node1" presStyleIdx="0" presStyleCnt="3" custScaleX="119094" custLinFactNeighborX="14780" custLinFactNeighborY="-10728">
        <dgm:presLayoutVars>
          <dgm:chMax val="1"/>
          <dgm:bulletEnabled val="1"/>
        </dgm:presLayoutVars>
      </dgm:prSet>
      <dgm:spPr/>
      <dgm:t>
        <a:bodyPr/>
        <a:lstStyle/>
        <a:p>
          <a:endParaRPr lang="es-CO"/>
        </a:p>
      </dgm:t>
    </dgm:pt>
    <dgm:pt modelId="{BFEA4F43-DE72-43E4-9100-505C5852D012}" type="pres">
      <dgm:prSet presAssocID="{C7E3776F-E2E3-4B58-AF1C-1D7CEDA1D9FB}" presName="gear1srcNode" presStyleLbl="node1" presStyleIdx="0" presStyleCnt="3"/>
      <dgm:spPr/>
      <dgm:t>
        <a:bodyPr/>
        <a:lstStyle/>
        <a:p>
          <a:endParaRPr lang="es-ES"/>
        </a:p>
      </dgm:t>
    </dgm:pt>
    <dgm:pt modelId="{27759386-3CC8-4823-928E-692BD1D0C569}" type="pres">
      <dgm:prSet presAssocID="{C7E3776F-E2E3-4B58-AF1C-1D7CEDA1D9FB}" presName="gear1dstNode" presStyleLbl="node1" presStyleIdx="0" presStyleCnt="3"/>
      <dgm:spPr/>
      <dgm:t>
        <a:bodyPr/>
        <a:lstStyle/>
        <a:p>
          <a:endParaRPr lang="es-ES"/>
        </a:p>
      </dgm:t>
    </dgm:pt>
    <dgm:pt modelId="{408BAC25-221E-4C2A-97FF-A6CB92B4C286}" type="pres">
      <dgm:prSet presAssocID="{68BC81A7-4166-436B-84AD-81F54E7C9A1A}" presName="gear2" presStyleLbl="node1" presStyleIdx="1" presStyleCnt="3" custScaleX="148798" custScaleY="140960" custLinFactNeighborX="-8882" custLinFactNeighborY="22706">
        <dgm:presLayoutVars>
          <dgm:chMax val="1"/>
          <dgm:bulletEnabled val="1"/>
        </dgm:presLayoutVars>
      </dgm:prSet>
      <dgm:spPr/>
      <dgm:t>
        <a:bodyPr/>
        <a:lstStyle/>
        <a:p>
          <a:endParaRPr lang="es-CO"/>
        </a:p>
      </dgm:t>
    </dgm:pt>
    <dgm:pt modelId="{D2922646-5704-42B1-B6D7-5116C6493C72}" type="pres">
      <dgm:prSet presAssocID="{68BC81A7-4166-436B-84AD-81F54E7C9A1A}" presName="gear2srcNode" presStyleLbl="node1" presStyleIdx="1" presStyleCnt="3"/>
      <dgm:spPr/>
      <dgm:t>
        <a:bodyPr/>
        <a:lstStyle/>
        <a:p>
          <a:endParaRPr lang="es-ES"/>
        </a:p>
      </dgm:t>
    </dgm:pt>
    <dgm:pt modelId="{34B17925-9B1E-4950-94EE-BB7E1A21B4FB}" type="pres">
      <dgm:prSet presAssocID="{68BC81A7-4166-436B-84AD-81F54E7C9A1A}" presName="gear2dstNode" presStyleLbl="node1" presStyleIdx="1" presStyleCnt="3"/>
      <dgm:spPr/>
      <dgm:t>
        <a:bodyPr/>
        <a:lstStyle/>
        <a:p>
          <a:endParaRPr lang="es-ES"/>
        </a:p>
      </dgm:t>
    </dgm:pt>
    <dgm:pt modelId="{B93BFD40-4E18-486F-89A6-28C0A64809D0}" type="pres">
      <dgm:prSet presAssocID="{6B99E426-CFDE-4531-AA9D-176D342661E1}" presName="gear3" presStyleLbl="node1" presStyleIdx="2" presStyleCnt="3" custScaleX="153153" custScaleY="144389" custLinFactNeighborX="-2417" custLinFactNeighborY="-3204"/>
      <dgm:spPr/>
      <dgm:t>
        <a:bodyPr/>
        <a:lstStyle/>
        <a:p>
          <a:endParaRPr lang="es-CO"/>
        </a:p>
      </dgm:t>
    </dgm:pt>
    <dgm:pt modelId="{93652BB8-6682-4967-919C-B2E55310F383}" type="pres">
      <dgm:prSet presAssocID="{6B99E426-CFDE-4531-AA9D-176D342661E1}" presName="gear3tx" presStyleLbl="node1" presStyleIdx="2" presStyleCnt="3">
        <dgm:presLayoutVars>
          <dgm:chMax val="1"/>
          <dgm:bulletEnabled val="1"/>
        </dgm:presLayoutVars>
      </dgm:prSet>
      <dgm:spPr/>
      <dgm:t>
        <a:bodyPr/>
        <a:lstStyle/>
        <a:p>
          <a:endParaRPr lang="es-CO"/>
        </a:p>
      </dgm:t>
    </dgm:pt>
    <dgm:pt modelId="{AAA5F2BF-917A-46DD-BB21-F421C914B00E}" type="pres">
      <dgm:prSet presAssocID="{6B99E426-CFDE-4531-AA9D-176D342661E1}" presName="gear3srcNode" presStyleLbl="node1" presStyleIdx="2" presStyleCnt="3"/>
      <dgm:spPr/>
      <dgm:t>
        <a:bodyPr/>
        <a:lstStyle/>
        <a:p>
          <a:endParaRPr lang="es-ES"/>
        </a:p>
      </dgm:t>
    </dgm:pt>
    <dgm:pt modelId="{B06CAC0B-B310-46A0-BA27-0B0171558D1B}" type="pres">
      <dgm:prSet presAssocID="{6B99E426-CFDE-4531-AA9D-176D342661E1}" presName="gear3dstNode" presStyleLbl="node1" presStyleIdx="2" presStyleCnt="3"/>
      <dgm:spPr/>
      <dgm:t>
        <a:bodyPr/>
        <a:lstStyle/>
        <a:p>
          <a:endParaRPr lang="es-ES"/>
        </a:p>
      </dgm:t>
    </dgm:pt>
    <dgm:pt modelId="{0751FFAB-60B2-49BD-98A9-4251381EB049}" type="pres">
      <dgm:prSet presAssocID="{05C48B2B-42FD-4254-81D0-C688EE603588}" presName="connector1" presStyleLbl="sibTrans2D1" presStyleIdx="0" presStyleCnt="3" custLinFactNeighborX="5913" custLinFactNeighborY="-8869"/>
      <dgm:spPr/>
      <dgm:t>
        <a:bodyPr/>
        <a:lstStyle/>
        <a:p>
          <a:endParaRPr lang="es-ES"/>
        </a:p>
      </dgm:t>
    </dgm:pt>
    <dgm:pt modelId="{22B02F63-1143-460B-9529-179FC5564DFD}" type="pres">
      <dgm:prSet presAssocID="{B23E64A4-76C5-46FC-97A0-AAD04CAE7811}" presName="connector2" presStyleLbl="sibTrans2D1" presStyleIdx="1" presStyleCnt="3" custLinFactNeighborX="5919" custLinFactNeighborY="-13898"/>
      <dgm:spPr/>
      <dgm:t>
        <a:bodyPr/>
        <a:lstStyle/>
        <a:p>
          <a:endParaRPr lang="es-ES"/>
        </a:p>
      </dgm:t>
    </dgm:pt>
    <dgm:pt modelId="{29E81BBC-CB77-41ED-BD4D-E600B88B6EB0}" type="pres">
      <dgm:prSet presAssocID="{47E1BA40-CD07-4D2C-9ACB-F7E7A57569F5}" presName="connector3" presStyleLbl="sibTrans2D1" presStyleIdx="2" presStyleCnt="3" custScaleX="126835" custScaleY="76594" custLinFactNeighborX="8546" custLinFactNeighborY="-19099"/>
      <dgm:spPr/>
      <dgm:t>
        <a:bodyPr/>
        <a:lstStyle/>
        <a:p>
          <a:endParaRPr lang="es-ES"/>
        </a:p>
      </dgm:t>
    </dgm:pt>
  </dgm:ptLst>
  <dgm:cxnLst>
    <dgm:cxn modelId="{CB070669-53F3-4B61-90E3-F0EFC89B8156}" type="presOf" srcId="{6B99E426-CFDE-4531-AA9D-176D342661E1}" destId="{B93BFD40-4E18-486F-89A6-28C0A64809D0}" srcOrd="0" destOrd="0" presId="urn:microsoft.com/office/officeart/2005/8/layout/gear1"/>
    <dgm:cxn modelId="{BC377AC7-1E2D-4393-AFB7-B042D455A270}" type="presOf" srcId="{05C48B2B-42FD-4254-81D0-C688EE603588}" destId="{0751FFAB-60B2-49BD-98A9-4251381EB049}" srcOrd="0" destOrd="0" presId="urn:microsoft.com/office/officeart/2005/8/layout/gear1"/>
    <dgm:cxn modelId="{0050E30D-A7D0-447F-B1B5-F16EB1E74FDF}" type="presOf" srcId="{6B99E426-CFDE-4531-AA9D-176D342661E1}" destId="{B06CAC0B-B310-46A0-BA27-0B0171558D1B}" srcOrd="3" destOrd="0" presId="urn:microsoft.com/office/officeart/2005/8/layout/gear1"/>
    <dgm:cxn modelId="{B2C7EB4A-089A-42EF-A639-E08A728BDF3F}" type="presOf" srcId="{47E1BA40-CD07-4D2C-9ACB-F7E7A57569F5}" destId="{29E81BBC-CB77-41ED-BD4D-E600B88B6EB0}" srcOrd="0" destOrd="0" presId="urn:microsoft.com/office/officeart/2005/8/layout/gear1"/>
    <dgm:cxn modelId="{790787BC-A1F3-4DEE-85DD-1DFAA9B09025}" type="presOf" srcId="{C7E3776F-E2E3-4B58-AF1C-1D7CEDA1D9FB}" destId="{4C57717E-8C19-46E9-A1DA-BB9698C48954}" srcOrd="0" destOrd="0" presId="urn:microsoft.com/office/officeart/2005/8/layout/gear1"/>
    <dgm:cxn modelId="{2433D663-8F6E-4192-93D6-AFF56B3C8C04}" type="presOf" srcId="{6B99E426-CFDE-4531-AA9D-176D342661E1}" destId="{AAA5F2BF-917A-46DD-BB21-F421C914B00E}" srcOrd="2" destOrd="0" presId="urn:microsoft.com/office/officeart/2005/8/layout/gear1"/>
    <dgm:cxn modelId="{D17F85FA-57A2-4469-AC10-666B51545EE6}" type="presOf" srcId="{C7E3776F-E2E3-4B58-AF1C-1D7CEDA1D9FB}" destId="{BFEA4F43-DE72-43E4-9100-505C5852D012}" srcOrd="1" destOrd="0" presId="urn:microsoft.com/office/officeart/2005/8/layout/gear1"/>
    <dgm:cxn modelId="{5E9F204D-752C-4765-B6EB-202C94E0BA68}" type="presOf" srcId="{97DE2DB7-D6EC-44A3-9DC9-DDC67A85C8E7}" destId="{3D4618C8-51F4-4582-9D5D-15CC47852657}" srcOrd="0" destOrd="0" presId="urn:microsoft.com/office/officeart/2005/8/layout/gear1"/>
    <dgm:cxn modelId="{3569CA04-BB38-48E9-85EA-02673F4642B9}" type="presOf" srcId="{68BC81A7-4166-436B-84AD-81F54E7C9A1A}" destId="{D2922646-5704-42B1-B6D7-5116C6493C72}" srcOrd="1" destOrd="0" presId="urn:microsoft.com/office/officeart/2005/8/layout/gear1"/>
    <dgm:cxn modelId="{F8F738E8-3110-4104-A203-C1B7DBDBAE4F}" type="presOf" srcId="{68BC81A7-4166-436B-84AD-81F54E7C9A1A}" destId="{408BAC25-221E-4C2A-97FF-A6CB92B4C286}" srcOrd="0" destOrd="0" presId="urn:microsoft.com/office/officeart/2005/8/layout/gear1"/>
    <dgm:cxn modelId="{89068DDC-9679-4128-9400-C236FFC60191}" type="presOf" srcId="{B23E64A4-76C5-46FC-97A0-AAD04CAE7811}" destId="{22B02F63-1143-460B-9529-179FC5564DFD}" srcOrd="0" destOrd="0" presId="urn:microsoft.com/office/officeart/2005/8/layout/gear1"/>
    <dgm:cxn modelId="{117F67CD-B565-4C08-9CBC-47A28CB991BC}" type="presOf" srcId="{C7E3776F-E2E3-4B58-AF1C-1D7CEDA1D9FB}" destId="{27759386-3CC8-4823-928E-692BD1D0C569}" srcOrd="2" destOrd="0" presId="urn:microsoft.com/office/officeart/2005/8/layout/gear1"/>
    <dgm:cxn modelId="{C820CC3B-B90B-491D-A63F-F6635F162BDC}" srcId="{97DE2DB7-D6EC-44A3-9DC9-DDC67A85C8E7}" destId="{6B99E426-CFDE-4531-AA9D-176D342661E1}" srcOrd="2" destOrd="0" parTransId="{F2BCA81C-66F5-44E0-A80A-95DB5B6DDA37}" sibTransId="{47E1BA40-CD07-4D2C-9ACB-F7E7A57569F5}"/>
    <dgm:cxn modelId="{F4DF9D45-2060-4B9E-B698-FA7DC6252F19}" srcId="{97DE2DB7-D6EC-44A3-9DC9-DDC67A85C8E7}" destId="{C7E3776F-E2E3-4B58-AF1C-1D7CEDA1D9FB}" srcOrd="0" destOrd="0" parTransId="{D5A12DB4-6082-44A3-893C-C73108AFD524}" sibTransId="{05C48B2B-42FD-4254-81D0-C688EE603588}"/>
    <dgm:cxn modelId="{8DCDFA6A-4D61-4CA1-8EC2-A1F8B0513591}" type="presOf" srcId="{68BC81A7-4166-436B-84AD-81F54E7C9A1A}" destId="{34B17925-9B1E-4950-94EE-BB7E1A21B4FB}" srcOrd="2" destOrd="0" presId="urn:microsoft.com/office/officeart/2005/8/layout/gear1"/>
    <dgm:cxn modelId="{AD4CE518-D82F-4E99-8741-20487209F9E7}" srcId="{97DE2DB7-D6EC-44A3-9DC9-DDC67A85C8E7}" destId="{68BC81A7-4166-436B-84AD-81F54E7C9A1A}" srcOrd="1" destOrd="0" parTransId="{5F1C548A-77E6-48D1-AE46-01755E868DDE}" sibTransId="{B23E64A4-76C5-46FC-97A0-AAD04CAE7811}"/>
    <dgm:cxn modelId="{7AA178B3-F81F-4961-AB23-53CC54E439DD}" type="presOf" srcId="{6B99E426-CFDE-4531-AA9D-176D342661E1}" destId="{93652BB8-6682-4967-919C-B2E55310F383}" srcOrd="1" destOrd="0" presId="urn:microsoft.com/office/officeart/2005/8/layout/gear1"/>
    <dgm:cxn modelId="{A57356EA-6241-4402-A61A-4E79D8AC4879}" type="presParOf" srcId="{3D4618C8-51F4-4582-9D5D-15CC47852657}" destId="{4C57717E-8C19-46E9-A1DA-BB9698C48954}" srcOrd="0" destOrd="0" presId="urn:microsoft.com/office/officeart/2005/8/layout/gear1"/>
    <dgm:cxn modelId="{F383C434-7F4D-464C-9D6B-61A5AEF71E4C}" type="presParOf" srcId="{3D4618C8-51F4-4582-9D5D-15CC47852657}" destId="{BFEA4F43-DE72-43E4-9100-505C5852D012}" srcOrd="1" destOrd="0" presId="urn:microsoft.com/office/officeart/2005/8/layout/gear1"/>
    <dgm:cxn modelId="{AD33ABFA-16A5-49F3-900C-C16EAF863360}" type="presParOf" srcId="{3D4618C8-51F4-4582-9D5D-15CC47852657}" destId="{27759386-3CC8-4823-928E-692BD1D0C569}" srcOrd="2" destOrd="0" presId="urn:microsoft.com/office/officeart/2005/8/layout/gear1"/>
    <dgm:cxn modelId="{1A237B92-768C-444C-918D-3BC8B0BC8EA6}" type="presParOf" srcId="{3D4618C8-51F4-4582-9D5D-15CC47852657}" destId="{408BAC25-221E-4C2A-97FF-A6CB92B4C286}" srcOrd="3" destOrd="0" presId="urn:microsoft.com/office/officeart/2005/8/layout/gear1"/>
    <dgm:cxn modelId="{8F9B35A8-F0F0-4AD0-A1F5-F0FC1BD8185B}" type="presParOf" srcId="{3D4618C8-51F4-4582-9D5D-15CC47852657}" destId="{D2922646-5704-42B1-B6D7-5116C6493C72}" srcOrd="4" destOrd="0" presId="urn:microsoft.com/office/officeart/2005/8/layout/gear1"/>
    <dgm:cxn modelId="{D1757B2C-D358-40A8-B613-30E2861DCF1E}" type="presParOf" srcId="{3D4618C8-51F4-4582-9D5D-15CC47852657}" destId="{34B17925-9B1E-4950-94EE-BB7E1A21B4FB}" srcOrd="5" destOrd="0" presId="urn:microsoft.com/office/officeart/2005/8/layout/gear1"/>
    <dgm:cxn modelId="{886472A2-0BD5-4F88-A85B-130389EB7991}" type="presParOf" srcId="{3D4618C8-51F4-4582-9D5D-15CC47852657}" destId="{B93BFD40-4E18-486F-89A6-28C0A64809D0}" srcOrd="6" destOrd="0" presId="urn:microsoft.com/office/officeart/2005/8/layout/gear1"/>
    <dgm:cxn modelId="{BE6FBE70-CE21-43BA-ABD7-54BA7DC9ADAE}" type="presParOf" srcId="{3D4618C8-51F4-4582-9D5D-15CC47852657}" destId="{93652BB8-6682-4967-919C-B2E55310F383}" srcOrd="7" destOrd="0" presId="urn:microsoft.com/office/officeart/2005/8/layout/gear1"/>
    <dgm:cxn modelId="{1537A90A-D5A6-411B-B10F-6307ACC8A663}" type="presParOf" srcId="{3D4618C8-51F4-4582-9D5D-15CC47852657}" destId="{AAA5F2BF-917A-46DD-BB21-F421C914B00E}" srcOrd="8" destOrd="0" presId="urn:microsoft.com/office/officeart/2005/8/layout/gear1"/>
    <dgm:cxn modelId="{025D14F2-8CC4-477F-AED0-5269E4A0E2EB}" type="presParOf" srcId="{3D4618C8-51F4-4582-9D5D-15CC47852657}" destId="{B06CAC0B-B310-46A0-BA27-0B0171558D1B}" srcOrd="9" destOrd="0" presId="urn:microsoft.com/office/officeart/2005/8/layout/gear1"/>
    <dgm:cxn modelId="{B3E8F748-F507-453C-89F0-834FA420393E}" type="presParOf" srcId="{3D4618C8-51F4-4582-9D5D-15CC47852657}" destId="{0751FFAB-60B2-49BD-98A9-4251381EB049}" srcOrd="10" destOrd="0" presId="urn:microsoft.com/office/officeart/2005/8/layout/gear1"/>
    <dgm:cxn modelId="{98547E5B-23CD-48B5-9677-35580335C7F2}" type="presParOf" srcId="{3D4618C8-51F4-4582-9D5D-15CC47852657}" destId="{22B02F63-1143-460B-9529-179FC5564DFD}" srcOrd="11" destOrd="0" presId="urn:microsoft.com/office/officeart/2005/8/layout/gear1"/>
    <dgm:cxn modelId="{AF751ED4-740E-4336-BEE5-7B23455E47F1}" type="presParOf" srcId="{3D4618C8-51F4-4582-9D5D-15CC47852657}" destId="{29E81BBC-CB77-41ED-BD4D-E600B88B6EB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C6B983-264D-486F-9DB1-F0B350B70CD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CO"/>
        </a:p>
      </dgm:t>
    </dgm:pt>
    <dgm:pt modelId="{5DEF5FC8-3D8B-4377-AB4A-563EAA2D7E7C}">
      <dgm:prSet phldrT="[Texto]" custT="1"/>
      <dgm:spPr/>
      <dgm:t>
        <a:bodyPr/>
        <a:lstStyle/>
        <a:p>
          <a:r>
            <a:rPr lang="es-CO" sz="1500" b="1" dirty="0" smtClean="0">
              <a:latin typeface="+mn-lt"/>
              <a:cs typeface="Calibri" pitchFamily="34" charset="0"/>
            </a:rPr>
            <a:t>La ejecución académica</a:t>
          </a:r>
          <a:endParaRPr lang="es-CO" sz="1500" b="1" dirty="0">
            <a:latin typeface="+mn-lt"/>
            <a:cs typeface="Calibri" pitchFamily="34" charset="0"/>
          </a:endParaRPr>
        </a:p>
      </dgm:t>
    </dgm:pt>
    <dgm:pt modelId="{FC8FC16C-1B88-427E-A220-708BC379B615}" type="parTrans" cxnId="{6D6A08FD-77DD-49E0-A126-F766DDF17624}">
      <dgm:prSet/>
      <dgm:spPr/>
      <dgm:t>
        <a:bodyPr/>
        <a:lstStyle/>
        <a:p>
          <a:endParaRPr lang="es-CO">
            <a:latin typeface="+mn-lt"/>
          </a:endParaRPr>
        </a:p>
      </dgm:t>
    </dgm:pt>
    <dgm:pt modelId="{A9FCE9D9-B1DE-4207-9A86-E59DC3680AFF}" type="sibTrans" cxnId="{6D6A08FD-77DD-49E0-A126-F766DDF17624}">
      <dgm:prSet/>
      <dgm:spPr/>
      <dgm:t>
        <a:bodyPr/>
        <a:lstStyle/>
        <a:p>
          <a:endParaRPr lang="es-CO">
            <a:latin typeface="+mn-lt"/>
          </a:endParaRPr>
        </a:p>
      </dgm:t>
    </dgm:pt>
    <dgm:pt modelId="{A8DBD735-625E-4EDE-B1EA-310D16D03DD0}">
      <dgm:prSet phldrT="[Texto]" custT="1"/>
      <dgm:spPr/>
      <dgm:t>
        <a:bodyPr/>
        <a:lstStyle/>
        <a:p>
          <a:r>
            <a:rPr lang="es-CO" sz="1500" b="1" dirty="0" smtClean="0">
              <a:latin typeface="+mn-lt"/>
              <a:cs typeface="Calibri" pitchFamily="34" charset="0"/>
            </a:rPr>
            <a:t>Aportes efectivamente realizados por el Conviniente.</a:t>
          </a:r>
        </a:p>
      </dgm:t>
    </dgm:pt>
    <dgm:pt modelId="{AF0A4E95-A034-4FA4-B1B6-9BBD4DB1453E}" type="parTrans" cxnId="{F2C72E35-BD56-415C-849B-EA53B4FB8209}">
      <dgm:prSet/>
      <dgm:spPr/>
      <dgm:t>
        <a:bodyPr/>
        <a:lstStyle/>
        <a:p>
          <a:endParaRPr lang="es-CO">
            <a:latin typeface="+mn-lt"/>
          </a:endParaRPr>
        </a:p>
      </dgm:t>
    </dgm:pt>
    <dgm:pt modelId="{87D23627-1F21-4EF3-8931-94608C97701C}" type="sibTrans" cxnId="{F2C72E35-BD56-415C-849B-EA53B4FB8209}">
      <dgm:prSet/>
      <dgm:spPr/>
      <dgm:t>
        <a:bodyPr/>
        <a:lstStyle/>
        <a:p>
          <a:endParaRPr lang="es-CO">
            <a:latin typeface="+mn-lt"/>
          </a:endParaRPr>
        </a:p>
      </dgm:t>
    </dgm:pt>
    <dgm:pt modelId="{278013DE-F045-4CC2-9A22-7495D776B935}">
      <dgm:prSet phldrT="[Texto]" custT="1"/>
      <dgm:spPr/>
      <dgm:t>
        <a:bodyPr/>
        <a:lstStyle/>
        <a:p>
          <a:r>
            <a:rPr lang="es-CO" sz="1500" b="1" dirty="0" smtClean="0">
              <a:latin typeface="+mn-lt"/>
              <a:cs typeface="Calibri" pitchFamily="34" charset="0"/>
            </a:rPr>
            <a:t>El cumplimiento de las demás obligaciones contractuales.</a:t>
          </a:r>
        </a:p>
      </dgm:t>
    </dgm:pt>
    <dgm:pt modelId="{8E4365CC-58C5-4C33-A0B9-4220DC3FBD2E}" type="parTrans" cxnId="{B7158761-EDE9-49A1-95F7-E0F3A9C2E983}">
      <dgm:prSet/>
      <dgm:spPr/>
      <dgm:t>
        <a:bodyPr/>
        <a:lstStyle/>
        <a:p>
          <a:endParaRPr lang="es-CO">
            <a:latin typeface="+mn-lt"/>
          </a:endParaRPr>
        </a:p>
      </dgm:t>
    </dgm:pt>
    <dgm:pt modelId="{D70E8627-76B8-4F42-AEF8-294723730CFA}" type="sibTrans" cxnId="{B7158761-EDE9-49A1-95F7-E0F3A9C2E983}">
      <dgm:prSet/>
      <dgm:spPr/>
      <dgm:t>
        <a:bodyPr/>
        <a:lstStyle/>
        <a:p>
          <a:endParaRPr lang="es-CO">
            <a:latin typeface="+mn-lt"/>
          </a:endParaRPr>
        </a:p>
      </dgm:t>
    </dgm:pt>
    <dgm:pt modelId="{A5AA333F-165C-4352-8E9F-C6C6CD9B7BF6}" type="pres">
      <dgm:prSet presAssocID="{C0C6B983-264D-486F-9DB1-F0B350B70CD3}" presName="Name0" presStyleCnt="0">
        <dgm:presLayoutVars>
          <dgm:chMax val="7"/>
          <dgm:chPref val="7"/>
          <dgm:dir/>
        </dgm:presLayoutVars>
      </dgm:prSet>
      <dgm:spPr/>
      <dgm:t>
        <a:bodyPr/>
        <a:lstStyle/>
        <a:p>
          <a:endParaRPr lang="es-CO"/>
        </a:p>
      </dgm:t>
    </dgm:pt>
    <dgm:pt modelId="{D4D94C43-4CEC-4934-BA6E-2BC2BA6C54FE}" type="pres">
      <dgm:prSet presAssocID="{C0C6B983-264D-486F-9DB1-F0B350B70CD3}" presName="Name1" presStyleCnt="0"/>
      <dgm:spPr/>
    </dgm:pt>
    <dgm:pt modelId="{CD556B5D-8C95-4A60-B776-492AD09225E5}" type="pres">
      <dgm:prSet presAssocID="{C0C6B983-264D-486F-9DB1-F0B350B70CD3}" presName="cycle" presStyleCnt="0"/>
      <dgm:spPr/>
    </dgm:pt>
    <dgm:pt modelId="{AC250A4A-ACE7-403D-8783-5E6A119D9F75}" type="pres">
      <dgm:prSet presAssocID="{C0C6B983-264D-486F-9DB1-F0B350B70CD3}" presName="srcNode" presStyleLbl="node1" presStyleIdx="0" presStyleCnt="3"/>
      <dgm:spPr/>
    </dgm:pt>
    <dgm:pt modelId="{C948374E-C834-4312-8321-BBE57B53A734}" type="pres">
      <dgm:prSet presAssocID="{C0C6B983-264D-486F-9DB1-F0B350B70CD3}" presName="conn" presStyleLbl="parChTrans1D2" presStyleIdx="0" presStyleCnt="1"/>
      <dgm:spPr/>
      <dgm:t>
        <a:bodyPr/>
        <a:lstStyle/>
        <a:p>
          <a:endParaRPr lang="es-CO"/>
        </a:p>
      </dgm:t>
    </dgm:pt>
    <dgm:pt modelId="{8A8E2B81-344A-4679-A713-A469C3495000}" type="pres">
      <dgm:prSet presAssocID="{C0C6B983-264D-486F-9DB1-F0B350B70CD3}" presName="extraNode" presStyleLbl="node1" presStyleIdx="0" presStyleCnt="3"/>
      <dgm:spPr/>
    </dgm:pt>
    <dgm:pt modelId="{D5F3BFBC-F120-4780-BAD3-C95C798499C4}" type="pres">
      <dgm:prSet presAssocID="{C0C6B983-264D-486F-9DB1-F0B350B70CD3}" presName="dstNode" presStyleLbl="node1" presStyleIdx="0" presStyleCnt="3"/>
      <dgm:spPr/>
    </dgm:pt>
    <dgm:pt modelId="{1AA7902A-B380-46D4-8CD9-90857B573E9A}" type="pres">
      <dgm:prSet presAssocID="{5DEF5FC8-3D8B-4377-AB4A-563EAA2D7E7C}" presName="text_1" presStyleLbl="node1" presStyleIdx="0" presStyleCnt="3">
        <dgm:presLayoutVars>
          <dgm:bulletEnabled val="1"/>
        </dgm:presLayoutVars>
      </dgm:prSet>
      <dgm:spPr/>
      <dgm:t>
        <a:bodyPr/>
        <a:lstStyle/>
        <a:p>
          <a:endParaRPr lang="es-CO"/>
        </a:p>
      </dgm:t>
    </dgm:pt>
    <dgm:pt modelId="{9E384BC5-5AA0-45BD-A5D9-777CDE3D15D2}" type="pres">
      <dgm:prSet presAssocID="{5DEF5FC8-3D8B-4377-AB4A-563EAA2D7E7C}" presName="accent_1" presStyleCnt="0"/>
      <dgm:spPr/>
    </dgm:pt>
    <dgm:pt modelId="{64FE0736-DB39-4533-90B2-2EEB393316F8}" type="pres">
      <dgm:prSet presAssocID="{5DEF5FC8-3D8B-4377-AB4A-563EAA2D7E7C}" presName="accentRepeatNode" presStyleLbl="solidFgAcc1" presStyleIdx="0" presStyleCnt="3"/>
      <dgm:spPr/>
    </dgm:pt>
    <dgm:pt modelId="{741AD070-8854-4CFD-A7E7-3989ADE38ED3}" type="pres">
      <dgm:prSet presAssocID="{A8DBD735-625E-4EDE-B1EA-310D16D03DD0}" presName="text_2" presStyleLbl="node1" presStyleIdx="1" presStyleCnt="3">
        <dgm:presLayoutVars>
          <dgm:bulletEnabled val="1"/>
        </dgm:presLayoutVars>
      </dgm:prSet>
      <dgm:spPr/>
      <dgm:t>
        <a:bodyPr/>
        <a:lstStyle/>
        <a:p>
          <a:endParaRPr lang="es-CO"/>
        </a:p>
      </dgm:t>
    </dgm:pt>
    <dgm:pt modelId="{EFA62A03-120E-48CD-8F71-3E83783EC16C}" type="pres">
      <dgm:prSet presAssocID="{A8DBD735-625E-4EDE-B1EA-310D16D03DD0}" presName="accent_2" presStyleCnt="0"/>
      <dgm:spPr/>
    </dgm:pt>
    <dgm:pt modelId="{4787C39D-3AF0-4149-A903-ECEF59806FDC}" type="pres">
      <dgm:prSet presAssocID="{A8DBD735-625E-4EDE-B1EA-310D16D03DD0}" presName="accentRepeatNode" presStyleLbl="solidFgAcc1" presStyleIdx="1" presStyleCnt="3"/>
      <dgm:spPr/>
    </dgm:pt>
    <dgm:pt modelId="{66399524-4D5E-4CEC-9BA2-D4F4CD0B9026}" type="pres">
      <dgm:prSet presAssocID="{278013DE-F045-4CC2-9A22-7495D776B935}" presName="text_3" presStyleLbl="node1" presStyleIdx="2" presStyleCnt="3">
        <dgm:presLayoutVars>
          <dgm:bulletEnabled val="1"/>
        </dgm:presLayoutVars>
      </dgm:prSet>
      <dgm:spPr/>
      <dgm:t>
        <a:bodyPr/>
        <a:lstStyle/>
        <a:p>
          <a:endParaRPr lang="es-CO"/>
        </a:p>
      </dgm:t>
    </dgm:pt>
    <dgm:pt modelId="{7421FA83-E568-474F-8FE5-C0B8359D82A4}" type="pres">
      <dgm:prSet presAssocID="{278013DE-F045-4CC2-9A22-7495D776B935}" presName="accent_3" presStyleCnt="0"/>
      <dgm:spPr/>
    </dgm:pt>
    <dgm:pt modelId="{330EA48D-4ECB-47BE-B034-6E9E4737CCB6}" type="pres">
      <dgm:prSet presAssocID="{278013DE-F045-4CC2-9A22-7495D776B935}" presName="accentRepeatNode" presStyleLbl="solidFgAcc1" presStyleIdx="2" presStyleCnt="3"/>
      <dgm:spPr/>
    </dgm:pt>
  </dgm:ptLst>
  <dgm:cxnLst>
    <dgm:cxn modelId="{EA171899-5B9A-4D3E-9646-88368967DED2}" type="presOf" srcId="{5DEF5FC8-3D8B-4377-AB4A-563EAA2D7E7C}" destId="{1AA7902A-B380-46D4-8CD9-90857B573E9A}" srcOrd="0" destOrd="0" presId="urn:microsoft.com/office/officeart/2008/layout/VerticalCurvedList"/>
    <dgm:cxn modelId="{6D6A08FD-77DD-49E0-A126-F766DDF17624}" srcId="{C0C6B983-264D-486F-9DB1-F0B350B70CD3}" destId="{5DEF5FC8-3D8B-4377-AB4A-563EAA2D7E7C}" srcOrd="0" destOrd="0" parTransId="{FC8FC16C-1B88-427E-A220-708BC379B615}" sibTransId="{A9FCE9D9-B1DE-4207-9A86-E59DC3680AFF}"/>
    <dgm:cxn modelId="{F22FC657-B3EF-4E8C-87D0-355AC05F1E06}" type="presOf" srcId="{A8DBD735-625E-4EDE-B1EA-310D16D03DD0}" destId="{741AD070-8854-4CFD-A7E7-3989ADE38ED3}" srcOrd="0" destOrd="0" presId="urn:microsoft.com/office/officeart/2008/layout/VerticalCurvedList"/>
    <dgm:cxn modelId="{73DA7A5C-4A64-4963-B5E4-A97CFED109B1}" type="presOf" srcId="{C0C6B983-264D-486F-9DB1-F0B350B70CD3}" destId="{A5AA333F-165C-4352-8E9F-C6C6CD9B7BF6}" srcOrd="0" destOrd="0" presId="urn:microsoft.com/office/officeart/2008/layout/VerticalCurvedList"/>
    <dgm:cxn modelId="{F2C72E35-BD56-415C-849B-EA53B4FB8209}" srcId="{C0C6B983-264D-486F-9DB1-F0B350B70CD3}" destId="{A8DBD735-625E-4EDE-B1EA-310D16D03DD0}" srcOrd="1" destOrd="0" parTransId="{AF0A4E95-A034-4FA4-B1B6-9BBD4DB1453E}" sibTransId="{87D23627-1F21-4EF3-8931-94608C97701C}"/>
    <dgm:cxn modelId="{3A9B72EB-F53F-443B-AF14-DBE13EEBBD6A}" type="presOf" srcId="{278013DE-F045-4CC2-9A22-7495D776B935}" destId="{66399524-4D5E-4CEC-9BA2-D4F4CD0B9026}" srcOrd="0" destOrd="0" presId="urn:microsoft.com/office/officeart/2008/layout/VerticalCurvedList"/>
    <dgm:cxn modelId="{B7158761-EDE9-49A1-95F7-E0F3A9C2E983}" srcId="{C0C6B983-264D-486F-9DB1-F0B350B70CD3}" destId="{278013DE-F045-4CC2-9A22-7495D776B935}" srcOrd="2" destOrd="0" parTransId="{8E4365CC-58C5-4C33-A0B9-4220DC3FBD2E}" sibTransId="{D70E8627-76B8-4F42-AEF8-294723730CFA}"/>
    <dgm:cxn modelId="{24BC5709-1B01-495A-A042-67A494ED193E}" type="presOf" srcId="{A9FCE9D9-B1DE-4207-9A86-E59DC3680AFF}" destId="{C948374E-C834-4312-8321-BBE57B53A734}" srcOrd="0" destOrd="0" presId="urn:microsoft.com/office/officeart/2008/layout/VerticalCurvedList"/>
    <dgm:cxn modelId="{1E5D29E4-8D99-4462-8E71-4DEE584FBB7E}" type="presParOf" srcId="{A5AA333F-165C-4352-8E9F-C6C6CD9B7BF6}" destId="{D4D94C43-4CEC-4934-BA6E-2BC2BA6C54FE}" srcOrd="0" destOrd="0" presId="urn:microsoft.com/office/officeart/2008/layout/VerticalCurvedList"/>
    <dgm:cxn modelId="{6ADC9177-9B65-4DAF-94C2-A1908EF1F4B9}" type="presParOf" srcId="{D4D94C43-4CEC-4934-BA6E-2BC2BA6C54FE}" destId="{CD556B5D-8C95-4A60-B776-492AD09225E5}" srcOrd="0" destOrd="0" presId="urn:microsoft.com/office/officeart/2008/layout/VerticalCurvedList"/>
    <dgm:cxn modelId="{EA6FCE09-89FD-423D-8392-F2A0D7365FF9}" type="presParOf" srcId="{CD556B5D-8C95-4A60-B776-492AD09225E5}" destId="{AC250A4A-ACE7-403D-8783-5E6A119D9F75}" srcOrd="0" destOrd="0" presId="urn:microsoft.com/office/officeart/2008/layout/VerticalCurvedList"/>
    <dgm:cxn modelId="{5A10E5D8-E57A-4744-B678-40BA223F30BC}" type="presParOf" srcId="{CD556B5D-8C95-4A60-B776-492AD09225E5}" destId="{C948374E-C834-4312-8321-BBE57B53A734}" srcOrd="1" destOrd="0" presId="urn:microsoft.com/office/officeart/2008/layout/VerticalCurvedList"/>
    <dgm:cxn modelId="{0004CED0-6118-4B31-AAA7-602E63F8D412}" type="presParOf" srcId="{CD556B5D-8C95-4A60-B776-492AD09225E5}" destId="{8A8E2B81-344A-4679-A713-A469C3495000}" srcOrd="2" destOrd="0" presId="urn:microsoft.com/office/officeart/2008/layout/VerticalCurvedList"/>
    <dgm:cxn modelId="{E3BEB74D-FE43-4B73-9AE6-E9F8DDE17339}" type="presParOf" srcId="{CD556B5D-8C95-4A60-B776-492AD09225E5}" destId="{D5F3BFBC-F120-4780-BAD3-C95C798499C4}" srcOrd="3" destOrd="0" presId="urn:microsoft.com/office/officeart/2008/layout/VerticalCurvedList"/>
    <dgm:cxn modelId="{348AE115-3C64-4D06-B3FD-05B169DAE340}" type="presParOf" srcId="{D4D94C43-4CEC-4934-BA6E-2BC2BA6C54FE}" destId="{1AA7902A-B380-46D4-8CD9-90857B573E9A}" srcOrd="1" destOrd="0" presId="urn:microsoft.com/office/officeart/2008/layout/VerticalCurvedList"/>
    <dgm:cxn modelId="{010867A0-6522-4098-8E07-31B98547C929}" type="presParOf" srcId="{D4D94C43-4CEC-4934-BA6E-2BC2BA6C54FE}" destId="{9E384BC5-5AA0-45BD-A5D9-777CDE3D15D2}" srcOrd="2" destOrd="0" presId="urn:microsoft.com/office/officeart/2008/layout/VerticalCurvedList"/>
    <dgm:cxn modelId="{8D5F5DDB-6240-4D5F-BF6F-609AD72CB11E}" type="presParOf" srcId="{9E384BC5-5AA0-45BD-A5D9-777CDE3D15D2}" destId="{64FE0736-DB39-4533-90B2-2EEB393316F8}" srcOrd="0" destOrd="0" presId="urn:microsoft.com/office/officeart/2008/layout/VerticalCurvedList"/>
    <dgm:cxn modelId="{68063728-383D-48B8-B298-893C4A7383AA}" type="presParOf" srcId="{D4D94C43-4CEC-4934-BA6E-2BC2BA6C54FE}" destId="{741AD070-8854-4CFD-A7E7-3989ADE38ED3}" srcOrd="3" destOrd="0" presId="urn:microsoft.com/office/officeart/2008/layout/VerticalCurvedList"/>
    <dgm:cxn modelId="{C36622FD-AAB7-4382-9CF5-E17AAD120F34}" type="presParOf" srcId="{D4D94C43-4CEC-4934-BA6E-2BC2BA6C54FE}" destId="{EFA62A03-120E-48CD-8F71-3E83783EC16C}" srcOrd="4" destOrd="0" presId="urn:microsoft.com/office/officeart/2008/layout/VerticalCurvedList"/>
    <dgm:cxn modelId="{A343D5E3-BD0F-405D-9A75-847D90487485}" type="presParOf" srcId="{EFA62A03-120E-48CD-8F71-3E83783EC16C}" destId="{4787C39D-3AF0-4149-A903-ECEF59806FDC}" srcOrd="0" destOrd="0" presId="urn:microsoft.com/office/officeart/2008/layout/VerticalCurvedList"/>
    <dgm:cxn modelId="{53D25810-72CA-4570-BE84-E2984ABBB4F9}" type="presParOf" srcId="{D4D94C43-4CEC-4934-BA6E-2BC2BA6C54FE}" destId="{66399524-4D5E-4CEC-9BA2-D4F4CD0B9026}" srcOrd="5" destOrd="0" presId="urn:microsoft.com/office/officeart/2008/layout/VerticalCurvedList"/>
    <dgm:cxn modelId="{B1C6EEAC-C7B1-4CAB-948B-DF3EE3D90522}" type="presParOf" srcId="{D4D94C43-4CEC-4934-BA6E-2BC2BA6C54FE}" destId="{7421FA83-E568-474F-8FE5-C0B8359D82A4}" srcOrd="6" destOrd="0" presId="urn:microsoft.com/office/officeart/2008/layout/VerticalCurvedList"/>
    <dgm:cxn modelId="{B1D0F263-4293-4890-A633-D51865C3DDD5}" type="presParOf" srcId="{7421FA83-E568-474F-8FE5-C0B8359D82A4}" destId="{330EA48D-4ECB-47BE-B034-6E9E4737CC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2D1C96-D617-408D-8EF2-FA0212F72C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CD2479F-8A5B-4856-B733-CC690F1EFDF8}">
      <dgm:prSet phldrT="[Texto]"/>
      <dgm:spPr>
        <a:solidFill>
          <a:schemeClr val="accent6">
            <a:lumMod val="60000"/>
            <a:lumOff val="40000"/>
          </a:schemeClr>
        </a:solidFill>
      </dgm:spPr>
      <dgm:t>
        <a:bodyPr/>
        <a:lstStyle/>
        <a:p>
          <a:r>
            <a:rPr lang="es-ES" dirty="0" smtClean="0">
              <a:solidFill>
                <a:schemeClr val="tx1"/>
              </a:solidFill>
            </a:rPr>
            <a:t>Director</a:t>
          </a:r>
          <a:endParaRPr lang="es-ES" dirty="0">
            <a:solidFill>
              <a:schemeClr val="tx1"/>
            </a:solidFill>
          </a:endParaRPr>
        </a:p>
      </dgm:t>
    </dgm:pt>
    <dgm:pt modelId="{4A7593E4-8280-4BF0-992D-A87E0EEF0913}" type="parTrans" cxnId="{60DEC2CA-0B3B-4540-BA9E-589F2C79708B}">
      <dgm:prSet/>
      <dgm:spPr/>
      <dgm:t>
        <a:bodyPr/>
        <a:lstStyle/>
        <a:p>
          <a:endParaRPr lang="es-ES"/>
        </a:p>
      </dgm:t>
    </dgm:pt>
    <dgm:pt modelId="{753864BE-D773-4866-B24B-ED472174D82F}" type="sibTrans" cxnId="{60DEC2CA-0B3B-4540-BA9E-589F2C79708B}">
      <dgm:prSet/>
      <dgm:spPr/>
      <dgm:t>
        <a:bodyPr/>
        <a:lstStyle/>
        <a:p>
          <a:endParaRPr lang="es-ES"/>
        </a:p>
      </dgm:t>
    </dgm:pt>
    <dgm:pt modelId="{92A4700C-5FEE-444B-89AE-C29AA3441793}" type="asst">
      <dgm:prSet phldrT="[Texto]"/>
      <dgm:spPr>
        <a:solidFill>
          <a:schemeClr val="accent6">
            <a:lumMod val="60000"/>
            <a:lumOff val="40000"/>
          </a:schemeClr>
        </a:solidFill>
      </dgm:spPr>
      <dgm:t>
        <a:bodyPr/>
        <a:lstStyle/>
        <a:p>
          <a:r>
            <a:rPr lang="es-ES" dirty="0" smtClean="0">
              <a:solidFill>
                <a:schemeClr val="tx1"/>
              </a:solidFill>
            </a:rPr>
            <a:t>Subdirector</a:t>
          </a:r>
          <a:endParaRPr lang="es-ES" dirty="0">
            <a:solidFill>
              <a:schemeClr val="tx1"/>
            </a:solidFill>
          </a:endParaRPr>
        </a:p>
      </dgm:t>
    </dgm:pt>
    <dgm:pt modelId="{FEB716AA-2A8B-4D8B-BB7F-71E0D32E093E}" type="parTrans" cxnId="{9D867820-CFF0-4124-BA3F-71650BA7B317}">
      <dgm:prSet/>
      <dgm:spPr>
        <a:ln>
          <a:solidFill>
            <a:schemeClr val="accent6">
              <a:lumMod val="75000"/>
            </a:schemeClr>
          </a:solidFill>
        </a:ln>
      </dgm:spPr>
      <dgm:t>
        <a:bodyPr/>
        <a:lstStyle/>
        <a:p>
          <a:endParaRPr lang="es-ES"/>
        </a:p>
      </dgm:t>
    </dgm:pt>
    <dgm:pt modelId="{02663BF5-D8E1-445B-952F-E1C8F9D6ECF6}" type="sibTrans" cxnId="{9D867820-CFF0-4124-BA3F-71650BA7B317}">
      <dgm:prSet/>
      <dgm:spPr/>
      <dgm:t>
        <a:bodyPr/>
        <a:lstStyle/>
        <a:p>
          <a:endParaRPr lang="es-ES"/>
        </a:p>
      </dgm:t>
    </dgm:pt>
    <dgm:pt modelId="{F75D6510-7162-4351-875A-0F597131A506}">
      <dgm:prSet phldrT="[Texto]"/>
      <dgm:spPr>
        <a:solidFill>
          <a:schemeClr val="accent6">
            <a:lumMod val="60000"/>
            <a:lumOff val="40000"/>
          </a:schemeClr>
        </a:solidFill>
      </dgm:spPr>
      <dgm:t>
        <a:bodyPr/>
        <a:lstStyle/>
        <a:p>
          <a:r>
            <a:rPr lang="es-ES" dirty="0" smtClean="0">
              <a:solidFill>
                <a:schemeClr val="tx1"/>
              </a:solidFill>
            </a:rPr>
            <a:t>Coordinador Jurídico	</a:t>
          </a:r>
          <a:endParaRPr lang="es-ES" dirty="0">
            <a:solidFill>
              <a:schemeClr val="tx1"/>
            </a:solidFill>
          </a:endParaRPr>
        </a:p>
      </dgm:t>
    </dgm:pt>
    <dgm:pt modelId="{D1D6C69D-7007-489F-A2E6-7F7241159663}" type="parTrans" cxnId="{22752CEC-A93A-4A8D-ACF4-F8236F5151D3}">
      <dgm:prSet/>
      <dgm:spPr>
        <a:ln>
          <a:solidFill>
            <a:schemeClr val="accent6">
              <a:lumMod val="75000"/>
            </a:schemeClr>
          </a:solidFill>
        </a:ln>
      </dgm:spPr>
      <dgm:t>
        <a:bodyPr/>
        <a:lstStyle/>
        <a:p>
          <a:endParaRPr lang="es-ES"/>
        </a:p>
      </dgm:t>
    </dgm:pt>
    <dgm:pt modelId="{ED7CAAB1-B515-4BF0-8A7E-F64FB18E1FBE}" type="sibTrans" cxnId="{22752CEC-A93A-4A8D-ACF4-F8236F5151D3}">
      <dgm:prSet/>
      <dgm:spPr/>
      <dgm:t>
        <a:bodyPr/>
        <a:lstStyle/>
        <a:p>
          <a:endParaRPr lang="es-ES"/>
        </a:p>
      </dgm:t>
    </dgm:pt>
    <dgm:pt modelId="{8606E46B-6063-4923-B191-031DE6A025FC}">
      <dgm:prSet phldrT="[Texto]"/>
      <dgm:spPr>
        <a:solidFill>
          <a:schemeClr val="accent6">
            <a:lumMod val="60000"/>
            <a:lumOff val="40000"/>
          </a:schemeClr>
        </a:solidFill>
      </dgm:spPr>
      <dgm:t>
        <a:bodyPr/>
        <a:lstStyle/>
        <a:p>
          <a:r>
            <a:rPr lang="es-ES" dirty="0" smtClean="0">
              <a:solidFill>
                <a:schemeClr val="tx1"/>
              </a:solidFill>
            </a:rPr>
            <a:t>Coordinador Financiero</a:t>
          </a:r>
          <a:endParaRPr lang="es-ES" dirty="0">
            <a:solidFill>
              <a:schemeClr val="tx1"/>
            </a:solidFill>
          </a:endParaRPr>
        </a:p>
      </dgm:t>
    </dgm:pt>
    <dgm:pt modelId="{2D7D962E-2E7D-49F6-A1DD-837FBF57FA7D}" type="parTrans" cxnId="{07155992-3C68-42AB-929C-D0DCC25B1014}">
      <dgm:prSet/>
      <dgm:spPr>
        <a:ln>
          <a:solidFill>
            <a:schemeClr val="accent6">
              <a:lumMod val="75000"/>
            </a:schemeClr>
          </a:solidFill>
        </a:ln>
      </dgm:spPr>
      <dgm:t>
        <a:bodyPr/>
        <a:lstStyle/>
        <a:p>
          <a:endParaRPr lang="es-ES"/>
        </a:p>
      </dgm:t>
    </dgm:pt>
    <dgm:pt modelId="{D1E623B4-0FF9-431D-B94B-5AB80C9F8A8B}" type="sibTrans" cxnId="{07155992-3C68-42AB-929C-D0DCC25B1014}">
      <dgm:prSet/>
      <dgm:spPr/>
      <dgm:t>
        <a:bodyPr/>
        <a:lstStyle/>
        <a:p>
          <a:endParaRPr lang="es-ES"/>
        </a:p>
      </dgm:t>
    </dgm:pt>
    <dgm:pt modelId="{7440B0ED-D06F-4C78-9516-E0AF26EEF5DA}">
      <dgm:prSet phldrT="[Texto]"/>
      <dgm:spPr>
        <a:solidFill>
          <a:schemeClr val="accent6">
            <a:lumMod val="60000"/>
            <a:lumOff val="40000"/>
          </a:schemeClr>
        </a:solidFill>
      </dgm:spPr>
      <dgm:t>
        <a:bodyPr/>
        <a:lstStyle/>
        <a:p>
          <a:r>
            <a:rPr lang="es-ES" dirty="0" smtClean="0">
              <a:solidFill>
                <a:schemeClr val="tx1"/>
              </a:solidFill>
            </a:rPr>
            <a:t>Coordinador Académico</a:t>
          </a:r>
          <a:endParaRPr lang="es-ES" dirty="0">
            <a:solidFill>
              <a:schemeClr val="tx1"/>
            </a:solidFill>
          </a:endParaRPr>
        </a:p>
      </dgm:t>
    </dgm:pt>
    <dgm:pt modelId="{0E2FBE7E-183A-43D0-98DA-15D80E44AC98}" type="parTrans" cxnId="{38CFBCBB-8C1A-4705-9F81-7B8DF5EC5F1F}">
      <dgm:prSet/>
      <dgm:spPr>
        <a:ln>
          <a:solidFill>
            <a:schemeClr val="accent6">
              <a:lumMod val="75000"/>
            </a:schemeClr>
          </a:solidFill>
        </a:ln>
      </dgm:spPr>
      <dgm:t>
        <a:bodyPr/>
        <a:lstStyle/>
        <a:p>
          <a:endParaRPr lang="es-ES"/>
        </a:p>
      </dgm:t>
    </dgm:pt>
    <dgm:pt modelId="{30EDD2E3-A973-47B4-AA06-9D0C7F76105C}" type="sibTrans" cxnId="{38CFBCBB-8C1A-4705-9F81-7B8DF5EC5F1F}">
      <dgm:prSet/>
      <dgm:spPr/>
      <dgm:t>
        <a:bodyPr/>
        <a:lstStyle/>
        <a:p>
          <a:endParaRPr lang="es-ES"/>
        </a:p>
      </dgm:t>
    </dgm:pt>
    <dgm:pt modelId="{5608693D-9650-4E94-AB5E-99A56E921A66}">
      <dgm:prSet/>
      <dgm:spPr>
        <a:solidFill>
          <a:schemeClr val="accent6">
            <a:lumMod val="60000"/>
            <a:lumOff val="40000"/>
          </a:schemeClr>
        </a:solidFill>
      </dgm:spPr>
      <dgm:t>
        <a:bodyPr/>
        <a:lstStyle/>
        <a:p>
          <a:r>
            <a:rPr lang="es-ES" dirty="0" smtClean="0">
              <a:solidFill>
                <a:schemeClr val="tx1"/>
              </a:solidFill>
            </a:rPr>
            <a:t>Ingeniero de Sistemas</a:t>
          </a:r>
          <a:endParaRPr lang="es-ES" dirty="0">
            <a:solidFill>
              <a:schemeClr val="tx1"/>
            </a:solidFill>
          </a:endParaRPr>
        </a:p>
      </dgm:t>
    </dgm:pt>
    <dgm:pt modelId="{10B649DF-3F5A-4412-A737-AE5AC3D04403}" type="parTrans" cxnId="{AD1168A8-F254-4412-96E0-7072E084A3F7}">
      <dgm:prSet/>
      <dgm:spPr/>
      <dgm:t>
        <a:bodyPr/>
        <a:lstStyle/>
        <a:p>
          <a:endParaRPr lang="es-ES"/>
        </a:p>
      </dgm:t>
    </dgm:pt>
    <dgm:pt modelId="{57773CFB-F4D1-4AA7-B251-380D0B4350D8}" type="sibTrans" cxnId="{AD1168A8-F254-4412-96E0-7072E084A3F7}">
      <dgm:prSet/>
      <dgm:spPr/>
      <dgm:t>
        <a:bodyPr/>
        <a:lstStyle/>
        <a:p>
          <a:endParaRPr lang="es-ES"/>
        </a:p>
      </dgm:t>
    </dgm:pt>
    <dgm:pt modelId="{D8CF0E67-258B-4EDE-B7EB-61D43DC4571D}" type="pres">
      <dgm:prSet presAssocID="{502D1C96-D617-408D-8EF2-FA0212F72CF9}" presName="hierChild1" presStyleCnt="0">
        <dgm:presLayoutVars>
          <dgm:orgChart val="1"/>
          <dgm:chPref val="1"/>
          <dgm:dir/>
          <dgm:animOne val="branch"/>
          <dgm:animLvl val="lvl"/>
          <dgm:resizeHandles/>
        </dgm:presLayoutVars>
      </dgm:prSet>
      <dgm:spPr/>
      <dgm:t>
        <a:bodyPr/>
        <a:lstStyle/>
        <a:p>
          <a:endParaRPr lang="es-ES"/>
        </a:p>
      </dgm:t>
    </dgm:pt>
    <dgm:pt modelId="{6753EDE7-F4F7-473F-8216-FAA2F0305C15}" type="pres">
      <dgm:prSet presAssocID="{9CD2479F-8A5B-4856-B733-CC690F1EFDF8}" presName="hierRoot1" presStyleCnt="0">
        <dgm:presLayoutVars>
          <dgm:hierBranch val="init"/>
        </dgm:presLayoutVars>
      </dgm:prSet>
      <dgm:spPr/>
    </dgm:pt>
    <dgm:pt modelId="{CEB7A3F7-90E4-4689-BCDA-AC4A8DAB9F35}" type="pres">
      <dgm:prSet presAssocID="{9CD2479F-8A5B-4856-B733-CC690F1EFDF8}" presName="rootComposite1" presStyleCnt="0"/>
      <dgm:spPr/>
    </dgm:pt>
    <dgm:pt modelId="{B3338C68-E6FC-486B-90E9-4ACE12B136E1}" type="pres">
      <dgm:prSet presAssocID="{9CD2479F-8A5B-4856-B733-CC690F1EFDF8}" presName="rootText1" presStyleLbl="node0" presStyleIdx="0" presStyleCnt="2" custScaleY="52345">
        <dgm:presLayoutVars>
          <dgm:chPref val="3"/>
        </dgm:presLayoutVars>
      </dgm:prSet>
      <dgm:spPr/>
      <dgm:t>
        <a:bodyPr/>
        <a:lstStyle/>
        <a:p>
          <a:endParaRPr lang="es-ES"/>
        </a:p>
      </dgm:t>
    </dgm:pt>
    <dgm:pt modelId="{D61A3F4C-4692-4245-884F-C280F53C8509}" type="pres">
      <dgm:prSet presAssocID="{9CD2479F-8A5B-4856-B733-CC690F1EFDF8}" presName="rootConnector1" presStyleLbl="node1" presStyleIdx="0" presStyleCnt="0"/>
      <dgm:spPr/>
      <dgm:t>
        <a:bodyPr/>
        <a:lstStyle/>
        <a:p>
          <a:endParaRPr lang="es-ES"/>
        </a:p>
      </dgm:t>
    </dgm:pt>
    <dgm:pt modelId="{CF1516CB-8254-4054-8065-D49451FE3A08}" type="pres">
      <dgm:prSet presAssocID="{9CD2479F-8A5B-4856-B733-CC690F1EFDF8}" presName="hierChild2" presStyleCnt="0"/>
      <dgm:spPr/>
    </dgm:pt>
    <dgm:pt modelId="{A6F5BCC8-CFE3-443A-981A-AFAB88B7B21A}" type="pres">
      <dgm:prSet presAssocID="{D1D6C69D-7007-489F-A2E6-7F7241159663}" presName="Name37" presStyleLbl="parChTrans1D2" presStyleIdx="0" presStyleCnt="4"/>
      <dgm:spPr/>
      <dgm:t>
        <a:bodyPr/>
        <a:lstStyle/>
        <a:p>
          <a:endParaRPr lang="es-ES"/>
        </a:p>
      </dgm:t>
    </dgm:pt>
    <dgm:pt modelId="{4E6AA361-DD87-4645-98DB-E0195CE7451E}" type="pres">
      <dgm:prSet presAssocID="{F75D6510-7162-4351-875A-0F597131A506}" presName="hierRoot2" presStyleCnt="0">
        <dgm:presLayoutVars>
          <dgm:hierBranch val="init"/>
        </dgm:presLayoutVars>
      </dgm:prSet>
      <dgm:spPr/>
    </dgm:pt>
    <dgm:pt modelId="{9CA3FFB1-8FB0-4F4E-A0FF-4F169FB0DD53}" type="pres">
      <dgm:prSet presAssocID="{F75D6510-7162-4351-875A-0F597131A506}" presName="rootComposite" presStyleCnt="0"/>
      <dgm:spPr/>
    </dgm:pt>
    <dgm:pt modelId="{B52DEE2C-D088-4F4E-A5DD-60FE01A75317}" type="pres">
      <dgm:prSet presAssocID="{F75D6510-7162-4351-875A-0F597131A506}" presName="rootText" presStyleLbl="node2" presStyleIdx="0" presStyleCnt="3" custScaleY="42097">
        <dgm:presLayoutVars>
          <dgm:chPref val="3"/>
        </dgm:presLayoutVars>
      </dgm:prSet>
      <dgm:spPr/>
      <dgm:t>
        <a:bodyPr/>
        <a:lstStyle/>
        <a:p>
          <a:endParaRPr lang="es-ES"/>
        </a:p>
      </dgm:t>
    </dgm:pt>
    <dgm:pt modelId="{07A4382E-F178-4AC3-ACDA-87FEA15D5319}" type="pres">
      <dgm:prSet presAssocID="{F75D6510-7162-4351-875A-0F597131A506}" presName="rootConnector" presStyleLbl="node2" presStyleIdx="0" presStyleCnt="3"/>
      <dgm:spPr/>
      <dgm:t>
        <a:bodyPr/>
        <a:lstStyle/>
        <a:p>
          <a:endParaRPr lang="es-ES"/>
        </a:p>
      </dgm:t>
    </dgm:pt>
    <dgm:pt modelId="{E5B52ED7-7D9F-401C-924E-3CFDFCE6891C}" type="pres">
      <dgm:prSet presAssocID="{F75D6510-7162-4351-875A-0F597131A506}" presName="hierChild4" presStyleCnt="0"/>
      <dgm:spPr/>
    </dgm:pt>
    <dgm:pt modelId="{F10FFA50-F83A-48A5-B7A6-F9209026E0C2}" type="pres">
      <dgm:prSet presAssocID="{F75D6510-7162-4351-875A-0F597131A506}" presName="hierChild5" presStyleCnt="0"/>
      <dgm:spPr/>
    </dgm:pt>
    <dgm:pt modelId="{899A3751-D0FE-4817-B247-1FD67C0E8857}" type="pres">
      <dgm:prSet presAssocID="{2D7D962E-2E7D-49F6-A1DD-837FBF57FA7D}" presName="Name37" presStyleLbl="parChTrans1D2" presStyleIdx="1" presStyleCnt="4"/>
      <dgm:spPr/>
      <dgm:t>
        <a:bodyPr/>
        <a:lstStyle/>
        <a:p>
          <a:endParaRPr lang="es-ES"/>
        </a:p>
      </dgm:t>
    </dgm:pt>
    <dgm:pt modelId="{D993E65F-00FD-42D7-B870-E56971C203B0}" type="pres">
      <dgm:prSet presAssocID="{8606E46B-6063-4923-B191-031DE6A025FC}" presName="hierRoot2" presStyleCnt="0">
        <dgm:presLayoutVars>
          <dgm:hierBranch val="init"/>
        </dgm:presLayoutVars>
      </dgm:prSet>
      <dgm:spPr/>
    </dgm:pt>
    <dgm:pt modelId="{8FE394C1-1BC6-4236-9803-8C7086C735BF}" type="pres">
      <dgm:prSet presAssocID="{8606E46B-6063-4923-B191-031DE6A025FC}" presName="rootComposite" presStyleCnt="0"/>
      <dgm:spPr/>
    </dgm:pt>
    <dgm:pt modelId="{7A49E89A-246A-4850-A4DF-D30E3866FF5E}" type="pres">
      <dgm:prSet presAssocID="{8606E46B-6063-4923-B191-031DE6A025FC}" presName="rootText" presStyleLbl="node2" presStyleIdx="1" presStyleCnt="3" custScaleY="42097">
        <dgm:presLayoutVars>
          <dgm:chPref val="3"/>
        </dgm:presLayoutVars>
      </dgm:prSet>
      <dgm:spPr/>
      <dgm:t>
        <a:bodyPr/>
        <a:lstStyle/>
        <a:p>
          <a:endParaRPr lang="es-ES"/>
        </a:p>
      </dgm:t>
    </dgm:pt>
    <dgm:pt modelId="{95E9A035-6EA8-4BE8-B1A9-DE0304EE730C}" type="pres">
      <dgm:prSet presAssocID="{8606E46B-6063-4923-B191-031DE6A025FC}" presName="rootConnector" presStyleLbl="node2" presStyleIdx="1" presStyleCnt="3"/>
      <dgm:spPr/>
      <dgm:t>
        <a:bodyPr/>
        <a:lstStyle/>
        <a:p>
          <a:endParaRPr lang="es-ES"/>
        </a:p>
      </dgm:t>
    </dgm:pt>
    <dgm:pt modelId="{4899B2AE-7A2F-40E5-AC40-4A851DF84484}" type="pres">
      <dgm:prSet presAssocID="{8606E46B-6063-4923-B191-031DE6A025FC}" presName="hierChild4" presStyleCnt="0"/>
      <dgm:spPr/>
    </dgm:pt>
    <dgm:pt modelId="{7775FB61-0FB8-4AD1-B3B0-28A72C81846C}" type="pres">
      <dgm:prSet presAssocID="{8606E46B-6063-4923-B191-031DE6A025FC}" presName="hierChild5" presStyleCnt="0"/>
      <dgm:spPr/>
    </dgm:pt>
    <dgm:pt modelId="{D842BCAF-B1BF-40FC-9048-0E51764B30E8}" type="pres">
      <dgm:prSet presAssocID="{0E2FBE7E-183A-43D0-98DA-15D80E44AC98}" presName="Name37" presStyleLbl="parChTrans1D2" presStyleIdx="2" presStyleCnt="4"/>
      <dgm:spPr/>
      <dgm:t>
        <a:bodyPr/>
        <a:lstStyle/>
        <a:p>
          <a:endParaRPr lang="es-ES"/>
        </a:p>
      </dgm:t>
    </dgm:pt>
    <dgm:pt modelId="{7E0B3C9E-D35E-416E-892E-A90A641264D2}" type="pres">
      <dgm:prSet presAssocID="{7440B0ED-D06F-4C78-9516-E0AF26EEF5DA}" presName="hierRoot2" presStyleCnt="0">
        <dgm:presLayoutVars>
          <dgm:hierBranch val="init"/>
        </dgm:presLayoutVars>
      </dgm:prSet>
      <dgm:spPr/>
    </dgm:pt>
    <dgm:pt modelId="{F65E84B5-8284-4B02-BF80-035EE7E1CDED}" type="pres">
      <dgm:prSet presAssocID="{7440B0ED-D06F-4C78-9516-E0AF26EEF5DA}" presName="rootComposite" presStyleCnt="0"/>
      <dgm:spPr/>
    </dgm:pt>
    <dgm:pt modelId="{090EADF7-4BE4-4913-84F2-BD3E16D0DF18}" type="pres">
      <dgm:prSet presAssocID="{7440B0ED-D06F-4C78-9516-E0AF26EEF5DA}" presName="rootText" presStyleLbl="node2" presStyleIdx="2" presStyleCnt="3" custScaleY="42097">
        <dgm:presLayoutVars>
          <dgm:chPref val="3"/>
        </dgm:presLayoutVars>
      </dgm:prSet>
      <dgm:spPr/>
      <dgm:t>
        <a:bodyPr/>
        <a:lstStyle/>
        <a:p>
          <a:endParaRPr lang="es-ES"/>
        </a:p>
      </dgm:t>
    </dgm:pt>
    <dgm:pt modelId="{532026FE-D0EA-43EC-8DC4-6EB1C6C10475}" type="pres">
      <dgm:prSet presAssocID="{7440B0ED-D06F-4C78-9516-E0AF26EEF5DA}" presName="rootConnector" presStyleLbl="node2" presStyleIdx="2" presStyleCnt="3"/>
      <dgm:spPr/>
      <dgm:t>
        <a:bodyPr/>
        <a:lstStyle/>
        <a:p>
          <a:endParaRPr lang="es-ES"/>
        </a:p>
      </dgm:t>
    </dgm:pt>
    <dgm:pt modelId="{5560D9F3-66A8-48C9-BE11-4D86AC44C926}" type="pres">
      <dgm:prSet presAssocID="{7440B0ED-D06F-4C78-9516-E0AF26EEF5DA}" presName="hierChild4" presStyleCnt="0"/>
      <dgm:spPr/>
    </dgm:pt>
    <dgm:pt modelId="{862A7740-1B53-472C-884E-78A723E5F721}" type="pres">
      <dgm:prSet presAssocID="{7440B0ED-D06F-4C78-9516-E0AF26EEF5DA}" presName="hierChild5" presStyleCnt="0"/>
      <dgm:spPr/>
    </dgm:pt>
    <dgm:pt modelId="{9A224348-D957-4A25-8D6D-831950CDF97B}" type="pres">
      <dgm:prSet presAssocID="{9CD2479F-8A5B-4856-B733-CC690F1EFDF8}" presName="hierChild3" presStyleCnt="0"/>
      <dgm:spPr/>
    </dgm:pt>
    <dgm:pt modelId="{8A5D06B4-F0E9-41CB-9E69-B4D602C536A5}" type="pres">
      <dgm:prSet presAssocID="{FEB716AA-2A8B-4D8B-BB7F-71E0D32E093E}" presName="Name111" presStyleLbl="parChTrans1D2" presStyleIdx="3" presStyleCnt="4"/>
      <dgm:spPr/>
      <dgm:t>
        <a:bodyPr/>
        <a:lstStyle/>
        <a:p>
          <a:endParaRPr lang="es-ES"/>
        </a:p>
      </dgm:t>
    </dgm:pt>
    <dgm:pt modelId="{D5C42339-03B7-4C35-8808-FEE877C6A758}" type="pres">
      <dgm:prSet presAssocID="{92A4700C-5FEE-444B-89AE-C29AA3441793}" presName="hierRoot3" presStyleCnt="0">
        <dgm:presLayoutVars>
          <dgm:hierBranch val="init"/>
        </dgm:presLayoutVars>
      </dgm:prSet>
      <dgm:spPr/>
    </dgm:pt>
    <dgm:pt modelId="{004A5ECD-2A77-4A1C-889A-AC6A9E6BD6CC}" type="pres">
      <dgm:prSet presAssocID="{92A4700C-5FEE-444B-89AE-C29AA3441793}" presName="rootComposite3" presStyleCnt="0"/>
      <dgm:spPr/>
    </dgm:pt>
    <dgm:pt modelId="{5F831F8A-9309-4E9C-B3A0-DA16CE18198E}" type="pres">
      <dgm:prSet presAssocID="{92A4700C-5FEE-444B-89AE-C29AA3441793}" presName="rootText3" presStyleLbl="asst1" presStyleIdx="0" presStyleCnt="1" custScaleY="46760">
        <dgm:presLayoutVars>
          <dgm:chPref val="3"/>
        </dgm:presLayoutVars>
      </dgm:prSet>
      <dgm:spPr/>
      <dgm:t>
        <a:bodyPr/>
        <a:lstStyle/>
        <a:p>
          <a:endParaRPr lang="es-ES"/>
        </a:p>
      </dgm:t>
    </dgm:pt>
    <dgm:pt modelId="{56F9494E-DD3A-4C0D-AA7E-890FE090B3E3}" type="pres">
      <dgm:prSet presAssocID="{92A4700C-5FEE-444B-89AE-C29AA3441793}" presName="rootConnector3" presStyleLbl="asst1" presStyleIdx="0" presStyleCnt="1"/>
      <dgm:spPr/>
      <dgm:t>
        <a:bodyPr/>
        <a:lstStyle/>
        <a:p>
          <a:endParaRPr lang="es-ES"/>
        </a:p>
      </dgm:t>
    </dgm:pt>
    <dgm:pt modelId="{86CF3E83-2031-4F55-A8FE-DA001F12F389}" type="pres">
      <dgm:prSet presAssocID="{92A4700C-5FEE-444B-89AE-C29AA3441793}" presName="hierChild6" presStyleCnt="0"/>
      <dgm:spPr/>
    </dgm:pt>
    <dgm:pt modelId="{B029C250-EECF-434C-B00C-22389C440BA7}" type="pres">
      <dgm:prSet presAssocID="{92A4700C-5FEE-444B-89AE-C29AA3441793}" presName="hierChild7" presStyleCnt="0"/>
      <dgm:spPr/>
    </dgm:pt>
    <dgm:pt modelId="{1A30C0F9-6F19-4179-8C1C-EC9E06495F77}" type="pres">
      <dgm:prSet presAssocID="{5608693D-9650-4E94-AB5E-99A56E921A66}" presName="hierRoot1" presStyleCnt="0">
        <dgm:presLayoutVars>
          <dgm:hierBranch val="init"/>
        </dgm:presLayoutVars>
      </dgm:prSet>
      <dgm:spPr/>
    </dgm:pt>
    <dgm:pt modelId="{5B7CB49A-5359-4EFA-BFFF-F5FEB98B7BCE}" type="pres">
      <dgm:prSet presAssocID="{5608693D-9650-4E94-AB5E-99A56E921A66}" presName="rootComposite1" presStyleCnt="0"/>
      <dgm:spPr/>
    </dgm:pt>
    <dgm:pt modelId="{0B3246EA-6ECC-4808-94CC-F7F89B54A824}" type="pres">
      <dgm:prSet presAssocID="{5608693D-9650-4E94-AB5E-99A56E921A66}" presName="rootText1" presStyleLbl="node0" presStyleIdx="1" presStyleCnt="2" custScaleY="53920" custLinFactY="11165" custLinFactNeighborX="-58173" custLinFactNeighborY="100000">
        <dgm:presLayoutVars>
          <dgm:chPref val="3"/>
        </dgm:presLayoutVars>
      </dgm:prSet>
      <dgm:spPr/>
      <dgm:t>
        <a:bodyPr/>
        <a:lstStyle/>
        <a:p>
          <a:endParaRPr lang="es-ES"/>
        </a:p>
      </dgm:t>
    </dgm:pt>
    <dgm:pt modelId="{090D52AF-DCA7-487E-A507-3655181350A1}" type="pres">
      <dgm:prSet presAssocID="{5608693D-9650-4E94-AB5E-99A56E921A66}" presName="rootConnector1" presStyleLbl="node1" presStyleIdx="0" presStyleCnt="0"/>
      <dgm:spPr/>
      <dgm:t>
        <a:bodyPr/>
        <a:lstStyle/>
        <a:p>
          <a:endParaRPr lang="es-ES"/>
        </a:p>
      </dgm:t>
    </dgm:pt>
    <dgm:pt modelId="{EF1D4FD8-9F12-4733-BA6C-B95597CEA30A}" type="pres">
      <dgm:prSet presAssocID="{5608693D-9650-4E94-AB5E-99A56E921A66}" presName="hierChild2" presStyleCnt="0"/>
      <dgm:spPr/>
    </dgm:pt>
    <dgm:pt modelId="{3BEE1538-EA32-4011-B52E-E4EAE063764D}" type="pres">
      <dgm:prSet presAssocID="{5608693D-9650-4E94-AB5E-99A56E921A66}" presName="hierChild3" presStyleCnt="0"/>
      <dgm:spPr/>
    </dgm:pt>
  </dgm:ptLst>
  <dgm:cxnLst>
    <dgm:cxn modelId="{9D867820-CFF0-4124-BA3F-71650BA7B317}" srcId="{9CD2479F-8A5B-4856-B733-CC690F1EFDF8}" destId="{92A4700C-5FEE-444B-89AE-C29AA3441793}" srcOrd="0" destOrd="0" parTransId="{FEB716AA-2A8B-4D8B-BB7F-71E0D32E093E}" sibTransId="{02663BF5-D8E1-445B-952F-E1C8F9D6ECF6}"/>
    <dgm:cxn modelId="{59301104-69B7-46C6-8739-33A31B42DF64}" type="presOf" srcId="{92A4700C-5FEE-444B-89AE-C29AA3441793}" destId="{5F831F8A-9309-4E9C-B3A0-DA16CE18198E}" srcOrd="0" destOrd="0" presId="urn:microsoft.com/office/officeart/2005/8/layout/orgChart1"/>
    <dgm:cxn modelId="{441EAFEC-C42B-4E45-95ED-0793F744AFDC}" type="presOf" srcId="{D1D6C69D-7007-489F-A2E6-7F7241159663}" destId="{A6F5BCC8-CFE3-443A-981A-AFAB88B7B21A}" srcOrd="0" destOrd="0" presId="urn:microsoft.com/office/officeart/2005/8/layout/orgChart1"/>
    <dgm:cxn modelId="{60DEC2CA-0B3B-4540-BA9E-589F2C79708B}" srcId="{502D1C96-D617-408D-8EF2-FA0212F72CF9}" destId="{9CD2479F-8A5B-4856-B733-CC690F1EFDF8}" srcOrd="0" destOrd="0" parTransId="{4A7593E4-8280-4BF0-992D-A87E0EEF0913}" sibTransId="{753864BE-D773-4866-B24B-ED472174D82F}"/>
    <dgm:cxn modelId="{8320CCE5-2155-4533-8227-F2EC89E5E90E}" type="presOf" srcId="{8606E46B-6063-4923-B191-031DE6A025FC}" destId="{95E9A035-6EA8-4BE8-B1A9-DE0304EE730C}" srcOrd="1" destOrd="0" presId="urn:microsoft.com/office/officeart/2005/8/layout/orgChart1"/>
    <dgm:cxn modelId="{79722E76-3C7C-4738-A790-D633AD5B5C28}" type="presOf" srcId="{7440B0ED-D06F-4C78-9516-E0AF26EEF5DA}" destId="{090EADF7-4BE4-4913-84F2-BD3E16D0DF18}" srcOrd="0" destOrd="0" presId="urn:microsoft.com/office/officeart/2005/8/layout/orgChart1"/>
    <dgm:cxn modelId="{B81CD5C6-D31B-4887-8E9E-6C13B6A25BFC}" type="presOf" srcId="{7440B0ED-D06F-4C78-9516-E0AF26EEF5DA}" destId="{532026FE-D0EA-43EC-8DC4-6EB1C6C10475}" srcOrd="1" destOrd="0" presId="urn:microsoft.com/office/officeart/2005/8/layout/orgChart1"/>
    <dgm:cxn modelId="{AD1168A8-F254-4412-96E0-7072E084A3F7}" srcId="{502D1C96-D617-408D-8EF2-FA0212F72CF9}" destId="{5608693D-9650-4E94-AB5E-99A56E921A66}" srcOrd="1" destOrd="0" parTransId="{10B649DF-3F5A-4412-A737-AE5AC3D04403}" sibTransId="{57773CFB-F4D1-4AA7-B251-380D0B4350D8}"/>
    <dgm:cxn modelId="{B28BFA7D-1F90-4145-80E0-B3E8DD53A229}" type="presOf" srcId="{F75D6510-7162-4351-875A-0F597131A506}" destId="{07A4382E-F178-4AC3-ACDA-87FEA15D5319}" srcOrd="1" destOrd="0" presId="urn:microsoft.com/office/officeart/2005/8/layout/orgChart1"/>
    <dgm:cxn modelId="{EFFCC5A0-F50B-4D75-926F-54722045BC32}" type="presOf" srcId="{5608693D-9650-4E94-AB5E-99A56E921A66}" destId="{090D52AF-DCA7-487E-A507-3655181350A1}" srcOrd="1" destOrd="0" presId="urn:microsoft.com/office/officeart/2005/8/layout/orgChart1"/>
    <dgm:cxn modelId="{285BB55F-F673-43E2-B6C3-B409E6690816}" type="presOf" srcId="{0E2FBE7E-183A-43D0-98DA-15D80E44AC98}" destId="{D842BCAF-B1BF-40FC-9048-0E51764B30E8}" srcOrd="0" destOrd="0" presId="urn:microsoft.com/office/officeart/2005/8/layout/orgChart1"/>
    <dgm:cxn modelId="{C4D2F85D-2A72-4A0E-89E9-9A6BE0E38F7A}" type="presOf" srcId="{2D7D962E-2E7D-49F6-A1DD-837FBF57FA7D}" destId="{899A3751-D0FE-4817-B247-1FD67C0E8857}" srcOrd="0" destOrd="0" presId="urn:microsoft.com/office/officeart/2005/8/layout/orgChart1"/>
    <dgm:cxn modelId="{6E94F5D6-0382-4095-9F81-84C3FB866BE7}" type="presOf" srcId="{9CD2479F-8A5B-4856-B733-CC690F1EFDF8}" destId="{B3338C68-E6FC-486B-90E9-4ACE12B136E1}" srcOrd="0" destOrd="0" presId="urn:microsoft.com/office/officeart/2005/8/layout/orgChart1"/>
    <dgm:cxn modelId="{07155992-3C68-42AB-929C-D0DCC25B1014}" srcId="{9CD2479F-8A5B-4856-B733-CC690F1EFDF8}" destId="{8606E46B-6063-4923-B191-031DE6A025FC}" srcOrd="2" destOrd="0" parTransId="{2D7D962E-2E7D-49F6-A1DD-837FBF57FA7D}" sibTransId="{D1E623B4-0FF9-431D-B94B-5AB80C9F8A8B}"/>
    <dgm:cxn modelId="{22752CEC-A93A-4A8D-ACF4-F8236F5151D3}" srcId="{9CD2479F-8A5B-4856-B733-CC690F1EFDF8}" destId="{F75D6510-7162-4351-875A-0F597131A506}" srcOrd="1" destOrd="0" parTransId="{D1D6C69D-7007-489F-A2E6-7F7241159663}" sibTransId="{ED7CAAB1-B515-4BF0-8A7E-F64FB18E1FBE}"/>
    <dgm:cxn modelId="{8B51A2BB-8AA8-49D8-B3B9-85E7644B443A}" type="presOf" srcId="{9CD2479F-8A5B-4856-B733-CC690F1EFDF8}" destId="{D61A3F4C-4692-4245-884F-C280F53C8509}" srcOrd="1" destOrd="0" presId="urn:microsoft.com/office/officeart/2005/8/layout/orgChart1"/>
    <dgm:cxn modelId="{C13646F1-7891-4C1F-99D2-0342370255CD}" type="presOf" srcId="{8606E46B-6063-4923-B191-031DE6A025FC}" destId="{7A49E89A-246A-4850-A4DF-D30E3866FF5E}" srcOrd="0" destOrd="0" presId="urn:microsoft.com/office/officeart/2005/8/layout/orgChart1"/>
    <dgm:cxn modelId="{26C1B1A6-4DBF-4DE2-8B4E-92A72CD775F5}" type="presOf" srcId="{502D1C96-D617-408D-8EF2-FA0212F72CF9}" destId="{D8CF0E67-258B-4EDE-B7EB-61D43DC4571D}" srcOrd="0" destOrd="0" presId="urn:microsoft.com/office/officeart/2005/8/layout/orgChart1"/>
    <dgm:cxn modelId="{5726C0C9-9C41-4CB7-AE4B-002ABA68C850}" type="presOf" srcId="{F75D6510-7162-4351-875A-0F597131A506}" destId="{B52DEE2C-D088-4F4E-A5DD-60FE01A75317}" srcOrd="0" destOrd="0" presId="urn:microsoft.com/office/officeart/2005/8/layout/orgChart1"/>
    <dgm:cxn modelId="{8EF05EC5-B973-4589-BF83-171A063389B1}" type="presOf" srcId="{FEB716AA-2A8B-4D8B-BB7F-71E0D32E093E}" destId="{8A5D06B4-F0E9-41CB-9E69-B4D602C536A5}" srcOrd="0" destOrd="0" presId="urn:microsoft.com/office/officeart/2005/8/layout/orgChart1"/>
    <dgm:cxn modelId="{4D8866B0-6781-4C30-9F0D-49282529FEE6}" type="presOf" srcId="{92A4700C-5FEE-444B-89AE-C29AA3441793}" destId="{56F9494E-DD3A-4C0D-AA7E-890FE090B3E3}" srcOrd="1" destOrd="0" presId="urn:microsoft.com/office/officeart/2005/8/layout/orgChart1"/>
    <dgm:cxn modelId="{C9C5846B-D618-47BA-BC0C-CA7688A7FFE7}" type="presOf" srcId="{5608693D-9650-4E94-AB5E-99A56E921A66}" destId="{0B3246EA-6ECC-4808-94CC-F7F89B54A824}" srcOrd="0" destOrd="0" presId="urn:microsoft.com/office/officeart/2005/8/layout/orgChart1"/>
    <dgm:cxn modelId="{38CFBCBB-8C1A-4705-9F81-7B8DF5EC5F1F}" srcId="{9CD2479F-8A5B-4856-B733-CC690F1EFDF8}" destId="{7440B0ED-D06F-4C78-9516-E0AF26EEF5DA}" srcOrd="3" destOrd="0" parTransId="{0E2FBE7E-183A-43D0-98DA-15D80E44AC98}" sibTransId="{30EDD2E3-A973-47B4-AA06-9D0C7F76105C}"/>
    <dgm:cxn modelId="{842D31D9-EAF3-446A-A03F-BF9AAA695E32}" type="presParOf" srcId="{D8CF0E67-258B-4EDE-B7EB-61D43DC4571D}" destId="{6753EDE7-F4F7-473F-8216-FAA2F0305C15}" srcOrd="0" destOrd="0" presId="urn:microsoft.com/office/officeart/2005/8/layout/orgChart1"/>
    <dgm:cxn modelId="{A3ED0F73-DC09-4834-AC6A-A8EBE7A5E3DA}" type="presParOf" srcId="{6753EDE7-F4F7-473F-8216-FAA2F0305C15}" destId="{CEB7A3F7-90E4-4689-BCDA-AC4A8DAB9F35}" srcOrd="0" destOrd="0" presId="urn:microsoft.com/office/officeart/2005/8/layout/orgChart1"/>
    <dgm:cxn modelId="{5F19A088-DD90-465B-84F1-3202635006AB}" type="presParOf" srcId="{CEB7A3F7-90E4-4689-BCDA-AC4A8DAB9F35}" destId="{B3338C68-E6FC-486B-90E9-4ACE12B136E1}" srcOrd="0" destOrd="0" presId="urn:microsoft.com/office/officeart/2005/8/layout/orgChart1"/>
    <dgm:cxn modelId="{915ABAC0-149A-494E-9D97-AC969041210B}" type="presParOf" srcId="{CEB7A3F7-90E4-4689-BCDA-AC4A8DAB9F35}" destId="{D61A3F4C-4692-4245-884F-C280F53C8509}" srcOrd="1" destOrd="0" presId="urn:microsoft.com/office/officeart/2005/8/layout/orgChart1"/>
    <dgm:cxn modelId="{5C280335-0CF2-4D89-871B-8120A9E66963}" type="presParOf" srcId="{6753EDE7-F4F7-473F-8216-FAA2F0305C15}" destId="{CF1516CB-8254-4054-8065-D49451FE3A08}" srcOrd="1" destOrd="0" presId="urn:microsoft.com/office/officeart/2005/8/layout/orgChart1"/>
    <dgm:cxn modelId="{3B168B58-B6C1-4C41-8B9C-8C58E08F785F}" type="presParOf" srcId="{CF1516CB-8254-4054-8065-D49451FE3A08}" destId="{A6F5BCC8-CFE3-443A-981A-AFAB88B7B21A}" srcOrd="0" destOrd="0" presId="urn:microsoft.com/office/officeart/2005/8/layout/orgChart1"/>
    <dgm:cxn modelId="{50F653A6-4BE9-45D0-B5D8-59E918D3FBE1}" type="presParOf" srcId="{CF1516CB-8254-4054-8065-D49451FE3A08}" destId="{4E6AA361-DD87-4645-98DB-E0195CE7451E}" srcOrd="1" destOrd="0" presId="urn:microsoft.com/office/officeart/2005/8/layout/orgChart1"/>
    <dgm:cxn modelId="{A2B7B0BE-7DA1-421A-901D-6EE00B851B57}" type="presParOf" srcId="{4E6AA361-DD87-4645-98DB-E0195CE7451E}" destId="{9CA3FFB1-8FB0-4F4E-A0FF-4F169FB0DD53}" srcOrd="0" destOrd="0" presId="urn:microsoft.com/office/officeart/2005/8/layout/orgChart1"/>
    <dgm:cxn modelId="{4FBB9F64-283E-4096-AE7A-A2E541F6397D}" type="presParOf" srcId="{9CA3FFB1-8FB0-4F4E-A0FF-4F169FB0DD53}" destId="{B52DEE2C-D088-4F4E-A5DD-60FE01A75317}" srcOrd="0" destOrd="0" presId="urn:microsoft.com/office/officeart/2005/8/layout/orgChart1"/>
    <dgm:cxn modelId="{D9062A54-025E-450C-B5C0-159B65B66B7E}" type="presParOf" srcId="{9CA3FFB1-8FB0-4F4E-A0FF-4F169FB0DD53}" destId="{07A4382E-F178-4AC3-ACDA-87FEA15D5319}" srcOrd="1" destOrd="0" presId="urn:microsoft.com/office/officeart/2005/8/layout/orgChart1"/>
    <dgm:cxn modelId="{36877820-79B1-4DA9-9128-6C8909CEB0BB}" type="presParOf" srcId="{4E6AA361-DD87-4645-98DB-E0195CE7451E}" destId="{E5B52ED7-7D9F-401C-924E-3CFDFCE6891C}" srcOrd="1" destOrd="0" presId="urn:microsoft.com/office/officeart/2005/8/layout/orgChart1"/>
    <dgm:cxn modelId="{10FFE8E7-F6D4-48FC-B959-D7DE7F6792FB}" type="presParOf" srcId="{4E6AA361-DD87-4645-98DB-E0195CE7451E}" destId="{F10FFA50-F83A-48A5-B7A6-F9209026E0C2}" srcOrd="2" destOrd="0" presId="urn:microsoft.com/office/officeart/2005/8/layout/orgChart1"/>
    <dgm:cxn modelId="{414E8B82-8FFD-4E3F-889C-24A282E6AF97}" type="presParOf" srcId="{CF1516CB-8254-4054-8065-D49451FE3A08}" destId="{899A3751-D0FE-4817-B247-1FD67C0E8857}" srcOrd="2" destOrd="0" presId="urn:microsoft.com/office/officeart/2005/8/layout/orgChart1"/>
    <dgm:cxn modelId="{34BB76DE-C04F-4F90-A436-E020B74145DD}" type="presParOf" srcId="{CF1516CB-8254-4054-8065-D49451FE3A08}" destId="{D993E65F-00FD-42D7-B870-E56971C203B0}" srcOrd="3" destOrd="0" presId="urn:microsoft.com/office/officeart/2005/8/layout/orgChart1"/>
    <dgm:cxn modelId="{DCE6200F-ED07-4F64-BCB1-824C5130282A}" type="presParOf" srcId="{D993E65F-00FD-42D7-B870-E56971C203B0}" destId="{8FE394C1-1BC6-4236-9803-8C7086C735BF}" srcOrd="0" destOrd="0" presId="urn:microsoft.com/office/officeart/2005/8/layout/orgChart1"/>
    <dgm:cxn modelId="{3634F7A5-45CD-4306-93CB-700262FCCDD6}" type="presParOf" srcId="{8FE394C1-1BC6-4236-9803-8C7086C735BF}" destId="{7A49E89A-246A-4850-A4DF-D30E3866FF5E}" srcOrd="0" destOrd="0" presId="urn:microsoft.com/office/officeart/2005/8/layout/orgChart1"/>
    <dgm:cxn modelId="{08BABEA2-7C12-4AC6-9401-F94F0D2FE9A1}" type="presParOf" srcId="{8FE394C1-1BC6-4236-9803-8C7086C735BF}" destId="{95E9A035-6EA8-4BE8-B1A9-DE0304EE730C}" srcOrd="1" destOrd="0" presId="urn:microsoft.com/office/officeart/2005/8/layout/orgChart1"/>
    <dgm:cxn modelId="{3083F3BB-63E1-4331-A84A-7DAFC83940A4}" type="presParOf" srcId="{D993E65F-00FD-42D7-B870-E56971C203B0}" destId="{4899B2AE-7A2F-40E5-AC40-4A851DF84484}" srcOrd="1" destOrd="0" presId="urn:microsoft.com/office/officeart/2005/8/layout/orgChart1"/>
    <dgm:cxn modelId="{F339C313-1BE1-4B4E-8443-03B6C79FBC8D}" type="presParOf" srcId="{D993E65F-00FD-42D7-B870-E56971C203B0}" destId="{7775FB61-0FB8-4AD1-B3B0-28A72C81846C}" srcOrd="2" destOrd="0" presId="urn:microsoft.com/office/officeart/2005/8/layout/orgChart1"/>
    <dgm:cxn modelId="{05775E5C-4700-4492-9680-9F2C73767668}" type="presParOf" srcId="{CF1516CB-8254-4054-8065-D49451FE3A08}" destId="{D842BCAF-B1BF-40FC-9048-0E51764B30E8}" srcOrd="4" destOrd="0" presId="urn:microsoft.com/office/officeart/2005/8/layout/orgChart1"/>
    <dgm:cxn modelId="{FDF481FF-F850-4004-9B75-06F99600BECB}" type="presParOf" srcId="{CF1516CB-8254-4054-8065-D49451FE3A08}" destId="{7E0B3C9E-D35E-416E-892E-A90A641264D2}" srcOrd="5" destOrd="0" presId="urn:microsoft.com/office/officeart/2005/8/layout/orgChart1"/>
    <dgm:cxn modelId="{939D8BA1-AF3C-47D3-92BF-B64EB8745FA4}" type="presParOf" srcId="{7E0B3C9E-D35E-416E-892E-A90A641264D2}" destId="{F65E84B5-8284-4B02-BF80-035EE7E1CDED}" srcOrd="0" destOrd="0" presId="urn:microsoft.com/office/officeart/2005/8/layout/orgChart1"/>
    <dgm:cxn modelId="{21276596-3BFA-4365-A60B-F3EC0B2EA8D2}" type="presParOf" srcId="{F65E84B5-8284-4B02-BF80-035EE7E1CDED}" destId="{090EADF7-4BE4-4913-84F2-BD3E16D0DF18}" srcOrd="0" destOrd="0" presId="urn:microsoft.com/office/officeart/2005/8/layout/orgChart1"/>
    <dgm:cxn modelId="{EED88D0E-1E5B-4C77-883D-756D307FFF14}" type="presParOf" srcId="{F65E84B5-8284-4B02-BF80-035EE7E1CDED}" destId="{532026FE-D0EA-43EC-8DC4-6EB1C6C10475}" srcOrd="1" destOrd="0" presId="urn:microsoft.com/office/officeart/2005/8/layout/orgChart1"/>
    <dgm:cxn modelId="{FB5C5FA6-4C34-4429-BEAE-91C786611190}" type="presParOf" srcId="{7E0B3C9E-D35E-416E-892E-A90A641264D2}" destId="{5560D9F3-66A8-48C9-BE11-4D86AC44C926}" srcOrd="1" destOrd="0" presId="urn:microsoft.com/office/officeart/2005/8/layout/orgChart1"/>
    <dgm:cxn modelId="{93591484-3DE5-4FA5-B253-E6B78FA916E4}" type="presParOf" srcId="{7E0B3C9E-D35E-416E-892E-A90A641264D2}" destId="{862A7740-1B53-472C-884E-78A723E5F721}" srcOrd="2" destOrd="0" presId="urn:microsoft.com/office/officeart/2005/8/layout/orgChart1"/>
    <dgm:cxn modelId="{7495AAB0-D75F-4791-9672-81FEB8D7B02A}" type="presParOf" srcId="{6753EDE7-F4F7-473F-8216-FAA2F0305C15}" destId="{9A224348-D957-4A25-8D6D-831950CDF97B}" srcOrd="2" destOrd="0" presId="urn:microsoft.com/office/officeart/2005/8/layout/orgChart1"/>
    <dgm:cxn modelId="{F4E28B53-1E74-4A28-834E-20B8F21FA72C}" type="presParOf" srcId="{9A224348-D957-4A25-8D6D-831950CDF97B}" destId="{8A5D06B4-F0E9-41CB-9E69-B4D602C536A5}" srcOrd="0" destOrd="0" presId="urn:microsoft.com/office/officeart/2005/8/layout/orgChart1"/>
    <dgm:cxn modelId="{ACC4E44D-F284-4363-9F43-31F29A7E6085}" type="presParOf" srcId="{9A224348-D957-4A25-8D6D-831950CDF97B}" destId="{D5C42339-03B7-4C35-8808-FEE877C6A758}" srcOrd="1" destOrd="0" presId="urn:microsoft.com/office/officeart/2005/8/layout/orgChart1"/>
    <dgm:cxn modelId="{44476618-33BF-4AB6-8C3B-FF3D7E638272}" type="presParOf" srcId="{D5C42339-03B7-4C35-8808-FEE877C6A758}" destId="{004A5ECD-2A77-4A1C-889A-AC6A9E6BD6CC}" srcOrd="0" destOrd="0" presId="urn:microsoft.com/office/officeart/2005/8/layout/orgChart1"/>
    <dgm:cxn modelId="{4FA37529-2F7C-49D8-AF18-4524539DDD44}" type="presParOf" srcId="{004A5ECD-2A77-4A1C-889A-AC6A9E6BD6CC}" destId="{5F831F8A-9309-4E9C-B3A0-DA16CE18198E}" srcOrd="0" destOrd="0" presId="urn:microsoft.com/office/officeart/2005/8/layout/orgChart1"/>
    <dgm:cxn modelId="{1E35691C-1910-44E9-BA94-71D30586A2C8}" type="presParOf" srcId="{004A5ECD-2A77-4A1C-889A-AC6A9E6BD6CC}" destId="{56F9494E-DD3A-4C0D-AA7E-890FE090B3E3}" srcOrd="1" destOrd="0" presId="urn:microsoft.com/office/officeart/2005/8/layout/orgChart1"/>
    <dgm:cxn modelId="{D75C13F3-1516-47DE-B370-37D8893C0D9B}" type="presParOf" srcId="{D5C42339-03B7-4C35-8808-FEE877C6A758}" destId="{86CF3E83-2031-4F55-A8FE-DA001F12F389}" srcOrd="1" destOrd="0" presId="urn:microsoft.com/office/officeart/2005/8/layout/orgChart1"/>
    <dgm:cxn modelId="{99982C76-F193-4FF1-9415-1B1C8D5E397F}" type="presParOf" srcId="{D5C42339-03B7-4C35-8808-FEE877C6A758}" destId="{B029C250-EECF-434C-B00C-22389C440BA7}" srcOrd="2" destOrd="0" presId="urn:microsoft.com/office/officeart/2005/8/layout/orgChart1"/>
    <dgm:cxn modelId="{DDEBCF38-E3F9-4F19-85E4-1F04C934FD6D}" type="presParOf" srcId="{D8CF0E67-258B-4EDE-B7EB-61D43DC4571D}" destId="{1A30C0F9-6F19-4179-8C1C-EC9E06495F77}" srcOrd="1" destOrd="0" presId="urn:microsoft.com/office/officeart/2005/8/layout/orgChart1"/>
    <dgm:cxn modelId="{ED212E23-6153-44F7-83E2-1B3C23D74D8E}" type="presParOf" srcId="{1A30C0F9-6F19-4179-8C1C-EC9E06495F77}" destId="{5B7CB49A-5359-4EFA-BFFF-F5FEB98B7BCE}" srcOrd="0" destOrd="0" presId="urn:microsoft.com/office/officeart/2005/8/layout/orgChart1"/>
    <dgm:cxn modelId="{4F57AF7D-B182-43BC-B00F-F6D3E3A951CD}" type="presParOf" srcId="{5B7CB49A-5359-4EFA-BFFF-F5FEB98B7BCE}" destId="{0B3246EA-6ECC-4808-94CC-F7F89B54A824}" srcOrd="0" destOrd="0" presId="urn:microsoft.com/office/officeart/2005/8/layout/orgChart1"/>
    <dgm:cxn modelId="{B533AABC-D614-4B68-9BFF-326B3F046680}" type="presParOf" srcId="{5B7CB49A-5359-4EFA-BFFF-F5FEB98B7BCE}" destId="{090D52AF-DCA7-487E-A507-3655181350A1}" srcOrd="1" destOrd="0" presId="urn:microsoft.com/office/officeart/2005/8/layout/orgChart1"/>
    <dgm:cxn modelId="{C378068E-C460-4025-B4D0-CE683FB53DAE}" type="presParOf" srcId="{1A30C0F9-6F19-4179-8C1C-EC9E06495F77}" destId="{EF1D4FD8-9F12-4733-BA6C-B95597CEA30A}" srcOrd="1" destOrd="0" presId="urn:microsoft.com/office/officeart/2005/8/layout/orgChart1"/>
    <dgm:cxn modelId="{FC10A1F7-3E58-4D7F-82CD-20580DAA32F3}" type="presParOf" srcId="{1A30C0F9-6F19-4179-8C1C-EC9E06495F77}" destId="{3BEE1538-EA32-4011-B52E-E4EAE063764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35FD8-29D8-4A8D-B21C-71645EA538B1}" type="doc">
      <dgm:prSet loTypeId="urn:microsoft.com/office/officeart/2005/8/layout/cycle7" loCatId="cycle" qsTypeId="urn:microsoft.com/office/officeart/2005/8/quickstyle/3d2#1" qsCatId="3D" csTypeId="urn:microsoft.com/office/officeart/2005/8/colors/accent3_2" csCatId="accent3" phldr="1"/>
      <dgm:spPr/>
      <dgm:t>
        <a:bodyPr/>
        <a:lstStyle/>
        <a:p>
          <a:endParaRPr lang="es-CO"/>
        </a:p>
      </dgm:t>
    </dgm:pt>
    <dgm:pt modelId="{D7E44437-633E-475C-9353-C6AAB2F4F0F6}">
      <dgm:prSet phldrT="[Texto]" custT="1"/>
      <dgm:spPr>
        <a:solidFill>
          <a:schemeClr val="accent6">
            <a:lumMod val="60000"/>
            <a:lumOff val="40000"/>
          </a:schemeClr>
        </a:solidFill>
      </dgm:spPr>
      <dgm:t>
        <a:bodyPr/>
        <a:lstStyle/>
        <a:p>
          <a:r>
            <a:rPr lang="es-CO" sz="2900" b="1" dirty="0">
              <a:latin typeface="Trebuchet MS" panose="020B0603020202020204" pitchFamily="34" charset="0"/>
            </a:rPr>
            <a:t>PROYECTO</a:t>
          </a:r>
        </a:p>
      </dgm:t>
    </dgm:pt>
    <dgm:pt modelId="{FA38D8F5-7BBD-483C-9CF4-A059733ACDEC}" type="parTrans" cxnId="{71CFE8DF-7021-49FA-B0DF-A1582B8FE452}">
      <dgm:prSet/>
      <dgm:spPr/>
      <dgm:t>
        <a:bodyPr/>
        <a:lstStyle/>
        <a:p>
          <a:endParaRPr lang="es-CO">
            <a:latin typeface="Trebuchet MS" panose="020B0603020202020204" pitchFamily="34" charset="0"/>
          </a:endParaRPr>
        </a:p>
      </dgm:t>
    </dgm:pt>
    <dgm:pt modelId="{04EFE635-B95F-404E-A7B4-C32953598A9E}" type="sibTrans" cxnId="{71CFE8DF-7021-49FA-B0DF-A1582B8FE452}">
      <dgm:prSet/>
      <dgm:spPr/>
      <dgm:t>
        <a:bodyPr/>
        <a:lstStyle/>
        <a:p>
          <a:endParaRPr lang="es-CO">
            <a:latin typeface="Trebuchet MS" panose="020B0603020202020204" pitchFamily="34" charset="0"/>
          </a:endParaRPr>
        </a:p>
      </dgm:t>
    </dgm:pt>
    <dgm:pt modelId="{A2439EC4-5EBC-4371-9EFF-F9578579309D}">
      <dgm:prSet phldrT="[Texto]" custT="1"/>
      <dgm:spPr>
        <a:solidFill>
          <a:schemeClr val="accent6">
            <a:lumMod val="60000"/>
            <a:lumOff val="40000"/>
          </a:schemeClr>
        </a:solidFill>
      </dgm:spPr>
      <dgm:t>
        <a:bodyPr/>
        <a:lstStyle/>
        <a:p>
          <a:r>
            <a:rPr lang="es-CO" sz="1500" b="1" baseline="0" dirty="0">
              <a:latin typeface="Trebuchet MS" panose="020B0603020202020204" pitchFamily="34" charset="0"/>
            </a:rPr>
            <a:t>FINANCIERO</a:t>
          </a:r>
        </a:p>
      </dgm:t>
    </dgm:pt>
    <dgm:pt modelId="{11379C9F-BD57-48EB-BC53-36E1242AA55A}" type="parTrans" cxnId="{20B547F2-2A67-4515-93AC-C720F89539CD}">
      <dgm:prSet/>
      <dgm:spPr/>
      <dgm:t>
        <a:bodyPr/>
        <a:lstStyle/>
        <a:p>
          <a:endParaRPr lang="es-CO">
            <a:latin typeface="Trebuchet MS" panose="020B0603020202020204" pitchFamily="34" charset="0"/>
          </a:endParaRPr>
        </a:p>
      </dgm:t>
    </dgm:pt>
    <dgm:pt modelId="{335811A6-00C3-4348-978B-332DF1E81DA6}" type="sibTrans" cxnId="{20B547F2-2A67-4515-93AC-C720F89539CD}">
      <dgm:prSet/>
      <dgm:spPr/>
      <dgm:t>
        <a:bodyPr/>
        <a:lstStyle/>
        <a:p>
          <a:endParaRPr lang="es-CO">
            <a:latin typeface="Trebuchet MS" panose="020B0603020202020204" pitchFamily="34" charset="0"/>
          </a:endParaRPr>
        </a:p>
      </dgm:t>
    </dgm:pt>
    <dgm:pt modelId="{5BB3C49F-459D-4863-84BA-B6E60F7DF3C2}">
      <dgm:prSet phldrT="[Texto]" custT="1"/>
      <dgm:spPr>
        <a:solidFill>
          <a:schemeClr val="accent6">
            <a:lumMod val="60000"/>
            <a:lumOff val="40000"/>
          </a:schemeClr>
        </a:solidFill>
      </dgm:spPr>
      <dgm:t>
        <a:bodyPr/>
        <a:lstStyle/>
        <a:p>
          <a:r>
            <a:rPr lang="es-CO" sz="1500" b="1" baseline="0" dirty="0">
              <a:latin typeface="Trebuchet MS" panose="020B0603020202020204" pitchFamily="34" charset="0"/>
            </a:rPr>
            <a:t>TÉCNICO</a:t>
          </a:r>
        </a:p>
      </dgm:t>
    </dgm:pt>
    <dgm:pt modelId="{88B36F27-D72E-451E-A988-023B59DB34A4}" type="parTrans" cxnId="{557D62C9-AC15-44F0-82FD-0F043C46089A}">
      <dgm:prSet/>
      <dgm:spPr/>
      <dgm:t>
        <a:bodyPr/>
        <a:lstStyle/>
        <a:p>
          <a:endParaRPr lang="es-CO">
            <a:latin typeface="Trebuchet MS" panose="020B0603020202020204" pitchFamily="34" charset="0"/>
          </a:endParaRPr>
        </a:p>
      </dgm:t>
    </dgm:pt>
    <dgm:pt modelId="{E8882DD3-D9E4-46DD-8B63-3271694B0802}" type="sibTrans" cxnId="{557D62C9-AC15-44F0-82FD-0F043C46089A}">
      <dgm:prSet/>
      <dgm:spPr/>
      <dgm:t>
        <a:bodyPr/>
        <a:lstStyle/>
        <a:p>
          <a:endParaRPr lang="es-CO">
            <a:latin typeface="Trebuchet MS" panose="020B0603020202020204" pitchFamily="34" charset="0"/>
          </a:endParaRPr>
        </a:p>
      </dgm:t>
    </dgm:pt>
    <dgm:pt modelId="{0957F404-D31F-4F11-A4AE-13BCBAD293D1}" type="pres">
      <dgm:prSet presAssocID="{24A35FD8-29D8-4A8D-B21C-71645EA538B1}" presName="Name0" presStyleCnt="0">
        <dgm:presLayoutVars>
          <dgm:dir/>
          <dgm:resizeHandles val="exact"/>
        </dgm:presLayoutVars>
      </dgm:prSet>
      <dgm:spPr/>
      <dgm:t>
        <a:bodyPr/>
        <a:lstStyle/>
        <a:p>
          <a:endParaRPr lang="es-ES"/>
        </a:p>
      </dgm:t>
    </dgm:pt>
    <dgm:pt modelId="{2F7B2CA3-7FA1-420C-8E2E-ACE583CC146B}" type="pres">
      <dgm:prSet presAssocID="{D7E44437-633E-475C-9353-C6AAB2F4F0F6}" presName="node" presStyleLbl="node1" presStyleIdx="0" presStyleCnt="3" custScaleX="146263" custScaleY="123227" custRadScaleRad="95903" custRadScaleInc="549">
        <dgm:presLayoutVars>
          <dgm:bulletEnabled val="1"/>
        </dgm:presLayoutVars>
      </dgm:prSet>
      <dgm:spPr/>
      <dgm:t>
        <a:bodyPr/>
        <a:lstStyle/>
        <a:p>
          <a:endParaRPr lang="es-ES"/>
        </a:p>
      </dgm:t>
    </dgm:pt>
    <dgm:pt modelId="{F8C748ED-8AA4-4658-B6C0-98398922E8F9}" type="pres">
      <dgm:prSet presAssocID="{04EFE635-B95F-404E-A7B4-C32953598A9E}" presName="sibTrans" presStyleLbl="sibTrans2D1" presStyleIdx="0" presStyleCnt="3"/>
      <dgm:spPr/>
      <dgm:t>
        <a:bodyPr/>
        <a:lstStyle/>
        <a:p>
          <a:endParaRPr lang="es-ES"/>
        </a:p>
      </dgm:t>
    </dgm:pt>
    <dgm:pt modelId="{992735BA-DE3F-46D1-AB83-F8C1C4F38DA8}" type="pres">
      <dgm:prSet presAssocID="{04EFE635-B95F-404E-A7B4-C32953598A9E}" presName="connectorText" presStyleLbl="sibTrans2D1" presStyleIdx="0" presStyleCnt="3"/>
      <dgm:spPr/>
      <dgm:t>
        <a:bodyPr/>
        <a:lstStyle/>
        <a:p>
          <a:endParaRPr lang="es-ES"/>
        </a:p>
      </dgm:t>
    </dgm:pt>
    <dgm:pt modelId="{73229AC2-3C83-4572-88DB-F937A45D0B5C}" type="pres">
      <dgm:prSet presAssocID="{A2439EC4-5EBC-4371-9EFF-F9578579309D}" presName="node" presStyleLbl="node1" presStyleIdx="1" presStyleCnt="3">
        <dgm:presLayoutVars>
          <dgm:bulletEnabled val="1"/>
        </dgm:presLayoutVars>
      </dgm:prSet>
      <dgm:spPr/>
      <dgm:t>
        <a:bodyPr/>
        <a:lstStyle/>
        <a:p>
          <a:endParaRPr lang="es-ES"/>
        </a:p>
      </dgm:t>
    </dgm:pt>
    <dgm:pt modelId="{A035829B-0A2F-4053-BC52-2C98255A0573}" type="pres">
      <dgm:prSet presAssocID="{335811A6-00C3-4348-978B-332DF1E81DA6}" presName="sibTrans" presStyleLbl="sibTrans2D1" presStyleIdx="1" presStyleCnt="3"/>
      <dgm:spPr/>
      <dgm:t>
        <a:bodyPr/>
        <a:lstStyle/>
        <a:p>
          <a:endParaRPr lang="es-ES"/>
        </a:p>
      </dgm:t>
    </dgm:pt>
    <dgm:pt modelId="{77C2F8D5-F128-4BB0-9A26-873405CEEF75}" type="pres">
      <dgm:prSet presAssocID="{335811A6-00C3-4348-978B-332DF1E81DA6}" presName="connectorText" presStyleLbl="sibTrans2D1" presStyleIdx="1" presStyleCnt="3"/>
      <dgm:spPr/>
      <dgm:t>
        <a:bodyPr/>
        <a:lstStyle/>
        <a:p>
          <a:endParaRPr lang="es-ES"/>
        </a:p>
      </dgm:t>
    </dgm:pt>
    <dgm:pt modelId="{8EB8149E-2920-4B7A-BB6A-5A63656FFAA9}" type="pres">
      <dgm:prSet presAssocID="{5BB3C49F-459D-4863-84BA-B6E60F7DF3C2}" presName="node" presStyleLbl="node1" presStyleIdx="2" presStyleCnt="3">
        <dgm:presLayoutVars>
          <dgm:bulletEnabled val="1"/>
        </dgm:presLayoutVars>
      </dgm:prSet>
      <dgm:spPr/>
      <dgm:t>
        <a:bodyPr/>
        <a:lstStyle/>
        <a:p>
          <a:endParaRPr lang="es-ES"/>
        </a:p>
      </dgm:t>
    </dgm:pt>
    <dgm:pt modelId="{63632634-209E-4521-8911-CC41796DD4C2}" type="pres">
      <dgm:prSet presAssocID="{E8882DD3-D9E4-46DD-8B63-3271694B0802}" presName="sibTrans" presStyleLbl="sibTrans2D1" presStyleIdx="2" presStyleCnt="3"/>
      <dgm:spPr/>
      <dgm:t>
        <a:bodyPr/>
        <a:lstStyle/>
        <a:p>
          <a:endParaRPr lang="es-ES"/>
        </a:p>
      </dgm:t>
    </dgm:pt>
    <dgm:pt modelId="{49F1A99C-9BBF-4F39-B07E-3617D2E789CF}" type="pres">
      <dgm:prSet presAssocID="{E8882DD3-D9E4-46DD-8B63-3271694B0802}" presName="connectorText" presStyleLbl="sibTrans2D1" presStyleIdx="2" presStyleCnt="3"/>
      <dgm:spPr/>
      <dgm:t>
        <a:bodyPr/>
        <a:lstStyle/>
        <a:p>
          <a:endParaRPr lang="es-ES"/>
        </a:p>
      </dgm:t>
    </dgm:pt>
  </dgm:ptLst>
  <dgm:cxnLst>
    <dgm:cxn modelId="{BBF9742D-AA4A-4E70-B6B4-C3A1A530DE0B}" type="presOf" srcId="{335811A6-00C3-4348-978B-332DF1E81DA6}" destId="{77C2F8D5-F128-4BB0-9A26-873405CEEF75}" srcOrd="1" destOrd="0" presId="urn:microsoft.com/office/officeart/2005/8/layout/cycle7"/>
    <dgm:cxn modelId="{1C4EA069-85F4-44DF-ACB3-4A5612DF2B22}" type="presOf" srcId="{5BB3C49F-459D-4863-84BA-B6E60F7DF3C2}" destId="{8EB8149E-2920-4B7A-BB6A-5A63656FFAA9}" srcOrd="0" destOrd="0" presId="urn:microsoft.com/office/officeart/2005/8/layout/cycle7"/>
    <dgm:cxn modelId="{69893B48-8FB3-4BD0-BC43-712603A2B430}" type="presOf" srcId="{A2439EC4-5EBC-4371-9EFF-F9578579309D}" destId="{73229AC2-3C83-4572-88DB-F937A45D0B5C}" srcOrd="0" destOrd="0" presId="urn:microsoft.com/office/officeart/2005/8/layout/cycle7"/>
    <dgm:cxn modelId="{20B547F2-2A67-4515-93AC-C720F89539CD}" srcId="{24A35FD8-29D8-4A8D-B21C-71645EA538B1}" destId="{A2439EC4-5EBC-4371-9EFF-F9578579309D}" srcOrd="1" destOrd="0" parTransId="{11379C9F-BD57-48EB-BC53-36E1242AA55A}" sibTransId="{335811A6-00C3-4348-978B-332DF1E81DA6}"/>
    <dgm:cxn modelId="{99D6AC21-6863-4B00-94B5-66CDE4ECA549}" type="presOf" srcId="{24A35FD8-29D8-4A8D-B21C-71645EA538B1}" destId="{0957F404-D31F-4F11-A4AE-13BCBAD293D1}" srcOrd="0" destOrd="0" presId="urn:microsoft.com/office/officeart/2005/8/layout/cycle7"/>
    <dgm:cxn modelId="{C2BD7991-5969-4330-9109-640E315AFABF}" type="presOf" srcId="{E8882DD3-D9E4-46DD-8B63-3271694B0802}" destId="{49F1A99C-9BBF-4F39-B07E-3617D2E789CF}" srcOrd="1" destOrd="0" presId="urn:microsoft.com/office/officeart/2005/8/layout/cycle7"/>
    <dgm:cxn modelId="{EF0A6ED5-D4A5-4555-8EBB-A2D4A514B7F8}" type="presOf" srcId="{04EFE635-B95F-404E-A7B4-C32953598A9E}" destId="{F8C748ED-8AA4-4658-B6C0-98398922E8F9}" srcOrd="0" destOrd="0" presId="urn:microsoft.com/office/officeart/2005/8/layout/cycle7"/>
    <dgm:cxn modelId="{03E7AA92-07DC-4612-8846-21153921C661}" type="presOf" srcId="{E8882DD3-D9E4-46DD-8B63-3271694B0802}" destId="{63632634-209E-4521-8911-CC41796DD4C2}" srcOrd="0" destOrd="0" presId="urn:microsoft.com/office/officeart/2005/8/layout/cycle7"/>
    <dgm:cxn modelId="{71CFE8DF-7021-49FA-B0DF-A1582B8FE452}" srcId="{24A35FD8-29D8-4A8D-B21C-71645EA538B1}" destId="{D7E44437-633E-475C-9353-C6AAB2F4F0F6}" srcOrd="0" destOrd="0" parTransId="{FA38D8F5-7BBD-483C-9CF4-A059733ACDEC}" sibTransId="{04EFE635-B95F-404E-A7B4-C32953598A9E}"/>
    <dgm:cxn modelId="{0E6C4067-BCD3-4DE5-9B11-ECF6F633448A}" type="presOf" srcId="{335811A6-00C3-4348-978B-332DF1E81DA6}" destId="{A035829B-0A2F-4053-BC52-2C98255A0573}" srcOrd="0" destOrd="0" presId="urn:microsoft.com/office/officeart/2005/8/layout/cycle7"/>
    <dgm:cxn modelId="{CCA01EE8-E468-496A-BD5B-DF00BB7FC2D4}" type="presOf" srcId="{04EFE635-B95F-404E-A7B4-C32953598A9E}" destId="{992735BA-DE3F-46D1-AB83-F8C1C4F38DA8}" srcOrd="1" destOrd="0" presId="urn:microsoft.com/office/officeart/2005/8/layout/cycle7"/>
    <dgm:cxn modelId="{557D62C9-AC15-44F0-82FD-0F043C46089A}" srcId="{24A35FD8-29D8-4A8D-B21C-71645EA538B1}" destId="{5BB3C49F-459D-4863-84BA-B6E60F7DF3C2}" srcOrd="2" destOrd="0" parTransId="{88B36F27-D72E-451E-A988-023B59DB34A4}" sibTransId="{E8882DD3-D9E4-46DD-8B63-3271694B0802}"/>
    <dgm:cxn modelId="{219612AC-7E9F-4E5E-9A8E-2AE5D91C11AF}" type="presOf" srcId="{D7E44437-633E-475C-9353-C6AAB2F4F0F6}" destId="{2F7B2CA3-7FA1-420C-8E2E-ACE583CC146B}" srcOrd="0" destOrd="0" presId="urn:microsoft.com/office/officeart/2005/8/layout/cycle7"/>
    <dgm:cxn modelId="{9D50A2D0-AECF-49B3-802B-695B0D60519C}" type="presParOf" srcId="{0957F404-D31F-4F11-A4AE-13BCBAD293D1}" destId="{2F7B2CA3-7FA1-420C-8E2E-ACE583CC146B}" srcOrd="0" destOrd="0" presId="urn:microsoft.com/office/officeart/2005/8/layout/cycle7"/>
    <dgm:cxn modelId="{D1AE4955-1076-48B4-A769-AAC5CB090B24}" type="presParOf" srcId="{0957F404-D31F-4F11-A4AE-13BCBAD293D1}" destId="{F8C748ED-8AA4-4658-B6C0-98398922E8F9}" srcOrd="1" destOrd="0" presId="urn:microsoft.com/office/officeart/2005/8/layout/cycle7"/>
    <dgm:cxn modelId="{15FDC571-9691-4B89-B0F4-7638C3B1EE03}" type="presParOf" srcId="{F8C748ED-8AA4-4658-B6C0-98398922E8F9}" destId="{992735BA-DE3F-46D1-AB83-F8C1C4F38DA8}" srcOrd="0" destOrd="0" presId="urn:microsoft.com/office/officeart/2005/8/layout/cycle7"/>
    <dgm:cxn modelId="{340A7B92-6B1F-4FD6-BD16-CDDAC4DB4EA2}" type="presParOf" srcId="{0957F404-D31F-4F11-A4AE-13BCBAD293D1}" destId="{73229AC2-3C83-4572-88DB-F937A45D0B5C}" srcOrd="2" destOrd="0" presId="urn:microsoft.com/office/officeart/2005/8/layout/cycle7"/>
    <dgm:cxn modelId="{4435B2A7-B7AA-4CBD-A6EE-E0DC8356C274}" type="presParOf" srcId="{0957F404-D31F-4F11-A4AE-13BCBAD293D1}" destId="{A035829B-0A2F-4053-BC52-2C98255A0573}" srcOrd="3" destOrd="0" presId="urn:microsoft.com/office/officeart/2005/8/layout/cycle7"/>
    <dgm:cxn modelId="{9AEF60E7-43CC-4B9B-AEA7-4EB3417BA4BC}" type="presParOf" srcId="{A035829B-0A2F-4053-BC52-2C98255A0573}" destId="{77C2F8D5-F128-4BB0-9A26-873405CEEF75}" srcOrd="0" destOrd="0" presId="urn:microsoft.com/office/officeart/2005/8/layout/cycle7"/>
    <dgm:cxn modelId="{90DD2431-0E22-4DDB-8F65-E2C3768B9848}" type="presParOf" srcId="{0957F404-D31F-4F11-A4AE-13BCBAD293D1}" destId="{8EB8149E-2920-4B7A-BB6A-5A63656FFAA9}" srcOrd="4" destOrd="0" presId="urn:microsoft.com/office/officeart/2005/8/layout/cycle7"/>
    <dgm:cxn modelId="{DE466308-FB7A-4799-A9D0-DC8893551448}" type="presParOf" srcId="{0957F404-D31F-4F11-A4AE-13BCBAD293D1}" destId="{63632634-209E-4521-8911-CC41796DD4C2}" srcOrd="5" destOrd="0" presId="urn:microsoft.com/office/officeart/2005/8/layout/cycle7"/>
    <dgm:cxn modelId="{C9B4941E-3A46-4366-95C6-ED423A6299D7}" type="presParOf" srcId="{63632634-209E-4521-8911-CC41796DD4C2}" destId="{49F1A99C-9BBF-4F39-B07E-3617D2E789CF}" srcOrd="0" destOrd="0" presId="urn:microsoft.com/office/officeart/2005/8/layout/cycle7"/>
  </dgm:cxnLst>
  <dgm:bg>
    <a:noFill/>
  </dgm:bg>
  <dgm:whole>
    <a:ln>
      <a:solidFill>
        <a:schemeClr val="accent6">
          <a:lumMod val="40000"/>
          <a:lumOff val="6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A35FD8-29D8-4A8D-B21C-71645EA538B1}" type="doc">
      <dgm:prSet loTypeId="urn:microsoft.com/office/officeart/2005/8/layout/cycle7" loCatId="cycle" qsTypeId="urn:microsoft.com/office/officeart/2005/8/quickstyle/3d2#1" qsCatId="3D" csTypeId="urn:microsoft.com/office/officeart/2005/8/colors/accent3_2" csCatId="accent3" phldr="1"/>
      <dgm:spPr/>
      <dgm:t>
        <a:bodyPr/>
        <a:lstStyle/>
        <a:p>
          <a:endParaRPr lang="es-CO"/>
        </a:p>
      </dgm:t>
    </dgm:pt>
    <dgm:pt modelId="{D7E44437-633E-475C-9353-C6AAB2F4F0F6}">
      <dgm:prSet phldrT="[Texto]" custT="1"/>
      <dgm:spPr>
        <a:solidFill>
          <a:schemeClr val="accent6">
            <a:lumMod val="60000"/>
            <a:lumOff val="40000"/>
          </a:schemeClr>
        </a:solidFill>
      </dgm:spPr>
      <dgm:t>
        <a:bodyPr/>
        <a:lstStyle/>
        <a:p>
          <a:r>
            <a:rPr lang="es-CO" sz="2900" b="1" dirty="0">
              <a:latin typeface="Trebuchet MS" panose="020B0603020202020204" pitchFamily="34" charset="0"/>
            </a:rPr>
            <a:t>PROYECTO</a:t>
          </a:r>
        </a:p>
      </dgm:t>
    </dgm:pt>
    <dgm:pt modelId="{FA38D8F5-7BBD-483C-9CF4-A059733ACDEC}" type="parTrans" cxnId="{71CFE8DF-7021-49FA-B0DF-A1582B8FE452}">
      <dgm:prSet/>
      <dgm:spPr/>
      <dgm:t>
        <a:bodyPr/>
        <a:lstStyle/>
        <a:p>
          <a:endParaRPr lang="es-CO">
            <a:latin typeface="Trebuchet MS" panose="020B0603020202020204" pitchFamily="34" charset="0"/>
          </a:endParaRPr>
        </a:p>
      </dgm:t>
    </dgm:pt>
    <dgm:pt modelId="{04EFE635-B95F-404E-A7B4-C32953598A9E}" type="sibTrans" cxnId="{71CFE8DF-7021-49FA-B0DF-A1582B8FE452}">
      <dgm:prSet/>
      <dgm:spPr/>
      <dgm:t>
        <a:bodyPr/>
        <a:lstStyle/>
        <a:p>
          <a:endParaRPr lang="es-CO">
            <a:latin typeface="Trebuchet MS" panose="020B0603020202020204" pitchFamily="34" charset="0"/>
          </a:endParaRPr>
        </a:p>
      </dgm:t>
    </dgm:pt>
    <dgm:pt modelId="{A2439EC4-5EBC-4371-9EFF-F9578579309D}">
      <dgm:prSet phldrT="[Texto]" custT="1"/>
      <dgm:spPr>
        <a:solidFill>
          <a:schemeClr val="accent6">
            <a:lumMod val="60000"/>
            <a:lumOff val="40000"/>
          </a:schemeClr>
        </a:solidFill>
      </dgm:spPr>
      <dgm:t>
        <a:bodyPr/>
        <a:lstStyle/>
        <a:p>
          <a:r>
            <a:rPr lang="es-CO" sz="1500" b="1" baseline="0" dirty="0">
              <a:latin typeface="Trebuchet MS" panose="020B0603020202020204" pitchFamily="34" charset="0"/>
            </a:rPr>
            <a:t>FINANCIERO</a:t>
          </a:r>
        </a:p>
      </dgm:t>
    </dgm:pt>
    <dgm:pt modelId="{11379C9F-BD57-48EB-BC53-36E1242AA55A}" type="parTrans" cxnId="{20B547F2-2A67-4515-93AC-C720F89539CD}">
      <dgm:prSet/>
      <dgm:spPr/>
      <dgm:t>
        <a:bodyPr/>
        <a:lstStyle/>
        <a:p>
          <a:endParaRPr lang="es-CO">
            <a:latin typeface="Trebuchet MS" panose="020B0603020202020204" pitchFamily="34" charset="0"/>
          </a:endParaRPr>
        </a:p>
      </dgm:t>
    </dgm:pt>
    <dgm:pt modelId="{335811A6-00C3-4348-978B-332DF1E81DA6}" type="sibTrans" cxnId="{20B547F2-2A67-4515-93AC-C720F89539CD}">
      <dgm:prSet/>
      <dgm:spPr/>
      <dgm:t>
        <a:bodyPr/>
        <a:lstStyle/>
        <a:p>
          <a:endParaRPr lang="es-CO">
            <a:latin typeface="Trebuchet MS" panose="020B0603020202020204" pitchFamily="34" charset="0"/>
          </a:endParaRPr>
        </a:p>
      </dgm:t>
    </dgm:pt>
    <dgm:pt modelId="{5BB3C49F-459D-4863-84BA-B6E60F7DF3C2}">
      <dgm:prSet phldrT="[Texto]" custT="1"/>
      <dgm:spPr>
        <a:solidFill>
          <a:schemeClr val="accent6">
            <a:lumMod val="60000"/>
            <a:lumOff val="40000"/>
          </a:schemeClr>
        </a:solidFill>
      </dgm:spPr>
      <dgm:t>
        <a:bodyPr/>
        <a:lstStyle/>
        <a:p>
          <a:r>
            <a:rPr lang="es-CO" sz="1500" b="1" baseline="0" dirty="0">
              <a:solidFill>
                <a:schemeClr val="tx1"/>
              </a:solidFill>
              <a:latin typeface="Trebuchet MS" panose="020B0603020202020204" pitchFamily="34" charset="0"/>
            </a:rPr>
            <a:t>TÉCNICO</a:t>
          </a:r>
        </a:p>
      </dgm:t>
    </dgm:pt>
    <dgm:pt modelId="{88B36F27-D72E-451E-A988-023B59DB34A4}" type="parTrans" cxnId="{557D62C9-AC15-44F0-82FD-0F043C46089A}">
      <dgm:prSet/>
      <dgm:spPr/>
      <dgm:t>
        <a:bodyPr/>
        <a:lstStyle/>
        <a:p>
          <a:endParaRPr lang="es-CO">
            <a:latin typeface="Trebuchet MS" panose="020B0603020202020204" pitchFamily="34" charset="0"/>
          </a:endParaRPr>
        </a:p>
      </dgm:t>
    </dgm:pt>
    <dgm:pt modelId="{E8882DD3-D9E4-46DD-8B63-3271694B0802}" type="sibTrans" cxnId="{557D62C9-AC15-44F0-82FD-0F043C46089A}">
      <dgm:prSet/>
      <dgm:spPr/>
      <dgm:t>
        <a:bodyPr/>
        <a:lstStyle/>
        <a:p>
          <a:endParaRPr lang="es-CO">
            <a:latin typeface="Trebuchet MS" panose="020B0603020202020204" pitchFamily="34" charset="0"/>
          </a:endParaRPr>
        </a:p>
      </dgm:t>
    </dgm:pt>
    <dgm:pt modelId="{0957F404-D31F-4F11-A4AE-13BCBAD293D1}" type="pres">
      <dgm:prSet presAssocID="{24A35FD8-29D8-4A8D-B21C-71645EA538B1}" presName="Name0" presStyleCnt="0">
        <dgm:presLayoutVars>
          <dgm:dir/>
          <dgm:resizeHandles val="exact"/>
        </dgm:presLayoutVars>
      </dgm:prSet>
      <dgm:spPr/>
      <dgm:t>
        <a:bodyPr/>
        <a:lstStyle/>
        <a:p>
          <a:endParaRPr lang="es-ES"/>
        </a:p>
      </dgm:t>
    </dgm:pt>
    <dgm:pt modelId="{2F7B2CA3-7FA1-420C-8E2E-ACE583CC146B}" type="pres">
      <dgm:prSet presAssocID="{D7E44437-633E-475C-9353-C6AAB2F4F0F6}" presName="node" presStyleLbl="node1" presStyleIdx="0" presStyleCnt="3" custScaleX="146263" custScaleY="123227" custRadScaleRad="95903" custRadScaleInc="549">
        <dgm:presLayoutVars>
          <dgm:bulletEnabled val="1"/>
        </dgm:presLayoutVars>
      </dgm:prSet>
      <dgm:spPr/>
      <dgm:t>
        <a:bodyPr/>
        <a:lstStyle/>
        <a:p>
          <a:endParaRPr lang="es-ES"/>
        </a:p>
      </dgm:t>
    </dgm:pt>
    <dgm:pt modelId="{F8C748ED-8AA4-4658-B6C0-98398922E8F9}" type="pres">
      <dgm:prSet presAssocID="{04EFE635-B95F-404E-A7B4-C32953598A9E}" presName="sibTrans" presStyleLbl="sibTrans2D1" presStyleIdx="0" presStyleCnt="3"/>
      <dgm:spPr/>
      <dgm:t>
        <a:bodyPr/>
        <a:lstStyle/>
        <a:p>
          <a:endParaRPr lang="es-ES"/>
        </a:p>
      </dgm:t>
    </dgm:pt>
    <dgm:pt modelId="{992735BA-DE3F-46D1-AB83-F8C1C4F38DA8}" type="pres">
      <dgm:prSet presAssocID="{04EFE635-B95F-404E-A7B4-C32953598A9E}" presName="connectorText" presStyleLbl="sibTrans2D1" presStyleIdx="0" presStyleCnt="3"/>
      <dgm:spPr/>
      <dgm:t>
        <a:bodyPr/>
        <a:lstStyle/>
        <a:p>
          <a:endParaRPr lang="es-ES"/>
        </a:p>
      </dgm:t>
    </dgm:pt>
    <dgm:pt modelId="{73229AC2-3C83-4572-88DB-F937A45D0B5C}" type="pres">
      <dgm:prSet presAssocID="{A2439EC4-5EBC-4371-9EFF-F9578579309D}" presName="node" presStyleLbl="node1" presStyleIdx="1" presStyleCnt="3">
        <dgm:presLayoutVars>
          <dgm:bulletEnabled val="1"/>
        </dgm:presLayoutVars>
      </dgm:prSet>
      <dgm:spPr/>
      <dgm:t>
        <a:bodyPr/>
        <a:lstStyle/>
        <a:p>
          <a:endParaRPr lang="es-ES"/>
        </a:p>
      </dgm:t>
    </dgm:pt>
    <dgm:pt modelId="{A035829B-0A2F-4053-BC52-2C98255A0573}" type="pres">
      <dgm:prSet presAssocID="{335811A6-00C3-4348-978B-332DF1E81DA6}" presName="sibTrans" presStyleLbl="sibTrans2D1" presStyleIdx="1" presStyleCnt="3"/>
      <dgm:spPr/>
      <dgm:t>
        <a:bodyPr/>
        <a:lstStyle/>
        <a:p>
          <a:endParaRPr lang="es-ES"/>
        </a:p>
      </dgm:t>
    </dgm:pt>
    <dgm:pt modelId="{77C2F8D5-F128-4BB0-9A26-873405CEEF75}" type="pres">
      <dgm:prSet presAssocID="{335811A6-00C3-4348-978B-332DF1E81DA6}" presName="connectorText" presStyleLbl="sibTrans2D1" presStyleIdx="1" presStyleCnt="3"/>
      <dgm:spPr/>
      <dgm:t>
        <a:bodyPr/>
        <a:lstStyle/>
        <a:p>
          <a:endParaRPr lang="es-ES"/>
        </a:p>
      </dgm:t>
    </dgm:pt>
    <dgm:pt modelId="{8EB8149E-2920-4B7A-BB6A-5A63656FFAA9}" type="pres">
      <dgm:prSet presAssocID="{5BB3C49F-459D-4863-84BA-B6E60F7DF3C2}" presName="node" presStyleLbl="node1" presStyleIdx="2" presStyleCnt="3">
        <dgm:presLayoutVars>
          <dgm:bulletEnabled val="1"/>
        </dgm:presLayoutVars>
      </dgm:prSet>
      <dgm:spPr/>
      <dgm:t>
        <a:bodyPr/>
        <a:lstStyle/>
        <a:p>
          <a:endParaRPr lang="es-ES"/>
        </a:p>
      </dgm:t>
    </dgm:pt>
    <dgm:pt modelId="{63632634-209E-4521-8911-CC41796DD4C2}" type="pres">
      <dgm:prSet presAssocID="{E8882DD3-D9E4-46DD-8B63-3271694B0802}" presName="sibTrans" presStyleLbl="sibTrans2D1" presStyleIdx="2" presStyleCnt="3"/>
      <dgm:spPr/>
      <dgm:t>
        <a:bodyPr/>
        <a:lstStyle/>
        <a:p>
          <a:endParaRPr lang="es-ES"/>
        </a:p>
      </dgm:t>
    </dgm:pt>
    <dgm:pt modelId="{49F1A99C-9BBF-4F39-B07E-3617D2E789CF}" type="pres">
      <dgm:prSet presAssocID="{E8882DD3-D9E4-46DD-8B63-3271694B0802}" presName="connectorText" presStyleLbl="sibTrans2D1" presStyleIdx="2" presStyleCnt="3"/>
      <dgm:spPr/>
      <dgm:t>
        <a:bodyPr/>
        <a:lstStyle/>
        <a:p>
          <a:endParaRPr lang="es-ES"/>
        </a:p>
      </dgm:t>
    </dgm:pt>
  </dgm:ptLst>
  <dgm:cxnLst>
    <dgm:cxn modelId="{BBF9742D-AA4A-4E70-B6B4-C3A1A530DE0B}" type="presOf" srcId="{335811A6-00C3-4348-978B-332DF1E81DA6}" destId="{77C2F8D5-F128-4BB0-9A26-873405CEEF75}" srcOrd="1" destOrd="0" presId="urn:microsoft.com/office/officeart/2005/8/layout/cycle7"/>
    <dgm:cxn modelId="{1C4EA069-85F4-44DF-ACB3-4A5612DF2B22}" type="presOf" srcId="{5BB3C49F-459D-4863-84BA-B6E60F7DF3C2}" destId="{8EB8149E-2920-4B7A-BB6A-5A63656FFAA9}" srcOrd="0" destOrd="0" presId="urn:microsoft.com/office/officeart/2005/8/layout/cycle7"/>
    <dgm:cxn modelId="{69893B48-8FB3-4BD0-BC43-712603A2B430}" type="presOf" srcId="{A2439EC4-5EBC-4371-9EFF-F9578579309D}" destId="{73229AC2-3C83-4572-88DB-F937A45D0B5C}" srcOrd="0" destOrd="0" presId="urn:microsoft.com/office/officeart/2005/8/layout/cycle7"/>
    <dgm:cxn modelId="{20B547F2-2A67-4515-93AC-C720F89539CD}" srcId="{24A35FD8-29D8-4A8D-B21C-71645EA538B1}" destId="{A2439EC4-5EBC-4371-9EFF-F9578579309D}" srcOrd="1" destOrd="0" parTransId="{11379C9F-BD57-48EB-BC53-36E1242AA55A}" sibTransId="{335811A6-00C3-4348-978B-332DF1E81DA6}"/>
    <dgm:cxn modelId="{99D6AC21-6863-4B00-94B5-66CDE4ECA549}" type="presOf" srcId="{24A35FD8-29D8-4A8D-B21C-71645EA538B1}" destId="{0957F404-D31F-4F11-A4AE-13BCBAD293D1}" srcOrd="0" destOrd="0" presId="urn:microsoft.com/office/officeart/2005/8/layout/cycle7"/>
    <dgm:cxn modelId="{C2BD7991-5969-4330-9109-640E315AFABF}" type="presOf" srcId="{E8882DD3-D9E4-46DD-8B63-3271694B0802}" destId="{49F1A99C-9BBF-4F39-B07E-3617D2E789CF}" srcOrd="1" destOrd="0" presId="urn:microsoft.com/office/officeart/2005/8/layout/cycle7"/>
    <dgm:cxn modelId="{EF0A6ED5-D4A5-4555-8EBB-A2D4A514B7F8}" type="presOf" srcId="{04EFE635-B95F-404E-A7B4-C32953598A9E}" destId="{F8C748ED-8AA4-4658-B6C0-98398922E8F9}" srcOrd="0" destOrd="0" presId="urn:microsoft.com/office/officeart/2005/8/layout/cycle7"/>
    <dgm:cxn modelId="{03E7AA92-07DC-4612-8846-21153921C661}" type="presOf" srcId="{E8882DD3-D9E4-46DD-8B63-3271694B0802}" destId="{63632634-209E-4521-8911-CC41796DD4C2}" srcOrd="0" destOrd="0" presId="urn:microsoft.com/office/officeart/2005/8/layout/cycle7"/>
    <dgm:cxn modelId="{71CFE8DF-7021-49FA-B0DF-A1582B8FE452}" srcId="{24A35FD8-29D8-4A8D-B21C-71645EA538B1}" destId="{D7E44437-633E-475C-9353-C6AAB2F4F0F6}" srcOrd="0" destOrd="0" parTransId="{FA38D8F5-7BBD-483C-9CF4-A059733ACDEC}" sibTransId="{04EFE635-B95F-404E-A7B4-C32953598A9E}"/>
    <dgm:cxn modelId="{0E6C4067-BCD3-4DE5-9B11-ECF6F633448A}" type="presOf" srcId="{335811A6-00C3-4348-978B-332DF1E81DA6}" destId="{A035829B-0A2F-4053-BC52-2C98255A0573}" srcOrd="0" destOrd="0" presId="urn:microsoft.com/office/officeart/2005/8/layout/cycle7"/>
    <dgm:cxn modelId="{CCA01EE8-E468-496A-BD5B-DF00BB7FC2D4}" type="presOf" srcId="{04EFE635-B95F-404E-A7B4-C32953598A9E}" destId="{992735BA-DE3F-46D1-AB83-F8C1C4F38DA8}" srcOrd="1" destOrd="0" presId="urn:microsoft.com/office/officeart/2005/8/layout/cycle7"/>
    <dgm:cxn modelId="{557D62C9-AC15-44F0-82FD-0F043C46089A}" srcId="{24A35FD8-29D8-4A8D-B21C-71645EA538B1}" destId="{5BB3C49F-459D-4863-84BA-B6E60F7DF3C2}" srcOrd="2" destOrd="0" parTransId="{88B36F27-D72E-451E-A988-023B59DB34A4}" sibTransId="{E8882DD3-D9E4-46DD-8B63-3271694B0802}"/>
    <dgm:cxn modelId="{219612AC-7E9F-4E5E-9A8E-2AE5D91C11AF}" type="presOf" srcId="{D7E44437-633E-475C-9353-C6AAB2F4F0F6}" destId="{2F7B2CA3-7FA1-420C-8E2E-ACE583CC146B}" srcOrd="0" destOrd="0" presId="urn:microsoft.com/office/officeart/2005/8/layout/cycle7"/>
    <dgm:cxn modelId="{9D50A2D0-AECF-49B3-802B-695B0D60519C}" type="presParOf" srcId="{0957F404-D31F-4F11-A4AE-13BCBAD293D1}" destId="{2F7B2CA3-7FA1-420C-8E2E-ACE583CC146B}" srcOrd="0" destOrd="0" presId="urn:microsoft.com/office/officeart/2005/8/layout/cycle7"/>
    <dgm:cxn modelId="{D1AE4955-1076-48B4-A769-AAC5CB090B24}" type="presParOf" srcId="{0957F404-D31F-4F11-A4AE-13BCBAD293D1}" destId="{F8C748ED-8AA4-4658-B6C0-98398922E8F9}" srcOrd="1" destOrd="0" presId="urn:microsoft.com/office/officeart/2005/8/layout/cycle7"/>
    <dgm:cxn modelId="{15FDC571-9691-4B89-B0F4-7638C3B1EE03}" type="presParOf" srcId="{F8C748ED-8AA4-4658-B6C0-98398922E8F9}" destId="{992735BA-DE3F-46D1-AB83-F8C1C4F38DA8}" srcOrd="0" destOrd="0" presId="urn:microsoft.com/office/officeart/2005/8/layout/cycle7"/>
    <dgm:cxn modelId="{340A7B92-6B1F-4FD6-BD16-CDDAC4DB4EA2}" type="presParOf" srcId="{0957F404-D31F-4F11-A4AE-13BCBAD293D1}" destId="{73229AC2-3C83-4572-88DB-F937A45D0B5C}" srcOrd="2" destOrd="0" presId="urn:microsoft.com/office/officeart/2005/8/layout/cycle7"/>
    <dgm:cxn modelId="{4435B2A7-B7AA-4CBD-A6EE-E0DC8356C274}" type="presParOf" srcId="{0957F404-D31F-4F11-A4AE-13BCBAD293D1}" destId="{A035829B-0A2F-4053-BC52-2C98255A0573}" srcOrd="3" destOrd="0" presId="urn:microsoft.com/office/officeart/2005/8/layout/cycle7"/>
    <dgm:cxn modelId="{9AEF60E7-43CC-4B9B-AEA7-4EB3417BA4BC}" type="presParOf" srcId="{A035829B-0A2F-4053-BC52-2C98255A0573}" destId="{77C2F8D5-F128-4BB0-9A26-873405CEEF75}" srcOrd="0" destOrd="0" presId="urn:microsoft.com/office/officeart/2005/8/layout/cycle7"/>
    <dgm:cxn modelId="{90DD2431-0E22-4DDB-8F65-E2C3768B9848}" type="presParOf" srcId="{0957F404-D31F-4F11-A4AE-13BCBAD293D1}" destId="{8EB8149E-2920-4B7A-BB6A-5A63656FFAA9}" srcOrd="4" destOrd="0" presId="urn:microsoft.com/office/officeart/2005/8/layout/cycle7"/>
    <dgm:cxn modelId="{DE466308-FB7A-4799-A9D0-DC8893551448}" type="presParOf" srcId="{0957F404-D31F-4F11-A4AE-13BCBAD293D1}" destId="{63632634-209E-4521-8911-CC41796DD4C2}" srcOrd="5" destOrd="0" presId="urn:microsoft.com/office/officeart/2005/8/layout/cycle7"/>
    <dgm:cxn modelId="{C9B4941E-3A46-4366-95C6-ED423A6299D7}" type="presParOf" srcId="{63632634-209E-4521-8911-CC41796DD4C2}" destId="{49F1A99C-9BBF-4F39-B07E-3617D2E789CF}" srcOrd="0" destOrd="0" presId="urn:microsoft.com/office/officeart/2005/8/layout/cycle7"/>
  </dgm:cxnLst>
  <dgm:bg>
    <a:noFill/>
  </dgm:bg>
  <dgm:whole>
    <a:ln>
      <a:solidFill>
        <a:schemeClr val="accent6">
          <a:lumMod val="40000"/>
          <a:lumOff val="6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A35FD8-29D8-4A8D-B21C-71645EA538B1}" type="doc">
      <dgm:prSet loTypeId="urn:microsoft.com/office/officeart/2005/8/layout/cycle7" loCatId="cycle" qsTypeId="urn:microsoft.com/office/officeart/2005/8/quickstyle/3d2#4" qsCatId="3D" csTypeId="urn:microsoft.com/office/officeart/2005/8/colors/accent3_2" csCatId="accent3" phldr="1"/>
      <dgm:spPr/>
      <dgm:t>
        <a:bodyPr/>
        <a:lstStyle/>
        <a:p>
          <a:endParaRPr lang="es-CO"/>
        </a:p>
      </dgm:t>
    </dgm:pt>
    <dgm:pt modelId="{D7E44437-633E-475C-9353-C6AAB2F4F0F6}">
      <dgm:prSet phldrT="[Texto]" custT="1"/>
      <dgm:spPr>
        <a:solidFill>
          <a:schemeClr val="accent6">
            <a:lumMod val="60000"/>
            <a:lumOff val="40000"/>
          </a:schemeClr>
        </a:solidFill>
      </dgm:spPr>
      <dgm:t>
        <a:bodyPr/>
        <a:lstStyle/>
        <a:p>
          <a:r>
            <a:rPr lang="es-CO" sz="2000" b="1" dirty="0">
              <a:latin typeface="+mn-lt"/>
            </a:rPr>
            <a:t>PROYECTO</a:t>
          </a:r>
        </a:p>
      </dgm:t>
    </dgm:pt>
    <dgm:pt modelId="{FA38D8F5-7BBD-483C-9CF4-A059733ACDEC}" type="parTrans" cxnId="{71CFE8DF-7021-49FA-B0DF-A1582B8FE452}">
      <dgm:prSet/>
      <dgm:spPr/>
      <dgm:t>
        <a:bodyPr/>
        <a:lstStyle/>
        <a:p>
          <a:endParaRPr lang="es-CO" sz="2000">
            <a:latin typeface="+mn-lt"/>
          </a:endParaRPr>
        </a:p>
      </dgm:t>
    </dgm:pt>
    <dgm:pt modelId="{04EFE635-B95F-404E-A7B4-C32953598A9E}" type="sibTrans" cxnId="{71CFE8DF-7021-49FA-B0DF-A1582B8FE452}">
      <dgm:prSet custT="1"/>
      <dgm:spPr/>
      <dgm:t>
        <a:bodyPr/>
        <a:lstStyle/>
        <a:p>
          <a:endParaRPr lang="es-CO" sz="2000">
            <a:latin typeface="+mn-lt"/>
          </a:endParaRPr>
        </a:p>
      </dgm:t>
    </dgm:pt>
    <dgm:pt modelId="{A2439EC4-5EBC-4371-9EFF-F9578579309D}">
      <dgm:prSet phldrT="[Texto]"/>
      <dgm:spPr>
        <a:solidFill>
          <a:schemeClr val="accent6">
            <a:lumMod val="60000"/>
            <a:lumOff val="40000"/>
          </a:schemeClr>
        </a:solidFill>
      </dgm:spPr>
      <dgm:t>
        <a:bodyPr/>
        <a:lstStyle/>
        <a:p>
          <a:r>
            <a:rPr lang="es-CO" dirty="0">
              <a:solidFill>
                <a:schemeClr val="tx1"/>
              </a:solidFill>
            </a:rPr>
            <a:t>FINANCIERO</a:t>
          </a:r>
        </a:p>
      </dgm:t>
    </dgm:pt>
    <dgm:pt modelId="{11379C9F-BD57-48EB-BC53-36E1242AA55A}" type="parTrans" cxnId="{20B547F2-2A67-4515-93AC-C720F89539CD}">
      <dgm:prSet/>
      <dgm:spPr/>
      <dgm:t>
        <a:bodyPr/>
        <a:lstStyle/>
        <a:p>
          <a:endParaRPr lang="es-CO" sz="2000">
            <a:latin typeface="+mn-lt"/>
          </a:endParaRPr>
        </a:p>
      </dgm:t>
    </dgm:pt>
    <dgm:pt modelId="{335811A6-00C3-4348-978B-332DF1E81DA6}" type="sibTrans" cxnId="{20B547F2-2A67-4515-93AC-C720F89539CD}">
      <dgm:prSet custT="1"/>
      <dgm:spPr/>
      <dgm:t>
        <a:bodyPr/>
        <a:lstStyle/>
        <a:p>
          <a:endParaRPr lang="es-CO" sz="2000">
            <a:latin typeface="+mn-lt"/>
          </a:endParaRPr>
        </a:p>
      </dgm:t>
    </dgm:pt>
    <dgm:pt modelId="{5BB3C49F-459D-4863-84BA-B6E60F7DF3C2}">
      <dgm:prSet phldrT="[Texto]" custT="1"/>
      <dgm:spPr>
        <a:solidFill>
          <a:schemeClr val="accent6">
            <a:lumMod val="60000"/>
            <a:lumOff val="40000"/>
          </a:schemeClr>
        </a:solidFill>
      </dgm:spPr>
      <dgm:t>
        <a:bodyPr/>
        <a:lstStyle/>
        <a:p>
          <a:r>
            <a:rPr lang="es-CO" sz="2000" b="1" baseline="0" dirty="0">
              <a:ln>
                <a:solidFill>
                  <a:schemeClr val="bg1"/>
                </a:solidFill>
              </a:ln>
              <a:solidFill>
                <a:schemeClr val="bg1"/>
              </a:solidFill>
              <a:latin typeface="+mn-lt"/>
            </a:rPr>
            <a:t>TÉCNICO</a:t>
          </a:r>
        </a:p>
      </dgm:t>
    </dgm:pt>
    <dgm:pt modelId="{88B36F27-D72E-451E-A988-023B59DB34A4}" type="parTrans" cxnId="{557D62C9-AC15-44F0-82FD-0F043C46089A}">
      <dgm:prSet/>
      <dgm:spPr/>
      <dgm:t>
        <a:bodyPr/>
        <a:lstStyle/>
        <a:p>
          <a:endParaRPr lang="es-CO" sz="2000">
            <a:latin typeface="+mn-lt"/>
          </a:endParaRPr>
        </a:p>
      </dgm:t>
    </dgm:pt>
    <dgm:pt modelId="{E8882DD3-D9E4-46DD-8B63-3271694B0802}" type="sibTrans" cxnId="{557D62C9-AC15-44F0-82FD-0F043C46089A}">
      <dgm:prSet custT="1"/>
      <dgm:spPr/>
      <dgm:t>
        <a:bodyPr/>
        <a:lstStyle/>
        <a:p>
          <a:endParaRPr lang="es-CO" sz="2000">
            <a:latin typeface="+mn-lt"/>
          </a:endParaRPr>
        </a:p>
      </dgm:t>
    </dgm:pt>
    <dgm:pt modelId="{0957F404-D31F-4F11-A4AE-13BCBAD293D1}" type="pres">
      <dgm:prSet presAssocID="{24A35FD8-29D8-4A8D-B21C-71645EA538B1}" presName="Name0" presStyleCnt="0">
        <dgm:presLayoutVars>
          <dgm:dir/>
          <dgm:resizeHandles val="exact"/>
        </dgm:presLayoutVars>
      </dgm:prSet>
      <dgm:spPr/>
      <dgm:t>
        <a:bodyPr/>
        <a:lstStyle/>
        <a:p>
          <a:endParaRPr lang="es-ES"/>
        </a:p>
      </dgm:t>
    </dgm:pt>
    <dgm:pt modelId="{2F7B2CA3-7FA1-420C-8E2E-ACE583CC146B}" type="pres">
      <dgm:prSet presAssocID="{D7E44437-633E-475C-9353-C6AAB2F4F0F6}" presName="node" presStyleLbl="node1" presStyleIdx="0" presStyleCnt="3" custScaleX="238288" custScaleY="123227" custRadScaleRad="95903" custRadScaleInc="549">
        <dgm:presLayoutVars>
          <dgm:bulletEnabled val="1"/>
        </dgm:presLayoutVars>
      </dgm:prSet>
      <dgm:spPr/>
      <dgm:t>
        <a:bodyPr/>
        <a:lstStyle/>
        <a:p>
          <a:endParaRPr lang="es-ES"/>
        </a:p>
      </dgm:t>
    </dgm:pt>
    <dgm:pt modelId="{F8C748ED-8AA4-4658-B6C0-98398922E8F9}" type="pres">
      <dgm:prSet presAssocID="{04EFE635-B95F-404E-A7B4-C32953598A9E}" presName="sibTrans" presStyleLbl="sibTrans2D1" presStyleIdx="0" presStyleCnt="3"/>
      <dgm:spPr/>
      <dgm:t>
        <a:bodyPr/>
        <a:lstStyle/>
        <a:p>
          <a:endParaRPr lang="es-ES"/>
        </a:p>
      </dgm:t>
    </dgm:pt>
    <dgm:pt modelId="{992735BA-DE3F-46D1-AB83-F8C1C4F38DA8}" type="pres">
      <dgm:prSet presAssocID="{04EFE635-B95F-404E-A7B4-C32953598A9E}" presName="connectorText" presStyleLbl="sibTrans2D1" presStyleIdx="0" presStyleCnt="3"/>
      <dgm:spPr/>
      <dgm:t>
        <a:bodyPr/>
        <a:lstStyle/>
        <a:p>
          <a:endParaRPr lang="es-ES"/>
        </a:p>
      </dgm:t>
    </dgm:pt>
    <dgm:pt modelId="{73229AC2-3C83-4572-88DB-F937A45D0B5C}" type="pres">
      <dgm:prSet presAssocID="{A2439EC4-5EBC-4371-9EFF-F9578579309D}" presName="node" presStyleLbl="node1" presStyleIdx="1" presStyleCnt="3" custScaleX="213268" custRadScaleRad="217929" custRadScaleInc="-27508">
        <dgm:presLayoutVars>
          <dgm:bulletEnabled val="1"/>
        </dgm:presLayoutVars>
      </dgm:prSet>
      <dgm:spPr/>
      <dgm:t>
        <a:bodyPr/>
        <a:lstStyle/>
        <a:p>
          <a:endParaRPr lang="es-ES"/>
        </a:p>
      </dgm:t>
    </dgm:pt>
    <dgm:pt modelId="{A035829B-0A2F-4053-BC52-2C98255A0573}" type="pres">
      <dgm:prSet presAssocID="{335811A6-00C3-4348-978B-332DF1E81DA6}" presName="sibTrans" presStyleLbl="sibTrans2D1" presStyleIdx="1" presStyleCnt="3"/>
      <dgm:spPr/>
      <dgm:t>
        <a:bodyPr/>
        <a:lstStyle/>
        <a:p>
          <a:endParaRPr lang="es-ES"/>
        </a:p>
      </dgm:t>
    </dgm:pt>
    <dgm:pt modelId="{77C2F8D5-F128-4BB0-9A26-873405CEEF75}" type="pres">
      <dgm:prSet presAssocID="{335811A6-00C3-4348-978B-332DF1E81DA6}" presName="connectorText" presStyleLbl="sibTrans2D1" presStyleIdx="1" presStyleCnt="3"/>
      <dgm:spPr/>
      <dgm:t>
        <a:bodyPr/>
        <a:lstStyle/>
        <a:p>
          <a:endParaRPr lang="es-ES"/>
        </a:p>
      </dgm:t>
    </dgm:pt>
    <dgm:pt modelId="{8EB8149E-2920-4B7A-BB6A-5A63656FFAA9}" type="pres">
      <dgm:prSet presAssocID="{5BB3C49F-459D-4863-84BA-B6E60F7DF3C2}" presName="node" presStyleLbl="node1" presStyleIdx="2" presStyleCnt="3" custScaleX="162476" custRadScaleRad="193792" custRadScaleInc="24643">
        <dgm:presLayoutVars>
          <dgm:bulletEnabled val="1"/>
        </dgm:presLayoutVars>
      </dgm:prSet>
      <dgm:spPr/>
      <dgm:t>
        <a:bodyPr/>
        <a:lstStyle/>
        <a:p>
          <a:endParaRPr lang="es-ES"/>
        </a:p>
      </dgm:t>
    </dgm:pt>
    <dgm:pt modelId="{63632634-209E-4521-8911-CC41796DD4C2}" type="pres">
      <dgm:prSet presAssocID="{E8882DD3-D9E4-46DD-8B63-3271694B0802}" presName="sibTrans" presStyleLbl="sibTrans2D1" presStyleIdx="2" presStyleCnt="3"/>
      <dgm:spPr/>
      <dgm:t>
        <a:bodyPr/>
        <a:lstStyle/>
        <a:p>
          <a:endParaRPr lang="es-ES"/>
        </a:p>
      </dgm:t>
    </dgm:pt>
    <dgm:pt modelId="{49F1A99C-9BBF-4F39-B07E-3617D2E789CF}" type="pres">
      <dgm:prSet presAssocID="{E8882DD3-D9E4-46DD-8B63-3271694B0802}" presName="connectorText" presStyleLbl="sibTrans2D1" presStyleIdx="2" presStyleCnt="3"/>
      <dgm:spPr/>
      <dgm:t>
        <a:bodyPr/>
        <a:lstStyle/>
        <a:p>
          <a:endParaRPr lang="es-ES"/>
        </a:p>
      </dgm:t>
    </dgm:pt>
  </dgm:ptLst>
  <dgm:cxnLst>
    <dgm:cxn modelId="{BBF9742D-AA4A-4E70-B6B4-C3A1A530DE0B}" type="presOf" srcId="{335811A6-00C3-4348-978B-332DF1E81DA6}" destId="{77C2F8D5-F128-4BB0-9A26-873405CEEF75}" srcOrd="1" destOrd="0" presId="urn:microsoft.com/office/officeart/2005/8/layout/cycle7"/>
    <dgm:cxn modelId="{1C4EA069-85F4-44DF-ACB3-4A5612DF2B22}" type="presOf" srcId="{5BB3C49F-459D-4863-84BA-B6E60F7DF3C2}" destId="{8EB8149E-2920-4B7A-BB6A-5A63656FFAA9}" srcOrd="0" destOrd="0" presId="urn:microsoft.com/office/officeart/2005/8/layout/cycle7"/>
    <dgm:cxn modelId="{69893B48-8FB3-4BD0-BC43-712603A2B430}" type="presOf" srcId="{A2439EC4-5EBC-4371-9EFF-F9578579309D}" destId="{73229AC2-3C83-4572-88DB-F937A45D0B5C}" srcOrd="0" destOrd="0" presId="urn:microsoft.com/office/officeart/2005/8/layout/cycle7"/>
    <dgm:cxn modelId="{20B547F2-2A67-4515-93AC-C720F89539CD}" srcId="{24A35FD8-29D8-4A8D-B21C-71645EA538B1}" destId="{A2439EC4-5EBC-4371-9EFF-F9578579309D}" srcOrd="1" destOrd="0" parTransId="{11379C9F-BD57-48EB-BC53-36E1242AA55A}" sibTransId="{335811A6-00C3-4348-978B-332DF1E81DA6}"/>
    <dgm:cxn modelId="{99D6AC21-6863-4B00-94B5-66CDE4ECA549}" type="presOf" srcId="{24A35FD8-29D8-4A8D-B21C-71645EA538B1}" destId="{0957F404-D31F-4F11-A4AE-13BCBAD293D1}" srcOrd="0" destOrd="0" presId="urn:microsoft.com/office/officeart/2005/8/layout/cycle7"/>
    <dgm:cxn modelId="{C2BD7991-5969-4330-9109-640E315AFABF}" type="presOf" srcId="{E8882DD3-D9E4-46DD-8B63-3271694B0802}" destId="{49F1A99C-9BBF-4F39-B07E-3617D2E789CF}" srcOrd="1" destOrd="0" presId="urn:microsoft.com/office/officeart/2005/8/layout/cycle7"/>
    <dgm:cxn modelId="{EF0A6ED5-D4A5-4555-8EBB-A2D4A514B7F8}" type="presOf" srcId="{04EFE635-B95F-404E-A7B4-C32953598A9E}" destId="{F8C748ED-8AA4-4658-B6C0-98398922E8F9}" srcOrd="0" destOrd="0" presId="urn:microsoft.com/office/officeart/2005/8/layout/cycle7"/>
    <dgm:cxn modelId="{03E7AA92-07DC-4612-8846-21153921C661}" type="presOf" srcId="{E8882DD3-D9E4-46DD-8B63-3271694B0802}" destId="{63632634-209E-4521-8911-CC41796DD4C2}" srcOrd="0" destOrd="0" presId="urn:microsoft.com/office/officeart/2005/8/layout/cycle7"/>
    <dgm:cxn modelId="{71CFE8DF-7021-49FA-B0DF-A1582B8FE452}" srcId="{24A35FD8-29D8-4A8D-B21C-71645EA538B1}" destId="{D7E44437-633E-475C-9353-C6AAB2F4F0F6}" srcOrd="0" destOrd="0" parTransId="{FA38D8F5-7BBD-483C-9CF4-A059733ACDEC}" sibTransId="{04EFE635-B95F-404E-A7B4-C32953598A9E}"/>
    <dgm:cxn modelId="{0E6C4067-BCD3-4DE5-9B11-ECF6F633448A}" type="presOf" srcId="{335811A6-00C3-4348-978B-332DF1E81DA6}" destId="{A035829B-0A2F-4053-BC52-2C98255A0573}" srcOrd="0" destOrd="0" presId="urn:microsoft.com/office/officeart/2005/8/layout/cycle7"/>
    <dgm:cxn modelId="{CCA01EE8-E468-496A-BD5B-DF00BB7FC2D4}" type="presOf" srcId="{04EFE635-B95F-404E-A7B4-C32953598A9E}" destId="{992735BA-DE3F-46D1-AB83-F8C1C4F38DA8}" srcOrd="1" destOrd="0" presId="urn:microsoft.com/office/officeart/2005/8/layout/cycle7"/>
    <dgm:cxn modelId="{557D62C9-AC15-44F0-82FD-0F043C46089A}" srcId="{24A35FD8-29D8-4A8D-B21C-71645EA538B1}" destId="{5BB3C49F-459D-4863-84BA-B6E60F7DF3C2}" srcOrd="2" destOrd="0" parTransId="{88B36F27-D72E-451E-A988-023B59DB34A4}" sibTransId="{E8882DD3-D9E4-46DD-8B63-3271694B0802}"/>
    <dgm:cxn modelId="{219612AC-7E9F-4E5E-9A8E-2AE5D91C11AF}" type="presOf" srcId="{D7E44437-633E-475C-9353-C6AAB2F4F0F6}" destId="{2F7B2CA3-7FA1-420C-8E2E-ACE583CC146B}" srcOrd="0" destOrd="0" presId="urn:microsoft.com/office/officeart/2005/8/layout/cycle7"/>
    <dgm:cxn modelId="{9D50A2D0-AECF-49B3-802B-695B0D60519C}" type="presParOf" srcId="{0957F404-D31F-4F11-A4AE-13BCBAD293D1}" destId="{2F7B2CA3-7FA1-420C-8E2E-ACE583CC146B}" srcOrd="0" destOrd="0" presId="urn:microsoft.com/office/officeart/2005/8/layout/cycle7"/>
    <dgm:cxn modelId="{D1AE4955-1076-48B4-A769-AAC5CB090B24}" type="presParOf" srcId="{0957F404-D31F-4F11-A4AE-13BCBAD293D1}" destId="{F8C748ED-8AA4-4658-B6C0-98398922E8F9}" srcOrd="1" destOrd="0" presId="urn:microsoft.com/office/officeart/2005/8/layout/cycle7"/>
    <dgm:cxn modelId="{15FDC571-9691-4B89-B0F4-7638C3B1EE03}" type="presParOf" srcId="{F8C748ED-8AA4-4658-B6C0-98398922E8F9}" destId="{992735BA-DE3F-46D1-AB83-F8C1C4F38DA8}" srcOrd="0" destOrd="0" presId="urn:microsoft.com/office/officeart/2005/8/layout/cycle7"/>
    <dgm:cxn modelId="{340A7B92-6B1F-4FD6-BD16-CDDAC4DB4EA2}" type="presParOf" srcId="{0957F404-D31F-4F11-A4AE-13BCBAD293D1}" destId="{73229AC2-3C83-4572-88DB-F937A45D0B5C}" srcOrd="2" destOrd="0" presId="urn:microsoft.com/office/officeart/2005/8/layout/cycle7"/>
    <dgm:cxn modelId="{4435B2A7-B7AA-4CBD-A6EE-E0DC8356C274}" type="presParOf" srcId="{0957F404-D31F-4F11-A4AE-13BCBAD293D1}" destId="{A035829B-0A2F-4053-BC52-2C98255A0573}" srcOrd="3" destOrd="0" presId="urn:microsoft.com/office/officeart/2005/8/layout/cycle7"/>
    <dgm:cxn modelId="{9AEF60E7-43CC-4B9B-AEA7-4EB3417BA4BC}" type="presParOf" srcId="{A035829B-0A2F-4053-BC52-2C98255A0573}" destId="{77C2F8D5-F128-4BB0-9A26-873405CEEF75}" srcOrd="0" destOrd="0" presId="urn:microsoft.com/office/officeart/2005/8/layout/cycle7"/>
    <dgm:cxn modelId="{90DD2431-0E22-4DDB-8F65-E2C3768B9848}" type="presParOf" srcId="{0957F404-D31F-4F11-A4AE-13BCBAD293D1}" destId="{8EB8149E-2920-4B7A-BB6A-5A63656FFAA9}" srcOrd="4" destOrd="0" presId="urn:microsoft.com/office/officeart/2005/8/layout/cycle7"/>
    <dgm:cxn modelId="{DE466308-FB7A-4799-A9D0-DC8893551448}" type="presParOf" srcId="{0957F404-D31F-4F11-A4AE-13BCBAD293D1}" destId="{63632634-209E-4521-8911-CC41796DD4C2}" srcOrd="5" destOrd="0" presId="urn:microsoft.com/office/officeart/2005/8/layout/cycle7"/>
    <dgm:cxn modelId="{C9B4941E-3A46-4366-95C6-ED423A6299D7}" type="presParOf" srcId="{63632634-209E-4521-8911-CC41796DD4C2}" destId="{49F1A99C-9BBF-4F39-B07E-3617D2E789CF}" srcOrd="0" destOrd="0" presId="urn:microsoft.com/office/officeart/2005/8/layout/cycle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B21367-5F6A-43B5-861E-56E88C8223FD}"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s-CO"/>
        </a:p>
      </dgm:t>
    </dgm:pt>
    <dgm:pt modelId="{3F6E475C-070E-491B-B15E-F5557F749857}">
      <dgm:prSet phldrT="[Texto]" custT="1"/>
      <dgm:spPr/>
      <dgm:t>
        <a:bodyPr/>
        <a:lstStyle/>
        <a:p>
          <a:r>
            <a:rPr lang="es-CO" sz="1500" b="1" dirty="0" smtClean="0">
              <a:latin typeface="+mn-lt"/>
              <a:cs typeface="Calibri" pitchFamily="34" charset="0"/>
            </a:rPr>
            <a:t>Un resumen de todas las actividades realizadas en la ejecución académica (Numeral 3,15 del anexo 17)</a:t>
          </a:r>
        </a:p>
        <a:p>
          <a:endParaRPr lang="es-CO" sz="1500" b="1" dirty="0">
            <a:latin typeface="+mn-lt"/>
            <a:cs typeface="Calibri" pitchFamily="34" charset="0"/>
          </a:endParaRPr>
        </a:p>
      </dgm:t>
    </dgm:pt>
    <dgm:pt modelId="{08C7AA4C-AA89-4175-AF96-52696A002D5E}" type="parTrans" cxnId="{8992F3FC-E054-4039-BAA5-E000FE353CB9}">
      <dgm:prSet/>
      <dgm:spPr/>
      <dgm:t>
        <a:bodyPr/>
        <a:lstStyle/>
        <a:p>
          <a:endParaRPr lang="es-CO" sz="1500" b="1">
            <a:latin typeface="+mn-lt"/>
            <a:cs typeface="Calibri" pitchFamily="34" charset="0"/>
          </a:endParaRPr>
        </a:p>
      </dgm:t>
    </dgm:pt>
    <dgm:pt modelId="{B209160D-91BE-48BC-ACEF-5E4EE28DDADE}" type="sibTrans" cxnId="{8992F3FC-E054-4039-BAA5-E000FE353CB9}">
      <dgm:prSet/>
      <dgm:spPr/>
      <dgm:t>
        <a:bodyPr/>
        <a:lstStyle/>
        <a:p>
          <a:endParaRPr lang="es-CO" sz="1500" b="1">
            <a:latin typeface="+mn-lt"/>
            <a:cs typeface="Calibri" pitchFamily="34" charset="0"/>
          </a:endParaRPr>
        </a:p>
      </dgm:t>
    </dgm:pt>
    <dgm:pt modelId="{2215FAC1-D503-4787-AD9A-42AE351EC350}">
      <dgm:prSet phldrT="[Texto]" custT="1"/>
      <dgm:spPr/>
      <dgm:t>
        <a:bodyPr/>
        <a:lstStyle/>
        <a:p>
          <a:r>
            <a:rPr lang="es-CO" sz="1500" b="1" dirty="0" smtClean="0">
              <a:latin typeface="+mn-lt"/>
              <a:cs typeface="Calibri" pitchFamily="34" charset="0"/>
            </a:rPr>
            <a:t>Impacto de cada uno de los indicadores de productividad y competitividad  y análisis de indicadores de seguimiento </a:t>
          </a:r>
        </a:p>
      </dgm:t>
    </dgm:pt>
    <dgm:pt modelId="{2EFA4BC1-95E3-4BAB-824B-32C1EA2D4DA9}" type="parTrans" cxnId="{DEA3BAB6-362D-4E24-9284-FF0C0AEED466}">
      <dgm:prSet/>
      <dgm:spPr/>
      <dgm:t>
        <a:bodyPr/>
        <a:lstStyle/>
        <a:p>
          <a:endParaRPr lang="es-CO" sz="1500" b="1">
            <a:latin typeface="+mn-lt"/>
            <a:cs typeface="Calibri" pitchFamily="34" charset="0"/>
          </a:endParaRPr>
        </a:p>
      </dgm:t>
    </dgm:pt>
    <dgm:pt modelId="{62CE2C4A-D926-461E-974A-A56F396D7899}" type="sibTrans" cxnId="{DEA3BAB6-362D-4E24-9284-FF0C0AEED466}">
      <dgm:prSet/>
      <dgm:spPr/>
      <dgm:t>
        <a:bodyPr/>
        <a:lstStyle/>
        <a:p>
          <a:endParaRPr lang="es-CO" sz="1500" b="1">
            <a:latin typeface="+mn-lt"/>
            <a:cs typeface="Calibri" pitchFamily="34" charset="0"/>
          </a:endParaRPr>
        </a:p>
      </dgm:t>
    </dgm:pt>
    <dgm:pt modelId="{0A69BA88-59B3-4620-B872-7518D06EE968}">
      <dgm:prSet phldrT="[Texto]" custT="1"/>
      <dgm:spPr/>
      <dgm:t>
        <a:bodyPr/>
        <a:lstStyle/>
        <a:p>
          <a:r>
            <a:rPr lang="es-CO" sz="1500" b="1" dirty="0" smtClean="0">
              <a:latin typeface="+mn-lt"/>
              <a:cs typeface="Calibri" pitchFamily="34" charset="0"/>
            </a:rPr>
            <a:t>Concepto sobre la ejecución y resultados de las acciones de formación.</a:t>
          </a:r>
        </a:p>
        <a:p>
          <a:r>
            <a:rPr lang="es-CO" sz="1500" b="1" dirty="0" smtClean="0">
              <a:latin typeface="+mn-lt"/>
              <a:cs typeface="Calibri" pitchFamily="34" charset="0"/>
            </a:rPr>
            <a:t>Número de modificaciones aprobadas</a:t>
          </a:r>
        </a:p>
      </dgm:t>
    </dgm:pt>
    <dgm:pt modelId="{56445D1B-DEDA-49B9-BB78-2EAB5F4705E1}" type="parTrans" cxnId="{74F3CAAF-286A-4DF8-B9AC-D17C90667B9A}">
      <dgm:prSet/>
      <dgm:spPr/>
      <dgm:t>
        <a:bodyPr/>
        <a:lstStyle/>
        <a:p>
          <a:endParaRPr lang="es-CO" sz="1500" b="1">
            <a:latin typeface="+mn-lt"/>
            <a:cs typeface="Calibri" pitchFamily="34" charset="0"/>
          </a:endParaRPr>
        </a:p>
      </dgm:t>
    </dgm:pt>
    <dgm:pt modelId="{9B870041-FF25-4847-999C-8716E9E9586D}" type="sibTrans" cxnId="{74F3CAAF-286A-4DF8-B9AC-D17C90667B9A}">
      <dgm:prSet/>
      <dgm:spPr/>
      <dgm:t>
        <a:bodyPr/>
        <a:lstStyle/>
        <a:p>
          <a:endParaRPr lang="es-CO" sz="1500" b="1">
            <a:latin typeface="+mn-lt"/>
            <a:cs typeface="Calibri" pitchFamily="34" charset="0"/>
          </a:endParaRPr>
        </a:p>
      </dgm:t>
    </dgm:pt>
    <dgm:pt modelId="{26B3F790-9085-42C4-B945-2C9E98ADF06E}">
      <dgm:prSet phldrT="[Texto]" custT="1"/>
      <dgm:spPr/>
      <dgm:t>
        <a:bodyPr/>
        <a:lstStyle/>
        <a:p>
          <a:r>
            <a:rPr lang="es-CO" sz="1500" b="1" dirty="0" smtClean="0">
              <a:latin typeface="+mn-lt"/>
              <a:cs typeface="Calibri" pitchFamily="34" charset="0"/>
            </a:rPr>
            <a:t>Reporte de Transferencia de Tecnología.</a:t>
          </a:r>
        </a:p>
        <a:p>
          <a:r>
            <a:rPr lang="es-CO" sz="1500" b="1" dirty="0" smtClean="0">
              <a:latin typeface="+mn-lt"/>
              <a:cs typeface="Calibri" pitchFamily="34" charset="0"/>
            </a:rPr>
            <a:t>Concepto sobre los capacitadores y material de formación.</a:t>
          </a:r>
        </a:p>
      </dgm:t>
    </dgm:pt>
    <dgm:pt modelId="{FE217F13-06E7-48AE-818F-8004B7A578AD}" type="parTrans" cxnId="{5AF4DBFA-F7DA-4F67-9F1D-F1BF3CB3D1F3}">
      <dgm:prSet/>
      <dgm:spPr/>
      <dgm:t>
        <a:bodyPr/>
        <a:lstStyle/>
        <a:p>
          <a:endParaRPr lang="es-CO" sz="1500" b="1">
            <a:latin typeface="+mn-lt"/>
            <a:cs typeface="Calibri" pitchFamily="34" charset="0"/>
          </a:endParaRPr>
        </a:p>
      </dgm:t>
    </dgm:pt>
    <dgm:pt modelId="{15262EEF-0D9C-4A7B-99E8-39B4D179D38A}" type="sibTrans" cxnId="{5AF4DBFA-F7DA-4F67-9F1D-F1BF3CB3D1F3}">
      <dgm:prSet/>
      <dgm:spPr/>
      <dgm:t>
        <a:bodyPr/>
        <a:lstStyle/>
        <a:p>
          <a:endParaRPr lang="es-CO" sz="1500" b="1">
            <a:latin typeface="+mn-lt"/>
            <a:cs typeface="Calibri" pitchFamily="34" charset="0"/>
          </a:endParaRPr>
        </a:p>
      </dgm:t>
    </dgm:pt>
    <dgm:pt modelId="{2935FAF5-DBA6-4E31-BD97-380D36CC644B}">
      <dgm:prSet phldrT="[Texto]" custT="1"/>
      <dgm:spPr/>
      <dgm:t>
        <a:bodyPr/>
        <a:lstStyle/>
        <a:p>
          <a:r>
            <a:rPr lang="es-CO" sz="1500" b="1" dirty="0" smtClean="0">
              <a:latin typeface="+mn-lt"/>
              <a:cs typeface="Calibri" pitchFamily="34" charset="0"/>
            </a:rPr>
            <a:t>Resumen de la ejecución  financiera.</a:t>
          </a:r>
        </a:p>
        <a:p>
          <a:r>
            <a:rPr lang="es-CO" sz="1500" b="1" dirty="0" smtClean="0">
              <a:latin typeface="+mn-lt"/>
              <a:cs typeface="Calibri" pitchFamily="34" charset="0"/>
            </a:rPr>
            <a:t>Otros aspectos administrativos (obligaciones).</a:t>
          </a:r>
        </a:p>
      </dgm:t>
    </dgm:pt>
    <dgm:pt modelId="{F7F91BD3-21F2-4E04-A8AB-9D92DF9BFCE3}" type="parTrans" cxnId="{05E27846-AF8D-4528-AAC7-0D7C6E9D0C17}">
      <dgm:prSet/>
      <dgm:spPr/>
      <dgm:t>
        <a:bodyPr/>
        <a:lstStyle/>
        <a:p>
          <a:endParaRPr lang="es-CO" sz="1500" b="1">
            <a:latin typeface="+mn-lt"/>
            <a:cs typeface="Calibri" pitchFamily="34" charset="0"/>
          </a:endParaRPr>
        </a:p>
      </dgm:t>
    </dgm:pt>
    <dgm:pt modelId="{A27E7B8D-943F-46CB-8D7A-CF885F4EE70B}" type="sibTrans" cxnId="{05E27846-AF8D-4528-AAC7-0D7C6E9D0C17}">
      <dgm:prSet/>
      <dgm:spPr/>
      <dgm:t>
        <a:bodyPr/>
        <a:lstStyle/>
        <a:p>
          <a:endParaRPr lang="es-CO" sz="1500" b="1">
            <a:latin typeface="+mn-lt"/>
            <a:cs typeface="Calibri" pitchFamily="34" charset="0"/>
          </a:endParaRPr>
        </a:p>
      </dgm:t>
    </dgm:pt>
    <dgm:pt modelId="{E4C82BB7-1D86-4B43-9CE4-D56876D13770}">
      <dgm:prSet phldrT="[Texto]" custT="1"/>
      <dgm:spPr/>
      <dgm:t>
        <a:bodyPr/>
        <a:lstStyle/>
        <a:p>
          <a:r>
            <a:rPr lang="es-CO" sz="1500" b="1" dirty="0" smtClean="0">
              <a:latin typeface="+mn-lt"/>
              <a:cs typeface="Calibri" pitchFamily="34" charset="0"/>
            </a:rPr>
            <a:t>Experiencias de formación de acuerdo con el numeral 1,15,1 del Anexo 17</a:t>
          </a:r>
        </a:p>
      </dgm:t>
    </dgm:pt>
    <dgm:pt modelId="{E7127022-3CC9-4E89-B582-612636A85D8F}" type="parTrans" cxnId="{E79D7FB1-191A-4E32-8B0D-DE0099CFDAAF}">
      <dgm:prSet/>
      <dgm:spPr/>
      <dgm:t>
        <a:bodyPr/>
        <a:lstStyle/>
        <a:p>
          <a:endParaRPr lang="es-ES">
            <a:latin typeface="+mn-lt"/>
          </a:endParaRPr>
        </a:p>
      </dgm:t>
    </dgm:pt>
    <dgm:pt modelId="{68F69134-120E-4DBE-AEB5-FBC8099E63E8}" type="sibTrans" cxnId="{E79D7FB1-191A-4E32-8B0D-DE0099CFDAAF}">
      <dgm:prSet/>
      <dgm:spPr/>
      <dgm:t>
        <a:bodyPr/>
        <a:lstStyle/>
        <a:p>
          <a:endParaRPr lang="es-ES">
            <a:latin typeface="+mn-lt"/>
          </a:endParaRPr>
        </a:p>
      </dgm:t>
    </dgm:pt>
    <dgm:pt modelId="{101A237E-DF0C-4BE6-B6A0-F29475D5C1F3}" type="pres">
      <dgm:prSet presAssocID="{9AB21367-5F6A-43B5-861E-56E88C8223FD}" presName="diagram" presStyleCnt="0">
        <dgm:presLayoutVars>
          <dgm:dir/>
          <dgm:resizeHandles val="exact"/>
        </dgm:presLayoutVars>
      </dgm:prSet>
      <dgm:spPr/>
      <dgm:t>
        <a:bodyPr/>
        <a:lstStyle/>
        <a:p>
          <a:endParaRPr lang="es-CO"/>
        </a:p>
      </dgm:t>
    </dgm:pt>
    <dgm:pt modelId="{4AB9DB30-1B51-4FC0-B8E7-616DE598F889}" type="pres">
      <dgm:prSet presAssocID="{3F6E475C-070E-491B-B15E-F5557F749857}" presName="node" presStyleLbl="node1" presStyleIdx="0" presStyleCnt="6" custLinFactNeighborX="-1429" custLinFactNeighborY="-61973">
        <dgm:presLayoutVars>
          <dgm:bulletEnabled val="1"/>
        </dgm:presLayoutVars>
      </dgm:prSet>
      <dgm:spPr/>
      <dgm:t>
        <a:bodyPr/>
        <a:lstStyle/>
        <a:p>
          <a:endParaRPr lang="es-CO"/>
        </a:p>
      </dgm:t>
    </dgm:pt>
    <dgm:pt modelId="{33B65A11-B0B2-4780-A4CA-BBA19A8F08EF}" type="pres">
      <dgm:prSet presAssocID="{B209160D-91BE-48BC-ACEF-5E4EE28DDADE}" presName="sibTrans" presStyleCnt="0"/>
      <dgm:spPr/>
    </dgm:pt>
    <dgm:pt modelId="{D13387A1-870F-4E2B-8AC7-0F59939A35AB}" type="pres">
      <dgm:prSet presAssocID="{2215FAC1-D503-4787-AD9A-42AE351EC350}" presName="node" presStyleLbl="node1" presStyleIdx="1" presStyleCnt="6" custLinFactNeighborX="-1763" custLinFactNeighborY="-45740">
        <dgm:presLayoutVars>
          <dgm:bulletEnabled val="1"/>
        </dgm:presLayoutVars>
      </dgm:prSet>
      <dgm:spPr/>
      <dgm:t>
        <a:bodyPr/>
        <a:lstStyle/>
        <a:p>
          <a:endParaRPr lang="es-CO"/>
        </a:p>
      </dgm:t>
    </dgm:pt>
    <dgm:pt modelId="{AF43C525-4778-414D-94B5-6F683B2EC5B7}" type="pres">
      <dgm:prSet presAssocID="{62CE2C4A-D926-461E-974A-A56F396D7899}" presName="sibTrans" presStyleCnt="0"/>
      <dgm:spPr/>
    </dgm:pt>
    <dgm:pt modelId="{B93EC101-DE0B-4054-AAF7-48B12E8C273A}" type="pres">
      <dgm:prSet presAssocID="{0A69BA88-59B3-4620-B872-7518D06EE968}" presName="node" presStyleLbl="node1" presStyleIdx="2" presStyleCnt="6" custLinFactNeighborX="-649" custLinFactNeighborY="-35370">
        <dgm:presLayoutVars>
          <dgm:bulletEnabled val="1"/>
        </dgm:presLayoutVars>
      </dgm:prSet>
      <dgm:spPr/>
      <dgm:t>
        <a:bodyPr/>
        <a:lstStyle/>
        <a:p>
          <a:endParaRPr lang="es-CO"/>
        </a:p>
      </dgm:t>
    </dgm:pt>
    <dgm:pt modelId="{89FA1C8D-2DCF-46CD-A596-443B4E71E55F}" type="pres">
      <dgm:prSet presAssocID="{9B870041-FF25-4847-999C-8716E9E9586D}" presName="sibTrans" presStyleCnt="0"/>
      <dgm:spPr/>
    </dgm:pt>
    <dgm:pt modelId="{1D61E566-DFD7-4B49-9A8D-E45156A6B4CD}" type="pres">
      <dgm:prSet presAssocID="{26B3F790-9085-42C4-B945-2C9E98ADF06E}" presName="node" presStyleLbl="node1" presStyleIdx="3" presStyleCnt="6" custLinFactNeighborX="-56429" custLinFactNeighborY="-38853">
        <dgm:presLayoutVars>
          <dgm:bulletEnabled val="1"/>
        </dgm:presLayoutVars>
      </dgm:prSet>
      <dgm:spPr/>
      <dgm:t>
        <a:bodyPr/>
        <a:lstStyle/>
        <a:p>
          <a:endParaRPr lang="es-CO"/>
        </a:p>
      </dgm:t>
    </dgm:pt>
    <dgm:pt modelId="{B16D316E-FED2-409E-AD52-CD18A00E639D}" type="pres">
      <dgm:prSet presAssocID="{15262EEF-0D9C-4A7B-99E8-39B4D179D38A}" presName="sibTrans" presStyleCnt="0"/>
      <dgm:spPr/>
    </dgm:pt>
    <dgm:pt modelId="{3D43644B-BF81-490C-B033-22CB16FE9848}" type="pres">
      <dgm:prSet presAssocID="{2935FAF5-DBA6-4E31-BD97-380D36CC644B}" presName="node" presStyleLbl="node1" presStyleIdx="4" presStyleCnt="6" custLinFactX="9351" custLinFactNeighborX="100000" custLinFactNeighborY="-36394">
        <dgm:presLayoutVars>
          <dgm:bulletEnabled val="1"/>
        </dgm:presLayoutVars>
      </dgm:prSet>
      <dgm:spPr/>
      <dgm:t>
        <a:bodyPr/>
        <a:lstStyle/>
        <a:p>
          <a:endParaRPr lang="es-CO"/>
        </a:p>
      </dgm:t>
    </dgm:pt>
    <dgm:pt modelId="{5427A503-B7BB-41C1-B10D-C72E6B2B8826}" type="pres">
      <dgm:prSet presAssocID="{A27E7B8D-943F-46CB-8D7A-CF885F4EE70B}" presName="sibTrans" presStyleCnt="0"/>
      <dgm:spPr/>
    </dgm:pt>
    <dgm:pt modelId="{A3327DCD-A3DD-498D-BF04-0543A9960867}" type="pres">
      <dgm:prSet presAssocID="{E4C82BB7-1D86-4B43-9CE4-D56876D13770}" presName="node" presStyleLbl="node1" presStyleIdx="5" presStyleCnt="6" custLinFactX="-11763" custLinFactNeighborX="-100000" custLinFactNeighborY="-38853">
        <dgm:presLayoutVars>
          <dgm:bulletEnabled val="1"/>
        </dgm:presLayoutVars>
      </dgm:prSet>
      <dgm:spPr/>
      <dgm:t>
        <a:bodyPr/>
        <a:lstStyle/>
        <a:p>
          <a:endParaRPr lang="es-ES"/>
        </a:p>
      </dgm:t>
    </dgm:pt>
  </dgm:ptLst>
  <dgm:cxnLst>
    <dgm:cxn modelId="{05E27846-AF8D-4528-AAC7-0D7C6E9D0C17}" srcId="{9AB21367-5F6A-43B5-861E-56E88C8223FD}" destId="{2935FAF5-DBA6-4E31-BD97-380D36CC644B}" srcOrd="4" destOrd="0" parTransId="{F7F91BD3-21F2-4E04-A8AB-9D92DF9BFCE3}" sibTransId="{A27E7B8D-943F-46CB-8D7A-CF885F4EE70B}"/>
    <dgm:cxn modelId="{C1634F19-EC92-4E40-8075-796AECD55EB9}" type="presOf" srcId="{2215FAC1-D503-4787-AD9A-42AE351EC350}" destId="{D13387A1-870F-4E2B-8AC7-0F59939A35AB}" srcOrd="0" destOrd="0" presId="urn:microsoft.com/office/officeart/2005/8/layout/default"/>
    <dgm:cxn modelId="{2CEE5993-E26B-47D7-8BF8-BB343727D1FE}" type="presOf" srcId="{3F6E475C-070E-491B-B15E-F5557F749857}" destId="{4AB9DB30-1B51-4FC0-B8E7-616DE598F889}" srcOrd="0" destOrd="0" presId="urn:microsoft.com/office/officeart/2005/8/layout/default"/>
    <dgm:cxn modelId="{EBAA5434-792B-4088-AC8D-93EDA5DCD853}" type="presOf" srcId="{0A69BA88-59B3-4620-B872-7518D06EE968}" destId="{B93EC101-DE0B-4054-AAF7-48B12E8C273A}" srcOrd="0" destOrd="0" presId="urn:microsoft.com/office/officeart/2005/8/layout/default"/>
    <dgm:cxn modelId="{DEA3BAB6-362D-4E24-9284-FF0C0AEED466}" srcId="{9AB21367-5F6A-43B5-861E-56E88C8223FD}" destId="{2215FAC1-D503-4787-AD9A-42AE351EC350}" srcOrd="1" destOrd="0" parTransId="{2EFA4BC1-95E3-4BAB-824B-32C1EA2D4DA9}" sibTransId="{62CE2C4A-D926-461E-974A-A56F396D7899}"/>
    <dgm:cxn modelId="{C611A872-E00A-43A5-92CC-173626789C26}" type="presOf" srcId="{E4C82BB7-1D86-4B43-9CE4-D56876D13770}" destId="{A3327DCD-A3DD-498D-BF04-0543A9960867}" srcOrd="0" destOrd="0" presId="urn:microsoft.com/office/officeart/2005/8/layout/default"/>
    <dgm:cxn modelId="{5AF4DBFA-F7DA-4F67-9F1D-F1BF3CB3D1F3}" srcId="{9AB21367-5F6A-43B5-861E-56E88C8223FD}" destId="{26B3F790-9085-42C4-B945-2C9E98ADF06E}" srcOrd="3" destOrd="0" parTransId="{FE217F13-06E7-48AE-818F-8004B7A578AD}" sibTransId="{15262EEF-0D9C-4A7B-99E8-39B4D179D38A}"/>
    <dgm:cxn modelId="{2FEA8F8A-BD67-49DB-8F64-1695D8B389C0}" type="presOf" srcId="{26B3F790-9085-42C4-B945-2C9E98ADF06E}" destId="{1D61E566-DFD7-4B49-9A8D-E45156A6B4CD}" srcOrd="0" destOrd="0" presId="urn:microsoft.com/office/officeart/2005/8/layout/default"/>
    <dgm:cxn modelId="{8992F3FC-E054-4039-BAA5-E000FE353CB9}" srcId="{9AB21367-5F6A-43B5-861E-56E88C8223FD}" destId="{3F6E475C-070E-491B-B15E-F5557F749857}" srcOrd="0" destOrd="0" parTransId="{08C7AA4C-AA89-4175-AF96-52696A002D5E}" sibTransId="{B209160D-91BE-48BC-ACEF-5E4EE28DDADE}"/>
    <dgm:cxn modelId="{74F3CAAF-286A-4DF8-B9AC-D17C90667B9A}" srcId="{9AB21367-5F6A-43B5-861E-56E88C8223FD}" destId="{0A69BA88-59B3-4620-B872-7518D06EE968}" srcOrd="2" destOrd="0" parTransId="{56445D1B-DEDA-49B9-BB78-2EAB5F4705E1}" sibTransId="{9B870041-FF25-4847-999C-8716E9E9586D}"/>
    <dgm:cxn modelId="{68F5DF1E-E963-422B-8A87-F03E3D897E17}" type="presOf" srcId="{9AB21367-5F6A-43B5-861E-56E88C8223FD}" destId="{101A237E-DF0C-4BE6-B6A0-F29475D5C1F3}" srcOrd="0" destOrd="0" presId="urn:microsoft.com/office/officeart/2005/8/layout/default"/>
    <dgm:cxn modelId="{E79D7FB1-191A-4E32-8B0D-DE0099CFDAAF}" srcId="{9AB21367-5F6A-43B5-861E-56E88C8223FD}" destId="{E4C82BB7-1D86-4B43-9CE4-D56876D13770}" srcOrd="5" destOrd="0" parTransId="{E7127022-3CC9-4E89-B582-612636A85D8F}" sibTransId="{68F69134-120E-4DBE-AEB5-FBC8099E63E8}"/>
    <dgm:cxn modelId="{A40DA2F7-1BBD-43B5-9827-D8C81CEB143F}" type="presOf" srcId="{2935FAF5-DBA6-4E31-BD97-380D36CC644B}" destId="{3D43644B-BF81-490C-B033-22CB16FE9848}" srcOrd="0" destOrd="0" presId="urn:microsoft.com/office/officeart/2005/8/layout/default"/>
    <dgm:cxn modelId="{AF5FD61A-92A5-48D8-929B-CB7D8104669E}" type="presParOf" srcId="{101A237E-DF0C-4BE6-B6A0-F29475D5C1F3}" destId="{4AB9DB30-1B51-4FC0-B8E7-616DE598F889}" srcOrd="0" destOrd="0" presId="urn:microsoft.com/office/officeart/2005/8/layout/default"/>
    <dgm:cxn modelId="{A42423E8-B0DA-4CBD-BA88-B5F3C0753ABC}" type="presParOf" srcId="{101A237E-DF0C-4BE6-B6A0-F29475D5C1F3}" destId="{33B65A11-B0B2-4780-A4CA-BBA19A8F08EF}" srcOrd="1" destOrd="0" presId="urn:microsoft.com/office/officeart/2005/8/layout/default"/>
    <dgm:cxn modelId="{83A0837E-C88B-4D58-82BD-F66933191232}" type="presParOf" srcId="{101A237E-DF0C-4BE6-B6A0-F29475D5C1F3}" destId="{D13387A1-870F-4E2B-8AC7-0F59939A35AB}" srcOrd="2" destOrd="0" presId="urn:microsoft.com/office/officeart/2005/8/layout/default"/>
    <dgm:cxn modelId="{50A5946D-A6FF-45B4-BB67-4B0D95B527FF}" type="presParOf" srcId="{101A237E-DF0C-4BE6-B6A0-F29475D5C1F3}" destId="{AF43C525-4778-414D-94B5-6F683B2EC5B7}" srcOrd="3" destOrd="0" presId="urn:microsoft.com/office/officeart/2005/8/layout/default"/>
    <dgm:cxn modelId="{530F7349-B996-4FC1-A674-6ADFB2F93E8E}" type="presParOf" srcId="{101A237E-DF0C-4BE6-B6A0-F29475D5C1F3}" destId="{B93EC101-DE0B-4054-AAF7-48B12E8C273A}" srcOrd="4" destOrd="0" presId="urn:microsoft.com/office/officeart/2005/8/layout/default"/>
    <dgm:cxn modelId="{6F1A1449-2144-4E50-8F40-50D789855C66}" type="presParOf" srcId="{101A237E-DF0C-4BE6-B6A0-F29475D5C1F3}" destId="{89FA1C8D-2DCF-46CD-A596-443B4E71E55F}" srcOrd="5" destOrd="0" presId="urn:microsoft.com/office/officeart/2005/8/layout/default"/>
    <dgm:cxn modelId="{38B5393D-2381-4913-B9A3-1CE6F5CFFA94}" type="presParOf" srcId="{101A237E-DF0C-4BE6-B6A0-F29475D5C1F3}" destId="{1D61E566-DFD7-4B49-9A8D-E45156A6B4CD}" srcOrd="6" destOrd="0" presId="urn:microsoft.com/office/officeart/2005/8/layout/default"/>
    <dgm:cxn modelId="{8569939D-5288-4F9E-9B77-A66D3981E658}" type="presParOf" srcId="{101A237E-DF0C-4BE6-B6A0-F29475D5C1F3}" destId="{B16D316E-FED2-409E-AD52-CD18A00E639D}" srcOrd="7" destOrd="0" presId="urn:microsoft.com/office/officeart/2005/8/layout/default"/>
    <dgm:cxn modelId="{303B7961-BC1F-4D0B-86C9-3B28485D3E3D}" type="presParOf" srcId="{101A237E-DF0C-4BE6-B6A0-F29475D5C1F3}" destId="{3D43644B-BF81-490C-B033-22CB16FE9848}" srcOrd="8" destOrd="0" presId="urn:microsoft.com/office/officeart/2005/8/layout/default"/>
    <dgm:cxn modelId="{793E4447-5F24-476E-B737-2BFA08DDEAD4}" type="presParOf" srcId="{101A237E-DF0C-4BE6-B6A0-F29475D5C1F3}" destId="{5427A503-B7BB-41C1-B10D-C72E6B2B8826}" srcOrd="9" destOrd="0" presId="urn:microsoft.com/office/officeart/2005/8/layout/default"/>
    <dgm:cxn modelId="{1A67D437-9488-47F8-BC92-70C36305DCC4}" type="presParOf" srcId="{101A237E-DF0C-4BE6-B6A0-F29475D5C1F3}" destId="{A3327DCD-A3DD-498D-BF04-0543A996086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4A7470-F650-4733-AE8A-0BD6E11E5F8E}" type="doc">
      <dgm:prSet loTypeId="urn:microsoft.com/office/officeart/2009/layout/ReverseList" loCatId="relationship" qsTypeId="urn:microsoft.com/office/officeart/2005/8/quickstyle/simple1" qsCatId="simple" csTypeId="urn:microsoft.com/office/officeart/2005/8/colors/accent2_3" csCatId="accent2" phldr="1"/>
      <dgm:spPr/>
      <dgm:t>
        <a:bodyPr/>
        <a:lstStyle/>
        <a:p>
          <a:endParaRPr lang="es-CO"/>
        </a:p>
      </dgm:t>
    </dgm:pt>
    <dgm:pt modelId="{5E8BC8ED-5ACC-4B3C-B6BA-424B84C02259}">
      <dgm:prSet phldrT="[Texto]" custT="1">
        <dgm:style>
          <a:lnRef idx="2">
            <a:schemeClr val="dk1"/>
          </a:lnRef>
          <a:fillRef idx="1">
            <a:schemeClr val="lt1"/>
          </a:fillRef>
          <a:effectRef idx="0">
            <a:schemeClr val="dk1"/>
          </a:effectRef>
          <a:fontRef idx="minor">
            <a:schemeClr val="dk1"/>
          </a:fontRef>
        </dgm:style>
      </dgm:prSet>
      <dgm:spPr>
        <a:ln/>
      </dgm:spPr>
      <dgm:t>
        <a:bodyPr/>
        <a:lstStyle/>
        <a:p>
          <a:pPr algn="ctr"/>
          <a:r>
            <a:rPr lang="es-CO" sz="1800" b="1" dirty="0" smtClean="0">
              <a:latin typeface="+mn-lt"/>
            </a:rPr>
            <a:t>FINANCIEROS</a:t>
          </a:r>
        </a:p>
        <a:p>
          <a:pPr algn="ctr"/>
          <a:endParaRPr lang="es-CO" sz="1800" b="1" dirty="0">
            <a:latin typeface="+mn-lt"/>
          </a:endParaRPr>
        </a:p>
        <a:p>
          <a:pPr algn="just"/>
          <a:r>
            <a:rPr lang="es-CO" sz="1600" b="0" dirty="0">
              <a:latin typeface="+mn-lt"/>
            </a:rPr>
            <a:t>Soportes que demuestren la ejecución de recursos:</a:t>
          </a:r>
        </a:p>
        <a:p>
          <a:pPr algn="just"/>
          <a:r>
            <a:rPr lang="es-CO" sz="1600" b="0" dirty="0">
              <a:latin typeface="+mn-lt"/>
            </a:rPr>
            <a:t>- Contratos</a:t>
          </a:r>
        </a:p>
        <a:p>
          <a:pPr algn="just"/>
          <a:r>
            <a:rPr lang="es-CO" sz="1600" b="0" dirty="0">
              <a:latin typeface="+mn-lt"/>
            </a:rPr>
            <a:t>- Ordenes de prestación de servicios.</a:t>
          </a:r>
        </a:p>
        <a:p>
          <a:pPr algn="just"/>
          <a:r>
            <a:rPr lang="es-CO" sz="1600" b="0" dirty="0">
              <a:latin typeface="+mn-lt"/>
            </a:rPr>
            <a:t>- Ordenes de compra</a:t>
          </a:r>
        </a:p>
        <a:p>
          <a:pPr algn="just"/>
          <a:r>
            <a:rPr lang="es-CO" sz="1600" b="0" dirty="0">
              <a:latin typeface="+mn-lt"/>
            </a:rPr>
            <a:t>- Facturas.</a:t>
          </a:r>
        </a:p>
        <a:p>
          <a:pPr algn="just"/>
          <a:r>
            <a:rPr lang="es-CO" sz="1600" b="0" dirty="0">
              <a:latin typeface="+mn-lt"/>
            </a:rPr>
            <a:t>- Comprobantes de pago.</a:t>
          </a:r>
        </a:p>
        <a:p>
          <a:pPr algn="just"/>
          <a:r>
            <a:rPr lang="es-CO" sz="1600" b="1" dirty="0" smtClean="0">
              <a:latin typeface="+mn-lt"/>
            </a:rPr>
            <a:t>- </a:t>
          </a:r>
          <a:r>
            <a:rPr lang="es-CO" sz="1600" b="0" dirty="0">
              <a:latin typeface="+mn-lt"/>
            </a:rPr>
            <a:t>Extractos bancarios  mensuales.</a:t>
          </a:r>
        </a:p>
      </dgm:t>
    </dgm:pt>
    <dgm:pt modelId="{88E29193-70E4-4174-B7AD-F1E885918DBC}" type="parTrans" cxnId="{55FE818A-F975-4E4E-B3EA-4F6F506390D3}">
      <dgm:prSet/>
      <dgm:spPr/>
      <dgm:t>
        <a:bodyPr/>
        <a:lstStyle/>
        <a:p>
          <a:endParaRPr lang="es-CO">
            <a:latin typeface="+mn-lt"/>
          </a:endParaRPr>
        </a:p>
      </dgm:t>
    </dgm:pt>
    <dgm:pt modelId="{BFF9359D-F64F-474E-9208-3971F4E5D82C}" type="sibTrans" cxnId="{55FE818A-F975-4E4E-B3EA-4F6F506390D3}">
      <dgm:prSet/>
      <dgm:spPr/>
      <dgm:t>
        <a:bodyPr/>
        <a:lstStyle/>
        <a:p>
          <a:endParaRPr lang="es-CO">
            <a:latin typeface="+mn-lt"/>
          </a:endParaRPr>
        </a:p>
      </dgm:t>
    </dgm:pt>
    <dgm:pt modelId="{04BCD1AC-3CD5-44B2-921C-FB681CDD76FE}">
      <dgm:prSet phldrT="[Texto]" custT="1">
        <dgm:style>
          <a:lnRef idx="2">
            <a:schemeClr val="dk1"/>
          </a:lnRef>
          <a:fillRef idx="1">
            <a:schemeClr val="lt1"/>
          </a:fillRef>
          <a:effectRef idx="0">
            <a:schemeClr val="dk1"/>
          </a:effectRef>
          <a:fontRef idx="minor">
            <a:schemeClr val="dk1"/>
          </a:fontRef>
        </dgm:style>
      </dgm:prSet>
      <dgm:spPr>
        <a:ln/>
      </dgm:spPr>
      <dgm:t>
        <a:bodyPr/>
        <a:lstStyle/>
        <a:p>
          <a:pPr algn="ctr"/>
          <a:r>
            <a:rPr lang="es-CO" sz="1700" b="1" dirty="0" smtClean="0">
              <a:latin typeface="+mn-lt"/>
            </a:rPr>
            <a:t>ADMINISTRATIVOS</a:t>
          </a:r>
        </a:p>
        <a:p>
          <a:pPr algn="ctr"/>
          <a:endParaRPr lang="es-CO" sz="1700" b="1" dirty="0" smtClean="0">
            <a:latin typeface="+mn-lt"/>
          </a:endParaRPr>
        </a:p>
        <a:p>
          <a:pPr algn="just"/>
          <a:r>
            <a:rPr lang="es-CO" sz="1700" b="0" dirty="0" smtClean="0">
              <a:latin typeface="+mn-lt"/>
            </a:rPr>
            <a:t>- Apertura de cuenta rentable (exclusiva)</a:t>
          </a:r>
        </a:p>
        <a:p>
          <a:pPr algn="just"/>
          <a:r>
            <a:rPr lang="es-CO" sz="1700" b="0" dirty="0" smtClean="0">
              <a:latin typeface="+mn-lt"/>
            </a:rPr>
            <a:t>- </a:t>
          </a:r>
          <a:r>
            <a:rPr lang="es-CO" sz="1600" b="0" dirty="0" smtClean="0">
              <a:latin typeface="+mn-lt"/>
            </a:rPr>
            <a:t>Certificación </a:t>
          </a:r>
          <a:r>
            <a:rPr lang="es-CO" sz="1600" b="0" dirty="0">
              <a:latin typeface="+mn-lt"/>
            </a:rPr>
            <a:t>mensual que acredite estar a paz y salvo por concepto de Sistema de Seguridad social  y aportes parafiscales.</a:t>
          </a:r>
        </a:p>
        <a:p>
          <a:pPr algn="just"/>
          <a:r>
            <a:rPr lang="es-CO" sz="1600" b="0" dirty="0">
              <a:latin typeface="+mn-lt"/>
            </a:rPr>
            <a:t>-  Certificación mensual que acredite estar a paz y salvo por los impuestos derivados de la ejecución del proyecto.</a:t>
          </a:r>
        </a:p>
        <a:p>
          <a:pPr algn="just"/>
          <a:r>
            <a:rPr lang="es-CO" sz="1600" b="0" dirty="0">
              <a:latin typeface="+mn-lt"/>
            </a:rPr>
            <a:t>- </a:t>
          </a:r>
          <a:r>
            <a:rPr lang="es-CO" sz="1600" b="0" dirty="0" smtClean="0">
              <a:latin typeface="+mn-lt"/>
            </a:rPr>
            <a:t>Planillas </a:t>
          </a:r>
          <a:r>
            <a:rPr lang="es-CO" sz="1600" b="0" dirty="0">
              <a:latin typeface="+mn-lt"/>
            </a:rPr>
            <a:t>de los aportes a seguridad social de los contratistas del ejecutor en caso de ser personas naturales</a:t>
          </a:r>
          <a:r>
            <a:rPr lang="es-CO" sz="1600" b="1" dirty="0">
              <a:latin typeface="+mn-lt"/>
            </a:rPr>
            <a:t>. </a:t>
          </a:r>
          <a:endParaRPr lang="es-CO" sz="1600" b="1" dirty="0" smtClean="0">
            <a:latin typeface="+mn-lt"/>
          </a:endParaRPr>
        </a:p>
        <a:p>
          <a:pPr algn="just"/>
          <a:r>
            <a:rPr lang="es-CO" sz="1600" b="1" dirty="0" smtClean="0">
              <a:latin typeface="+mn-lt"/>
            </a:rPr>
            <a:t>- </a:t>
          </a:r>
          <a:r>
            <a:rPr lang="es-CO" sz="1600" b="0" dirty="0" smtClean="0">
              <a:latin typeface="+mn-lt"/>
            </a:rPr>
            <a:t>Uso imagen corporativa</a:t>
          </a:r>
          <a:endParaRPr lang="es-CO" sz="1600" b="0" dirty="0">
            <a:latin typeface="+mn-lt"/>
          </a:endParaRPr>
        </a:p>
      </dgm:t>
    </dgm:pt>
    <dgm:pt modelId="{90E8796C-D988-4040-9BB9-8B5FD29E4D24}" type="parTrans" cxnId="{5F95BE1C-FCF3-46A0-8964-5B9234EFEA02}">
      <dgm:prSet/>
      <dgm:spPr/>
      <dgm:t>
        <a:bodyPr/>
        <a:lstStyle/>
        <a:p>
          <a:endParaRPr lang="es-CO">
            <a:latin typeface="+mn-lt"/>
          </a:endParaRPr>
        </a:p>
      </dgm:t>
    </dgm:pt>
    <dgm:pt modelId="{442BA9EA-ED0B-410A-8B59-C2BA45F94AEA}" type="sibTrans" cxnId="{5F95BE1C-FCF3-46A0-8964-5B9234EFEA02}">
      <dgm:prSet/>
      <dgm:spPr/>
      <dgm:t>
        <a:bodyPr/>
        <a:lstStyle/>
        <a:p>
          <a:endParaRPr lang="es-CO">
            <a:latin typeface="+mn-lt"/>
          </a:endParaRPr>
        </a:p>
      </dgm:t>
    </dgm:pt>
    <dgm:pt modelId="{289DE986-833F-48A6-9914-941DE192F067}" type="pres">
      <dgm:prSet presAssocID="{8A4A7470-F650-4733-AE8A-0BD6E11E5F8E}" presName="Name0" presStyleCnt="0">
        <dgm:presLayoutVars>
          <dgm:chMax val="2"/>
          <dgm:chPref val="2"/>
          <dgm:animLvl val="lvl"/>
        </dgm:presLayoutVars>
      </dgm:prSet>
      <dgm:spPr/>
      <dgm:t>
        <a:bodyPr/>
        <a:lstStyle/>
        <a:p>
          <a:endParaRPr lang="es-ES"/>
        </a:p>
      </dgm:t>
    </dgm:pt>
    <dgm:pt modelId="{FC5858CB-3099-4698-96CE-8A407D6E8E70}" type="pres">
      <dgm:prSet presAssocID="{8A4A7470-F650-4733-AE8A-0BD6E11E5F8E}" presName="LeftText" presStyleLbl="revTx" presStyleIdx="0" presStyleCnt="0">
        <dgm:presLayoutVars>
          <dgm:bulletEnabled val="1"/>
        </dgm:presLayoutVars>
      </dgm:prSet>
      <dgm:spPr/>
      <dgm:t>
        <a:bodyPr/>
        <a:lstStyle/>
        <a:p>
          <a:endParaRPr lang="es-ES"/>
        </a:p>
      </dgm:t>
    </dgm:pt>
    <dgm:pt modelId="{2D27C2F8-7753-4680-9836-E5322AE30DEA}" type="pres">
      <dgm:prSet presAssocID="{8A4A7470-F650-4733-AE8A-0BD6E11E5F8E}" presName="LeftNode" presStyleLbl="bgImgPlace1" presStyleIdx="0" presStyleCnt="2" custScaleX="227059" custScaleY="155545" custLinFactNeighborX="-79489" custLinFactNeighborY="1003">
        <dgm:presLayoutVars>
          <dgm:chMax val="2"/>
          <dgm:chPref val="2"/>
        </dgm:presLayoutVars>
      </dgm:prSet>
      <dgm:spPr/>
      <dgm:t>
        <a:bodyPr/>
        <a:lstStyle/>
        <a:p>
          <a:endParaRPr lang="es-ES"/>
        </a:p>
      </dgm:t>
    </dgm:pt>
    <dgm:pt modelId="{44808665-DAAB-4B17-93D7-B57227832B35}" type="pres">
      <dgm:prSet presAssocID="{8A4A7470-F650-4733-AE8A-0BD6E11E5F8E}" presName="RightText" presStyleLbl="revTx" presStyleIdx="0" presStyleCnt="0">
        <dgm:presLayoutVars>
          <dgm:bulletEnabled val="1"/>
        </dgm:presLayoutVars>
      </dgm:prSet>
      <dgm:spPr/>
      <dgm:t>
        <a:bodyPr/>
        <a:lstStyle/>
        <a:p>
          <a:endParaRPr lang="es-ES"/>
        </a:p>
      </dgm:t>
    </dgm:pt>
    <dgm:pt modelId="{A6E7D538-0EEE-4773-81BA-00D0BCB6D034}" type="pres">
      <dgm:prSet presAssocID="{8A4A7470-F650-4733-AE8A-0BD6E11E5F8E}" presName="RightNode" presStyleLbl="bgImgPlace1" presStyleIdx="1" presStyleCnt="2" custScaleX="234245" custScaleY="155545" custLinFactNeighborX="99518" custLinFactNeighborY="8613">
        <dgm:presLayoutVars>
          <dgm:chMax val="0"/>
          <dgm:chPref val="0"/>
        </dgm:presLayoutVars>
      </dgm:prSet>
      <dgm:spPr/>
      <dgm:t>
        <a:bodyPr/>
        <a:lstStyle/>
        <a:p>
          <a:endParaRPr lang="es-ES"/>
        </a:p>
      </dgm:t>
    </dgm:pt>
    <dgm:pt modelId="{CEDBCBDC-CCE0-45BA-A319-BC19B68AA54F}" type="pres">
      <dgm:prSet presAssocID="{8A4A7470-F650-4733-AE8A-0BD6E11E5F8E}" presName="TopArrow" presStyleLbl="node1" presStyleIdx="0" presStyleCnt="2" custScaleY="71194" custLinFactNeighborX="9685" custLinFactNeighborY="-31653">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t>
        <a:bodyPr/>
        <a:lstStyle/>
        <a:p>
          <a:endParaRPr lang="es-ES"/>
        </a:p>
      </dgm:t>
    </dgm:pt>
    <dgm:pt modelId="{21F011B8-8378-459A-9663-B98869801EC6}" type="pres">
      <dgm:prSet presAssocID="{8A4A7470-F650-4733-AE8A-0BD6E11E5F8E}" presName="BottomArrow" presStyleLbl="node1" presStyleIdx="1" presStyleCnt="2" custScaleX="112221" custScaleY="72739" custLinFactNeighborX="822" custLinFactNeighborY="42150">
        <dgm:style>
          <a:lnRef idx="0">
            <a:schemeClr val="accent3"/>
          </a:lnRef>
          <a:fillRef idx="3">
            <a:schemeClr val="accent3"/>
          </a:fillRef>
          <a:effectRef idx="3">
            <a:schemeClr val="accent3"/>
          </a:effectRef>
          <a:fontRef idx="minor">
            <a:schemeClr val="lt1"/>
          </a:fontRef>
        </dgm:style>
      </dgm:prSet>
      <dgm:spPr>
        <a:solidFill>
          <a:schemeClr val="accent6">
            <a:lumMod val="60000"/>
            <a:lumOff val="40000"/>
          </a:schemeClr>
        </a:solidFill>
      </dgm:spPr>
      <dgm:t>
        <a:bodyPr/>
        <a:lstStyle/>
        <a:p>
          <a:endParaRPr lang="es-ES"/>
        </a:p>
      </dgm:t>
    </dgm:pt>
  </dgm:ptLst>
  <dgm:cxnLst>
    <dgm:cxn modelId="{55FE818A-F975-4E4E-B3EA-4F6F506390D3}" srcId="{8A4A7470-F650-4733-AE8A-0BD6E11E5F8E}" destId="{5E8BC8ED-5ACC-4B3C-B6BA-424B84C02259}" srcOrd="0" destOrd="0" parTransId="{88E29193-70E4-4174-B7AD-F1E885918DBC}" sibTransId="{BFF9359D-F64F-474E-9208-3971F4E5D82C}"/>
    <dgm:cxn modelId="{97D8320B-435D-4ACD-85F3-E6FD59B33166}" type="presOf" srcId="{04BCD1AC-3CD5-44B2-921C-FB681CDD76FE}" destId="{A6E7D538-0EEE-4773-81BA-00D0BCB6D034}" srcOrd="1" destOrd="0" presId="urn:microsoft.com/office/officeart/2009/layout/ReverseList"/>
    <dgm:cxn modelId="{5F95BE1C-FCF3-46A0-8964-5B9234EFEA02}" srcId="{8A4A7470-F650-4733-AE8A-0BD6E11E5F8E}" destId="{04BCD1AC-3CD5-44B2-921C-FB681CDD76FE}" srcOrd="1" destOrd="0" parTransId="{90E8796C-D988-4040-9BB9-8B5FD29E4D24}" sibTransId="{442BA9EA-ED0B-410A-8B59-C2BA45F94AEA}"/>
    <dgm:cxn modelId="{E14E001D-7FB0-400E-9AEE-585DF97F9307}" type="presOf" srcId="{5E8BC8ED-5ACC-4B3C-B6BA-424B84C02259}" destId="{FC5858CB-3099-4698-96CE-8A407D6E8E70}" srcOrd="0" destOrd="0" presId="urn:microsoft.com/office/officeart/2009/layout/ReverseList"/>
    <dgm:cxn modelId="{097E55B9-4C6E-47D2-9E83-8B2A95C5D638}" type="presOf" srcId="{8A4A7470-F650-4733-AE8A-0BD6E11E5F8E}" destId="{289DE986-833F-48A6-9914-941DE192F067}" srcOrd="0" destOrd="0" presId="urn:microsoft.com/office/officeart/2009/layout/ReverseList"/>
    <dgm:cxn modelId="{E2C99FAD-ABFA-4F77-874C-048F779F3F5D}" type="presOf" srcId="{5E8BC8ED-5ACC-4B3C-B6BA-424B84C02259}" destId="{2D27C2F8-7753-4680-9836-E5322AE30DEA}" srcOrd="1" destOrd="0" presId="urn:microsoft.com/office/officeart/2009/layout/ReverseList"/>
    <dgm:cxn modelId="{FE015F5F-621E-478F-8704-C4A2A7396358}" type="presOf" srcId="{04BCD1AC-3CD5-44B2-921C-FB681CDD76FE}" destId="{44808665-DAAB-4B17-93D7-B57227832B35}" srcOrd="0" destOrd="0" presId="urn:microsoft.com/office/officeart/2009/layout/ReverseList"/>
    <dgm:cxn modelId="{2DED718B-49CB-43BF-BD03-6633B5CF8B45}" type="presParOf" srcId="{289DE986-833F-48A6-9914-941DE192F067}" destId="{FC5858CB-3099-4698-96CE-8A407D6E8E70}" srcOrd="0" destOrd="0" presId="urn:microsoft.com/office/officeart/2009/layout/ReverseList"/>
    <dgm:cxn modelId="{CBB5160D-B0B9-4445-B419-B1FF9D7EA09F}" type="presParOf" srcId="{289DE986-833F-48A6-9914-941DE192F067}" destId="{2D27C2F8-7753-4680-9836-E5322AE30DEA}" srcOrd="1" destOrd="0" presId="urn:microsoft.com/office/officeart/2009/layout/ReverseList"/>
    <dgm:cxn modelId="{A1334811-CE84-49A7-BE25-A272167CB702}" type="presParOf" srcId="{289DE986-833F-48A6-9914-941DE192F067}" destId="{44808665-DAAB-4B17-93D7-B57227832B35}" srcOrd="2" destOrd="0" presId="urn:microsoft.com/office/officeart/2009/layout/ReverseList"/>
    <dgm:cxn modelId="{B222198F-5148-4190-A5EA-4606B18D93C3}" type="presParOf" srcId="{289DE986-833F-48A6-9914-941DE192F067}" destId="{A6E7D538-0EEE-4773-81BA-00D0BCB6D034}" srcOrd="3" destOrd="0" presId="urn:microsoft.com/office/officeart/2009/layout/ReverseList"/>
    <dgm:cxn modelId="{D64869D7-F6B2-4C4C-A309-604F9F188CEC}" type="presParOf" srcId="{289DE986-833F-48A6-9914-941DE192F067}" destId="{CEDBCBDC-CCE0-45BA-A319-BC19B68AA54F}" srcOrd="4" destOrd="0" presId="urn:microsoft.com/office/officeart/2009/layout/ReverseList"/>
    <dgm:cxn modelId="{BD0E22C8-A65D-4752-8900-A0AB2A2FED80}" type="presParOf" srcId="{289DE986-833F-48A6-9914-941DE192F067}" destId="{21F011B8-8378-459A-9663-B98869801EC6}"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4A7470-F650-4733-AE8A-0BD6E11E5F8E}" type="doc">
      <dgm:prSet loTypeId="urn:microsoft.com/office/officeart/2009/layout/ReverseList" loCatId="relationship" qsTypeId="urn:microsoft.com/office/officeart/2005/8/quickstyle/simple1" qsCatId="simple" csTypeId="urn:microsoft.com/office/officeart/2005/8/colors/accent2_3" csCatId="accent2" phldr="1"/>
      <dgm:spPr/>
      <dgm:t>
        <a:bodyPr/>
        <a:lstStyle/>
        <a:p>
          <a:endParaRPr lang="es-CO"/>
        </a:p>
      </dgm:t>
    </dgm:pt>
    <dgm:pt modelId="{5E8BC8ED-5ACC-4B3C-B6BA-424B84C02259}">
      <dgm:prSet phldrT="[Texto]" custT="1">
        <dgm:style>
          <a:lnRef idx="2">
            <a:schemeClr val="dk1"/>
          </a:lnRef>
          <a:fillRef idx="1">
            <a:schemeClr val="lt1"/>
          </a:fillRef>
          <a:effectRef idx="0">
            <a:schemeClr val="dk1"/>
          </a:effectRef>
          <a:fontRef idx="minor">
            <a:schemeClr val="dk1"/>
          </a:fontRef>
        </dgm:style>
      </dgm:prSet>
      <dgm:spPr>
        <a:ln/>
      </dgm:spPr>
      <dgm:t>
        <a:bodyPr/>
        <a:lstStyle/>
        <a:p>
          <a:pPr algn="ctr"/>
          <a:r>
            <a:rPr lang="es-CO" sz="1800" b="1" dirty="0" smtClean="0">
              <a:latin typeface="+mn-lt"/>
            </a:rPr>
            <a:t>TÉCNICOS </a:t>
          </a:r>
          <a:endParaRPr lang="es-CO" sz="1800" b="1" dirty="0">
            <a:latin typeface="+mn-lt"/>
          </a:endParaRPr>
        </a:p>
        <a:p>
          <a:pPr algn="ctr" rtl="0"/>
          <a:endParaRPr kumimoji="0" lang="es-MX" sz="1800" u="none" strike="noStrike" cap="none" normalizeH="0" baseline="0" dirty="0" smtClean="0">
            <a:ln>
              <a:noFill/>
            </a:ln>
            <a:effectLst/>
            <a:latin typeface="+mn-lt"/>
            <a:cs typeface="Calibri" pitchFamily="34" charset="0"/>
          </a:endParaRPr>
        </a:p>
        <a:p>
          <a:pPr algn="just" rtl="0"/>
          <a:r>
            <a:rPr lang="es-MX" sz="1600" b="0" dirty="0" smtClean="0">
              <a:latin typeface="+mn-lt"/>
            </a:rPr>
            <a:t>- Acciones de formación y sus unidades temáticas</a:t>
          </a:r>
          <a:endParaRPr lang="es-CO" sz="1600" b="0" dirty="0" smtClean="0">
            <a:latin typeface="+mn-lt"/>
          </a:endParaRPr>
        </a:p>
        <a:p>
          <a:pPr algn="just" rtl="0"/>
          <a:r>
            <a:rPr lang="es-MX" sz="1600" b="0" dirty="0" smtClean="0">
              <a:latin typeface="+mn-lt"/>
            </a:rPr>
            <a:t>- Hojas de vida de los capacitadores y Director </a:t>
          </a:r>
        </a:p>
        <a:p>
          <a:pPr algn="just" rtl="0"/>
          <a:r>
            <a:rPr lang="es-MX" sz="1600" b="0" dirty="0" smtClean="0">
              <a:latin typeface="+mn-lt"/>
            </a:rPr>
            <a:t>- Beneficiarios (inscritos vs. capacitados)</a:t>
          </a:r>
        </a:p>
        <a:p>
          <a:pPr algn="just" rtl="0"/>
          <a:r>
            <a:rPr lang="es-MX" sz="1600" b="0" dirty="0" smtClean="0">
              <a:latin typeface="+mn-lt"/>
            </a:rPr>
            <a:t>- Trasferencia de tecnología </a:t>
          </a:r>
        </a:p>
        <a:p>
          <a:pPr algn="just" rtl="0"/>
          <a:r>
            <a:rPr lang="es-MX" sz="1600" b="0" dirty="0" smtClean="0">
              <a:latin typeface="+mn-lt"/>
            </a:rPr>
            <a:t>- Material pedagógico  entregado</a:t>
          </a:r>
        </a:p>
        <a:p>
          <a:pPr algn="just" rtl="0"/>
          <a:r>
            <a:rPr lang="es-MX" sz="1600" b="0" dirty="0" smtClean="0">
              <a:latin typeface="+mn-lt"/>
            </a:rPr>
            <a:t>- Cumplimiento de la programación académica </a:t>
          </a:r>
        </a:p>
        <a:p>
          <a:pPr algn="just" rtl="0"/>
          <a:r>
            <a:rPr lang="es-CO" sz="1600" b="0" dirty="0" smtClean="0">
              <a:latin typeface="+mn-lt"/>
            </a:rPr>
            <a:t>- Certificado de participación a los beneficiarios.</a:t>
          </a:r>
          <a:endParaRPr lang="es-CO" sz="1600" b="0" dirty="0">
            <a:latin typeface="+mn-lt"/>
          </a:endParaRPr>
        </a:p>
      </dgm:t>
    </dgm:pt>
    <dgm:pt modelId="{88E29193-70E4-4174-B7AD-F1E885918DBC}" type="parTrans" cxnId="{55FE818A-F975-4E4E-B3EA-4F6F506390D3}">
      <dgm:prSet/>
      <dgm:spPr/>
      <dgm:t>
        <a:bodyPr/>
        <a:lstStyle/>
        <a:p>
          <a:endParaRPr lang="es-CO">
            <a:latin typeface="Trebuchet MS" panose="020B0603020202020204" pitchFamily="34" charset="0"/>
          </a:endParaRPr>
        </a:p>
      </dgm:t>
    </dgm:pt>
    <dgm:pt modelId="{BFF9359D-F64F-474E-9208-3971F4E5D82C}" type="sibTrans" cxnId="{55FE818A-F975-4E4E-B3EA-4F6F506390D3}">
      <dgm:prSet/>
      <dgm:spPr/>
      <dgm:t>
        <a:bodyPr/>
        <a:lstStyle/>
        <a:p>
          <a:endParaRPr lang="es-CO">
            <a:latin typeface="Trebuchet MS" panose="020B0603020202020204" pitchFamily="34" charset="0"/>
          </a:endParaRPr>
        </a:p>
      </dgm:t>
    </dgm:pt>
    <dgm:pt modelId="{289DE986-833F-48A6-9914-941DE192F067}" type="pres">
      <dgm:prSet presAssocID="{8A4A7470-F650-4733-AE8A-0BD6E11E5F8E}" presName="Name0" presStyleCnt="0">
        <dgm:presLayoutVars>
          <dgm:chMax val="2"/>
          <dgm:chPref val="2"/>
          <dgm:animLvl val="lvl"/>
        </dgm:presLayoutVars>
      </dgm:prSet>
      <dgm:spPr/>
      <dgm:t>
        <a:bodyPr/>
        <a:lstStyle/>
        <a:p>
          <a:endParaRPr lang="es-ES"/>
        </a:p>
      </dgm:t>
    </dgm:pt>
    <dgm:pt modelId="{FC5858CB-3099-4698-96CE-8A407D6E8E70}" type="pres">
      <dgm:prSet presAssocID="{8A4A7470-F650-4733-AE8A-0BD6E11E5F8E}" presName="LeftText" presStyleLbl="revTx" presStyleIdx="0" presStyleCnt="0">
        <dgm:presLayoutVars>
          <dgm:bulletEnabled val="1"/>
        </dgm:presLayoutVars>
      </dgm:prSet>
      <dgm:spPr/>
      <dgm:t>
        <a:bodyPr/>
        <a:lstStyle/>
        <a:p>
          <a:endParaRPr lang="es-ES"/>
        </a:p>
      </dgm:t>
    </dgm:pt>
    <dgm:pt modelId="{2D27C2F8-7753-4680-9836-E5322AE30DEA}" type="pres">
      <dgm:prSet presAssocID="{8A4A7470-F650-4733-AE8A-0BD6E11E5F8E}" presName="LeftNode" presStyleLbl="bgImgPlace1" presStyleIdx="0" presStyleCnt="1" custScaleX="369554" custScaleY="100000" custLinFactNeighborX="6391">
        <dgm:presLayoutVars>
          <dgm:chMax val="2"/>
          <dgm:chPref val="2"/>
        </dgm:presLayoutVars>
      </dgm:prSet>
      <dgm:spPr/>
      <dgm:t>
        <a:bodyPr/>
        <a:lstStyle/>
        <a:p>
          <a:endParaRPr lang="es-ES"/>
        </a:p>
      </dgm:t>
    </dgm:pt>
  </dgm:ptLst>
  <dgm:cxnLst>
    <dgm:cxn modelId="{55FE818A-F975-4E4E-B3EA-4F6F506390D3}" srcId="{8A4A7470-F650-4733-AE8A-0BD6E11E5F8E}" destId="{5E8BC8ED-5ACC-4B3C-B6BA-424B84C02259}" srcOrd="0" destOrd="0" parTransId="{88E29193-70E4-4174-B7AD-F1E885918DBC}" sibTransId="{BFF9359D-F64F-474E-9208-3971F4E5D82C}"/>
    <dgm:cxn modelId="{E2C99FAD-ABFA-4F77-874C-048F779F3F5D}" type="presOf" srcId="{5E8BC8ED-5ACC-4B3C-B6BA-424B84C02259}" destId="{2D27C2F8-7753-4680-9836-E5322AE30DEA}" srcOrd="1" destOrd="0" presId="urn:microsoft.com/office/officeart/2009/layout/ReverseList"/>
    <dgm:cxn modelId="{097E55B9-4C6E-47D2-9E83-8B2A95C5D638}" type="presOf" srcId="{8A4A7470-F650-4733-AE8A-0BD6E11E5F8E}" destId="{289DE986-833F-48A6-9914-941DE192F067}" srcOrd="0" destOrd="0" presId="urn:microsoft.com/office/officeart/2009/layout/ReverseList"/>
    <dgm:cxn modelId="{E14E001D-7FB0-400E-9AEE-585DF97F9307}" type="presOf" srcId="{5E8BC8ED-5ACC-4B3C-B6BA-424B84C02259}" destId="{FC5858CB-3099-4698-96CE-8A407D6E8E70}" srcOrd="0" destOrd="0" presId="urn:microsoft.com/office/officeart/2009/layout/ReverseList"/>
    <dgm:cxn modelId="{2DED718B-49CB-43BF-BD03-6633B5CF8B45}" type="presParOf" srcId="{289DE986-833F-48A6-9914-941DE192F067}" destId="{FC5858CB-3099-4698-96CE-8A407D6E8E70}" srcOrd="0" destOrd="0" presId="urn:microsoft.com/office/officeart/2009/layout/ReverseList"/>
    <dgm:cxn modelId="{CBB5160D-B0B9-4445-B419-B1FF9D7EA09F}" type="presParOf" srcId="{289DE986-833F-48A6-9914-941DE192F067}" destId="{2D27C2F8-7753-4680-9836-E5322AE30DEA}" srcOrd="1"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6.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75DF5-F6E5-4225-8B8B-AAAF537997B0}" type="datetimeFigureOut">
              <a:rPr lang="es-CO" smtClean="0"/>
              <a:t>9/07/2019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F89FA-3600-4EDF-9C17-C83B447631AE}" type="slidenum">
              <a:rPr lang="es-CO" smtClean="0"/>
              <a:t>‹Nº›</a:t>
            </a:fld>
            <a:endParaRPr lang="es-CO"/>
          </a:p>
        </p:txBody>
      </p:sp>
    </p:spTree>
    <p:extLst>
      <p:ext uri="{BB962C8B-B14F-4D97-AF65-F5344CB8AC3E}">
        <p14:creationId xmlns:p14="http://schemas.microsoft.com/office/powerpoint/2010/main" val="21575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8D09B62-7964-8A4C-9636-36CB120B29AE}" type="slidenum">
              <a:rPr lang="es-ES" smtClean="0"/>
              <a:t>9</a:t>
            </a:fld>
            <a:endParaRPr lang="es-ES"/>
          </a:p>
        </p:txBody>
      </p:sp>
    </p:spTree>
    <p:extLst>
      <p:ext uri="{BB962C8B-B14F-4D97-AF65-F5344CB8AC3E}">
        <p14:creationId xmlns:p14="http://schemas.microsoft.com/office/powerpoint/2010/main" val="142805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8D09B62-7964-8A4C-9636-36CB120B29AE}" type="slidenum">
              <a:rPr lang="es-ES" smtClean="0"/>
              <a:t>60</a:t>
            </a:fld>
            <a:endParaRPr lang="es-ES"/>
          </a:p>
        </p:txBody>
      </p:sp>
    </p:spTree>
    <p:extLst>
      <p:ext uri="{BB962C8B-B14F-4D97-AF65-F5344CB8AC3E}">
        <p14:creationId xmlns:p14="http://schemas.microsoft.com/office/powerpoint/2010/main" val="1154314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144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CBB005D2-8871-4867-B7CB-0ED5FE01EB5E}" type="datetimeFigureOut">
              <a:rPr lang="es-CO" smtClean="0"/>
              <a:t>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C963B3E-6B0F-47E0-AA3D-498368155BA8}" type="slidenum">
              <a:rPr lang="es-CO" smtClean="0"/>
              <a:t>‹Nº›</a:t>
            </a:fld>
            <a:endParaRPr lang="es-CO"/>
          </a:p>
        </p:txBody>
      </p:sp>
    </p:spTree>
    <p:extLst>
      <p:ext uri="{BB962C8B-B14F-4D97-AF65-F5344CB8AC3E}">
        <p14:creationId xmlns:p14="http://schemas.microsoft.com/office/powerpoint/2010/main" val="91457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CBB005D2-8871-4867-B7CB-0ED5FE01EB5E}" type="datetimeFigureOut">
              <a:rPr lang="es-CO" smtClean="0"/>
              <a:t>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C963B3E-6B0F-47E0-AA3D-498368155BA8}" type="slidenum">
              <a:rPr lang="es-CO" smtClean="0"/>
              <a:t>‹Nº›</a:t>
            </a:fld>
            <a:endParaRPr lang="es-CO"/>
          </a:p>
        </p:txBody>
      </p:sp>
    </p:spTree>
    <p:extLst>
      <p:ext uri="{BB962C8B-B14F-4D97-AF65-F5344CB8AC3E}">
        <p14:creationId xmlns:p14="http://schemas.microsoft.com/office/powerpoint/2010/main" val="34637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2" name="Imagen 1" descr="plantillappt_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688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descr="Plantilla presentaciones_Mesa de trabajo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8400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2" name="Imagen 1" descr="Plantilla presentaciones_naranja_Mesa de trabajo 1 copi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1192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2" name="Imagen 1" descr="Plantilla presentaciones_naranja_Mesa de trabajo 1 copia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350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28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2" name="Imagen 1" descr="plantillappt_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04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pic>
        <p:nvPicPr>
          <p:cNvPr id="2" name="Imagen 1" descr="Plantilla presentaciones_naranja_Mesa de trabajo 1 copia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6581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144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926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930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662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628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708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BB005D2-8871-4867-B7CB-0ED5FE01EB5E}" type="datetimeFigureOut">
              <a:rPr lang="es-CO" smtClean="0"/>
              <a:t>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C963B3E-6B0F-47E0-AA3D-498368155BA8}" type="slidenum">
              <a:rPr lang="es-CO" smtClean="0"/>
              <a:t>‹Nº›</a:t>
            </a:fld>
            <a:endParaRPr lang="es-CO"/>
          </a:p>
        </p:txBody>
      </p:sp>
    </p:spTree>
    <p:extLst>
      <p:ext uri="{BB962C8B-B14F-4D97-AF65-F5344CB8AC3E}">
        <p14:creationId xmlns:p14="http://schemas.microsoft.com/office/powerpoint/2010/main" val="265587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BB005D2-8871-4867-B7CB-0ED5FE01EB5E}" type="datetimeFigureOut">
              <a:rPr lang="es-CO" smtClean="0"/>
              <a:t>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C963B3E-6B0F-47E0-AA3D-498368155BA8}" type="slidenum">
              <a:rPr lang="es-CO" smtClean="0"/>
              <a:t>‹Nº›</a:t>
            </a:fld>
            <a:endParaRPr lang="es-CO"/>
          </a:p>
        </p:txBody>
      </p:sp>
    </p:spTree>
    <p:extLst>
      <p:ext uri="{BB962C8B-B14F-4D97-AF65-F5344CB8AC3E}">
        <p14:creationId xmlns:p14="http://schemas.microsoft.com/office/powerpoint/2010/main" val="37003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005D2-8871-4867-B7CB-0ED5FE01EB5E}" type="datetimeFigureOut">
              <a:rPr lang="es-CO" smtClean="0"/>
              <a:t>9/07/2019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63B3E-6B0F-47E0-AA3D-498368155BA8}" type="slidenum">
              <a:rPr lang="es-CO" smtClean="0"/>
              <a:t>‹Nº›</a:t>
            </a:fld>
            <a:endParaRPr lang="es-CO"/>
          </a:p>
        </p:txBody>
      </p:sp>
    </p:spTree>
    <p:extLst>
      <p:ext uri="{BB962C8B-B14F-4D97-AF65-F5344CB8AC3E}">
        <p14:creationId xmlns:p14="http://schemas.microsoft.com/office/powerpoint/2010/main" val="40577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 id="2147483675" r:id="rId12"/>
    <p:sldLayoutId id="2147483661" r:id="rId13"/>
    <p:sldLayoutId id="2147483662" r:id="rId14"/>
    <p:sldLayoutId id="2147483663" r:id="rId15"/>
    <p:sldLayoutId id="2147483665" r:id="rId16"/>
    <p:sldLayoutId id="2147483666" r:id="rId17"/>
    <p:sldLayoutId id="2147483674"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gfce@sena.edu.co"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0.jpeg"/><Relationship Id="rId7" Type="http://schemas.openxmlformats.org/officeDocument/2006/relationships/diagramColors" Target="../diagrams/colors11.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hyperlink" Target="mailto:interventoriasena@udea.edu.co" TargetMode="External"/><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2828" y="2609488"/>
            <a:ext cx="5360568" cy="3927229"/>
          </a:xfrm>
          <a:prstGeom prst="rect">
            <a:avLst/>
          </a:prstGeom>
          <a:noFill/>
        </p:spPr>
        <p:txBody>
          <a:bodyPr wrap="square" rtlCol="0">
            <a:spAutoFit/>
          </a:bodyPr>
          <a:lstStyle/>
          <a:p>
            <a:pPr algn="ctr"/>
            <a:r>
              <a:rPr lang="es-ES" sz="2800" b="1" dirty="0" smtClean="0">
                <a:solidFill>
                  <a:schemeClr val="bg1">
                    <a:lumMod val="50000"/>
                  </a:schemeClr>
                </a:solidFill>
                <a:cs typeface="Calibri"/>
              </a:rPr>
              <a:t>Ejecución de los proyectos</a:t>
            </a:r>
          </a:p>
          <a:p>
            <a:pPr algn="ctr"/>
            <a:endParaRPr lang="es-ES" sz="2800" b="1" dirty="0">
              <a:solidFill>
                <a:schemeClr val="bg1">
                  <a:lumMod val="50000"/>
                </a:schemeClr>
              </a:solidFill>
              <a:cs typeface="Calibri"/>
            </a:endParaRPr>
          </a:p>
          <a:p>
            <a:pPr algn="ctr"/>
            <a:r>
              <a:rPr lang="es-ES" sz="2800" b="1" dirty="0" smtClean="0">
                <a:solidFill>
                  <a:schemeClr val="bg1">
                    <a:lumMod val="50000"/>
                  </a:schemeClr>
                </a:solidFill>
                <a:cs typeface="Calibri"/>
              </a:rPr>
              <a:t> 2019 </a:t>
            </a:r>
          </a:p>
          <a:p>
            <a:pPr algn="ctr"/>
            <a:endParaRPr lang="es-ES" sz="2800" dirty="0">
              <a:solidFill>
                <a:schemeClr val="bg1">
                  <a:lumMod val="50000"/>
                </a:schemeClr>
              </a:solidFill>
              <a:cs typeface="Calibri"/>
            </a:endParaRPr>
          </a:p>
          <a:p>
            <a:pPr algn="ctr"/>
            <a:r>
              <a:rPr lang="es-ES" sz="2800" b="1" dirty="0" smtClean="0">
                <a:solidFill>
                  <a:schemeClr val="bg1">
                    <a:lumMod val="50000"/>
                  </a:schemeClr>
                </a:solidFill>
                <a:cs typeface="Calibri"/>
              </a:rPr>
              <a:t>PROGRAMA DE </a:t>
            </a:r>
            <a:r>
              <a:rPr lang="es-ES" sz="2800" b="1" dirty="0">
                <a:solidFill>
                  <a:schemeClr val="bg1">
                    <a:lumMod val="50000"/>
                  </a:schemeClr>
                </a:solidFill>
                <a:cs typeface="Calibri"/>
              </a:rPr>
              <a:t>FORMACIÓN CONTINUA ESPECIALIZADA</a:t>
            </a:r>
          </a:p>
          <a:p>
            <a:pPr algn="ctr"/>
            <a:endParaRPr lang="es-ES" sz="2800" dirty="0">
              <a:solidFill>
                <a:schemeClr val="bg1">
                  <a:lumMod val="50000"/>
                </a:schemeClr>
              </a:solidFill>
              <a:cs typeface="Calibri"/>
            </a:endParaRPr>
          </a:p>
          <a:p>
            <a:pPr>
              <a:lnSpc>
                <a:spcPct val="90000"/>
              </a:lnSpc>
            </a:pPr>
            <a:endParaRPr lang="es-ES" sz="2800" dirty="0" smtClean="0">
              <a:solidFill>
                <a:schemeClr val="bg1">
                  <a:lumMod val="50000"/>
                </a:schemeClr>
              </a:solidFill>
              <a:cs typeface="Calibri"/>
            </a:endParaRPr>
          </a:p>
          <a:p>
            <a:endParaRPr lang="es-ES" sz="2800" b="1" dirty="0">
              <a:solidFill>
                <a:schemeClr val="bg1">
                  <a:lumMod val="50000"/>
                </a:schemeClr>
              </a:solidFill>
              <a:latin typeface="Montserrat Black"/>
              <a:cs typeface="Montserrat Black"/>
            </a:endParaRPr>
          </a:p>
        </p:txBody>
      </p:sp>
      <p:pic>
        <p:nvPicPr>
          <p:cNvPr id="3" name="Imagen 2"/>
          <p:cNvPicPr>
            <a:picLocks noChangeAspect="1"/>
          </p:cNvPicPr>
          <p:nvPr/>
        </p:nvPicPr>
        <p:blipFill rotWithShape="1">
          <a:blip r:embed="rId2"/>
          <a:srcRect l="21137" t="23637" r="34630" b="8939"/>
          <a:stretch/>
        </p:blipFill>
        <p:spPr>
          <a:xfrm>
            <a:off x="363680" y="2234045"/>
            <a:ext cx="5759716" cy="4623955"/>
          </a:xfrm>
          <a:prstGeom prst="rect">
            <a:avLst/>
          </a:prstGeom>
        </p:spPr>
      </p:pic>
    </p:spTree>
    <p:extLst>
      <p:ext uri="{BB962C8B-B14F-4D97-AF65-F5344CB8AC3E}">
        <p14:creationId xmlns:p14="http://schemas.microsoft.com/office/powerpoint/2010/main" val="33161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975" y="245141"/>
            <a:ext cx="4453079" cy="553998"/>
          </a:xfrm>
          <a:prstGeom prst="rect">
            <a:avLst/>
          </a:prstGeom>
        </p:spPr>
        <p:txBody>
          <a:bodyPr wrap="none">
            <a:spAutoFit/>
          </a:bodyPr>
          <a:lstStyle/>
          <a:p>
            <a:r>
              <a:rPr lang="es-CO" sz="3000" b="1" dirty="0">
                <a:solidFill>
                  <a:srgbClr val="ED7D31"/>
                </a:solidFill>
              </a:rPr>
              <a:t>Imagen institucional SENA </a:t>
            </a:r>
          </a:p>
        </p:txBody>
      </p:sp>
      <p:graphicFrame>
        <p:nvGraphicFramePr>
          <p:cNvPr id="3" name="Diagrama 2"/>
          <p:cNvGraphicFramePr/>
          <p:nvPr>
            <p:extLst>
              <p:ext uri="{D42A27DB-BD31-4B8C-83A1-F6EECF244321}">
                <p14:modId xmlns:p14="http://schemas.microsoft.com/office/powerpoint/2010/main" val="3053433830"/>
              </p:ext>
            </p:extLst>
          </p:nvPr>
        </p:nvGraphicFramePr>
        <p:xfrm>
          <a:off x="-1069211" y="799139"/>
          <a:ext cx="9434946" cy="583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7454094" y="2232596"/>
            <a:ext cx="4224761" cy="2677656"/>
          </a:xfrm>
          <a:prstGeom prst="rect">
            <a:avLst/>
          </a:prstGeom>
          <a:noFill/>
          <a:ln>
            <a:solidFill>
              <a:schemeClr val="bg2">
                <a:lumMod val="50000"/>
              </a:schemeClr>
            </a:solidFill>
          </a:ln>
        </p:spPr>
        <p:txBody>
          <a:bodyPr wrap="square" rtlCol="0">
            <a:spAutoFit/>
          </a:bodyPr>
          <a:lstStyle/>
          <a:p>
            <a:pPr algn="just" defTabSz="457189"/>
            <a:r>
              <a:rPr lang="es-ES" sz="2800" b="1" dirty="0" smtClean="0">
                <a:solidFill>
                  <a:schemeClr val="bg1">
                    <a:lumMod val="50000"/>
                  </a:schemeClr>
                </a:solidFill>
                <a:cs typeface="Calibri"/>
              </a:rPr>
              <a:t>Aprobación: </a:t>
            </a:r>
          </a:p>
          <a:p>
            <a:pPr algn="just" defTabSz="457189"/>
            <a:endParaRPr lang="es-ES" sz="2800" b="1" dirty="0" smtClean="0">
              <a:solidFill>
                <a:schemeClr val="bg1">
                  <a:lumMod val="50000"/>
                </a:schemeClr>
              </a:solidFill>
              <a:cs typeface="Calibri"/>
            </a:endParaRPr>
          </a:p>
          <a:p>
            <a:pPr algn="ctr" defTabSz="457189"/>
            <a:r>
              <a:rPr lang="es-ES" sz="2800" dirty="0">
                <a:solidFill>
                  <a:schemeClr val="bg1">
                    <a:lumMod val="50000"/>
                  </a:schemeClr>
                </a:solidFill>
                <a:cs typeface="Calibri"/>
              </a:rPr>
              <a:t>A través </a:t>
            </a:r>
            <a:endParaRPr lang="es-ES" sz="2800" dirty="0" smtClean="0">
              <a:solidFill>
                <a:schemeClr val="bg1">
                  <a:lumMod val="50000"/>
                </a:schemeClr>
              </a:solidFill>
              <a:cs typeface="Calibri"/>
            </a:endParaRPr>
          </a:p>
          <a:p>
            <a:pPr algn="ctr" defTabSz="457189"/>
            <a:r>
              <a:rPr lang="es-ES" sz="2800" dirty="0" smtClean="0">
                <a:solidFill>
                  <a:schemeClr val="bg1">
                    <a:lumMod val="50000"/>
                  </a:schemeClr>
                </a:solidFill>
                <a:cs typeface="Calibri"/>
              </a:rPr>
              <a:t>del </a:t>
            </a:r>
            <a:r>
              <a:rPr lang="es-ES" sz="2800" dirty="0">
                <a:solidFill>
                  <a:schemeClr val="bg1">
                    <a:lumMod val="50000"/>
                  </a:schemeClr>
                </a:solidFill>
                <a:cs typeface="Calibri"/>
              </a:rPr>
              <a:t>correo </a:t>
            </a:r>
            <a:r>
              <a:rPr lang="es-ES" sz="2800" dirty="0" smtClean="0">
                <a:solidFill>
                  <a:schemeClr val="bg1">
                    <a:lumMod val="50000"/>
                  </a:schemeClr>
                </a:solidFill>
                <a:cs typeface="Calibri"/>
              </a:rPr>
              <a:t>electrónico</a:t>
            </a:r>
          </a:p>
          <a:p>
            <a:pPr algn="ctr" defTabSz="457189"/>
            <a:r>
              <a:rPr lang="es-ES" sz="2800" dirty="0" smtClean="0">
                <a:solidFill>
                  <a:schemeClr val="bg1">
                    <a:lumMod val="50000"/>
                  </a:schemeClr>
                </a:solidFill>
                <a:cs typeface="Calibri"/>
              </a:rPr>
              <a:t> </a:t>
            </a:r>
            <a:r>
              <a:rPr lang="es-ES" sz="2800" dirty="0" smtClean="0">
                <a:solidFill>
                  <a:srgbClr val="F68426"/>
                </a:solidFill>
                <a:cs typeface="Calibri"/>
              </a:rPr>
              <a:t>gfce@sena.edu.co</a:t>
            </a:r>
            <a:r>
              <a:rPr lang="es-ES" sz="2800" dirty="0" smtClean="0">
                <a:solidFill>
                  <a:schemeClr val="bg1">
                    <a:lumMod val="50000"/>
                  </a:schemeClr>
                </a:solidFill>
                <a:cs typeface="Calibri"/>
              </a:rPr>
              <a:t> </a:t>
            </a:r>
          </a:p>
          <a:p>
            <a:pPr algn="ctr" defTabSz="457189"/>
            <a:r>
              <a:rPr lang="es-ES" sz="2800" dirty="0" smtClean="0">
                <a:solidFill>
                  <a:schemeClr val="bg1">
                    <a:lumMod val="50000"/>
                  </a:schemeClr>
                </a:solidFill>
                <a:cs typeface="Calibri"/>
              </a:rPr>
              <a:t>  </a:t>
            </a:r>
            <a:endParaRPr lang="es-CO" sz="2800" dirty="0">
              <a:solidFill>
                <a:schemeClr val="bg1">
                  <a:lumMod val="50000"/>
                </a:schemeClr>
              </a:solidFill>
              <a:cs typeface="Calibri"/>
            </a:endParaRPr>
          </a:p>
        </p:txBody>
      </p:sp>
    </p:spTree>
    <p:extLst>
      <p:ext uri="{BB962C8B-B14F-4D97-AF65-F5344CB8AC3E}">
        <p14:creationId xmlns:p14="http://schemas.microsoft.com/office/powerpoint/2010/main" val="205738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8522" y="1865217"/>
            <a:ext cx="2335896" cy="1015663"/>
          </a:xfrm>
          <a:prstGeom prst="rect">
            <a:avLst/>
          </a:prstGeom>
        </p:spPr>
        <p:txBody>
          <a:bodyPr wrap="none">
            <a:spAutoFit/>
          </a:bodyPr>
          <a:lstStyle/>
          <a:p>
            <a:pPr algn="ctr"/>
            <a:r>
              <a:rPr lang="es-CO" sz="3000" b="1" dirty="0" smtClean="0">
                <a:solidFill>
                  <a:srgbClr val="ED7D31"/>
                </a:solidFill>
              </a:rPr>
              <a:t>Formatos en</a:t>
            </a:r>
          </a:p>
          <a:p>
            <a:pPr algn="ctr"/>
            <a:r>
              <a:rPr lang="es-CO" sz="3000" b="1" dirty="0" smtClean="0">
                <a:solidFill>
                  <a:srgbClr val="ED7D31"/>
                </a:solidFill>
              </a:rPr>
              <a:t> la ejecución  </a:t>
            </a:r>
            <a:endParaRPr lang="es-CO" sz="3000" b="1" dirty="0">
              <a:solidFill>
                <a:srgbClr val="ED7D31"/>
              </a:solidFill>
            </a:endParaRPr>
          </a:p>
        </p:txBody>
      </p:sp>
      <p:sp>
        <p:nvSpPr>
          <p:cNvPr id="3" name="Rectángulo 2"/>
          <p:cNvSpPr/>
          <p:nvPr/>
        </p:nvSpPr>
        <p:spPr>
          <a:xfrm>
            <a:off x="6574250" y="558558"/>
            <a:ext cx="4217437" cy="748795"/>
          </a:xfrm>
          <a:prstGeom prst="rect">
            <a:avLst/>
          </a:prstGeom>
        </p:spPr>
        <p:txBody>
          <a:bodyPr wrap="none">
            <a:spAutoFit/>
          </a:bodyPr>
          <a:lstStyle/>
          <a:p>
            <a:pPr marL="285750" indent="-285750">
              <a:buFont typeface="Arial" panose="020B0604020202020204" pitchFamily="34" charset="0"/>
              <a:buChar char="•"/>
            </a:pPr>
            <a:r>
              <a:rPr lang="es-CO" sz="2133" dirty="0">
                <a:solidFill>
                  <a:schemeClr val="bg1">
                    <a:lumMod val="50000"/>
                  </a:schemeClr>
                </a:solidFill>
                <a:cs typeface="Calibri"/>
              </a:rPr>
              <a:t>Cronograma Detallado   </a:t>
            </a:r>
          </a:p>
          <a:p>
            <a:r>
              <a:rPr lang="es-CO" sz="2133" dirty="0">
                <a:solidFill>
                  <a:schemeClr val="bg1">
                    <a:lumMod val="50000"/>
                  </a:schemeClr>
                </a:solidFill>
                <a:cs typeface="Calibri"/>
              </a:rPr>
              <a:t>( Virtual  - Presencial  - Combinada ) </a:t>
            </a:r>
          </a:p>
        </p:txBody>
      </p:sp>
      <p:sp>
        <p:nvSpPr>
          <p:cNvPr id="4" name="Rectángulo 3"/>
          <p:cNvSpPr/>
          <p:nvPr/>
        </p:nvSpPr>
        <p:spPr>
          <a:xfrm>
            <a:off x="5968043" y="3686028"/>
            <a:ext cx="6223957" cy="748795"/>
          </a:xfrm>
          <a:prstGeom prst="rect">
            <a:avLst/>
          </a:prstGeom>
        </p:spPr>
        <p:txBody>
          <a:bodyPr wrap="square">
            <a:spAutoFit/>
          </a:bodyPr>
          <a:lstStyle/>
          <a:p>
            <a:pPr marL="285750" indent="-285750">
              <a:buFont typeface="Arial" panose="020B0604020202020204" pitchFamily="34" charset="0"/>
              <a:buChar char="•"/>
            </a:pPr>
            <a:r>
              <a:rPr lang="es-ES" sz="2133" dirty="0">
                <a:solidFill>
                  <a:schemeClr val="bg1">
                    <a:lumMod val="50000"/>
                  </a:schemeClr>
                </a:solidFill>
                <a:cs typeface="Calibri"/>
              </a:rPr>
              <a:t>Listado Asistencia Beneficiarios por </a:t>
            </a:r>
            <a:r>
              <a:rPr lang="es-ES" sz="2133" dirty="0" smtClean="0">
                <a:solidFill>
                  <a:schemeClr val="bg1">
                    <a:lumMod val="50000"/>
                  </a:schemeClr>
                </a:solidFill>
                <a:cs typeface="Calibri"/>
              </a:rPr>
              <a:t>Unidades </a:t>
            </a:r>
            <a:r>
              <a:rPr lang="es-ES" sz="2133" dirty="0">
                <a:solidFill>
                  <a:schemeClr val="bg1">
                    <a:lumMod val="50000"/>
                  </a:schemeClr>
                </a:solidFill>
                <a:cs typeface="Calibri"/>
              </a:rPr>
              <a:t>Temáticas modalidad presencial</a:t>
            </a:r>
            <a:r>
              <a:rPr lang="es-ES" dirty="0">
                <a:solidFill>
                  <a:srgbClr val="000000"/>
                </a:solidFill>
                <a:latin typeface="Arial" panose="020B0604020202020204" pitchFamily="34" charset="0"/>
              </a:rPr>
              <a:t>. </a:t>
            </a:r>
            <a:endParaRPr lang="es-CO" dirty="0"/>
          </a:p>
        </p:txBody>
      </p:sp>
      <p:sp>
        <p:nvSpPr>
          <p:cNvPr id="6" name="Rectángulo 5"/>
          <p:cNvSpPr/>
          <p:nvPr/>
        </p:nvSpPr>
        <p:spPr>
          <a:xfrm>
            <a:off x="5968043" y="4553933"/>
            <a:ext cx="5194179" cy="420564"/>
          </a:xfrm>
          <a:prstGeom prst="rect">
            <a:avLst/>
          </a:prstGeom>
        </p:spPr>
        <p:txBody>
          <a:bodyPr wrap="none">
            <a:spAutoFit/>
          </a:bodyPr>
          <a:lstStyle/>
          <a:p>
            <a:pPr marL="285750" indent="-285750">
              <a:buFont typeface="Arial" panose="020B0604020202020204" pitchFamily="34" charset="0"/>
              <a:buChar char="•"/>
            </a:pPr>
            <a:r>
              <a:rPr lang="es-ES" sz="2133" dirty="0">
                <a:solidFill>
                  <a:schemeClr val="bg1">
                    <a:lumMod val="50000"/>
                  </a:schemeClr>
                </a:solidFill>
                <a:cs typeface="Calibri"/>
              </a:rPr>
              <a:t>Indicadores de Seguimiento a la ejecución </a:t>
            </a:r>
            <a:endParaRPr lang="es-CO" sz="2133" dirty="0">
              <a:solidFill>
                <a:schemeClr val="bg1">
                  <a:lumMod val="50000"/>
                </a:schemeClr>
              </a:solidFill>
              <a:cs typeface="Calibri"/>
            </a:endParaRPr>
          </a:p>
        </p:txBody>
      </p:sp>
      <p:sp>
        <p:nvSpPr>
          <p:cNvPr id="7" name="Rectángulo 6"/>
          <p:cNvSpPr/>
          <p:nvPr/>
        </p:nvSpPr>
        <p:spPr>
          <a:xfrm>
            <a:off x="5968043" y="5182648"/>
            <a:ext cx="6096000" cy="748795"/>
          </a:xfrm>
          <a:prstGeom prst="rect">
            <a:avLst/>
          </a:prstGeom>
        </p:spPr>
        <p:txBody>
          <a:bodyPr>
            <a:spAutoFit/>
          </a:bodyPr>
          <a:lstStyle/>
          <a:p>
            <a:pPr marL="285750" indent="-285750">
              <a:buFont typeface="Arial" panose="020B0604020202020204" pitchFamily="34" charset="0"/>
              <a:buChar char="•"/>
            </a:pPr>
            <a:r>
              <a:rPr lang="es-ES" sz="2133" dirty="0">
                <a:solidFill>
                  <a:schemeClr val="bg1">
                    <a:lumMod val="50000"/>
                  </a:schemeClr>
                </a:solidFill>
                <a:cs typeface="Calibri"/>
              </a:rPr>
              <a:t>Acta de concertación de Transferencia de conocimiento y tecnología al SENA </a:t>
            </a:r>
            <a:endParaRPr lang="es-CO" sz="2133" dirty="0">
              <a:solidFill>
                <a:schemeClr val="bg1">
                  <a:lumMod val="50000"/>
                </a:schemeClr>
              </a:solidFill>
              <a:cs typeface="Calibri"/>
            </a:endParaRPr>
          </a:p>
        </p:txBody>
      </p:sp>
      <p:sp>
        <p:nvSpPr>
          <p:cNvPr id="8" name="Rectángulo 7"/>
          <p:cNvSpPr/>
          <p:nvPr/>
        </p:nvSpPr>
        <p:spPr>
          <a:xfrm>
            <a:off x="5968043" y="6139594"/>
            <a:ext cx="2862579" cy="420564"/>
          </a:xfrm>
          <a:prstGeom prst="rect">
            <a:avLst/>
          </a:prstGeom>
        </p:spPr>
        <p:txBody>
          <a:bodyPr wrap="none">
            <a:spAutoFit/>
          </a:bodyPr>
          <a:lstStyle/>
          <a:p>
            <a:pPr marL="285750" indent="-285750">
              <a:buFont typeface="Arial" panose="020B0604020202020204" pitchFamily="34" charset="0"/>
              <a:buChar char="•"/>
            </a:pPr>
            <a:r>
              <a:rPr lang="es-CO" sz="2133" dirty="0">
                <a:solidFill>
                  <a:schemeClr val="bg1">
                    <a:lumMod val="50000"/>
                  </a:schemeClr>
                </a:solidFill>
                <a:cs typeface="Calibri"/>
              </a:rPr>
              <a:t>Informe Presupuesto </a:t>
            </a:r>
          </a:p>
        </p:txBody>
      </p:sp>
      <p:sp>
        <p:nvSpPr>
          <p:cNvPr id="9" name="AutoShape 2" descr="Resultado de imagen para forma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7" y="3224970"/>
            <a:ext cx="2083976" cy="1856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118" y="4410316"/>
            <a:ext cx="1307938" cy="1307938"/>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
        <p:nvSpPr>
          <p:cNvPr id="11" name="Abrir corchete 10"/>
          <p:cNvSpPr/>
          <p:nvPr/>
        </p:nvSpPr>
        <p:spPr>
          <a:xfrm>
            <a:off x="5589721" y="3628152"/>
            <a:ext cx="280585" cy="2997843"/>
          </a:xfrm>
          <a:prstGeom prst="leftBracket">
            <a:avLst/>
          </a:prstGeom>
          <a:ln>
            <a:solidFill>
              <a:srgbClr val="FF67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3" name="Rectángulo 12"/>
          <p:cNvSpPr/>
          <p:nvPr/>
        </p:nvSpPr>
        <p:spPr>
          <a:xfrm>
            <a:off x="6574250" y="1444653"/>
            <a:ext cx="3051028" cy="420564"/>
          </a:xfrm>
          <a:prstGeom prst="rect">
            <a:avLst/>
          </a:prstGeom>
        </p:spPr>
        <p:txBody>
          <a:bodyPr wrap="none">
            <a:spAutoFit/>
          </a:bodyPr>
          <a:lstStyle/>
          <a:p>
            <a:pPr marL="285750" indent="-285750">
              <a:buFont typeface="Arial" panose="020B0604020202020204" pitchFamily="34" charset="0"/>
              <a:buChar char="•"/>
            </a:pPr>
            <a:r>
              <a:rPr lang="es-CO" sz="2133" dirty="0" smtClean="0">
                <a:solidFill>
                  <a:schemeClr val="bg1">
                    <a:lumMod val="50000"/>
                  </a:schemeClr>
                </a:solidFill>
                <a:cs typeface="Calibri"/>
              </a:rPr>
              <a:t>Banco de </a:t>
            </a:r>
            <a:r>
              <a:rPr lang="es-CO" sz="2133" dirty="0">
                <a:solidFill>
                  <a:schemeClr val="bg1">
                    <a:lumMod val="50000"/>
                  </a:schemeClr>
                </a:solidFill>
                <a:cs typeface="Calibri"/>
              </a:rPr>
              <a:t>Beneficiarios </a:t>
            </a:r>
          </a:p>
        </p:txBody>
      </p:sp>
      <p:sp>
        <p:nvSpPr>
          <p:cNvPr id="16" name="Rectángulo 15"/>
          <p:cNvSpPr/>
          <p:nvPr/>
        </p:nvSpPr>
        <p:spPr>
          <a:xfrm>
            <a:off x="6574250" y="1989709"/>
            <a:ext cx="3101939" cy="420564"/>
          </a:xfrm>
          <a:prstGeom prst="rect">
            <a:avLst/>
          </a:prstGeom>
        </p:spPr>
        <p:txBody>
          <a:bodyPr wrap="none">
            <a:spAutoFit/>
          </a:bodyPr>
          <a:lstStyle/>
          <a:p>
            <a:pPr marL="285750" indent="-285750">
              <a:buFont typeface="Arial" panose="020B0604020202020204" pitchFamily="34" charset="0"/>
              <a:buChar char="•"/>
            </a:pPr>
            <a:r>
              <a:rPr lang="es-CO" sz="2133" dirty="0">
                <a:solidFill>
                  <a:schemeClr val="bg1">
                    <a:lumMod val="50000"/>
                  </a:schemeClr>
                </a:solidFill>
                <a:cs typeface="Calibri"/>
              </a:rPr>
              <a:t>Banco de capacitadores</a:t>
            </a:r>
          </a:p>
        </p:txBody>
      </p:sp>
      <p:sp>
        <p:nvSpPr>
          <p:cNvPr id="17" name="Rectángulo 16"/>
          <p:cNvSpPr/>
          <p:nvPr/>
        </p:nvSpPr>
        <p:spPr>
          <a:xfrm>
            <a:off x="6574250" y="2591172"/>
            <a:ext cx="3913251" cy="420564"/>
          </a:xfrm>
          <a:prstGeom prst="rect">
            <a:avLst/>
          </a:prstGeom>
        </p:spPr>
        <p:txBody>
          <a:bodyPr wrap="none">
            <a:spAutoFit/>
          </a:bodyPr>
          <a:lstStyle/>
          <a:p>
            <a:pPr marL="285750" indent="-285750">
              <a:buFont typeface="Arial" panose="020B0604020202020204" pitchFamily="34" charset="0"/>
              <a:buChar char="•"/>
            </a:pPr>
            <a:r>
              <a:rPr lang="es-CO" sz="2133" dirty="0">
                <a:solidFill>
                  <a:schemeClr val="bg1">
                    <a:lumMod val="50000"/>
                  </a:schemeClr>
                </a:solidFill>
                <a:cs typeface="Calibri"/>
              </a:rPr>
              <a:t>Banco Directores de Proyectos </a:t>
            </a:r>
          </a:p>
        </p:txBody>
      </p:sp>
      <p:pic>
        <p:nvPicPr>
          <p:cNvPr id="18" name="Imagen 17"/>
          <p:cNvPicPr/>
          <p:nvPr/>
        </p:nvPicPr>
        <p:blipFill rotWithShape="1">
          <a:blip r:embed="rId4"/>
          <a:srcRect l="38527" t="29874" r="38730" b="54436"/>
          <a:stretch/>
        </p:blipFill>
        <p:spPr bwMode="auto">
          <a:xfrm>
            <a:off x="3970118" y="1105176"/>
            <a:ext cx="2183255" cy="1520082"/>
          </a:xfrm>
          <a:prstGeom prst="rect">
            <a:avLst/>
          </a:prstGeom>
          <a:ln>
            <a:solidFill>
              <a:srgbClr val="FF6711"/>
            </a:solidFill>
          </a:ln>
          <a:extLst>
            <a:ext uri="{53640926-AAD7-44D8-BBD7-CCE9431645EC}">
              <a14:shadowObscured xmlns:a14="http://schemas.microsoft.com/office/drawing/2010/main"/>
            </a:ext>
          </a:extLst>
        </p:spPr>
      </p:pic>
      <p:sp>
        <p:nvSpPr>
          <p:cNvPr id="19" name="Abrir corchete 18"/>
          <p:cNvSpPr/>
          <p:nvPr/>
        </p:nvSpPr>
        <p:spPr>
          <a:xfrm>
            <a:off x="6433957" y="327189"/>
            <a:ext cx="280585" cy="2997843"/>
          </a:xfrm>
          <a:prstGeom prst="leftBracket">
            <a:avLst/>
          </a:prstGeom>
          <a:ln>
            <a:solidFill>
              <a:srgbClr val="FF67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1189866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05785" y="619181"/>
            <a:ext cx="7247753" cy="584775"/>
          </a:xfrm>
          <a:prstGeom prst="rect">
            <a:avLst/>
          </a:prstGeom>
        </p:spPr>
        <p:txBody>
          <a:bodyPr wrap="none">
            <a:spAutoFit/>
          </a:bodyPr>
          <a:lstStyle/>
          <a:p>
            <a:r>
              <a:rPr lang="es-CO" sz="3200" b="1" dirty="0">
                <a:solidFill>
                  <a:srgbClr val="F68426"/>
                </a:solidFill>
              </a:rPr>
              <a:t>Sistema de contabilización independiente</a:t>
            </a:r>
          </a:p>
        </p:txBody>
      </p:sp>
      <p:sp>
        <p:nvSpPr>
          <p:cNvPr id="3" name="Rectángulo 2"/>
          <p:cNvSpPr/>
          <p:nvPr/>
        </p:nvSpPr>
        <p:spPr>
          <a:xfrm>
            <a:off x="979523" y="1652295"/>
            <a:ext cx="8739119" cy="830997"/>
          </a:xfrm>
          <a:prstGeom prst="rect">
            <a:avLst/>
          </a:prstGeom>
        </p:spPr>
        <p:txBody>
          <a:bodyPr wrap="square">
            <a:spAutoFit/>
          </a:bodyPr>
          <a:lstStyle/>
          <a:p>
            <a:r>
              <a:rPr lang="es-CO" sz="2400" dirty="0">
                <a:solidFill>
                  <a:schemeClr val="bg1">
                    <a:lumMod val="50000"/>
                  </a:schemeClr>
                </a:solidFill>
              </a:rPr>
              <a:t>Se exigirá un sistema de contabilización separada para el manejo de los recursos del aporte SENA</a:t>
            </a:r>
          </a:p>
        </p:txBody>
      </p:sp>
      <p:sp>
        <p:nvSpPr>
          <p:cNvPr id="5" name="Rectángulo 4"/>
          <p:cNvSpPr/>
          <p:nvPr/>
        </p:nvSpPr>
        <p:spPr>
          <a:xfrm>
            <a:off x="1534338" y="3152133"/>
            <a:ext cx="4485007" cy="1938992"/>
          </a:xfrm>
          <a:prstGeom prst="rect">
            <a:avLst/>
          </a:prstGeom>
        </p:spPr>
        <p:txBody>
          <a:bodyPr wrap="square">
            <a:spAutoFit/>
          </a:bodyPr>
          <a:lstStyle/>
          <a:p>
            <a:r>
              <a:rPr lang="es-CO" sz="2400" i="1" dirty="0">
                <a:solidFill>
                  <a:schemeClr val="bg1">
                    <a:lumMod val="50000"/>
                  </a:schemeClr>
                </a:solidFill>
              </a:rPr>
              <a:t>Importante: </a:t>
            </a:r>
            <a:r>
              <a:rPr lang="es-CO" sz="2400" dirty="0">
                <a:solidFill>
                  <a:schemeClr val="bg1">
                    <a:lumMod val="50000"/>
                  </a:schemeClr>
                </a:solidFill>
              </a:rPr>
              <a:t>Llevar libros, levantar los informes financieros, técnicos, contables y operativos, para la entrega de informes periódicos de cumplimiento</a:t>
            </a:r>
          </a:p>
        </p:txBody>
      </p:sp>
      <p:pic>
        <p:nvPicPr>
          <p:cNvPr id="6" name="Imagen 5"/>
          <p:cNvPicPr>
            <a:picLocks noChangeAspect="1"/>
          </p:cNvPicPr>
          <p:nvPr/>
        </p:nvPicPr>
        <p:blipFill>
          <a:blip r:embed="rId2"/>
          <a:stretch>
            <a:fillRect/>
          </a:stretch>
        </p:blipFill>
        <p:spPr>
          <a:xfrm>
            <a:off x="7687723" y="2846081"/>
            <a:ext cx="2030919" cy="2188489"/>
          </a:xfrm>
          <a:prstGeom prst="rect">
            <a:avLst/>
          </a:prstGeom>
        </p:spPr>
      </p:pic>
    </p:spTree>
    <p:extLst>
      <p:ext uri="{BB962C8B-B14F-4D97-AF65-F5344CB8AC3E}">
        <p14:creationId xmlns:p14="http://schemas.microsoft.com/office/powerpoint/2010/main" val="390884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42340" y="822199"/>
            <a:ext cx="3900235" cy="584775"/>
          </a:xfrm>
          <a:prstGeom prst="rect">
            <a:avLst/>
          </a:prstGeom>
        </p:spPr>
        <p:txBody>
          <a:bodyPr wrap="none">
            <a:spAutoFit/>
          </a:bodyPr>
          <a:lstStyle/>
          <a:p>
            <a:r>
              <a:rPr lang="es-CO" sz="3200" b="1" dirty="0">
                <a:solidFill>
                  <a:srgbClr val="F68426"/>
                </a:solidFill>
              </a:rPr>
              <a:t>Prohibición de cesión</a:t>
            </a:r>
            <a:r>
              <a:rPr lang="es-CO" sz="2400" b="1" dirty="0">
                <a:solidFill>
                  <a:srgbClr val="000000"/>
                </a:solidFill>
                <a:latin typeface="Arial" panose="020B0604020202020204" pitchFamily="34" charset="0"/>
              </a:rPr>
              <a:t> </a:t>
            </a:r>
            <a:endParaRPr lang="es-CO" sz="2400" dirty="0"/>
          </a:p>
        </p:txBody>
      </p:sp>
      <p:sp>
        <p:nvSpPr>
          <p:cNvPr id="3" name="Rectángulo 2"/>
          <p:cNvSpPr/>
          <p:nvPr/>
        </p:nvSpPr>
        <p:spPr>
          <a:xfrm>
            <a:off x="1193075" y="1678234"/>
            <a:ext cx="7157793" cy="461665"/>
          </a:xfrm>
          <a:prstGeom prst="rect">
            <a:avLst/>
          </a:prstGeom>
        </p:spPr>
        <p:txBody>
          <a:bodyPr wrap="none">
            <a:spAutoFit/>
          </a:bodyPr>
          <a:lstStyle/>
          <a:p>
            <a:r>
              <a:rPr lang="es-CO" sz="2400" dirty="0">
                <a:solidFill>
                  <a:schemeClr val="bg1">
                    <a:lumMod val="50000"/>
                  </a:schemeClr>
                </a:solidFill>
              </a:rPr>
              <a:t>El convenio no podrá cederse ni en parte a ningún título</a:t>
            </a:r>
          </a:p>
        </p:txBody>
      </p:sp>
      <p:sp>
        <p:nvSpPr>
          <p:cNvPr id="4" name="Rectángulo 3"/>
          <p:cNvSpPr/>
          <p:nvPr/>
        </p:nvSpPr>
        <p:spPr>
          <a:xfrm>
            <a:off x="4547051" y="2665715"/>
            <a:ext cx="6385556" cy="3046988"/>
          </a:xfrm>
          <a:prstGeom prst="rect">
            <a:avLst/>
          </a:prstGeom>
        </p:spPr>
        <p:txBody>
          <a:bodyPr wrap="square">
            <a:spAutoFit/>
          </a:bodyPr>
          <a:lstStyle/>
          <a:p>
            <a:pPr marL="380990" indent="-380990" algn="just">
              <a:buFont typeface="Wingdings" panose="05000000000000000000" pitchFamily="2" charset="2"/>
              <a:buChar char="ü"/>
            </a:pPr>
            <a:r>
              <a:rPr lang="es-CO" sz="2400" dirty="0">
                <a:solidFill>
                  <a:schemeClr val="bg1">
                    <a:lumMod val="50000"/>
                  </a:schemeClr>
                </a:solidFill>
              </a:rPr>
              <a:t>El conviniente es directamente responsable del cumplimiento de las obligaciones del convenios</a:t>
            </a:r>
          </a:p>
          <a:p>
            <a:pPr marL="380990" indent="-380990" algn="just">
              <a:buFont typeface="Wingdings" panose="05000000000000000000" pitchFamily="2" charset="2"/>
              <a:buChar char="ü"/>
            </a:pPr>
            <a:endParaRPr lang="es-CO" sz="2400" dirty="0">
              <a:solidFill>
                <a:schemeClr val="bg1">
                  <a:lumMod val="50000"/>
                </a:schemeClr>
              </a:solidFill>
            </a:endParaRPr>
          </a:p>
          <a:p>
            <a:pPr marL="380990" indent="-380990" algn="just">
              <a:buFont typeface="Wingdings" panose="05000000000000000000" pitchFamily="2" charset="2"/>
              <a:buChar char="ü"/>
            </a:pPr>
            <a:r>
              <a:rPr lang="es-CO" sz="2400" dirty="0">
                <a:solidFill>
                  <a:schemeClr val="bg1">
                    <a:lumMod val="50000"/>
                  </a:schemeClr>
                </a:solidFill>
              </a:rPr>
              <a:t>Las contrataciones deberán realizarse de acuerdo con el objeto social del proveedor y no se aceptará un único proveedor para la ejecución del proyecto</a:t>
            </a:r>
          </a:p>
        </p:txBody>
      </p:sp>
      <p:pic>
        <p:nvPicPr>
          <p:cNvPr id="5" name="Imagen 4"/>
          <p:cNvPicPr>
            <a:picLocks noChangeAspect="1"/>
          </p:cNvPicPr>
          <p:nvPr/>
        </p:nvPicPr>
        <p:blipFill>
          <a:blip r:embed="rId2"/>
          <a:stretch>
            <a:fillRect/>
          </a:stretch>
        </p:blipFill>
        <p:spPr>
          <a:xfrm>
            <a:off x="2089711" y="2800142"/>
            <a:ext cx="1952628" cy="2385477"/>
          </a:xfrm>
          <a:prstGeom prst="rect">
            <a:avLst/>
          </a:prstGeom>
        </p:spPr>
      </p:pic>
    </p:spTree>
    <p:extLst>
      <p:ext uri="{BB962C8B-B14F-4D97-AF65-F5344CB8AC3E}">
        <p14:creationId xmlns:p14="http://schemas.microsoft.com/office/powerpoint/2010/main" val="305412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1888891" y="328144"/>
            <a:ext cx="7892716" cy="523220"/>
          </a:xfrm>
          <a:prstGeom prst="rect">
            <a:avLst/>
          </a:prstGeom>
        </p:spPr>
        <p:txBody>
          <a:bodyPr wrap="square">
            <a:spAutoFit/>
          </a:bodyPr>
          <a:lstStyle/>
          <a:p>
            <a:pPr algn="ctr"/>
            <a:r>
              <a:rPr lang="es-CO" sz="2800" b="1" dirty="0">
                <a:solidFill>
                  <a:srgbClr val="FF6600"/>
                </a:solidFill>
              </a:rPr>
              <a:t>Transferencia de Conocimiento y Tecnología al SENA</a:t>
            </a:r>
          </a:p>
        </p:txBody>
      </p:sp>
      <p:sp>
        <p:nvSpPr>
          <p:cNvPr id="26" name="Rectángulo 25"/>
          <p:cNvSpPr/>
          <p:nvPr/>
        </p:nvSpPr>
        <p:spPr>
          <a:xfrm>
            <a:off x="6814250" y="1411275"/>
            <a:ext cx="2428431" cy="400110"/>
          </a:xfrm>
          <a:prstGeom prst="rect">
            <a:avLst/>
          </a:prstGeom>
        </p:spPr>
        <p:txBody>
          <a:bodyPr wrap="square">
            <a:spAutoFit/>
          </a:bodyPr>
          <a:lstStyle/>
          <a:p>
            <a:r>
              <a:rPr lang="es-ES" sz="2000" b="1" dirty="0">
                <a:solidFill>
                  <a:srgbClr val="FF6600"/>
                </a:solidFill>
              </a:rPr>
              <a:t>Beneficiarios</a:t>
            </a:r>
            <a:endParaRPr lang="es-CO" sz="2000" b="1" dirty="0">
              <a:solidFill>
                <a:srgbClr val="FF6600"/>
              </a:solidFill>
            </a:endParaRPr>
          </a:p>
        </p:txBody>
      </p:sp>
      <p:sp>
        <p:nvSpPr>
          <p:cNvPr id="27" name="CuadroTexto 26"/>
          <p:cNvSpPr txBox="1"/>
          <p:nvPr/>
        </p:nvSpPr>
        <p:spPr>
          <a:xfrm>
            <a:off x="1512181" y="1750622"/>
            <a:ext cx="2986638" cy="323165"/>
          </a:xfrm>
          <a:prstGeom prst="rect">
            <a:avLst/>
          </a:prstGeom>
          <a:noFill/>
        </p:spPr>
        <p:txBody>
          <a:bodyPr wrap="square" rtlCol="0">
            <a:spAutoFit/>
          </a:bodyPr>
          <a:lstStyle/>
          <a:p>
            <a:r>
              <a:rPr lang="es-ES" sz="1500" dirty="0" err="1">
                <a:solidFill>
                  <a:schemeClr val="tx1">
                    <a:lumMod val="50000"/>
                    <a:lumOff val="50000"/>
                  </a:schemeClr>
                </a:solidFill>
                <a:latin typeface="Calibri"/>
                <a:cs typeface="Calibri"/>
              </a:rPr>
              <a:t>Conviniente</a:t>
            </a:r>
            <a:r>
              <a:rPr lang="es-ES" sz="1500" dirty="0">
                <a:solidFill>
                  <a:schemeClr val="tx1">
                    <a:lumMod val="50000"/>
                    <a:lumOff val="50000"/>
                  </a:schemeClr>
                </a:solidFill>
                <a:latin typeface="Calibri"/>
                <a:cs typeface="Calibri"/>
              </a:rPr>
              <a:t>, Regional y GFCE</a:t>
            </a:r>
          </a:p>
        </p:txBody>
      </p:sp>
      <p:sp>
        <p:nvSpPr>
          <p:cNvPr id="28" name="CuadroTexto 27"/>
          <p:cNvSpPr txBox="1"/>
          <p:nvPr/>
        </p:nvSpPr>
        <p:spPr>
          <a:xfrm>
            <a:off x="6780932" y="5723552"/>
            <a:ext cx="3564840" cy="400110"/>
          </a:xfrm>
          <a:prstGeom prst="rect">
            <a:avLst/>
          </a:prstGeom>
          <a:noFill/>
          <a:ln>
            <a:solidFill>
              <a:schemeClr val="accent6"/>
            </a:solidFill>
          </a:ln>
        </p:spPr>
        <p:txBody>
          <a:bodyPr wrap="square" rtlCol="0">
            <a:spAutoFit/>
          </a:bodyPr>
          <a:lstStyle/>
          <a:p>
            <a:pPr algn="ctr"/>
            <a:r>
              <a:rPr lang="es-ES" sz="2000" b="1" dirty="0">
                <a:solidFill>
                  <a:srgbClr val="FF6600"/>
                </a:solidFill>
              </a:rPr>
              <a:t>META </a:t>
            </a:r>
            <a:r>
              <a:rPr lang="es-ES" sz="2000" dirty="0" smtClean="0">
                <a:solidFill>
                  <a:schemeClr val="bg1">
                    <a:lumMod val="50000"/>
                  </a:schemeClr>
                </a:solidFill>
                <a:cs typeface="Arial" panose="020B0604020202020204" pitchFamily="34" charset="0"/>
              </a:rPr>
              <a:t> 12.401 Beneficiarios </a:t>
            </a:r>
            <a:endParaRPr lang="es-ES" sz="2000" dirty="0">
              <a:solidFill>
                <a:schemeClr val="bg1">
                  <a:lumMod val="50000"/>
                </a:schemeClr>
              </a:solidFill>
              <a:cs typeface="Arial" panose="020B0604020202020204" pitchFamily="34" charset="0"/>
            </a:endParaRPr>
          </a:p>
        </p:txBody>
      </p:sp>
      <p:pic>
        <p:nvPicPr>
          <p:cNvPr id="29" name="Imagen 28"/>
          <p:cNvPicPr>
            <a:picLocks noChangeAspect="1"/>
          </p:cNvPicPr>
          <p:nvPr/>
        </p:nvPicPr>
        <p:blipFill rotWithShape="1">
          <a:blip r:embed="rId2"/>
          <a:srcRect l="5153" t="4476" r="78386" b="79063"/>
          <a:stretch/>
        </p:blipFill>
        <p:spPr>
          <a:xfrm>
            <a:off x="5827898" y="5617150"/>
            <a:ext cx="660140" cy="660140"/>
          </a:xfrm>
          <a:prstGeom prst="ellipse">
            <a:avLst/>
          </a:prstGeom>
          <a:ln w="28575" cap="rnd">
            <a:solidFill>
              <a:srgbClr val="F684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Imagen 29"/>
          <p:cNvPicPr>
            <a:picLocks noChangeAspect="1"/>
          </p:cNvPicPr>
          <p:nvPr/>
        </p:nvPicPr>
        <p:blipFill rotWithShape="1">
          <a:blip r:embed="rId2">
            <a:duotone>
              <a:schemeClr val="accent6">
                <a:shade val="45000"/>
                <a:satMod val="135000"/>
              </a:schemeClr>
              <a:prstClr val="white"/>
            </a:duotone>
          </a:blip>
          <a:srcRect l="23882" t="23704" r="59218" b="59616"/>
          <a:stretch/>
        </p:blipFill>
        <p:spPr>
          <a:xfrm>
            <a:off x="641937" y="3027710"/>
            <a:ext cx="625426" cy="617304"/>
          </a:xfrm>
          <a:prstGeom prst="ellipse">
            <a:avLst/>
          </a:prstGeom>
          <a:ln w="28575" cap="rnd">
            <a:solidFill>
              <a:srgbClr val="F684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Imagen 30"/>
          <p:cNvPicPr>
            <a:picLocks noChangeAspect="1"/>
          </p:cNvPicPr>
          <p:nvPr/>
        </p:nvPicPr>
        <p:blipFill rotWithShape="1">
          <a:blip r:embed="rId2">
            <a:duotone>
              <a:schemeClr val="accent6">
                <a:shade val="45000"/>
                <a:satMod val="135000"/>
              </a:schemeClr>
              <a:prstClr val="white"/>
            </a:duotone>
          </a:blip>
          <a:srcRect l="42428" t="4899" r="40672" b="78641"/>
          <a:stretch/>
        </p:blipFill>
        <p:spPr>
          <a:xfrm>
            <a:off x="641936" y="1669285"/>
            <a:ext cx="637989" cy="621418"/>
          </a:xfrm>
          <a:prstGeom prst="ellipse">
            <a:avLst/>
          </a:prstGeom>
          <a:ln w="28575" cap="rnd">
            <a:solidFill>
              <a:srgbClr val="F684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Imagen 31"/>
          <p:cNvPicPr>
            <a:picLocks noChangeAspect="1"/>
          </p:cNvPicPr>
          <p:nvPr/>
        </p:nvPicPr>
        <p:blipFill rotWithShape="1">
          <a:blip r:embed="rId2"/>
          <a:srcRect l="80617" t="42469" r="2922" b="41070"/>
          <a:stretch/>
        </p:blipFill>
        <p:spPr>
          <a:xfrm>
            <a:off x="5770695" y="2975891"/>
            <a:ext cx="662596" cy="662596"/>
          </a:xfrm>
          <a:prstGeom prst="ellipse">
            <a:avLst/>
          </a:prstGeom>
          <a:ln w="28575" cap="rnd">
            <a:solidFill>
              <a:srgbClr val="F684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Imagen 32"/>
          <p:cNvPicPr>
            <a:picLocks noChangeAspect="1"/>
          </p:cNvPicPr>
          <p:nvPr/>
        </p:nvPicPr>
        <p:blipFill rotWithShape="1">
          <a:blip r:embed="rId2">
            <a:duotone>
              <a:schemeClr val="accent6">
                <a:shade val="45000"/>
                <a:satMod val="135000"/>
              </a:schemeClr>
              <a:prstClr val="white"/>
            </a:duotone>
          </a:blip>
          <a:srcRect l="61888" t="61211" r="21651" b="22328"/>
          <a:stretch/>
        </p:blipFill>
        <p:spPr>
          <a:xfrm>
            <a:off x="664323" y="4435084"/>
            <a:ext cx="545512" cy="545512"/>
          </a:xfrm>
          <a:prstGeom prst="ellipse">
            <a:avLst/>
          </a:prstGeom>
          <a:ln w="28575" cap="rnd">
            <a:solidFill>
              <a:srgbClr val="F684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4" name="Conector recto 33"/>
          <p:cNvCxnSpPr/>
          <p:nvPr/>
        </p:nvCxnSpPr>
        <p:spPr>
          <a:xfrm flipH="1">
            <a:off x="1427175" y="1411275"/>
            <a:ext cx="22078" cy="5227313"/>
          </a:xfrm>
          <a:prstGeom prst="line">
            <a:avLst/>
          </a:prstGeom>
          <a:ln w="12700">
            <a:solidFill>
              <a:srgbClr val="F68426"/>
            </a:solidFill>
          </a:ln>
        </p:spPr>
        <p:style>
          <a:lnRef idx="2">
            <a:schemeClr val="accent1"/>
          </a:lnRef>
          <a:fillRef idx="0">
            <a:schemeClr val="accent1"/>
          </a:fillRef>
          <a:effectRef idx="1">
            <a:schemeClr val="accent1"/>
          </a:effectRef>
          <a:fontRef idx="minor">
            <a:schemeClr val="tx1"/>
          </a:fontRef>
        </p:style>
      </p:cxnSp>
      <p:sp>
        <p:nvSpPr>
          <p:cNvPr id="35" name="Rectángulo 34"/>
          <p:cNvSpPr/>
          <p:nvPr/>
        </p:nvSpPr>
        <p:spPr>
          <a:xfrm>
            <a:off x="1578043" y="2569548"/>
            <a:ext cx="3216118" cy="400110"/>
          </a:xfrm>
          <a:prstGeom prst="rect">
            <a:avLst/>
          </a:prstGeom>
        </p:spPr>
        <p:txBody>
          <a:bodyPr wrap="square">
            <a:spAutoFit/>
          </a:bodyPr>
          <a:lstStyle/>
          <a:p>
            <a:r>
              <a:rPr lang="es-ES" sz="2000" b="1" dirty="0">
                <a:solidFill>
                  <a:srgbClr val="FF6600"/>
                </a:solidFill>
              </a:rPr>
              <a:t>Definición </a:t>
            </a:r>
            <a:r>
              <a:rPr lang="es-ES" sz="2000" b="1" dirty="0" smtClean="0">
                <a:solidFill>
                  <a:srgbClr val="FF6600"/>
                </a:solidFill>
              </a:rPr>
              <a:t>de temáticas - </a:t>
            </a:r>
            <a:r>
              <a:rPr lang="es-ES" sz="2000" b="1" dirty="0">
                <a:solidFill>
                  <a:srgbClr val="FF6600"/>
                </a:solidFill>
              </a:rPr>
              <a:t>AF</a:t>
            </a:r>
            <a:endParaRPr lang="es-CO" sz="2000" b="1" dirty="0">
              <a:solidFill>
                <a:srgbClr val="FF6600"/>
              </a:solidFill>
            </a:endParaRPr>
          </a:p>
        </p:txBody>
      </p:sp>
      <p:sp>
        <p:nvSpPr>
          <p:cNvPr id="36" name="Rectángulo 35"/>
          <p:cNvSpPr/>
          <p:nvPr/>
        </p:nvSpPr>
        <p:spPr>
          <a:xfrm>
            <a:off x="1563855" y="4314034"/>
            <a:ext cx="2428431" cy="400110"/>
          </a:xfrm>
          <a:prstGeom prst="rect">
            <a:avLst/>
          </a:prstGeom>
        </p:spPr>
        <p:txBody>
          <a:bodyPr wrap="square">
            <a:spAutoFit/>
          </a:bodyPr>
          <a:lstStyle/>
          <a:p>
            <a:r>
              <a:rPr lang="es-ES" sz="2000" b="1" dirty="0">
                <a:solidFill>
                  <a:srgbClr val="FF6600"/>
                </a:solidFill>
              </a:rPr>
              <a:t>Requisito de inicio</a:t>
            </a:r>
            <a:endParaRPr lang="es-CO" sz="2000" b="1" dirty="0">
              <a:solidFill>
                <a:srgbClr val="FF6600"/>
              </a:solidFill>
            </a:endParaRPr>
          </a:p>
        </p:txBody>
      </p:sp>
      <p:pic>
        <p:nvPicPr>
          <p:cNvPr id="37" name="Imagen 36"/>
          <p:cNvPicPr>
            <a:picLocks noChangeAspect="1"/>
          </p:cNvPicPr>
          <p:nvPr/>
        </p:nvPicPr>
        <p:blipFill rotWithShape="1">
          <a:blip r:embed="rId2">
            <a:duotone>
              <a:schemeClr val="accent6">
                <a:shade val="45000"/>
                <a:satMod val="135000"/>
              </a:schemeClr>
              <a:prstClr val="white"/>
            </a:duotone>
          </a:blip>
          <a:srcRect l="23801" t="80468" r="59591" b="3391"/>
          <a:stretch/>
        </p:blipFill>
        <p:spPr>
          <a:xfrm>
            <a:off x="5708710" y="1647492"/>
            <a:ext cx="678033" cy="658934"/>
          </a:xfrm>
          <a:prstGeom prst="ellipse">
            <a:avLst/>
          </a:prstGeom>
          <a:ln w="28575" cap="rnd">
            <a:solidFill>
              <a:srgbClr val="F684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Rectángulo 37"/>
          <p:cNvSpPr/>
          <p:nvPr/>
        </p:nvSpPr>
        <p:spPr>
          <a:xfrm>
            <a:off x="1595903" y="1419236"/>
            <a:ext cx="2428431" cy="400110"/>
          </a:xfrm>
          <a:prstGeom prst="rect">
            <a:avLst/>
          </a:prstGeom>
        </p:spPr>
        <p:txBody>
          <a:bodyPr wrap="square">
            <a:spAutoFit/>
          </a:bodyPr>
          <a:lstStyle/>
          <a:p>
            <a:r>
              <a:rPr lang="es-ES" sz="2000" b="1" dirty="0">
                <a:solidFill>
                  <a:srgbClr val="FF6600"/>
                </a:solidFill>
              </a:rPr>
              <a:t>Concertación</a:t>
            </a:r>
            <a:endParaRPr lang="es-CO" sz="2000" b="1" dirty="0">
              <a:solidFill>
                <a:srgbClr val="FF6600"/>
              </a:solidFill>
            </a:endParaRPr>
          </a:p>
        </p:txBody>
      </p:sp>
      <p:sp>
        <p:nvSpPr>
          <p:cNvPr id="39" name="CuadroTexto 38"/>
          <p:cNvSpPr txBox="1"/>
          <p:nvPr/>
        </p:nvSpPr>
        <p:spPr>
          <a:xfrm>
            <a:off x="6686595" y="1720127"/>
            <a:ext cx="4608176" cy="1015663"/>
          </a:xfrm>
          <a:prstGeom prst="rect">
            <a:avLst/>
          </a:prstGeom>
          <a:noFill/>
        </p:spPr>
        <p:txBody>
          <a:bodyPr wrap="square" rtlCol="0">
            <a:spAutoFit/>
          </a:bodyPr>
          <a:lstStyle/>
          <a:p>
            <a:pPr algn="just"/>
            <a:r>
              <a:rPr lang="es-ES" sz="1500" dirty="0" smtClean="0">
                <a:solidFill>
                  <a:schemeClr val="bg1">
                    <a:lumMod val="50000"/>
                  </a:schemeClr>
                </a:solidFill>
                <a:cs typeface="Arial" panose="020B0604020202020204" pitchFamily="34" charset="0"/>
              </a:rPr>
              <a:t>Funcionarios</a:t>
            </a:r>
            <a:r>
              <a:rPr lang="es-ES" sz="1500" dirty="0">
                <a:solidFill>
                  <a:schemeClr val="bg1">
                    <a:lumMod val="50000"/>
                  </a:schemeClr>
                </a:solidFill>
                <a:cs typeface="Arial" panose="020B0604020202020204" pitchFamily="34" charset="0"/>
              </a:rPr>
              <a:t>, contratistas, instructores, aprendices, egresados, beneficiarios del Fondo Emprender y personal registrado en la Agencia Pública de Empleo del SENA </a:t>
            </a:r>
          </a:p>
        </p:txBody>
      </p:sp>
      <p:sp>
        <p:nvSpPr>
          <p:cNvPr id="40" name="CuadroTexto 39"/>
          <p:cNvSpPr txBox="1"/>
          <p:nvPr/>
        </p:nvSpPr>
        <p:spPr>
          <a:xfrm>
            <a:off x="6683630" y="3428763"/>
            <a:ext cx="4701294" cy="553998"/>
          </a:xfrm>
          <a:prstGeom prst="rect">
            <a:avLst/>
          </a:prstGeom>
          <a:noFill/>
        </p:spPr>
        <p:txBody>
          <a:bodyPr wrap="square" rtlCol="0">
            <a:spAutoFit/>
          </a:bodyPr>
          <a:lstStyle/>
          <a:p>
            <a:pPr algn="just"/>
            <a:r>
              <a:rPr lang="es-ES" sz="1500" dirty="0" smtClean="0">
                <a:solidFill>
                  <a:schemeClr val="bg1">
                    <a:lumMod val="50000"/>
                  </a:schemeClr>
                </a:solidFill>
                <a:cs typeface="Arial" panose="020B0604020202020204" pitchFamily="34" charset="0"/>
              </a:rPr>
              <a:t>Es responsabilidad del </a:t>
            </a:r>
            <a:r>
              <a:rPr lang="es-ES" sz="1500" dirty="0" err="1" smtClean="0">
                <a:solidFill>
                  <a:schemeClr val="bg1">
                    <a:lumMod val="50000"/>
                  </a:schemeClr>
                </a:solidFill>
                <a:cs typeface="Arial" panose="020B0604020202020204" pitchFamily="34" charset="0"/>
              </a:rPr>
              <a:t>Conviniente</a:t>
            </a:r>
            <a:r>
              <a:rPr lang="es-ES" sz="1500" dirty="0" smtClean="0">
                <a:solidFill>
                  <a:schemeClr val="bg1">
                    <a:lumMod val="50000"/>
                  </a:schemeClr>
                </a:solidFill>
                <a:cs typeface="Arial" panose="020B0604020202020204" pitchFamily="34" charset="0"/>
              </a:rPr>
              <a:t> su diligenciamiento y entrega oportuna de la información a la interventoría</a:t>
            </a:r>
            <a:endParaRPr lang="es-ES" sz="1500" dirty="0">
              <a:solidFill>
                <a:schemeClr val="bg1">
                  <a:lumMod val="50000"/>
                </a:schemeClr>
              </a:solidFill>
              <a:cs typeface="Arial" panose="020B0604020202020204" pitchFamily="34" charset="0"/>
            </a:endParaRPr>
          </a:p>
        </p:txBody>
      </p:sp>
      <p:sp>
        <p:nvSpPr>
          <p:cNvPr id="41" name="Rectángulo 40"/>
          <p:cNvSpPr/>
          <p:nvPr/>
        </p:nvSpPr>
        <p:spPr>
          <a:xfrm>
            <a:off x="6814486" y="2825119"/>
            <a:ext cx="5063019" cy="707886"/>
          </a:xfrm>
          <a:prstGeom prst="rect">
            <a:avLst/>
          </a:prstGeom>
        </p:spPr>
        <p:txBody>
          <a:bodyPr wrap="square">
            <a:spAutoFit/>
          </a:bodyPr>
          <a:lstStyle/>
          <a:p>
            <a:r>
              <a:rPr lang="es-ES" sz="2000" b="1" dirty="0">
                <a:solidFill>
                  <a:srgbClr val="FF6600"/>
                </a:solidFill>
              </a:rPr>
              <a:t>Listados de asistencia </a:t>
            </a:r>
            <a:r>
              <a:rPr lang="es-ES" sz="2000" b="1" dirty="0" smtClean="0">
                <a:solidFill>
                  <a:srgbClr val="FF6600"/>
                </a:solidFill>
              </a:rPr>
              <a:t>y Registro de Beneficiarios (Banco) </a:t>
            </a:r>
            <a:endParaRPr lang="es-CO" sz="2000" b="1" dirty="0">
              <a:solidFill>
                <a:srgbClr val="FF6600"/>
              </a:solidFill>
            </a:endParaRPr>
          </a:p>
        </p:txBody>
      </p:sp>
      <p:sp>
        <p:nvSpPr>
          <p:cNvPr id="42" name="CuadroTexto 41"/>
          <p:cNvSpPr txBox="1"/>
          <p:nvPr/>
        </p:nvSpPr>
        <p:spPr>
          <a:xfrm>
            <a:off x="1501880" y="2858615"/>
            <a:ext cx="3392092" cy="1246495"/>
          </a:xfrm>
          <a:prstGeom prst="rect">
            <a:avLst/>
          </a:prstGeom>
          <a:noFill/>
        </p:spPr>
        <p:txBody>
          <a:bodyPr wrap="square" rtlCol="0">
            <a:spAutoFit/>
          </a:bodyPr>
          <a:lstStyle/>
          <a:p>
            <a:pPr algn="just"/>
            <a:r>
              <a:rPr lang="es-ES" sz="1500" b="1" dirty="0" smtClean="0">
                <a:solidFill>
                  <a:schemeClr val="bg1">
                    <a:lumMod val="50000"/>
                  </a:schemeClr>
                </a:solidFill>
                <a:cs typeface="Arial" panose="020B0604020202020204" pitchFamily="34" charset="0"/>
              </a:rPr>
              <a:t>O. Expertos: </a:t>
            </a:r>
            <a:r>
              <a:rPr lang="es-ES" sz="1500" dirty="0" smtClean="0">
                <a:solidFill>
                  <a:schemeClr val="bg1">
                    <a:lumMod val="50000"/>
                  </a:schemeClr>
                </a:solidFill>
                <a:cs typeface="Arial" panose="020B0604020202020204" pitchFamily="34" charset="0"/>
              </a:rPr>
              <a:t>Según necesidades del SENA</a:t>
            </a:r>
          </a:p>
          <a:p>
            <a:pPr algn="just"/>
            <a:r>
              <a:rPr lang="es-ES" sz="1500" b="1" dirty="0" smtClean="0">
                <a:solidFill>
                  <a:schemeClr val="bg1">
                    <a:lumMod val="50000"/>
                  </a:schemeClr>
                </a:solidFill>
                <a:cs typeface="Arial" panose="020B0604020202020204" pitchFamily="34" charset="0"/>
              </a:rPr>
              <a:t>Visitas guiadas: </a:t>
            </a:r>
            <a:r>
              <a:rPr lang="es-ES" sz="1500" dirty="0">
                <a:solidFill>
                  <a:schemeClr val="bg1">
                    <a:lumMod val="50000"/>
                  </a:schemeClr>
                </a:solidFill>
                <a:cs typeface="Arial" panose="020B0604020202020204" pitchFamily="34" charset="0"/>
              </a:rPr>
              <a:t>Definición del procesos industriales o de fabricación a </a:t>
            </a:r>
            <a:r>
              <a:rPr lang="es-ES" sz="1500" dirty="0" smtClean="0">
                <a:solidFill>
                  <a:schemeClr val="bg1">
                    <a:lumMod val="50000"/>
                  </a:schemeClr>
                </a:solidFill>
                <a:cs typeface="Arial" panose="020B0604020202020204" pitchFamily="34" charset="0"/>
              </a:rPr>
              <a:t>visitar</a:t>
            </a:r>
            <a:endParaRPr lang="es-ES" sz="1500" dirty="0">
              <a:solidFill>
                <a:schemeClr val="bg1">
                  <a:lumMod val="50000"/>
                </a:schemeClr>
              </a:solidFill>
              <a:cs typeface="Arial" panose="020B0604020202020204" pitchFamily="34" charset="0"/>
            </a:endParaRPr>
          </a:p>
          <a:p>
            <a:pPr algn="just"/>
            <a:r>
              <a:rPr lang="es-ES" sz="1500" b="1" dirty="0" smtClean="0">
                <a:solidFill>
                  <a:schemeClr val="bg1">
                    <a:lumMod val="50000"/>
                  </a:schemeClr>
                </a:solidFill>
                <a:cs typeface="Arial" panose="020B0604020202020204" pitchFamily="34" charset="0"/>
              </a:rPr>
              <a:t>Cupos: </a:t>
            </a:r>
            <a:r>
              <a:rPr lang="es-ES" sz="1500" dirty="0" smtClean="0">
                <a:solidFill>
                  <a:schemeClr val="bg1">
                    <a:lumMod val="50000"/>
                  </a:schemeClr>
                </a:solidFill>
                <a:cs typeface="Arial" panose="020B0604020202020204" pitchFamily="34" charset="0"/>
              </a:rPr>
              <a:t>Cronograma – copia al SENA</a:t>
            </a:r>
            <a:endParaRPr lang="es-ES" sz="1500" dirty="0">
              <a:solidFill>
                <a:schemeClr val="bg1">
                  <a:lumMod val="50000"/>
                </a:schemeClr>
              </a:solidFill>
              <a:cs typeface="Arial" panose="020B0604020202020204" pitchFamily="34" charset="0"/>
            </a:endParaRPr>
          </a:p>
        </p:txBody>
      </p:sp>
      <p:sp>
        <p:nvSpPr>
          <p:cNvPr id="43" name="CuadroTexto 42"/>
          <p:cNvSpPr txBox="1"/>
          <p:nvPr/>
        </p:nvSpPr>
        <p:spPr>
          <a:xfrm>
            <a:off x="1521990" y="4674013"/>
            <a:ext cx="3220655" cy="784830"/>
          </a:xfrm>
          <a:prstGeom prst="rect">
            <a:avLst/>
          </a:prstGeom>
          <a:noFill/>
        </p:spPr>
        <p:txBody>
          <a:bodyPr wrap="square" rtlCol="0">
            <a:spAutoFit/>
          </a:bodyPr>
          <a:lstStyle/>
          <a:p>
            <a:pPr algn="just"/>
            <a:r>
              <a:rPr lang="es-ES" sz="1500" dirty="0" smtClean="0">
                <a:solidFill>
                  <a:schemeClr val="bg1">
                    <a:lumMod val="50000"/>
                  </a:schemeClr>
                </a:solidFill>
                <a:cs typeface="Arial" panose="020B0604020202020204" pitchFamily="34" charset="0"/>
              </a:rPr>
              <a:t>Acta de Inicio</a:t>
            </a:r>
          </a:p>
          <a:p>
            <a:r>
              <a:rPr lang="es-ES" sz="1500" dirty="0" smtClean="0">
                <a:solidFill>
                  <a:schemeClr val="bg1">
                    <a:lumMod val="50000"/>
                  </a:schemeClr>
                </a:solidFill>
                <a:cs typeface="Arial" panose="020B0604020202020204" pitchFamily="34" charset="0"/>
              </a:rPr>
              <a:t>Acta de Concertación de Transferencia</a:t>
            </a:r>
          </a:p>
          <a:p>
            <a:endParaRPr lang="es-ES" sz="1500" dirty="0">
              <a:solidFill>
                <a:schemeClr val="bg1">
                  <a:lumMod val="50000"/>
                </a:schemeClr>
              </a:solidFill>
              <a:cs typeface="Arial" panose="020B0604020202020204" pitchFamily="34" charset="0"/>
            </a:endParaRPr>
          </a:p>
        </p:txBody>
      </p:sp>
      <p:cxnSp>
        <p:nvCxnSpPr>
          <p:cNvPr id="44" name="Conector recto 43"/>
          <p:cNvCxnSpPr/>
          <p:nvPr/>
        </p:nvCxnSpPr>
        <p:spPr>
          <a:xfrm>
            <a:off x="6594858" y="1419236"/>
            <a:ext cx="18846" cy="5219352"/>
          </a:xfrm>
          <a:prstGeom prst="line">
            <a:avLst/>
          </a:prstGeom>
          <a:ln w="12700">
            <a:solidFill>
              <a:srgbClr val="F68426"/>
            </a:solidFill>
          </a:ln>
        </p:spPr>
        <p:style>
          <a:lnRef idx="2">
            <a:schemeClr val="accent1"/>
          </a:lnRef>
          <a:fillRef idx="0">
            <a:schemeClr val="accent1"/>
          </a:fillRef>
          <a:effectRef idx="1">
            <a:schemeClr val="accent1"/>
          </a:effectRef>
          <a:fontRef idx="minor">
            <a:schemeClr val="tx1"/>
          </a:fontRef>
        </p:style>
      </p:cxnSp>
      <p:pic>
        <p:nvPicPr>
          <p:cNvPr id="45" name="Picture 2" descr="Imagen relacionada"/>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405" t="5109" r="76640" b="78488"/>
          <a:stretch/>
        </p:blipFill>
        <p:spPr bwMode="auto">
          <a:xfrm>
            <a:off x="643652" y="5651490"/>
            <a:ext cx="586854" cy="573206"/>
          </a:xfrm>
          <a:prstGeom prst="ellipse">
            <a:avLst/>
          </a:prstGeom>
          <a:ln w="28575"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 name="Rectángulo 45"/>
          <p:cNvSpPr/>
          <p:nvPr/>
        </p:nvSpPr>
        <p:spPr>
          <a:xfrm>
            <a:off x="1574645" y="5547682"/>
            <a:ext cx="3052964" cy="400110"/>
          </a:xfrm>
          <a:prstGeom prst="rect">
            <a:avLst/>
          </a:prstGeom>
        </p:spPr>
        <p:txBody>
          <a:bodyPr wrap="square">
            <a:spAutoFit/>
          </a:bodyPr>
          <a:lstStyle/>
          <a:p>
            <a:r>
              <a:rPr lang="es-ES" sz="2000" b="1" dirty="0" smtClean="0">
                <a:solidFill>
                  <a:srgbClr val="FF6600"/>
                </a:solidFill>
              </a:rPr>
              <a:t>Validación Hojas de Vida</a:t>
            </a:r>
            <a:endParaRPr lang="es-CO" sz="2000" b="1" dirty="0">
              <a:solidFill>
                <a:srgbClr val="FF6600"/>
              </a:solidFill>
            </a:endParaRPr>
          </a:p>
        </p:txBody>
      </p:sp>
      <p:sp>
        <p:nvSpPr>
          <p:cNvPr id="47" name="CuadroTexto 46"/>
          <p:cNvSpPr txBox="1"/>
          <p:nvPr/>
        </p:nvSpPr>
        <p:spPr>
          <a:xfrm>
            <a:off x="1509363" y="5841230"/>
            <a:ext cx="3809612" cy="784830"/>
          </a:xfrm>
          <a:prstGeom prst="rect">
            <a:avLst/>
          </a:prstGeom>
          <a:noFill/>
        </p:spPr>
        <p:txBody>
          <a:bodyPr wrap="square" rtlCol="0">
            <a:spAutoFit/>
          </a:bodyPr>
          <a:lstStyle/>
          <a:p>
            <a:pPr algn="just"/>
            <a:r>
              <a:rPr lang="es-ES" sz="1500" dirty="0" smtClean="0">
                <a:solidFill>
                  <a:schemeClr val="bg1">
                    <a:lumMod val="50000"/>
                  </a:schemeClr>
                </a:solidFill>
                <a:cs typeface="Arial" panose="020B0604020202020204" pitchFamily="34" charset="0"/>
              </a:rPr>
              <a:t>Cumplimiento perfil aprobado - </a:t>
            </a:r>
            <a:r>
              <a:rPr lang="es-ES" sz="1500" dirty="0">
                <a:solidFill>
                  <a:schemeClr val="bg1">
                    <a:lumMod val="50000"/>
                  </a:schemeClr>
                </a:solidFill>
                <a:cs typeface="Arial" panose="020B0604020202020204" pitchFamily="34" charset="0"/>
              </a:rPr>
              <a:t>Interventoría</a:t>
            </a:r>
          </a:p>
          <a:p>
            <a:pPr algn="just"/>
            <a:endParaRPr lang="es-ES" sz="1500" dirty="0" smtClean="0">
              <a:solidFill>
                <a:schemeClr val="bg1">
                  <a:lumMod val="50000"/>
                </a:schemeClr>
              </a:solidFill>
              <a:cs typeface="Arial" panose="020B0604020202020204" pitchFamily="34" charset="0"/>
            </a:endParaRPr>
          </a:p>
          <a:p>
            <a:endParaRPr lang="es-ES" sz="1500" dirty="0">
              <a:solidFill>
                <a:schemeClr val="bg1">
                  <a:lumMod val="50000"/>
                </a:schemeClr>
              </a:solidFill>
              <a:cs typeface="Arial" panose="020B0604020202020204" pitchFamily="34" charset="0"/>
            </a:endParaRPr>
          </a:p>
        </p:txBody>
      </p:sp>
      <p:sp>
        <p:nvSpPr>
          <p:cNvPr id="48" name="CuadroTexto 47"/>
          <p:cNvSpPr txBox="1"/>
          <p:nvPr/>
        </p:nvSpPr>
        <p:spPr>
          <a:xfrm>
            <a:off x="6707440" y="4624151"/>
            <a:ext cx="4677484" cy="784830"/>
          </a:xfrm>
          <a:prstGeom prst="rect">
            <a:avLst/>
          </a:prstGeom>
          <a:noFill/>
        </p:spPr>
        <p:txBody>
          <a:bodyPr wrap="square" rtlCol="0">
            <a:spAutoFit/>
          </a:bodyPr>
          <a:lstStyle/>
          <a:p>
            <a:pPr algn="just"/>
            <a:r>
              <a:rPr lang="es-ES" sz="1500" dirty="0" smtClean="0">
                <a:solidFill>
                  <a:schemeClr val="bg1">
                    <a:lumMod val="50000"/>
                  </a:schemeClr>
                </a:solidFill>
                <a:cs typeface="Arial" panose="020B0604020202020204" pitchFamily="34" charset="0"/>
              </a:rPr>
              <a:t>Validación de lugar y fecha  - SENA</a:t>
            </a:r>
          </a:p>
          <a:p>
            <a:pPr algn="just"/>
            <a:r>
              <a:rPr lang="es-ES" sz="1500" dirty="0" smtClean="0">
                <a:solidFill>
                  <a:schemeClr val="bg1">
                    <a:lumMod val="50000"/>
                  </a:schemeClr>
                </a:solidFill>
                <a:cs typeface="Arial" panose="020B0604020202020204" pitchFamily="34" charset="0"/>
              </a:rPr>
              <a:t>Validación de hojas de vida - Interventoría</a:t>
            </a:r>
          </a:p>
          <a:p>
            <a:pPr algn="just"/>
            <a:r>
              <a:rPr lang="es-ES" sz="1500" dirty="0" smtClean="0">
                <a:solidFill>
                  <a:schemeClr val="bg1">
                    <a:lumMod val="50000"/>
                  </a:schemeClr>
                </a:solidFill>
                <a:cs typeface="Arial" panose="020B0604020202020204" pitchFamily="34" charset="0"/>
              </a:rPr>
              <a:t>Validación de presupuesto – interventoría - SENA</a:t>
            </a:r>
            <a:endParaRPr lang="es-ES" sz="1500" dirty="0">
              <a:solidFill>
                <a:schemeClr val="bg1">
                  <a:lumMod val="50000"/>
                </a:schemeClr>
              </a:solidFill>
              <a:cs typeface="Arial" panose="020B0604020202020204" pitchFamily="34" charset="0"/>
            </a:endParaRPr>
          </a:p>
        </p:txBody>
      </p:sp>
      <p:sp>
        <p:nvSpPr>
          <p:cNvPr id="49" name="Rectángulo 48"/>
          <p:cNvSpPr/>
          <p:nvPr/>
        </p:nvSpPr>
        <p:spPr>
          <a:xfrm>
            <a:off x="6812538" y="4320551"/>
            <a:ext cx="5063019" cy="400110"/>
          </a:xfrm>
          <a:prstGeom prst="rect">
            <a:avLst/>
          </a:prstGeom>
        </p:spPr>
        <p:txBody>
          <a:bodyPr wrap="square">
            <a:spAutoFit/>
          </a:bodyPr>
          <a:lstStyle/>
          <a:p>
            <a:r>
              <a:rPr lang="es-ES" sz="2000" b="1" dirty="0" smtClean="0">
                <a:solidFill>
                  <a:srgbClr val="FF6600"/>
                </a:solidFill>
              </a:rPr>
              <a:t>Modificaciones</a:t>
            </a:r>
            <a:endParaRPr lang="es-CO" sz="2000" b="1" dirty="0">
              <a:solidFill>
                <a:srgbClr val="FF6600"/>
              </a:solidFill>
            </a:endParaRPr>
          </a:p>
        </p:txBody>
      </p:sp>
      <p:pic>
        <p:nvPicPr>
          <p:cNvPr id="50" name="Imagen 49"/>
          <p:cNvPicPr>
            <a:picLocks noChangeAspect="1"/>
          </p:cNvPicPr>
          <p:nvPr/>
        </p:nvPicPr>
        <p:blipFill rotWithShape="1">
          <a:blip r:embed="rId2">
            <a:duotone>
              <a:schemeClr val="accent6">
                <a:shade val="45000"/>
                <a:satMod val="135000"/>
              </a:schemeClr>
              <a:prstClr val="white"/>
            </a:duotone>
          </a:blip>
          <a:srcRect l="5115" t="41799" r="78483" b="41005"/>
          <a:stretch/>
        </p:blipFill>
        <p:spPr>
          <a:xfrm>
            <a:off x="5807847" y="4385338"/>
            <a:ext cx="639693" cy="670645"/>
          </a:xfrm>
          <a:prstGeom prst="ellipse">
            <a:avLst/>
          </a:prstGeom>
          <a:ln w="28575"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4969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4341" y="2583299"/>
            <a:ext cx="10123676" cy="1077026"/>
          </a:xfrm>
          <a:prstGeom prst="rect">
            <a:avLst/>
          </a:prstGeom>
          <a:noFill/>
          <a:ln>
            <a:solidFill>
              <a:schemeClr val="bg2">
                <a:lumMod val="50000"/>
              </a:schemeClr>
            </a:solidFill>
          </a:ln>
        </p:spPr>
        <p:txBody>
          <a:bodyPr wrap="square" rtlCol="0">
            <a:spAutoFit/>
          </a:bodyPr>
          <a:lstStyle/>
          <a:p>
            <a:pPr algn="just" defTabSz="609570"/>
            <a:r>
              <a:rPr lang="es-ES" sz="2133" b="1" dirty="0">
                <a:solidFill>
                  <a:schemeClr val="bg1">
                    <a:lumMod val="50000"/>
                  </a:schemeClr>
                </a:solidFill>
                <a:cs typeface="Calibri"/>
              </a:rPr>
              <a:t>Acta de inicio</a:t>
            </a:r>
          </a:p>
          <a:p>
            <a:pPr algn="just" defTabSz="609570"/>
            <a:r>
              <a:rPr lang="es-ES" sz="2133" dirty="0">
                <a:solidFill>
                  <a:schemeClr val="bg1">
                    <a:lumMod val="50000"/>
                  </a:schemeClr>
                </a:solidFill>
                <a:cs typeface="Calibri"/>
              </a:rPr>
              <a:t>Cumplidos los requisitos de perfeccionamiento y ejecución del </a:t>
            </a:r>
            <a:r>
              <a:rPr lang="es-ES" sz="2133" dirty="0" err="1">
                <a:solidFill>
                  <a:schemeClr val="bg1">
                    <a:lumMod val="50000"/>
                  </a:schemeClr>
                </a:solidFill>
                <a:cs typeface="Calibri"/>
              </a:rPr>
              <a:t>convenio,la</a:t>
            </a:r>
            <a:r>
              <a:rPr lang="es-ES" sz="2133" dirty="0">
                <a:solidFill>
                  <a:schemeClr val="bg1">
                    <a:lumMod val="50000"/>
                  </a:schemeClr>
                </a:solidFill>
                <a:cs typeface="Calibri"/>
              </a:rPr>
              <a:t> interventoría proyectará el acta de inicio, la cual deberá suscribirse por las dos partes.</a:t>
            </a:r>
            <a:endParaRPr lang="es-CO" sz="3200" dirty="0">
              <a:solidFill>
                <a:schemeClr val="bg1">
                  <a:lumMod val="50000"/>
                </a:schemeClr>
              </a:solidFill>
              <a:cs typeface="Calibri"/>
            </a:endParaRPr>
          </a:p>
        </p:txBody>
      </p:sp>
      <p:sp>
        <p:nvSpPr>
          <p:cNvPr id="3" name="Rectángulo 2"/>
          <p:cNvSpPr/>
          <p:nvPr/>
        </p:nvSpPr>
        <p:spPr>
          <a:xfrm>
            <a:off x="526423" y="1303727"/>
            <a:ext cx="717163" cy="748988"/>
          </a:xfrm>
          <a:prstGeom prst="rect">
            <a:avLst/>
          </a:prstGeom>
        </p:spPr>
        <p:txBody>
          <a:bodyPr wrap="square">
            <a:spAutoFit/>
          </a:bodyPr>
          <a:lstStyle/>
          <a:p>
            <a:r>
              <a:rPr lang="es-CO" sz="4267" b="1" dirty="0">
                <a:solidFill>
                  <a:srgbClr val="ED7D31"/>
                </a:solidFill>
              </a:rPr>
              <a:t>1.</a:t>
            </a:r>
          </a:p>
        </p:txBody>
      </p:sp>
      <p:sp>
        <p:nvSpPr>
          <p:cNvPr id="4" name="Rectángulo 3"/>
          <p:cNvSpPr/>
          <p:nvPr/>
        </p:nvSpPr>
        <p:spPr>
          <a:xfrm>
            <a:off x="526422" y="2670647"/>
            <a:ext cx="717164" cy="748988"/>
          </a:xfrm>
          <a:prstGeom prst="rect">
            <a:avLst/>
          </a:prstGeom>
        </p:spPr>
        <p:txBody>
          <a:bodyPr wrap="square">
            <a:spAutoFit/>
          </a:bodyPr>
          <a:lstStyle/>
          <a:p>
            <a:r>
              <a:rPr lang="es-CO" sz="4267" b="1" dirty="0">
                <a:solidFill>
                  <a:srgbClr val="ED7D31"/>
                </a:solidFill>
              </a:rPr>
              <a:t>2.</a:t>
            </a:r>
          </a:p>
        </p:txBody>
      </p:sp>
      <p:sp>
        <p:nvSpPr>
          <p:cNvPr id="5" name="Rectángulo 4"/>
          <p:cNvSpPr/>
          <p:nvPr/>
        </p:nvSpPr>
        <p:spPr>
          <a:xfrm>
            <a:off x="1434339" y="3968496"/>
            <a:ext cx="10123676" cy="1077026"/>
          </a:xfrm>
          <a:prstGeom prst="rect">
            <a:avLst/>
          </a:prstGeom>
          <a:ln>
            <a:solidFill>
              <a:schemeClr val="bg2">
                <a:lumMod val="50000"/>
              </a:schemeClr>
            </a:solidFill>
          </a:ln>
        </p:spPr>
        <p:txBody>
          <a:bodyPr wrap="square">
            <a:spAutoFit/>
          </a:bodyPr>
          <a:lstStyle/>
          <a:p>
            <a:pPr algn="just" defTabSz="609570"/>
            <a:r>
              <a:rPr lang="es-ES" sz="2133" b="1" dirty="0">
                <a:solidFill>
                  <a:schemeClr val="bg1">
                    <a:lumMod val="50000"/>
                  </a:schemeClr>
                </a:solidFill>
                <a:cs typeface="Calibri"/>
              </a:rPr>
              <a:t>Transferencia de conocimiento y tecnología al SENA </a:t>
            </a:r>
          </a:p>
          <a:p>
            <a:pPr algn="just" defTabSz="609570"/>
            <a:r>
              <a:rPr lang="es-ES" sz="2133" dirty="0">
                <a:solidFill>
                  <a:schemeClr val="bg1">
                    <a:lumMod val="50000"/>
                  </a:schemeClr>
                </a:solidFill>
                <a:cs typeface="Calibri"/>
              </a:rPr>
              <a:t>El </a:t>
            </a:r>
            <a:r>
              <a:rPr lang="es-ES" sz="2133" dirty="0" err="1">
                <a:solidFill>
                  <a:schemeClr val="bg1">
                    <a:lumMod val="50000"/>
                  </a:schemeClr>
                </a:solidFill>
                <a:cs typeface="Calibri"/>
              </a:rPr>
              <a:t>conviniente</a:t>
            </a:r>
            <a:r>
              <a:rPr lang="es-ES" sz="2133" dirty="0">
                <a:solidFill>
                  <a:schemeClr val="bg1">
                    <a:lumMod val="50000"/>
                  </a:schemeClr>
                </a:solidFill>
                <a:cs typeface="Calibri"/>
              </a:rPr>
              <a:t>, al tiempo que suscribe el acta de inicio, concertará con el SENA, mediante acta.</a:t>
            </a:r>
            <a:endParaRPr lang="es-CO" sz="2133" dirty="0">
              <a:solidFill>
                <a:schemeClr val="bg1">
                  <a:lumMod val="50000"/>
                </a:schemeClr>
              </a:solidFill>
              <a:cs typeface="Calibri"/>
            </a:endParaRPr>
          </a:p>
        </p:txBody>
      </p:sp>
      <p:sp>
        <p:nvSpPr>
          <p:cNvPr id="6" name="Rectángulo 5"/>
          <p:cNvSpPr/>
          <p:nvPr/>
        </p:nvSpPr>
        <p:spPr>
          <a:xfrm>
            <a:off x="526422" y="4205833"/>
            <a:ext cx="717164" cy="748988"/>
          </a:xfrm>
          <a:prstGeom prst="rect">
            <a:avLst/>
          </a:prstGeom>
        </p:spPr>
        <p:txBody>
          <a:bodyPr wrap="square">
            <a:spAutoFit/>
          </a:bodyPr>
          <a:lstStyle/>
          <a:p>
            <a:r>
              <a:rPr lang="es-CO" sz="4267" b="1" dirty="0">
                <a:solidFill>
                  <a:srgbClr val="ED7D31"/>
                </a:solidFill>
              </a:rPr>
              <a:t>3.</a:t>
            </a:r>
          </a:p>
        </p:txBody>
      </p:sp>
      <p:sp>
        <p:nvSpPr>
          <p:cNvPr id="7" name="Rectángulo 6"/>
          <p:cNvSpPr/>
          <p:nvPr/>
        </p:nvSpPr>
        <p:spPr>
          <a:xfrm>
            <a:off x="1434338" y="5399537"/>
            <a:ext cx="10123676" cy="1077026"/>
          </a:xfrm>
          <a:prstGeom prst="rect">
            <a:avLst/>
          </a:prstGeom>
          <a:ln>
            <a:solidFill>
              <a:schemeClr val="bg2">
                <a:lumMod val="50000"/>
              </a:schemeClr>
            </a:solidFill>
          </a:ln>
        </p:spPr>
        <p:txBody>
          <a:bodyPr wrap="square">
            <a:spAutoFit/>
          </a:bodyPr>
          <a:lstStyle/>
          <a:p>
            <a:pPr algn="just" defTabSz="609570"/>
            <a:r>
              <a:rPr lang="es-CO" sz="2133" b="1" dirty="0">
                <a:solidFill>
                  <a:schemeClr val="bg1">
                    <a:lumMod val="50000"/>
                  </a:schemeClr>
                </a:solidFill>
                <a:cs typeface="Calibri"/>
              </a:rPr>
              <a:t>Cronograma </a:t>
            </a:r>
          </a:p>
          <a:p>
            <a:pPr algn="just" defTabSz="609570"/>
            <a:r>
              <a:rPr lang="es-ES" sz="2133" dirty="0">
                <a:solidFill>
                  <a:schemeClr val="bg1">
                    <a:lumMod val="50000"/>
                  </a:schemeClr>
                </a:solidFill>
                <a:cs typeface="Calibri"/>
              </a:rPr>
              <a:t>Dentro de los cinco (5) días hábiles siguientes a la aprobación de la garantía única de cumplimiento constituida, el </a:t>
            </a:r>
            <a:r>
              <a:rPr lang="es-ES" sz="2133" dirty="0" err="1">
                <a:solidFill>
                  <a:schemeClr val="bg1">
                    <a:lumMod val="50000"/>
                  </a:schemeClr>
                </a:solidFill>
                <a:cs typeface="Calibri"/>
              </a:rPr>
              <a:t>conviniente</a:t>
            </a:r>
            <a:r>
              <a:rPr lang="es-ES" sz="2133" dirty="0">
                <a:solidFill>
                  <a:schemeClr val="bg1">
                    <a:lumMod val="50000"/>
                  </a:schemeClr>
                </a:solidFill>
                <a:cs typeface="Calibri"/>
              </a:rPr>
              <a:t> deberá presentar al SENA y a la interventoría.</a:t>
            </a:r>
            <a:endParaRPr lang="es-CO" sz="2133" dirty="0">
              <a:solidFill>
                <a:schemeClr val="bg1">
                  <a:lumMod val="50000"/>
                </a:schemeClr>
              </a:solidFill>
              <a:cs typeface="Calibri"/>
            </a:endParaRPr>
          </a:p>
        </p:txBody>
      </p:sp>
      <p:sp>
        <p:nvSpPr>
          <p:cNvPr id="8" name="Rectángulo 7"/>
          <p:cNvSpPr/>
          <p:nvPr/>
        </p:nvSpPr>
        <p:spPr>
          <a:xfrm>
            <a:off x="526423" y="5563685"/>
            <a:ext cx="717164" cy="748988"/>
          </a:xfrm>
          <a:prstGeom prst="rect">
            <a:avLst/>
          </a:prstGeom>
        </p:spPr>
        <p:txBody>
          <a:bodyPr wrap="square">
            <a:spAutoFit/>
          </a:bodyPr>
          <a:lstStyle/>
          <a:p>
            <a:r>
              <a:rPr lang="es-CO" sz="4267" b="1" dirty="0">
                <a:solidFill>
                  <a:srgbClr val="ED7D31"/>
                </a:solidFill>
              </a:rPr>
              <a:t>4.</a:t>
            </a:r>
          </a:p>
        </p:txBody>
      </p:sp>
      <p:sp>
        <p:nvSpPr>
          <p:cNvPr id="9" name="Rectángulo 8"/>
          <p:cNvSpPr/>
          <p:nvPr/>
        </p:nvSpPr>
        <p:spPr>
          <a:xfrm>
            <a:off x="4175892" y="235456"/>
            <a:ext cx="3682098" cy="707886"/>
          </a:xfrm>
          <a:prstGeom prst="rect">
            <a:avLst/>
          </a:prstGeom>
        </p:spPr>
        <p:txBody>
          <a:bodyPr wrap="none">
            <a:spAutoFit/>
          </a:bodyPr>
          <a:lstStyle/>
          <a:p>
            <a:r>
              <a:rPr lang="es-CO" sz="4000" b="1" dirty="0">
                <a:solidFill>
                  <a:srgbClr val="ED7D31"/>
                </a:solidFill>
              </a:rPr>
              <a:t>Tenga en Cuenta</a:t>
            </a:r>
          </a:p>
        </p:txBody>
      </p:sp>
      <p:sp>
        <p:nvSpPr>
          <p:cNvPr id="10" name="CuadroTexto 9"/>
          <p:cNvSpPr txBox="1"/>
          <p:nvPr/>
        </p:nvSpPr>
        <p:spPr>
          <a:xfrm>
            <a:off x="1434338" y="1198099"/>
            <a:ext cx="10123676" cy="1077026"/>
          </a:xfrm>
          <a:prstGeom prst="rect">
            <a:avLst/>
          </a:prstGeom>
          <a:noFill/>
          <a:ln>
            <a:solidFill>
              <a:schemeClr val="bg2">
                <a:lumMod val="50000"/>
              </a:schemeClr>
            </a:solidFill>
          </a:ln>
        </p:spPr>
        <p:txBody>
          <a:bodyPr wrap="square" rtlCol="0">
            <a:spAutoFit/>
          </a:bodyPr>
          <a:lstStyle/>
          <a:p>
            <a:pPr algn="just" defTabSz="609570"/>
            <a:r>
              <a:rPr lang="es-ES" sz="2133" b="1" dirty="0">
                <a:solidFill>
                  <a:schemeClr val="bg1">
                    <a:lumMod val="50000"/>
                  </a:schemeClr>
                </a:solidFill>
                <a:cs typeface="Calibri"/>
              </a:rPr>
              <a:t>Director de proyecto</a:t>
            </a:r>
          </a:p>
          <a:p>
            <a:pPr algn="just" defTabSz="609570"/>
            <a:r>
              <a:rPr lang="es-ES" sz="2133" dirty="0">
                <a:solidFill>
                  <a:schemeClr val="bg1">
                    <a:lumMod val="50000"/>
                  </a:schemeClr>
                </a:solidFill>
                <a:cs typeface="Calibri"/>
              </a:rPr>
              <a:t>Dentro de los cinco (5) días hábiles siguientes a la suscripción del convenio, el </a:t>
            </a:r>
            <a:r>
              <a:rPr lang="es-ES" sz="2133" dirty="0" err="1">
                <a:solidFill>
                  <a:schemeClr val="bg1">
                    <a:lumMod val="50000"/>
                  </a:schemeClr>
                </a:solidFill>
                <a:cs typeface="Calibri"/>
              </a:rPr>
              <a:t>conviniente</a:t>
            </a:r>
            <a:r>
              <a:rPr lang="es-ES" sz="2133" dirty="0">
                <a:solidFill>
                  <a:schemeClr val="bg1">
                    <a:lumMod val="50000"/>
                  </a:schemeClr>
                </a:solidFill>
                <a:cs typeface="Calibri"/>
              </a:rPr>
              <a:t> deberá demostrar la relación contractual con el Director del Proyecto</a:t>
            </a:r>
            <a:endParaRPr lang="es-CO" sz="2133" dirty="0">
              <a:solidFill>
                <a:schemeClr val="bg1">
                  <a:lumMod val="50000"/>
                </a:schemeClr>
              </a:solidFill>
              <a:cs typeface="Calibri"/>
            </a:endParaRPr>
          </a:p>
        </p:txBody>
      </p:sp>
    </p:spTree>
    <p:extLst>
      <p:ext uri="{BB962C8B-B14F-4D97-AF65-F5344CB8AC3E}">
        <p14:creationId xmlns:p14="http://schemas.microsoft.com/office/powerpoint/2010/main" val="639830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2632" y="881507"/>
            <a:ext cx="10190558" cy="4359335"/>
          </a:xfrm>
          <a:prstGeom prst="rect">
            <a:avLst/>
          </a:prstGeom>
          <a:noFill/>
          <a:ln>
            <a:solidFill>
              <a:schemeClr val="bg2">
                <a:lumMod val="50000"/>
              </a:schemeClr>
            </a:solidFill>
          </a:ln>
        </p:spPr>
        <p:txBody>
          <a:bodyPr wrap="square" rtlCol="0">
            <a:spAutoFit/>
          </a:bodyPr>
          <a:lstStyle/>
          <a:p>
            <a:pPr algn="just" defTabSz="609570"/>
            <a:r>
              <a:rPr lang="es-ES" sz="2133" b="1" dirty="0">
                <a:solidFill>
                  <a:schemeClr val="bg1">
                    <a:lumMod val="50000"/>
                  </a:schemeClr>
                </a:solidFill>
                <a:cs typeface="Calibri"/>
              </a:rPr>
              <a:t>Aprobación de los </a:t>
            </a:r>
            <a:r>
              <a:rPr lang="es-ES" sz="2133" b="1" dirty="0" smtClean="0">
                <a:solidFill>
                  <a:schemeClr val="bg1">
                    <a:lumMod val="50000"/>
                  </a:schemeClr>
                </a:solidFill>
                <a:cs typeface="Calibri"/>
              </a:rPr>
              <a:t>Capacitadores ( persona natural- jurídica)</a:t>
            </a:r>
          </a:p>
          <a:p>
            <a:pPr algn="just" defTabSz="609570"/>
            <a:endParaRPr lang="es-ES" sz="2133" b="1" dirty="0">
              <a:solidFill>
                <a:schemeClr val="bg1">
                  <a:lumMod val="50000"/>
                </a:schemeClr>
              </a:solidFill>
              <a:cs typeface="Calibri"/>
            </a:endParaRPr>
          </a:p>
          <a:p>
            <a:pPr marL="342900" indent="-342900" algn="just" defTabSz="609570">
              <a:buFont typeface="Wingdings" panose="05000000000000000000" pitchFamily="2" charset="2"/>
              <a:buChar char="§"/>
            </a:pPr>
            <a:r>
              <a:rPr lang="es-ES" sz="2133" dirty="0" smtClean="0">
                <a:solidFill>
                  <a:schemeClr val="bg1">
                    <a:lumMod val="50000"/>
                  </a:schemeClr>
                </a:solidFill>
                <a:cs typeface="Calibri"/>
              </a:rPr>
              <a:t>Allegar </a:t>
            </a:r>
            <a:r>
              <a:rPr lang="es-ES" sz="2133" dirty="0">
                <a:solidFill>
                  <a:schemeClr val="bg1">
                    <a:lumMod val="50000"/>
                  </a:schemeClr>
                </a:solidFill>
                <a:cs typeface="Calibri"/>
              </a:rPr>
              <a:t>mínimo cinco (5) días antes del inicio de la acción de formación, las hojas de vida que cumplan con los perfiles aprobados en el proyecto, con los respectivos </a:t>
            </a:r>
            <a:r>
              <a:rPr lang="es-ES" sz="2133" dirty="0" smtClean="0">
                <a:solidFill>
                  <a:schemeClr val="bg1">
                    <a:lumMod val="50000"/>
                  </a:schemeClr>
                </a:solidFill>
                <a:cs typeface="Calibri"/>
              </a:rPr>
              <a:t>soportes.</a:t>
            </a:r>
          </a:p>
          <a:p>
            <a:pPr marL="342900" indent="-342900" algn="just" defTabSz="609570">
              <a:buFont typeface="Wingdings" panose="05000000000000000000" pitchFamily="2" charset="2"/>
              <a:buChar char="§"/>
            </a:pPr>
            <a:endParaRPr lang="es-ES" sz="2133" dirty="0">
              <a:solidFill>
                <a:schemeClr val="bg1">
                  <a:lumMod val="50000"/>
                </a:schemeClr>
              </a:solidFill>
              <a:cs typeface="Calibri"/>
            </a:endParaRPr>
          </a:p>
          <a:p>
            <a:pPr marL="342900" indent="-342900" algn="just" defTabSz="609570">
              <a:buFont typeface="Wingdings" panose="05000000000000000000" pitchFamily="2" charset="2"/>
              <a:buChar char="§"/>
            </a:pPr>
            <a:r>
              <a:rPr lang="es-ES" sz="2133" dirty="0">
                <a:solidFill>
                  <a:schemeClr val="bg1">
                    <a:lumMod val="50000"/>
                  </a:schemeClr>
                </a:solidFill>
                <a:cs typeface="Calibri"/>
              </a:rPr>
              <a:t>U</a:t>
            </a:r>
            <a:r>
              <a:rPr lang="es-ES" sz="2133" dirty="0" smtClean="0">
                <a:solidFill>
                  <a:schemeClr val="bg1">
                    <a:lumMod val="50000"/>
                  </a:schemeClr>
                </a:solidFill>
                <a:cs typeface="Calibri"/>
              </a:rPr>
              <a:t>na </a:t>
            </a:r>
            <a:r>
              <a:rPr lang="es-ES" sz="2133" dirty="0">
                <a:solidFill>
                  <a:schemeClr val="bg1">
                    <a:lumMod val="50000"/>
                  </a:schemeClr>
                </a:solidFill>
                <a:cs typeface="Calibri"/>
              </a:rPr>
              <a:t>vez aprobadas las hojas de vida por parte de la interventoría, deberá ingresar la información de los capacitadores al aplicativo dispuesto por el SENA </a:t>
            </a:r>
          </a:p>
          <a:p>
            <a:pPr marL="342900" indent="-342900" algn="just" defTabSz="609570">
              <a:buFont typeface="Wingdings" panose="05000000000000000000" pitchFamily="2" charset="2"/>
              <a:buChar char="§"/>
            </a:pPr>
            <a:endParaRPr lang="es-ES" sz="2133" dirty="0">
              <a:solidFill>
                <a:schemeClr val="bg1">
                  <a:lumMod val="50000"/>
                </a:schemeClr>
              </a:solidFill>
              <a:cs typeface="Calibri"/>
            </a:endParaRPr>
          </a:p>
          <a:p>
            <a:pPr marL="342900" indent="-342900" algn="just" defTabSz="609570">
              <a:buFont typeface="Wingdings" panose="05000000000000000000" pitchFamily="2" charset="2"/>
              <a:buChar char="§"/>
            </a:pPr>
            <a:r>
              <a:rPr lang="es-ES" sz="2133" dirty="0">
                <a:solidFill>
                  <a:schemeClr val="bg1">
                    <a:lumMod val="50000"/>
                  </a:schemeClr>
                </a:solidFill>
                <a:cs typeface="Calibri"/>
              </a:rPr>
              <a:t>Adicionalmente, cuando se contrate una persona jurídica, para su respectiva validación </a:t>
            </a:r>
            <a:r>
              <a:rPr lang="es-ES" sz="2133" dirty="0" smtClean="0">
                <a:solidFill>
                  <a:schemeClr val="bg1">
                    <a:lumMod val="50000"/>
                  </a:schemeClr>
                </a:solidFill>
                <a:cs typeface="Calibri"/>
              </a:rPr>
              <a:t>debe </a:t>
            </a:r>
            <a:r>
              <a:rPr lang="es-ES" sz="2133" dirty="0">
                <a:solidFill>
                  <a:schemeClr val="bg1">
                    <a:lumMod val="50000"/>
                  </a:schemeClr>
                </a:solidFill>
                <a:cs typeface="Calibri"/>
              </a:rPr>
              <a:t>llegar en un plazo de cinco (5) días antes del inicio de la respectiva acción de formación, los documentos que acrediten la experiencia establecida en el pliego de la convocatoria</a:t>
            </a:r>
            <a:endParaRPr lang="es-CO" sz="2133" dirty="0">
              <a:solidFill>
                <a:schemeClr val="bg1">
                  <a:lumMod val="50000"/>
                </a:schemeClr>
              </a:solidFill>
              <a:cs typeface="Calibri"/>
            </a:endParaRPr>
          </a:p>
        </p:txBody>
      </p:sp>
      <p:sp>
        <p:nvSpPr>
          <p:cNvPr id="3" name="Rectángulo 2"/>
          <p:cNvSpPr/>
          <p:nvPr/>
        </p:nvSpPr>
        <p:spPr>
          <a:xfrm>
            <a:off x="232336" y="2512229"/>
            <a:ext cx="717163" cy="748988"/>
          </a:xfrm>
          <a:prstGeom prst="rect">
            <a:avLst/>
          </a:prstGeom>
        </p:spPr>
        <p:txBody>
          <a:bodyPr wrap="square">
            <a:spAutoFit/>
          </a:bodyPr>
          <a:lstStyle/>
          <a:p>
            <a:r>
              <a:rPr lang="es-CO" sz="4267" b="1" dirty="0">
                <a:solidFill>
                  <a:srgbClr val="ED7D31"/>
                </a:solidFill>
              </a:rPr>
              <a:t>5.</a:t>
            </a:r>
          </a:p>
        </p:txBody>
      </p:sp>
      <p:sp>
        <p:nvSpPr>
          <p:cNvPr id="4" name="Rectángulo 3"/>
          <p:cNvSpPr/>
          <p:nvPr/>
        </p:nvSpPr>
        <p:spPr>
          <a:xfrm>
            <a:off x="1152631" y="5728945"/>
            <a:ext cx="10190559" cy="748795"/>
          </a:xfrm>
          <a:prstGeom prst="rect">
            <a:avLst/>
          </a:prstGeom>
          <a:ln>
            <a:solidFill>
              <a:schemeClr val="bg2">
                <a:lumMod val="50000"/>
              </a:schemeClr>
            </a:solidFill>
          </a:ln>
        </p:spPr>
        <p:txBody>
          <a:bodyPr wrap="square">
            <a:spAutoFit/>
          </a:bodyPr>
          <a:lstStyle/>
          <a:p>
            <a:pPr algn="just" defTabSz="609570"/>
            <a:r>
              <a:rPr lang="es-ES" sz="2133" b="1" dirty="0">
                <a:solidFill>
                  <a:schemeClr val="bg1">
                    <a:lumMod val="50000"/>
                  </a:schemeClr>
                </a:solidFill>
                <a:cs typeface="Calibri"/>
              </a:rPr>
              <a:t>Gratuidad de la formación</a:t>
            </a:r>
          </a:p>
          <a:p>
            <a:pPr algn="just" defTabSz="609570"/>
            <a:r>
              <a:rPr lang="es-ES" sz="2133" dirty="0" smtClean="0">
                <a:solidFill>
                  <a:schemeClr val="bg1">
                    <a:lumMod val="50000"/>
                  </a:schemeClr>
                </a:solidFill>
                <a:cs typeface="Calibri"/>
              </a:rPr>
              <a:t>Todos </a:t>
            </a:r>
            <a:r>
              <a:rPr lang="es-ES" sz="2133" dirty="0">
                <a:solidFill>
                  <a:schemeClr val="bg1">
                    <a:lumMod val="50000"/>
                  </a:schemeClr>
                </a:solidFill>
                <a:cs typeface="Calibri"/>
              </a:rPr>
              <a:t>los procesos de formación del </a:t>
            </a:r>
            <a:r>
              <a:rPr lang="es-ES" sz="2133" b="1" dirty="0">
                <a:solidFill>
                  <a:schemeClr val="bg1">
                    <a:lumMod val="50000"/>
                  </a:schemeClr>
                </a:solidFill>
                <a:cs typeface="Calibri"/>
              </a:rPr>
              <a:t>SENA son GRATUITOS e INCLUYENTES</a:t>
            </a:r>
            <a:r>
              <a:rPr lang="es-ES" sz="2133" dirty="0">
                <a:solidFill>
                  <a:schemeClr val="bg1">
                    <a:lumMod val="50000"/>
                  </a:schemeClr>
                </a:solidFill>
                <a:cs typeface="Calibri"/>
              </a:rPr>
              <a:t>.</a:t>
            </a:r>
            <a:endParaRPr lang="es-CO" sz="2133" dirty="0">
              <a:solidFill>
                <a:schemeClr val="bg1">
                  <a:lumMod val="50000"/>
                </a:schemeClr>
              </a:solidFill>
              <a:cs typeface="Calibri"/>
            </a:endParaRPr>
          </a:p>
        </p:txBody>
      </p:sp>
      <p:sp>
        <p:nvSpPr>
          <p:cNvPr id="5" name="Rectángulo 4"/>
          <p:cNvSpPr/>
          <p:nvPr/>
        </p:nvSpPr>
        <p:spPr>
          <a:xfrm>
            <a:off x="232336" y="5734994"/>
            <a:ext cx="717164" cy="748988"/>
          </a:xfrm>
          <a:prstGeom prst="rect">
            <a:avLst/>
          </a:prstGeom>
        </p:spPr>
        <p:txBody>
          <a:bodyPr wrap="square">
            <a:spAutoFit/>
          </a:bodyPr>
          <a:lstStyle/>
          <a:p>
            <a:r>
              <a:rPr lang="es-CO" sz="4267" b="1" dirty="0">
                <a:solidFill>
                  <a:srgbClr val="ED7D31"/>
                </a:solidFill>
              </a:rPr>
              <a:t>6.</a:t>
            </a:r>
          </a:p>
        </p:txBody>
      </p:sp>
      <p:sp>
        <p:nvSpPr>
          <p:cNvPr id="6" name="Rectángulo 5"/>
          <p:cNvSpPr/>
          <p:nvPr/>
        </p:nvSpPr>
        <p:spPr>
          <a:xfrm>
            <a:off x="4146524" y="0"/>
            <a:ext cx="3682098" cy="707886"/>
          </a:xfrm>
          <a:prstGeom prst="rect">
            <a:avLst/>
          </a:prstGeom>
        </p:spPr>
        <p:txBody>
          <a:bodyPr wrap="none">
            <a:spAutoFit/>
          </a:bodyPr>
          <a:lstStyle/>
          <a:p>
            <a:r>
              <a:rPr lang="es-CO" sz="4000" b="1" dirty="0">
                <a:solidFill>
                  <a:srgbClr val="ED7D31"/>
                </a:solidFill>
              </a:rPr>
              <a:t>Tenga en Cuenta</a:t>
            </a:r>
          </a:p>
        </p:txBody>
      </p:sp>
    </p:spTree>
    <p:extLst>
      <p:ext uri="{BB962C8B-B14F-4D97-AF65-F5344CB8AC3E}">
        <p14:creationId xmlns:p14="http://schemas.microsoft.com/office/powerpoint/2010/main" val="2950394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75895" y="235456"/>
            <a:ext cx="3682098" cy="707886"/>
          </a:xfrm>
          <a:prstGeom prst="rect">
            <a:avLst/>
          </a:prstGeom>
        </p:spPr>
        <p:txBody>
          <a:bodyPr wrap="none">
            <a:spAutoFit/>
          </a:bodyPr>
          <a:lstStyle/>
          <a:p>
            <a:r>
              <a:rPr lang="es-CO" sz="4000" b="1" dirty="0">
                <a:solidFill>
                  <a:srgbClr val="ED7D31"/>
                </a:solidFill>
              </a:rPr>
              <a:t>Tenga en Cuenta</a:t>
            </a:r>
          </a:p>
        </p:txBody>
      </p:sp>
      <p:sp>
        <p:nvSpPr>
          <p:cNvPr id="3" name="CuadroTexto 2"/>
          <p:cNvSpPr txBox="1"/>
          <p:nvPr/>
        </p:nvSpPr>
        <p:spPr>
          <a:xfrm>
            <a:off x="1434335" y="973957"/>
            <a:ext cx="9943573" cy="1405256"/>
          </a:xfrm>
          <a:prstGeom prst="rect">
            <a:avLst/>
          </a:prstGeom>
          <a:noFill/>
          <a:ln>
            <a:solidFill>
              <a:schemeClr val="bg2">
                <a:lumMod val="50000"/>
              </a:schemeClr>
            </a:solidFill>
          </a:ln>
        </p:spPr>
        <p:txBody>
          <a:bodyPr wrap="square" rtlCol="0">
            <a:spAutoFit/>
          </a:bodyPr>
          <a:lstStyle/>
          <a:p>
            <a:pPr algn="just" defTabSz="609570"/>
            <a:r>
              <a:rPr lang="es-ES" sz="2133" b="1" dirty="0">
                <a:solidFill>
                  <a:schemeClr val="bg1">
                    <a:lumMod val="50000"/>
                  </a:schemeClr>
                </a:solidFill>
                <a:cs typeface="Calibri"/>
              </a:rPr>
              <a:t>Material de formación</a:t>
            </a:r>
          </a:p>
          <a:p>
            <a:pPr algn="just" defTabSz="609570"/>
            <a:r>
              <a:rPr lang="es-ES" sz="2133" dirty="0" smtClean="0">
                <a:solidFill>
                  <a:schemeClr val="bg1">
                    <a:lumMod val="50000"/>
                  </a:schemeClr>
                </a:solidFill>
                <a:cs typeface="Calibri"/>
              </a:rPr>
              <a:t>Entregar </a:t>
            </a:r>
            <a:r>
              <a:rPr lang="es-ES" sz="2133" dirty="0">
                <a:solidFill>
                  <a:schemeClr val="bg1">
                    <a:lumMod val="50000"/>
                  </a:schemeClr>
                </a:solidFill>
                <a:cs typeface="Calibri"/>
              </a:rPr>
              <a:t>al beneficiario el material de formación, digital o impreso, antes de que haya transcurrido el 30% de duración de la acción de formación, y al finalizar ésta, entregará al SENA una copia de este material.</a:t>
            </a:r>
            <a:endParaRPr lang="es-CO" sz="2133" dirty="0">
              <a:solidFill>
                <a:schemeClr val="bg1">
                  <a:lumMod val="50000"/>
                </a:schemeClr>
              </a:solidFill>
              <a:cs typeface="Calibri"/>
            </a:endParaRPr>
          </a:p>
        </p:txBody>
      </p:sp>
      <p:sp>
        <p:nvSpPr>
          <p:cNvPr id="4" name="CuadroTexto 3"/>
          <p:cNvSpPr txBox="1"/>
          <p:nvPr/>
        </p:nvSpPr>
        <p:spPr>
          <a:xfrm>
            <a:off x="1434332" y="3518374"/>
            <a:ext cx="9943573" cy="1077026"/>
          </a:xfrm>
          <a:prstGeom prst="rect">
            <a:avLst/>
          </a:prstGeom>
          <a:noFill/>
          <a:ln>
            <a:solidFill>
              <a:schemeClr val="bg2">
                <a:lumMod val="50000"/>
              </a:schemeClr>
            </a:solidFill>
          </a:ln>
        </p:spPr>
        <p:txBody>
          <a:bodyPr wrap="square" rtlCol="0">
            <a:spAutoFit/>
          </a:bodyPr>
          <a:lstStyle/>
          <a:p>
            <a:pPr algn="just" defTabSz="609570"/>
            <a:r>
              <a:rPr lang="es-ES" sz="2133" b="1" dirty="0">
                <a:solidFill>
                  <a:schemeClr val="bg1">
                    <a:lumMod val="50000"/>
                  </a:schemeClr>
                </a:solidFill>
                <a:cs typeface="Calibri"/>
              </a:rPr>
              <a:t>Interlocución con el </a:t>
            </a:r>
            <a:r>
              <a:rPr lang="es-ES" sz="2133" b="1" dirty="0" smtClean="0">
                <a:solidFill>
                  <a:schemeClr val="bg1">
                    <a:lumMod val="50000"/>
                  </a:schemeClr>
                </a:solidFill>
                <a:cs typeface="Calibri"/>
              </a:rPr>
              <a:t>SENA</a:t>
            </a:r>
          </a:p>
          <a:p>
            <a:pPr algn="just" defTabSz="609570"/>
            <a:r>
              <a:rPr lang="es-ES" sz="2133" dirty="0" smtClean="0">
                <a:solidFill>
                  <a:schemeClr val="bg1">
                    <a:lumMod val="50000"/>
                  </a:schemeClr>
                </a:solidFill>
                <a:cs typeface="Calibri"/>
              </a:rPr>
              <a:t>La </a:t>
            </a:r>
            <a:r>
              <a:rPr lang="es-ES" sz="2133" dirty="0">
                <a:solidFill>
                  <a:schemeClr val="bg1">
                    <a:lumMod val="50000"/>
                  </a:schemeClr>
                </a:solidFill>
                <a:cs typeface="Calibri"/>
              </a:rPr>
              <a:t>comunicación del </a:t>
            </a:r>
            <a:r>
              <a:rPr lang="es-ES" sz="2133" dirty="0" smtClean="0">
                <a:solidFill>
                  <a:schemeClr val="bg1">
                    <a:lumMod val="50000"/>
                  </a:schemeClr>
                </a:solidFill>
                <a:cs typeface="Calibri"/>
              </a:rPr>
              <a:t>DSNFT del SENA </a:t>
            </a:r>
            <a:r>
              <a:rPr lang="es-ES" sz="2133" dirty="0">
                <a:solidFill>
                  <a:schemeClr val="bg1">
                    <a:lumMod val="50000"/>
                  </a:schemeClr>
                </a:solidFill>
                <a:cs typeface="Calibri"/>
              </a:rPr>
              <a:t>con el </a:t>
            </a:r>
            <a:r>
              <a:rPr lang="es-ES" sz="2133" dirty="0" err="1">
                <a:solidFill>
                  <a:schemeClr val="bg1">
                    <a:lumMod val="50000"/>
                  </a:schemeClr>
                </a:solidFill>
                <a:cs typeface="Calibri"/>
              </a:rPr>
              <a:t>conviniente</a:t>
            </a:r>
            <a:r>
              <a:rPr lang="es-ES" sz="2133" dirty="0">
                <a:solidFill>
                  <a:schemeClr val="bg1">
                    <a:lumMod val="50000"/>
                  </a:schemeClr>
                </a:solidFill>
                <a:cs typeface="Calibri"/>
              </a:rPr>
              <a:t>, se realizará directamente con el representante legal o Director del proyecto.</a:t>
            </a:r>
            <a:endParaRPr lang="es-CO" sz="2133" dirty="0">
              <a:solidFill>
                <a:schemeClr val="bg1">
                  <a:lumMod val="50000"/>
                </a:schemeClr>
              </a:solidFill>
              <a:cs typeface="Calibri"/>
            </a:endParaRPr>
          </a:p>
        </p:txBody>
      </p:sp>
      <p:sp>
        <p:nvSpPr>
          <p:cNvPr id="5" name="Rectángulo 4"/>
          <p:cNvSpPr/>
          <p:nvPr/>
        </p:nvSpPr>
        <p:spPr>
          <a:xfrm>
            <a:off x="473878" y="1165521"/>
            <a:ext cx="717163" cy="748988"/>
          </a:xfrm>
          <a:prstGeom prst="rect">
            <a:avLst/>
          </a:prstGeom>
        </p:spPr>
        <p:txBody>
          <a:bodyPr wrap="square">
            <a:spAutoFit/>
          </a:bodyPr>
          <a:lstStyle/>
          <a:p>
            <a:r>
              <a:rPr lang="es-CO" sz="4267" b="1" dirty="0">
                <a:solidFill>
                  <a:srgbClr val="ED7D31"/>
                </a:solidFill>
              </a:rPr>
              <a:t>7.</a:t>
            </a:r>
          </a:p>
        </p:txBody>
      </p:sp>
      <p:sp>
        <p:nvSpPr>
          <p:cNvPr id="6" name="Rectángulo 5"/>
          <p:cNvSpPr/>
          <p:nvPr/>
        </p:nvSpPr>
        <p:spPr>
          <a:xfrm>
            <a:off x="473877" y="2558910"/>
            <a:ext cx="717164" cy="748988"/>
          </a:xfrm>
          <a:prstGeom prst="rect">
            <a:avLst/>
          </a:prstGeom>
        </p:spPr>
        <p:txBody>
          <a:bodyPr wrap="square">
            <a:spAutoFit/>
          </a:bodyPr>
          <a:lstStyle/>
          <a:p>
            <a:r>
              <a:rPr lang="es-CO" sz="4267" b="1" dirty="0">
                <a:solidFill>
                  <a:srgbClr val="ED7D31"/>
                </a:solidFill>
              </a:rPr>
              <a:t>8.</a:t>
            </a:r>
          </a:p>
        </p:txBody>
      </p:sp>
      <p:sp>
        <p:nvSpPr>
          <p:cNvPr id="7" name="CuadroTexto 6"/>
          <p:cNvSpPr txBox="1"/>
          <p:nvPr/>
        </p:nvSpPr>
        <p:spPr>
          <a:xfrm>
            <a:off x="1434332" y="4747744"/>
            <a:ext cx="9943573" cy="1077026"/>
          </a:xfrm>
          <a:prstGeom prst="rect">
            <a:avLst/>
          </a:prstGeom>
          <a:noFill/>
          <a:ln>
            <a:solidFill>
              <a:schemeClr val="bg2">
                <a:lumMod val="50000"/>
              </a:schemeClr>
            </a:solidFill>
          </a:ln>
        </p:spPr>
        <p:txBody>
          <a:bodyPr wrap="square" rtlCol="0">
            <a:spAutoFit/>
          </a:bodyPr>
          <a:lstStyle/>
          <a:p>
            <a:pPr algn="just" defTabSz="609570"/>
            <a:r>
              <a:rPr lang="es-ES" sz="2133" b="1" dirty="0" smtClean="0">
                <a:solidFill>
                  <a:schemeClr val="bg1">
                    <a:lumMod val="50000"/>
                  </a:schemeClr>
                </a:solidFill>
                <a:cs typeface="Calibri"/>
              </a:rPr>
              <a:t>Protocolo de comunicaciones </a:t>
            </a:r>
          </a:p>
          <a:p>
            <a:pPr algn="just" defTabSz="609570"/>
            <a:r>
              <a:rPr lang="es-ES" sz="2133" dirty="0">
                <a:solidFill>
                  <a:schemeClr val="bg1">
                    <a:lumMod val="50000"/>
                  </a:schemeClr>
                </a:solidFill>
                <a:cs typeface="Calibri"/>
              </a:rPr>
              <a:t>Cualquier </a:t>
            </a:r>
            <a:r>
              <a:rPr lang="es-ES" sz="2133" dirty="0" smtClean="0">
                <a:solidFill>
                  <a:schemeClr val="bg1">
                    <a:lumMod val="50000"/>
                  </a:schemeClr>
                </a:solidFill>
                <a:cs typeface="Calibri"/>
              </a:rPr>
              <a:t>comunicación que se dirija a la interventoría debe ir copiada al SENA  al correo </a:t>
            </a:r>
            <a:r>
              <a:rPr lang="es-ES" sz="2133" dirty="0">
                <a:solidFill>
                  <a:schemeClr val="bg1">
                    <a:lumMod val="50000"/>
                  </a:schemeClr>
                </a:solidFill>
                <a:cs typeface="Calibri"/>
              </a:rPr>
              <a:t>electrónico </a:t>
            </a:r>
            <a:r>
              <a:rPr lang="es-ES" sz="2133" dirty="0" smtClean="0">
                <a:solidFill>
                  <a:schemeClr val="bg1">
                    <a:lumMod val="50000"/>
                  </a:schemeClr>
                </a:solidFill>
                <a:cs typeface="Calibri"/>
                <a:hlinkClick r:id="rId2"/>
              </a:rPr>
              <a:t>gfce@sena.edu.co</a:t>
            </a:r>
            <a:r>
              <a:rPr lang="es-ES" sz="2133" dirty="0" smtClean="0">
                <a:solidFill>
                  <a:schemeClr val="bg1">
                    <a:lumMod val="50000"/>
                  </a:schemeClr>
                </a:solidFill>
                <a:cs typeface="Calibri"/>
              </a:rPr>
              <a:t>.</a:t>
            </a:r>
            <a:endParaRPr lang="es-CO" sz="2133" dirty="0">
              <a:solidFill>
                <a:schemeClr val="bg1">
                  <a:lumMod val="50000"/>
                </a:schemeClr>
              </a:solidFill>
              <a:cs typeface="Calibri"/>
            </a:endParaRPr>
          </a:p>
        </p:txBody>
      </p:sp>
      <p:sp>
        <p:nvSpPr>
          <p:cNvPr id="8" name="Rectángulo 7"/>
          <p:cNvSpPr/>
          <p:nvPr/>
        </p:nvSpPr>
        <p:spPr>
          <a:xfrm>
            <a:off x="473877" y="3682393"/>
            <a:ext cx="717164" cy="748988"/>
          </a:xfrm>
          <a:prstGeom prst="rect">
            <a:avLst/>
          </a:prstGeom>
        </p:spPr>
        <p:txBody>
          <a:bodyPr wrap="square">
            <a:spAutoFit/>
          </a:bodyPr>
          <a:lstStyle/>
          <a:p>
            <a:r>
              <a:rPr lang="es-CO" sz="4267" b="1" dirty="0" smtClean="0">
                <a:solidFill>
                  <a:srgbClr val="ED7D31"/>
                </a:solidFill>
              </a:rPr>
              <a:t>9.</a:t>
            </a:r>
            <a:endParaRPr lang="es-CO" sz="4267" b="1" dirty="0">
              <a:solidFill>
                <a:srgbClr val="ED7D31"/>
              </a:solidFill>
            </a:endParaRPr>
          </a:p>
        </p:txBody>
      </p:sp>
      <p:sp>
        <p:nvSpPr>
          <p:cNvPr id="9" name="CuadroTexto 8"/>
          <p:cNvSpPr txBox="1"/>
          <p:nvPr/>
        </p:nvSpPr>
        <p:spPr>
          <a:xfrm>
            <a:off x="1434332" y="2539545"/>
            <a:ext cx="9943573" cy="748795"/>
          </a:xfrm>
          <a:prstGeom prst="rect">
            <a:avLst/>
          </a:prstGeom>
          <a:noFill/>
          <a:ln>
            <a:solidFill>
              <a:schemeClr val="bg2">
                <a:lumMod val="50000"/>
              </a:schemeClr>
            </a:solidFill>
          </a:ln>
        </p:spPr>
        <p:txBody>
          <a:bodyPr wrap="square" rtlCol="0">
            <a:spAutoFit/>
          </a:bodyPr>
          <a:lstStyle/>
          <a:p>
            <a:pPr algn="just" defTabSz="609570"/>
            <a:r>
              <a:rPr lang="es-ES" sz="2133" b="1" dirty="0" smtClean="0">
                <a:solidFill>
                  <a:schemeClr val="bg1">
                    <a:lumMod val="50000"/>
                  </a:schemeClr>
                </a:solidFill>
                <a:cs typeface="Calibri"/>
              </a:rPr>
              <a:t>Visitas en Sede y a las acciones de formación </a:t>
            </a:r>
            <a:endParaRPr lang="es-ES" sz="2133" b="1" dirty="0">
              <a:solidFill>
                <a:schemeClr val="bg1">
                  <a:lumMod val="50000"/>
                </a:schemeClr>
              </a:solidFill>
              <a:cs typeface="Calibri"/>
            </a:endParaRPr>
          </a:p>
          <a:p>
            <a:pPr algn="just" defTabSz="609570"/>
            <a:r>
              <a:rPr lang="es-ES" sz="2133" dirty="0" smtClean="0">
                <a:solidFill>
                  <a:schemeClr val="bg1">
                    <a:lumMod val="50000"/>
                  </a:schemeClr>
                </a:solidFill>
                <a:cs typeface="Calibri"/>
              </a:rPr>
              <a:t>El SENA y la Interventoría podrá realizar visitas anunciadas  y visitas no anunciadas.</a:t>
            </a:r>
            <a:endParaRPr lang="es-CO" sz="2133" dirty="0">
              <a:solidFill>
                <a:schemeClr val="bg1">
                  <a:lumMod val="50000"/>
                </a:schemeClr>
              </a:solidFill>
              <a:cs typeface="Calibri"/>
            </a:endParaRPr>
          </a:p>
        </p:txBody>
      </p:sp>
      <p:sp>
        <p:nvSpPr>
          <p:cNvPr id="10" name="Rectángulo 9"/>
          <p:cNvSpPr/>
          <p:nvPr/>
        </p:nvSpPr>
        <p:spPr>
          <a:xfrm>
            <a:off x="289367" y="4911763"/>
            <a:ext cx="901674" cy="748988"/>
          </a:xfrm>
          <a:prstGeom prst="rect">
            <a:avLst/>
          </a:prstGeom>
        </p:spPr>
        <p:txBody>
          <a:bodyPr wrap="square">
            <a:spAutoFit/>
          </a:bodyPr>
          <a:lstStyle/>
          <a:p>
            <a:r>
              <a:rPr lang="es-CO" sz="4267" b="1" dirty="0" smtClean="0">
                <a:solidFill>
                  <a:srgbClr val="ED7D31"/>
                </a:solidFill>
              </a:rPr>
              <a:t>10.</a:t>
            </a:r>
            <a:endParaRPr lang="es-CO" sz="4267" b="1" dirty="0">
              <a:solidFill>
                <a:srgbClr val="ED7D31"/>
              </a:solidFill>
            </a:endParaRPr>
          </a:p>
        </p:txBody>
      </p:sp>
      <p:sp>
        <p:nvSpPr>
          <p:cNvPr id="11" name="CuadroTexto 10"/>
          <p:cNvSpPr txBox="1"/>
          <p:nvPr/>
        </p:nvSpPr>
        <p:spPr>
          <a:xfrm>
            <a:off x="1434332" y="6033125"/>
            <a:ext cx="9943573" cy="748795"/>
          </a:xfrm>
          <a:prstGeom prst="rect">
            <a:avLst/>
          </a:prstGeom>
          <a:noFill/>
          <a:ln>
            <a:solidFill>
              <a:schemeClr val="bg2">
                <a:lumMod val="50000"/>
              </a:schemeClr>
            </a:solidFill>
          </a:ln>
        </p:spPr>
        <p:txBody>
          <a:bodyPr wrap="square" rtlCol="0">
            <a:spAutoFit/>
          </a:bodyPr>
          <a:lstStyle/>
          <a:p>
            <a:pPr algn="just" defTabSz="609570"/>
            <a:r>
              <a:rPr lang="es-ES" sz="2133" b="1" dirty="0" smtClean="0">
                <a:solidFill>
                  <a:schemeClr val="bg1">
                    <a:lumMod val="50000"/>
                  </a:schemeClr>
                </a:solidFill>
                <a:cs typeface="Calibri"/>
              </a:rPr>
              <a:t>Gestión Documental</a:t>
            </a:r>
            <a:endParaRPr lang="es-ES" sz="2133" b="1" dirty="0">
              <a:solidFill>
                <a:schemeClr val="bg1">
                  <a:lumMod val="50000"/>
                </a:schemeClr>
              </a:solidFill>
              <a:cs typeface="Calibri"/>
            </a:endParaRPr>
          </a:p>
          <a:p>
            <a:pPr algn="just" defTabSz="609570"/>
            <a:r>
              <a:rPr lang="es-ES" sz="2133" dirty="0" smtClean="0">
                <a:solidFill>
                  <a:schemeClr val="bg1">
                    <a:lumMod val="50000"/>
                  </a:schemeClr>
                </a:solidFill>
                <a:cs typeface="Calibri"/>
              </a:rPr>
              <a:t>Mantener sus </a:t>
            </a:r>
            <a:r>
              <a:rPr lang="es-ES" sz="2133" dirty="0">
                <a:solidFill>
                  <a:schemeClr val="bg1">
                    <a:lumMod val="50000"/>
                  </a:schemeClr>
                </a:solidFill>
                <a:cs typeface="Calibri"/>
              </a:rPr>
              <a:t>archivos por una vigencia </a:t>
            </a:r>
            <a:r>
              <a:rPr lang="es-ES" sz="2133" dirty="0" smtClean="0">
                <a:solidFill>
                  <a:schemeClr val="bg1">
                    <a:lumMod val="50000"/>
                  </a:schemeClr>
                </a:solidFill>
                <a:cs typeface="Calibri"/>
              </a:rPr>
              <a:t>de 5 </a:t>
            </a:r>
            <a:r>
              <a:rPr lang="es-ES" sz="2133" dirty="0">
                <a:solidFill>
                  <a:schemeClr val="bg1">
                    <a:lumMod val="50000"/>
                  </a:schemeClr>
                </a:solidFill>
                <a:cs typeface="Calibri"/>
              </a:rPr>
              <a:t>años y archivados según tabla de </a:t>
            </a:r>
            <a:r>
              <a:rPr lang="es-ES" sz="2133" dirty="0" smtClean="0">
                <a:solidFill>
                  <a:schemeClr val="bg1">
                    <a:lumMod val="50000"/>
                  </a:schemeClr>
                </a:solidFill>
                <a:cs typeface="Calibri"/>
              </a:rPr>
              <a:t>retención.</a:t>
            </a:r>
            <a:endParaRPr lang="es-CO" sz="2133" dirty="0">
              <a:solidFill>
                <a:schemeClr val="bg1">
                  <a:lumMod val="50000"/>
                </a:schemeClr>
              </a:solidFill>
              <a:cs typeface="Calibri"/>
            </a:endParaRPr>
          </a:p>
        </p:txBody>
      </p:sp>
      <p:sp>
        <p:nvSpPr>
          <p:cNvPr id="12" name="Rectángulo 11"/>
          <p:cNvSpPr/>
          <p:nvPr/>
        </p:nvSpPr>
        <p:spPr>
          <a:xfrm>
            <a:off x="289367" y="5930658"/>
            <a:ext cx="901674" cy="748988"/>
          </a:xfrm>
          <a:prstGeom prst="rect">
            <a:avLst/>
          </a:prstGeom>
        </p:spPr>
        <p:txBody>
          <a:bodyPr wrap="square">
            <a:spAutoFit/>
          </a:bodyPr>
          <a:lstStyle/>
          <a:p>
            <a:r>
              <a:rPr lang="es-CO" sz="4267" b="1" dirty="0" smtClean="0">
                <a:solidFill>
                  <a:srgbClr val="ED7D31"/>
                </a:solidFill>
              </a:rPr>
              <a:t>11.</a:t>
            </a:r>
            <a:endParaRPr lang="es-CO" sz="4267" b="1" dirty="0">
              <a:solidFill>
                <a:srgbClr val="ED7D31"/>
              </a:solidFill>
            </a:endParaRPr>
          </a:p>
        </p:txBody>
      </p:sp>
    </p:spTree>
    <p:extLst>
      <p:ext uri="{BB962C8B-B14F-4D97-AF65-F5344CB8AC3E}">
        <p14:creationId xmlns:p14="http://schemas.microsoft.com/office/powerpoint/2010/main" val="1564407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7777" y="215376"/>
            <a:ext cx="8171726" cy="1015663"/>
          </a:xfrm>
          <a:prstGeom prst="rect">
            <a:avLst/>
          </a:prstGeom>
        </p:spPr>
        <p:txBody>
          <a:bodyPr wrap="square">
            <a:spAutoFit/>
          </a:bodyPr>
          <a:lstStyle/>
          <a:p>
            <a:pPr algn="ctr"/>
            <a:r>
              <a:rPr lang="es-ES" sz="3000" b="1" dirty="0">
                <a:solidFill>
                  <a:srgbClr val="ED7D31"/>
                </a:solidFill>
              </a:rPr>
              <a:t>Vigilancia y control de los </a:t>
            </a:r>
            <a:r>
              <a:rPr lang="es-ES" sz="3000" b="1" dirty="0" smtClean="0">
                <a:solidFill>
                  <a:srgbClr val="ED7D31"/>
                </a:solidFill>
              </a:rPr>
              <a:t>convenios del Programa de Formación Continua  </a:t>
            </a:r>
            <a:r>
              <a:rPr lang="es-CO" sz="3000" b="1" dirty="0" smtClean="0">
                <a:solidFill>
                  <a:srgbClr val="ED7D31"/>
                </a:solidFill>
              </a:rPr>
              <a:t>2019 </a:t>
            </a:r>
            <a:endParaRPr lang="es-CO" sz="3000" b="1" dirty="0">
              <a:solidFill>
                <a:srgbClr val="ED7D31"/>
              </a:solidFill>
            </a:endParaRPr>
          </a:p>
        </p:txBody>
      </p:sp>
      <p:sp>
        <p:nvSpPr>
          <p:cNvPr id="3" name="CuadroTexto 2"/>
          <p:cNvSpPr txBox="1"/>
          <p:nvPr/>
        </p:nvSpPr>
        <p:spPr>
          <a:xfrm>
            <a:off x="1192425" y="1690163"/>
            <a:ext cx="5042682" cy="1754326"/>
          </a:xfrm>
          <a:prstGeom prst="rect">
            <a:avLst/>
          </a:prstGeom>
          <a:noFill/>
          <a:ln>
            <a:solidFill>
              <a:srgbClr val="FF6711"/>
            </a:solidFill>
          </a:ln>
        </p:spPr>
        <p:txBody>
          <a:bodyPr wrap="square" rtlCol="0">
            <a:spAutoFit/>
          </a:bodyPr>
          <a:lstStyle/>
          <a:p>
            <a:pPr algn="ctr"/>
            <a:r>
              <a:rPr lang="es-ES" sz="3600" dirty="0" smtClean="0">
                <a:solidFill>
                  <a:srgbClr val="ED7D31"/>
                </a:solidFill>
              </a:rPr>
              <a:t>Interventoría técnica, </a:t>
            </a:r>
          </a:p>
          <a:p>
            <a:pPr algn="ctr"/>
            <a:r>
              <a:rPr lang="es-ES" sz="3600" dirty="0" smtClean="0">
                <a:solidFill>
                  <a:srgbClr val="ED7D31"/>
                </a:solidFill>
              </a:rPr>
              <a:t>administrativa</a:t>
            </a:r>
            <a:r>
              <a:rPr lang="es-ES" sz="3600" dirty="0">
                <a:solidFill>
                  <a:srgbClr val="ED7D31"/>
                </a:solidFill>
              </a:rPr>
              <a:t>, jurídica </a:t>
            </a:r>
            <a:endParaRPr lang="es-ES" sz="3600" dirty="0" smtClean="0">
              <a:solidFill>
                <a:srgbClr val="ED7D31"/>
              </a:solidFill>
            </a:endParaRPr>
          </a:p>
          <a:p>
            <a:pPr algn="ctr"/>
            <a:r>
              <a:rPr lang="es-ES" sz="3600" dirty="0" smtClean="0">
                <a:solidFill>
                  <a:srgbClr val="ED7D31"/>
                </a:solidFill>
              </a:rPr>
              <a:t>Financiera y contable </a:t>
            </a:r>
            <a:endParaRPr lang="es-ES" sz="3600" dirty="0">
              <a:solidFill>
                <a:srgbClr val="ED7D31"/>
              </a:solidFill>
            </a:endParaRPr>
          </a:p>
        </p:txBody>
      </p:sp>
      <p:sp>
        <p:nvSpPr>
          <p:cNvPr id="4" name="Abrir llave 3"/>
          <p:cNvSpPr/>
          <p:nvPr/>
        </p:nvSpPr>
        <p:spPr>
          <a:xfrm>
            <a:off x="6690894" y="1904139"/>
            <a:ext cx="548640" cy="4450963"/>
          </a:xfrm>
          <a:prstGeom prst="leftBrace">
            <a:avLst/>
          </a:prstGeom>
          <a:ln>
            <a:solidFill>
              <a:srgbClr val="F6842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6" name="Rectángulo 5"/>
          <p:cNvSpPr/>
          <p:nvPr/>
        </p:nvSpPr>
        <p:spPr>
          <a:xfrm>
            <a:off x="7239534" y="2052129"/>
            <a:ext cx="4215246" cy="4154984"/>
          </a:xfrm>
          <a:prstGeom prst="rect">
            <a:avLst/>
          </a:prstGeom>
        </p:spPr>
        <p:txBody>
          <a:bodyPr wrap="square">
            <a:spAutoFit/>
          </a:bodyPr>
          <a:lstStyle/>
          <a:p>
            <a:pPr marL="342900" indent="-342900">
              <a:buFont typeface="Wingdings" panose="05000000000000000000" pitchFamily="2" charset="2"/>
              <a:buChar char="ü"/>
            </a:pPr>
            <a:r>
              <a:rPr lang="es-CO" sz="2400" dirty="0" smtClean="0">
                <a:solidFill>
                  <a:schemeClr val="bg1">
                    <a:lumMod val="50000"/>
                  </a:schemeClr>
                </a:solidFill>
                <a:cs typeface="Arial" panose="020B0604020202020204" pitchFamily="34" charset="0"/>
              </a:rPr>
              <a:t>Director Interventoría</a:t>
            </a:r>
          </a:p>
          <a:p>
            <a:pPr marL="342900" indent="-342900">
              <a:buFont typeface="Wingdings" panose="05000000000000000000" pitchFamily="2" charset="2"/>
              <a:buChar char="ü"/>
            </a:pPr>
            <a:endParaRPr lang="es-CO" sz="2400" dirty="0">
              <a:solidFill>
                <a:schemeClr val="bg1">
                  <a:lumMod val="50000"/>
                </a:schemeClr>
              </a:solidFill>
              <a:cs typeface="Arial" panose="020B0604020202020204" pitchFamily="34" charset="0"/>
            </a:endParaRPr>
          </a:p>
          <a:p>
            <a:pPr marL="342900" indent="-342900">
              <a:buFont typeface="Wingdings" panose="05000000000000000000" pitchFamily="2" charset="2"/>
              <a:buChar char="ü"/>
            </a:pPr>
            <a:r>
              <a:rPr lang="es-CO" sz="2400" dirty="0" smtClean="0">
                <a:solidFill>
                  <a:schemeClr val="bg1">
                    <a:lumMod val="50000"/>
                  </a:schemeClr>
                </a:solidFill>
                <a:cs typeface="Arial" panose="020B0604020202020204" pitchFamily="34" charset="0"/>
              </a:rPr>
              <a:t>Coordinador Jurídico</a:t>
            </a:r>
          </a:p>
          <a:p>
            <a:pPr marL="342900" indent="-342900">
              <a:buFont typeface="Wingdings" panose="05000000000000000000" pitchFamily="2" charset="2"/>
              <a:buChar char="ü"/>
            </a:pPr>
            <a:endParaRPr lang="es-CO" sz="2400" dirty="0">
              <a:solidFill>
                <a:schemeClr val="bg1">
                  <a:lumMod val="50000"/>
                </a:schemeClr>
              </a:solidFill>
              <a:cs typeface="Arial" panose="020B0604020202020204" pitchFamily="34" charset="0"/>
            </a:endParaRPr>
          </a:p>
          <a:p>
            <a:pPr marL="342900" indent="-342900">
              <a:buFont typeface="Wingdings" panose="05000000000000000000" pitchFamily="2" charset="2"/>
              <a:buChar char="ü"/>
            </a:pPr>
            <a:r>
              <a:rPr lang="es-CO" sz="2400" dirty="0">
                <a:solidFill>
                  <a:schemeClr val="bg1">
                    <a:lumMod val="50000"/>
                  </a:schemeClr>
                </a:solidFill>
                <a:cs typeface="Arial" panose="020B0604020202020204" pitchFamily="34" charset="0"/>
              </a:rPr>
              <a:t>Coordinador </a:t>
            </a:r>
            <a:r>
              <a:rPr lang="es-CO" sz="2400" dirty="0" smtClean="0">
                <a:solidFill>
                  <a:schemeClr val="bg1">
                    <a:lumMod val="50000"/>
                  </a:schemeClr>
                </a:solidFill>
                <a:cs typeface="Arial" panose="020B0604020202020204" pitchFamily="34" charset="0"/>
              </a:rPr>
              <a:t>Financiero</a:t>
            </a:r>
          </a:p>
          <a:p>
            <a:pPr marL="342900" indent="-342900">
              <a:buFont typeface="Wingdings" panose="05000000000000000000" pitchFamily="2" charset="2"/>
              <a:buChar char="ü"/>
            </a:pPr>
            <a:endParaRPr lang="es-CO" sz="2400" dirty="0">
              <a:solidFill>
                <a:schemeClr val="bg1">
                  <a:lumMod val="50000"/>
                </a:schemeClr>
              </a:solidFill>
              <a:cs typeface="Arial" panose="020B0604020202020204" pitchFamily="34" charset="0"/>
            </a:endParaRPr>
          </a:p>
          <a:p>
            <a:pPr marL="342900" indent="-342900">
              <a:buFont typeface="Wingdings" panose="05000000000000000000" pitchFamily="2" charset="2"/>
              <a:buChar char="ü"/>
            </a:pPr>
            <a:r>
              <a:rPr lang="es-CO" sz="2400" dirty="0">
                <a:solidFill>
                  <a:schemeClr val="bg1">
                    <a:lumMod val="50000"/>
                  </a:schemeClr>
                </a:solidFill>
                <a:cs typeface="Arial" panose="020B0604020202020204" pitchFamily="34" charset="0"/>
              </a:rPr>
              <a:t>Coordinador </a:t>
            </a:r>
            <a:r>
              <a:rPr lang="es-CO" sz="2400" dirty="0" smtClean="0">
                <a:solidFill>
                  <a:schemeClr val="bg1">
                    <a:lumMod val="50000"/>
                  </a:schemeClr>
                </a:solidFill>
                <a:cs typeface="Arial" panose="020B0604020202020204" pitchFamily="34" charset="0"/>
              </a:rPr>
              <a:t>Académico</a:t>
            </a:r>
          </a:p>
          <a:p>
            <a:pPr marL="342900" indent="-342900">
              <a:buFont typeface="Wingdings" panose="05000000000000000000" pitchFamily="2" charset="2"/>
              <a:buChar char="ü"/>
            </a:pPr>
            <a:endParaRPr lang="es-CO" sz="2400" dirty="0">
              <a:solidFill>
                <a:schemeClr val="bg1">
                  <a:lumMod val="50000"/>
                </a:schemeClr>
              </a:solidFill>
              <a:cs typeface="Arial" panose="020B0604020202020204" pitchFamily="34" charset="0"/>
            </a:endParaRPr>
          </a:p>
          <a:p>
            <a:pPr marL="342900" indent="-342900">
              <a:buFont typeface="Wingdings" panose="05000000000000000000" pitchFamily="2" charset="2"/>
              <a:buChar char="ü"/>
            </a:pPr>
            <a:r>
              <a:rPr lang="es-CO" sz="2400" dirty="0">
                <a:solidFill>
                  <a:schemeClr val="bg1">
                    <a:lumMod val="50000"/>
                  </a:schemeClr>
                </a:solidFill>
                <a:cs typeface="Arial" panose="020B0604020202020204" pitchFamily="34" charset="0"/>
              </a:rPr>
              <a:t>Interventores </a:t>
            </a:r>
            <a:r>
              <a:rPr lang="es-CO" sz="2400" dirty="0" smtClean="0">
                <a:solidFill>
                  <a:schemeClr val="bg1">
                    <a:lumMod val="50000"/>
                  </a:schemeClr>
                </a:solidFill>
                <a:cs typeface="Arial" panose="020B0604020202020204" pitchFamily="34" charset="0"/>
              </a:rPr>
              <a:t>Líderes</a:t>
            </a:r>
          </a:p>
          <a:p>
            <a:pPr marL="342900" indent="-342900">
              <a:buFont typeface="Wingdings" panose="05000000000000000000" pitchFamily="2" charset="2"/>
              <a:buChar char="ü"/>
            </a:pPr>
            <a:endParaRPr lang="es-CO" sz="2400" dirty="0">
              <a:solidFill>
                <a:schemeClr val="bg1">
                  <a:lumMod val="50000"/>
                </a:schemeClr>
              </a:solidFill>
              <a:cs typeface="Arial" panose="020B0604020202020204" pitchFamily="34" charset="0"/>
            </a:endParaRPr>
          </a:p>
          <a:p>
            <a:pPr marL="342900" indent="-342900">
              <a:buFont typeface="Wingdings" panose="05000000000000000000" pitchFamily="2" charset="2"/>
              <a:buChar char="ü"/>
            </a:pPr>
            <a:r>
              <a:rPr lang="es-CO" sz="2400" dirty="0">
                <a:solidFill>
                  <a:schemeClr val="bg1">
                    <a:lumMod val="50000"/>
                  </a:schemeClr>
                </a:solidFill>
                <a:cs typeface="Arial" panose="020B0604020202020204" pitchFamily="34" charset="0"/>
              </a:rPr>
              <a:t>Asistente Administrativo</a:t>
            </a:r>
          </a:p>
        </p:txBody>
      </p:sp>
      <p:pic>
        <p:nvPicPr>
          <p:cNvPr id="8"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207172" y="3736080"/>
            <a:ext cx="2494441" cy="261902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84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2072709" y="1331464"/>
            <a:ext cx="7035197" cy="915699"/>
          </a:xfrm>
          <a:prstGeom prst="rect">
            <a:avLst/>
          </a:prstGeom>
          <a:noFill/>
        </p:spPr>
        <p:txBody>
          <a:bodyPr wrap="square" lIns="0" tIns="0" rIns="0" bIns="0" rtlCol="0" anchor="ctr" anchorCtr="0">
            <a:spAutoFit/>
          </a:bodyPr>
          <a:lstStyle/>
          <a:p>
            <a:pPr algn="ctr"/>
            <a:r>
              <a:rPr lang="es-ES" sz="3600" b="1" dirty="0" smtClean="0">
                <a:solidFill>
                  <a:srgbClr val="FF6600"/>
                </a:solidFill>
              </a:rPr>
              <a:t>LINEAMIENTOS GENERALES </a:t>
            </a:r>
          </a:p>
          <a:p>
            <a:pPr algn="ctr"/>
            <a:r>
              <a:rPr lang="es-ES" sz="3600" b="1" dirty="0" smtClean="0">
                <a:solidFill>
                  <a:srgbClr val="FF6600"/>
                </a:solidFill>
              </a:rPr>
              <a:t>INTERVENTORIA Y LIQUIDACIÓN</a:t>
            </a:r>
            <a:endParaRPr lang="es-ES" sz="3600" b="1" dirty="0">
              <a:solidFill>
                <a:srgbClr val="FF6600"/>
              </a:solidFill>
            </a:endParaRPr>
          </a:p>
        </p:txBody>
      </p:sp>
      <p:sp>
        <p:nvSpPr>
          <p:cNvPr id="10" name="CuadroTexto 9"/>
          <p:cNvSpPr txBox="1"/>
          <p:nvPr/>
        </p:nvSpPr>
        <p:spPr>
          <a:xfrm>
            <a:off x="2285267" y="3156578"/>
            <a:ext cx="7035197" cy="457850"/>
          </a:xfrm>
          <a:prstGeom prst="rect">
            <a:avLst/>
          </a:prstGeom>
          <a:noFill/>
        </p:spPr>
        <p:txBody>
          <a:bodyPr wrap="square" lIns="0" tIns="0" rIns="0" bIns="0" rtlCol="0" anchor="ctr" anchorCtr="0">
            <a:spAutoFit/>
          </a:bodyPr>
          <a:lstStyle/>
          <a:p>
            <a:pPr algn="ctr"/>
            <a:r>
              <a:rPr lang="es-ES" sz="3600" b="1" dirty="0" smtClean="0">
                <a:solidFill>
                  <a:srgbClr val="FF6600"/>
                </a:solidFill>
              </a:rPr>
              <a:t>CONVOCATORIA DG-0001 de 2019</a:t>
            </a:r>
            <a:endParaRPr lang="es-ES" sz="3600" b="1" dirty="0">
              <a:solidFill>
                <a:srgbClr val="FF6600"/>
              </a:solidFill>
            </a:endParaRPr>
          </a:p>
        </p:txBody>
      </p:sp>
      <p:sp>
        <p:nvSpPr>
          <p:cNvPr id="11" name="CuadroTexto 10"/>
          <p:cNvSpPr txBox="1"/>
          <p:nvPr/>
        </p:nvSpPr>
        <p:spPr>
          <a:xfrm>
            <a:off x="2285267" y="4346441"/>
            <a:ext cx="7035197" cy="356105"/>
          </a:xfrm>
          <a:prstGeom prst="rect">
            <a:avLst/>
          </a:prstGeom>
          <a:noFill/>
        </p:spPr>
        <p:txBody>
          <a:bodyPr wrap="square" lIns="0" tIns="0" rIns="0" bIns="0" rtlCol="0" anchor="ctr" anchorCtr="0">
            <a:spAutoFit/>
          </a:bodyPr>
          <a:lstStyle/>
          <a:p>
            <a:pPr algn="ctr"/>
            <a:r>
              <a:rPr lang="es-ES" sz="2800" b="1" dirty="0" smtClean="0">
                <a:solidFill>
                  <a:srgbClr val="FF6600"/>
                </a:solidFill>
              </a:rPr>
              <a:t>Interventoría Universidad de </a:t>
            </a:r>
            <a:r>
              <a:rPr lang="es-ES" sz="2800" b="1" dirty="0">
                <a:solidFill>
                  <a:srgbClr val="FF6600"/>
                </a:solidFill>
              </a:rPr>
              <a:t>A</a:t>
            </a:r>
            <a:r>
              <a:rPr lang="es-ES" sz="2800" b="1" dirty="0" smtClean="0">
                <a:solidFill>
                  <a:srgbClr val="FF6600"/>
                </a:solidFill>
              </a:rPr>
              <a:t>ntioquia</a:t>
            </a:r>
            <a:endParaRPr lang="es-ES" sz="2800" b="1" dirty="0">
              <a:solidFill>
                <a:srgbClr val="FF6600"/>
              </a:solidFill>
            </a:endParaRPr>
          </a:p>
        </p:txBody>
      </p:sp>
    </p:spTree>
    <p:extLst>
      <p:ext uri="{BB962C8B-B14F-4D97-AF65-F5344CB8AC3E}">
        <p14:creationId xmlns:p14="http://schemas.microsoft.com/office/powerpoint/2010/main" val="202916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4765" y="743597"/>
            <a:ext cx="8136989" cy="553998"/>
          </a:xfrm>
          <a:prstGeom prst="rect">
            <a:avLst/>
          </a:prstGeom>
        </p:spPr>
        <p:txBody>
          <a:bodyPr wrap="square">
            <a:spAutoFit/>
          </a:bodyPr>
          <a:lstStyle/>
          <a:p>
            <a:pPr algn="ctr"/>
            <a:r>
              <a:rPr lang="es-CO" sz="3000" b="1" dirty="0" smtClean="0">
                <a:solidFill>
                  <a:srgbClr val="ED7D31"/>
                </a:solidFill>
              </a:rPr>
              <a:t>Recomendación en la Ejecución de los  Proyectos</a:t>
            </a:r>
            <a:endParaRPr lang="es-CO" sz="3000" b="1" dirty="0">
              <a:solidFill>
                <a:srgbClr val="ED7D31"/>
              </a:solidFill>
            </a:endParaRPr>
          </a:p>
        </p:txBody>
      </p:sp>
      <p:cxnSp>
        <p:nvCxnSpPr>
          <p:cNvPr id="3" name="Conector recto 2"/>
          <p:cNvCxnSpPr/>
          <p:nvPr/>
        </p:nvCxnSpPr>
        <p:spPr>
          <a:xfrm>
            <a:off x="3771397" y="2410750"/>
            <a:ext cx="0" cy="2539050"/>
          </a:xfrm>
          <a:prstGeom prst="line">
            <a:avLst/>
          </a:prstGeom>
          <a:ln w="19050">
            <a:solidFill>
              <a:srgbClr val="FF6711"/>
            </a:solidFill>
          </a:ln>
        </p:spPr>
        <p:style>
          <a:lnRef idx="2">
            <a:schemeClr val="accent1"/>
          </a:lnRef>
          <a:fillRef idx="0">
            <a:schemeClr val="accent1"/>
          </a:fillRef>
          <a:effectRef idx="1">
            <a:schemeClr val="accent1"/>
          </a:effectRef>
          <a:fontRef idx="minor">
            <a:schemeClr val="tx1"/>
          </a:fontRef>
        </p:style>
      </p:cxnSp>
      <p:cxnSp>
        <p:nvCxnSpPr>
          <p:cNvPr id="4" name="Conector recto 3"/>
          <p:cNvCxnSpPr/>
          <p:nvPr/>
        </p:nvCxnSpPr>
        <p:spPr>
          <a:xfrm flipH="1">
            <a:off x="7930017" y="2410750"/>
            <a:ext cx="12008" cy="2669218"/>
          </a:xfrm>
          <a:prstGeom prst="line">
            <a:avLst/>
          </a:prstGeom>
          <a:ln w="19050">
            <a:solidFill>
              <a:srgbClr val="FF6711"/>
            </a:solidFill>
          </a:ln>
        </p:spPr>
        <p:style>
          <a:lnRef idx="2">
            <a:schemeClr val="accent1"/>
          </a:lnRef>
          <a:fillRef idx="0">
            <a:schemeClr val="accent1"/>
          </a:fillRef>
          <a:effectRef idx="1">
            <a:schemeClr val="accent1"/>
          </a:effectRef>
          <a:fontRef idx="minor">
            <a:schemeClr val="tx1"/>
          </a:fontRef>
        </p:style>
      </p:cxnSp>
      <p:sp>
        <p:nvSpPr>
          <p:cNvPr id="5" name="CuadroTexto 4"/>
          <p:cNvSpPr txBox="1"/>
          <p:nvPr/>
        </p:nvSpPr>
        <p:spPr>
          <a:xfrm>
            <a:off x="408342" y="3982442"/>
            <a:ext cx="3493472" cy="1015663"/>
          </a:xfrm>
          <a:prstGeom prst="rect">
            <a:avLst/>
          </a:prstGeom>
          <a:noFill/>
        </p:spPr>
        <p:txBody>
          <a:bodyPr wrap="square" rtlCol="0">
            <a:spAutoFit/>
          </a:bodyPr>
          <a:lstStyle/>
          <a:p>
            <a:pPr algn="ctr"/>
            <a:r>
              <a:rPr lang="es-ES" sz="2000" dirty="0" smtClean="0">
                <a:solidFill>
                  <a:schemeClr val="bg1">
                    <a:lumMod val="50000"/>
                  </a:schemeClr>
                </a:solidFill>
                <a:cs typeface="Arial" panose="020B0604020202020204" pitchFamily="34" charset="0"/>
              </a:rPr>
              <a:t>Cumplir con la ejecución  del </a:t>
            </a:r>
            <a:r>
              <a:rPr lang="es-ES" sz="2000" b="1" u="sng" dirty="0" smtClean="0">
                <a:solidFill>
                  <a:schemeClr val="bg1">
                    <a:lumMod val="50000"/>
                  </a:schemeClr>
                </a:solidFill>
                <a:cs typeface="Arial" panose="020B0604020202020204" pitchFamily="34" charset="0"/>
              </a:rPr>
              <a:t>100%  del presupuesto</a:t>
            </a:r>
            <a:r>
              <a:rPr lang="es-ES" sz="2000" dirty="0" smtClean="0">
                <a:solidFill>
                  <a:schemeClr val="bg1">
                    <a:lumMod val="50000"/>
                  </a:schemeClr>
                </a:solidFill>
                <a:cs typeface="Arial" panose="020B0604020202020204" pitchFamily="34" charset="0"/>
              </a:rPr>
              <a:t> aprobado </a:t>
            </a:r>
            <a:endParaRPr lang="es-ES" sz="2000" dirty="0">
              <a:solidFill>
                <a:schemeClr val="bg1">
                  <a:lumMod val="50000"/>
                </a:schemeClr>
              </a:solidFill>
              <a:cs typeface="Arial" panose="020B0604020202020204" pitchFamily="34" charset="0"/>
            </a:endParaRPr>
          </a:p>
        </p:txBody>
      </p:sp>
      <p:sp>
        <p:nvSpPr>
          <p:cNvPr id="6" name="CuadroTexto 5"/>
          <p:cNvSpPr txBox="1"/>
          <p:nvPr/>
        </p:nvSpPr>
        <p:spPr>
          <a:xfrm>
            <a:off x="4116772" y="3982442"/>
            <a:ext cx="3467871" cy="1323439"/>
          </a:xfrm>
          <a:prstGeom prst="rect">
            <a:avLst/>
          </a:prstGeom>
          <a:noFill/>
        </p:spPr>
        <p:txBody>
          <a:bodyPr wrap="square" rtlCol="0">
            <a:spAutoFit/>
          </a:bodyPr>
          <a:lstStyle/>
          <a:p>
            <a:pPr algn="ctr"/>
            <a:r>
              <a:rPr lang="es-ES" sz="2000" dirty="0" smtClean="0">
                <a:solidFill>
                  <a:schemeClr val="bg1">
                    <a:lumMod val="50000"/>
                  </a:schemeClr>
                </a:solidFill>
                <a:cs typeface="Arial" panose="020B0604020202020204" pitchFamily="34" charset="0"/>
              </a:rPr>
              <a:t>Cumplir con el cronograma y </a:t>
            </a:r>
          </a:p>
          <a:p>
            <a:pPr algn="ctr"/>
            <a:r>
              <a:rPr lang="es-ES" sz="2000" dirty="0" smtClean="0">
                <a:solidFill>
                  <a:schemeClr val="bg1">
                    <a:lumMod val="50000"/>
                  </a:schemeClr>
                </a:solidFill>
                <a:cs typeface="Arial" panose="020B0604020202020204" pitchFamily="34" charset="0"/>
              </a:rPr>
              <a:t>ejecutar la última acción de formación máximo el </a:t>
            </a:r>
            <a:r>
              <a:rPr lang="es-ES" sz="2000" b="1" u="sng" dirty="0">
                <a:solidFill>
                  <a:schemeClr val="bg1">
                    <a:lumMod val="50000"/>
                  </a:schemeClr>
                </a:solidFill>
                <a:cs typeface="Arial" panose="020B0604020202020204" pitchFamily="34" charset="0"/>
              </a:rPr>
              <a:t>22 de noviembre de 2019</a:t>
            </a:r>
          </a:p>
        </p:txBody>
      </p:sp>
      <p:sp>
        <p:nvSpPr>
          <p:cNvPr id="7" name="CuadroTexto 6"/>
          <p:cNvSpPr txBox="1"/>
          <p:nvPr/>
        </p:nvSpPr>
        <p:spPr>
          <a:xfrm>
            <a:off x="8168366" y="3982442"/>
            <a:ext cx="3574896" cy="1015663"/>
          </a:xfrm>
          <a:prstGeom prst="rect">
            <a:avLst/>
          </a:prstGeom>
          <a:noFill/>
        </p:spPr>
        <p:txBody>
          <a:bodyPr wrap="square" rtlCol="0">
            <a:spAutoFit/>
          </a:bodyPr>
          <a:lstStyle/>
          <a:p>
            <a:pPr algn="ctr"/>
            <a:r>
              <a:rPr lang="es-ES" sz="2000" dirty="0">
                <a:solidFill>
                  <a:schemeClr val="bg1">
                    <a:lumMod val="50000"/>
                  </a:schemeClr>
                </a:solidFill>
                <a:cs typeface="Arial" panose="020B0604020202020204" pitchFamily="34" charset="0"/>
              </a:rPr>
              <a:t>Cumplir con el </a:t>
            </a:r>
            <a:r>
              <a:rPr lang="es-ES" sz="2000" dirty="0" smtClean="0">
                <a:solidFill>
                  <a:schemeClr val="bg1">
                    <a:lumMod val="50000"/>
                  </a:schemeClr>
                </a:solidFill>
                <a:cs typeface="Arial" panose="020B0604020202020204" pitchFamily="34" charset="0"/>
              </a:rPr>
              <a:t>objeto del proyecto - capacitar al </a:t>
            </a:r>
            <a:r>
              <a:rPr lang="es-ES" sz="2000" b="1" u="sng" dirty="0" smtClean="0">
                <a:solidFill>
                  <a:schemeClr val="bg1">
                    <a:lumMod val="50000"/>
                  </a:schemeClr>
                </a:solidFill>
                <a:cs typeface="Arial" panose="020B0604020202020204" pitchFamily="34" charset="0"/>
              </a:rPr>
              <a:t>No. de trabajadores propuestos</a:t>
            </a:r>
            <a:endParaRPr lang="es-ES" sz="2000" b="1" u="sng" dirty="0">
              <a:solidFill>
                <a:schemeClr val="bg1">
                  <a:lumMod val="50000"/>
                </a:schemeClr>
              </a:solidFill>
              <a:cs typeface="Arial" panose="020B0604020202020204" pitchFamily="34" charset="0"/>
            </a:endParaRPr>
          </a:p>
        </p:txBody>
      </p:sp>
      <p:pic>
        <p:nvPicPr>
          <p:cNvPr id="8" name="Picture 4" descr="Resultado de imagen pa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033" y="2440286"/>
            <a:ext cx="1207008" cy="1050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s://gestiontiempoproyecto.files.wordpress.com/2012/04/gestion-tiempo.jpg?w=240&amp;h=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892" y="2176779"/>
            <a:ext cx="1363459" cy="12751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Resultado de imagen para capaci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2700" y="2455851"/>
            <a:ext cx="2075018" cy="122442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1133121" y="5618259"/>
            <a:ext cx="2043913" cy="553998"/>
          </a:xfrm>
          <a:prstGeom prst="rect">
            <a:avLst/>
          </a:prstGeom>
        </p:spPr>
        <p:txBody>
          <a:bodyPr wrap="square">
            <a:spAutoFit/>
          </a:bodyPr>
          <a:lstStyle/>
          <a:p>
            <a:pPr algn="ctr"/>
            <a:r>
              <a:rPr lang="es-CO" sz="3000" b="1" dirty="0" smtClean="0">
                <a:solidFill>
                  <a:srgbClr val="ED7D31"/>
                </a:solidFill>
              </a:rPr>
              <a:t>Costo </a:t>
            </a:r>
            <a:endParaRPr lang="es-CO" sz="3000" b="1" dirty="0">
              <a:solidFill>
                <a:srgbClr val="ED7D31"/>
              </a:solidFill>
            </a:endParaRPr>
          </a:p>
        </p:txBody>
      </p:sp>
      <p:sp>
        <p:nvSpPr>
          <p:cNvPr id="17" name="Rectángulo 16"/>
          <p:cNvSpPr/>
          <p:nvPr/>
        </p:nvSpPr>
        <p:spPr>
          <a:xfrm>
            <a:off x="4791302" y="5618259"/>
            <a:ext cx="2043913" cy="553998"/>
          </a:xfrm>
          <a:prstGeom prst="rect">
            <a:avLst/>
          </a:prstGeom>
        </p:spPr>
        <p:txBody>
          <a:bodyPr wrap="square">
            <a:spAutoFit/>
          </a:bodyPr>
          <a:lstStyle/>
          <a:p>
            <a:pPr algn="ctr"/>
            <a:r>
              <a:rPr lang="es-CO" sz="3000" b="1" dirty="0" smtClean="0">
                <a:solidFill>
                  <a:srgbClr val="ED7D31"/>
                </a:solidFill>
              </a:rPr>
              <a:t>Tiempo</a:t>
            </a:r>
            <a:endParaRPr lang="es-CO" sz="3000" b="1" dirty="0">
              <a:solidFill>
                <a:srgbClr val="ED7D31"/>
              </a:solidFill>
            </a:endParaRPr>
          </a:p>
        </p:txBody>
      </p:sp>
      <p:sp>
        <p:nvSpPr>
          <p:cNvPr id="18" name="Rectángulo 17"/>
          <p:cNvSpPr/>
          <p:nvPr/>
        </p:nvSpPr>
        <p:spPr>
          <a:xfrm>
            <a:off x="8933857" y="5618259"/>
            <a:ext cx="2043913" cy="553998"/>
          </a:xfrm>
          <a:prstGeom prst="rect">
            <a:avLst/>
          </a:prstGeom>
        </p:spPr>
        <p:txBody>
          <a:bodyPr wrap="square">
            <a:spAutoFit/>
          </a:bodyPr>
          <a:lstStyle/>
          <a:p>
            <a:pPr algn="ctr"/>
            <a:r>
              <a:rPr lang="es-CO" sz="3000" b="1" dirty="0" smtClean="0">
                <a:solidFill>
                  <a:srgbClr val="ED7D31"/>
                </a:solidFill>
              </a:rPr>
              <a:t>Alcance</a:t>
            </a:r>
            <a:endParaRPr lang="es-CO" sz="3000" b="1" dirty="0">
              <a:solidFill>
                <a:srgbClr val="ED7D31"/>
              </a:solidFill>
            </a:endParaRPr>
          </a:p>
        </p:txBody>
      </p:sp>
    </p:spTree>
    <p:extLst>
      <p:ext uri="{BB962C8B-B14F-4D97-AF65-F5344CB8AC3E}">
        <p14:creationId xmlns:p14="http://schemas.microsoft.com/office/powerpoint/2010/main" val="147947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4 CuadroTexto"/>
          <p:cNvSpPr txBox="1"/>
          <p:nvPr/>
        </p:nvSpPr>
        <p:spPr>
          <a:xfrm>
            <a:off x="3261560" y="1736558"/>
            <a:ext cx="5981700" cy="3477875"/>
          </a:xfrm>
          <a:prstGeom prst="rect">
            <a:avLst/>
          </a:prstGeom>
          <a:noFill/>
        </p:spPr>
        <p:txBody>
          <a:bodyPr wrap="square" rtlCol="0">
            <a:spAutoFit/>
          </a:bodyPr>
          <a:lstStyle/>
          <a:p>
            <a:pPr marL="342900" indent="-342900">
              <a:buFont typeface="+mj-lt"/>
              <a:buAutoNum type="arabicPeriod"/>
            </a:pPr>
            <a:r>
              <a:rPr lang="es-CO" sz="2000" dirty="0"/>
              <a:t>Presentación de la Interventoría</a:t>
            </a:r>
          </a:p>
          <a:p>
            <a:pPr marL="342900" indent="-342900">
              <a:buFont typeface="+mj-lt"/>
              <a:buAutoNum type="arabicPeriod"/>
            </a:pPr>
            <a:r>
              <a:rPr lang="es-CO" sz="2000" dirty="0"/>
              <a:t>Marco </a:t>
            </a:r>
            <a:r>
              <a:rPr lang="es-CO" sz="2000" dirty="0" smtClean="0"/>
              <a:t>regulatorio</a:t>
            </a:r>
            <a:endParaRPr lang="es-CO" sz="2000" dirty="0"/>
          </a:p>
          <a:p>
            <a:pPr marL="342900" indent="-342900">
              <a:buFont typeface="+mj-lt"/>
              <a:buAutoNum type="arabicPeriod"/>
            </a:pPr>
            <a:r>
              <a:rPr lang="es-CO" sz="2000" dirty="0"/>
              <a:t>Estructura de los </a:t>
            </a:r>
            <a:r>
              <a:rPr lang="es-CO" sz="2000" dirty="0" smtClean="0"/>
              <a:t>proyectos</a:t>
            </a:r>
            <a:endParaRPr lang="es-CO" sz="2000" dirty="0"/>
          </a:p>
          <a:p>
            <a:pPr marL="342900" indent="-342900">
              <a:buFont typeface="+mj-lt"/>
              <a:buAutoNum type="arabicPeriod"/>
            </a:pPr>
            <a:r>
              <a:rPr lang="es-CO" sz="2000" dirty="0"/>
              <a:t>Seguimiento Interventoría</a:t>
            </a:r>
          </a:p>
          <a:p>
            <a:pPr marL="800100" lvl="1" indent="-342900">
              <a:buFont typeface="+mj-lt"/>
              <a:buAutoNum type="alphaLcPeriod"/>
            </a:pPr>
            <a:r>
              <a:rPr lang="es-CO" sz="2000" dirty="0"/>
              <a:t>Formatos </a:t>
            </a:r>
            <a:r>
              <a:rPr lang="es-CO" sz="2000" dirty="0" smtClean="0"/>
              <a:t>(planeación – </a:t>
            </a:r>
            <a:r>
              <a:rPr lang="es-CO" sz="2000" dirty="0"/>
              <a:t>ejecución) </a:t>
            </a:r>
          </a:p>
          <a:p>
            <a:pPr marL="800100" lvl="1" indent="-342900">
              <a:buFont typeface="+mj-lt"/>
              <a:buAutoNum type="alphaLcPeriod"/>
            </a:pPr>
            <a:r>
              <a:rPr lang="es-CO" sz="2000" dirty="0"/>
              <a:t>Informes  y </a:t>
            </a:r>
            <a:r>
              <a:rPr lang="es-CO" sz="2000" dirty="0" smtClean="0"/>
              <a:t>reportes</a:t>
            </a:r>
            <a:endParaRPr lang="es-CO" sz="2000" dirty="0"/>
          </a:p>
          <a:p>
            <a:pPr marL="800100" lvl="1" indent="-342900">
              <a:buFont typeface="+mj-lt"/>
              <a:buAutoNum type="alphaLcPeriod"/>
            </a:pPr>
            <a:r>
              <a:rPr lang="es-CO" sz="2000" dirty="0"/>
              <a:t>Visitas de Interventoría</a:t>
            </a:r>
          </a:p>
          <a:p>
            <a:pPr marL="800100" lvl="1" indent="-342900">
              <a:buFont typeface="+mj-lt"/>
              <a:buAutoNum type="alphaLcPeriod"/>
            </a:pPr>
            <a:r>
              <a:rPr lang="es-CO" sz="2000" dirty="0"/>
              <a:t>Modificaciones al proyecto</a:t>
            </a:r>
          </a:p>
          <a:p>
            <a:pPr marL="800100" lvl="1" indent="-342900">
              <a:buFont typeface="+mj-lt"/>
              <a:buAutoNum type="alphaLcPeriod"/>
            </a:pPr>
            <a:r>
              <a:rPr lang="es-CO" sz="2000" dirty="0"/>
              <a:t>Desembolsos</a:t>
            </a:r>
          </a:p>
          <a:p>
            <a:pPr marL="800100" lvl="1" indent="-342900">
              <a:buFont typeface="+mj-lt"/>
              <a:buAutoNum type="alphaLcPeriod"/>
            </a:pPr>
            <a:r>
              <a:rPr lang="es-CO" sz="2000" dirty="0"/>
              <a:t>Acciones de Interventoría </a:t>
            </a:r>
          </a:p>
          <a:p>
            <a:pPr marL="800100" lvl="1" indent="-342900">
              <a:buFont typeface="+mj-lt"/>
              <a:buAutoNum type="alphaLcPeriod"/>
            </a:pPr>
            <a:r>
              <a:rPr lang="es-CO" sz="2000" dirty="0"/>
              <a:t>Liquidación </a:t>
            </a:r>
          </a:p>
        </p:txBody>
      </p:sp>
      <p:sp>
        <p:nvSpPr>
          <p:cNvPr id="8" name="CuadroTexto 7"/>
          <p:cNvSpPr txBox="1"/>
          <p:nvPr/>
        </p:nvSpPr>
        <p:spPr>
          <a:xfrm>
            <a:off x="1608733" y="659731"/>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AGENDA</a:t>
            </a:r>
            <a:endParaRPr lang="es-ES" sz="3600" b="1" dirty="0">
              <a:solidFill>
                <a:srgbClr val="FF6600"/>
              </a:solidFill>
            </a:endParaRPr>
          </a:p>
        </p:txBody>
      </p:sp>
    </p:spTree>
    <p:extLst>
      <p:ext uri="{BB962C8B-B14F-4D97-AF65-F5344CB8AC3E}">
        <p14:creationId xmlns:p14="http://schemas.microsoft.com/office/powerpoint/2010/main" val="210973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563729" y="2650958"/>
            <a:ext cx="5981700" cy="584775"/>
          </a:xfrm>
          <a:prstGeom prst="rect">
            <a:avLst/>
          </a:prstGeom>
          <a:noFill/>
        </p:spPr>
        <p:txBody>
          <a:bodyPr wrap="square" rtlCol="0">
            <a:spAutoFit/>
          </a:bodyPr>
          <a:lstStyle/>
          <a:p>
            <a:pPr marL="342900" indent="-342900">
              <a:buFont typeface="+mj-lt"/>
              <a:buAutoNum type="arabicPeriod"/>
            </a:pPr>
            <a:r>
              <a:rPr lang="es-CO" sz="3200" dirty="0"/>
              <a:t>Presentación de la </a:t>
            </a:r>
            <a:r>
              <a:rPr lang="es-CO" sz="3200" dirty="0" smtClean="0"/>
              <a:t>Interventoría</a:t>
            </a:r>
            <a:endParaRPr lang="es-CO" sz="3200" dirty="0"/>
          </a:p>
        </p:txBody>
      </p:sp>
    </p:spTree>
    <p:extLst>
      <p:ext uri="{BB962C8B-B14F-4D97-AF65-F5344CB8AC3E}">
        <p14:creationId xmlns:p14="http://schemas.microsoft.com/office/powerpoint/2010/main" val="242899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1814513" y="2253916"/>
            <a:ext cx="8758238" cy="2862322"/>
          </a:xfrm>
          <a:prstGeom prst="rect">
            <a:avLst/>
          </a:prstGeom>
          <a:noFill/>
        </p:spPr>
        <p:txBody>
          <a:bodyPr wrap="square" rtlCol="0">
            <a:spAutoFit/>
          </a:bodyPr>
          <a:lstStyle/>
          <a:p>
            <a:pPr algn="just"/>
            <a:r>
              <a:rPr lang="es-CO" sz="2000" dirty="0"/>
              <a:t>Artículo 52 de la Resolución rectoral de la </a:t>
            </a:r>
            <a:r>
              <a:rPr lang="es-CO" sz="2000" dirty="0" err="1"/>
              <a:t>UdeA</a:t>
            </a:r>
            <a:r>
              <a:rPr lang="es-CO" sz="2000" dirty="0"/>
              <a:t> (14 de noviembre de 2014) </a:t>
            </a:r>
          </a:p>
          <a:p>
            <a:pPr algn="just"/>
            <a:endParaRPr lang="es-CO" sz="2000" dirty="0"/>
          </a:p>
          <a:p>
            <a:pPr algn="just"/>
            <a:r>
              <a:rPr lang="es-CO" sz="2000" b="1" dirty="0"/>
              <a:t>Definición:</a:t>
            </a:r>
            <a:r>
              <a:rPr lang="es-CO" sz="2000" dirty="0"/>
              <a:t> Se entiende por interventoría, la vigilancia, seguimiento y control de manera permanente en los aspectos técnico, administrativo, legal, financiero y contable, a los diferentes contratos que celebra la Universidad, a través de personal vinculado a la misma, o de personas naturales o jurídicas, consorcios o uniones temporales, con el fin de garantizar la correcta inversión de los recursos, la minimización de los riesgos y el cumplimiento y debida ejecución del objeto contractual.</a:t>
            </a:r>
          </a:p>
        </p:txBody>
      </p:sp>
      <p:sp>
        <p:nvSpPr>
          <p:cNvPr id="4" name="CuadroTexto 3"/>
          <p:cNvSpPr txBox="1"/>
          <p:nvPr/>
        </p:nvSpPr>
        <p:spPr>
          <a:xfrm>
            <a:off x="2060678" y="754324"/>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¿QUÉ ES LA INTERVENTORÍA?</a:t>
            </a:r>
            <a:endParaRPr lang="es-ES" sz="3600" b="1" dirty="0">
              <a:solidFill>
                <a:srgbClr val="FF6600"/>
              </a:solidFill>
            </a:endParaRPr>
          </a:p>
        </p:txBody>
      </p:sp>
    </p:spTree>
    <p:extLst>
      <p:ext uri="{BB962C8B-B14F-4D97-AF65-F5344CB8AC3E}">
        <p14:creationId xmlns:p14="http://schemas.microsoft.com/office/powerpoint/2010/main" val="231087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060678" y="2229853"/>
            <a:ext cx="8205535" cy="2554545"/>
          </a:xfrm>
          <a:prstGeom prst="rect">
            <a:avLst/>
          </a:prstGeom>
          <a:noFill/>
        </p:spPr>
        <p:txBody>
          <a:bodyPr wrap="square" rtlCol="0">
            <a:spAutoFit/>
          </a:bodyPr>
          <a:lstStyle/>
          <a:p>
            <a:pPr algn="just"/>
            <a:r>
              <a:rPr lang="es-CO" sz="2000" dirty="0"/>
              <a:t>En el marco del contrato de Interventoría No. 1-0117 de 2019 celebrado entre el Servicio Nacional de Aprendizaje </a:t>
            </a:r>
            <a:r>
              <a:rPr lang="es-CO" sz="2000" dirty="0" smtClean="0"/>
              <a:t>– SENA </a:t>
            </a:r>
            <a:r>
              <a:rPr lang="es-CO" sz="2000" dirty="0"/>
              <a:t>y la Universidad de Antioquia </a:t>
            </a:r>
            <a:r>
              <a:rPr lang="es-CO" sz="2000" dirty="0" err="1"/>
              <a:t>UdeA</a:t>
            </a:r>
            <a:r>
              <a:rPr lang="es-CO" sz="2000" dirty="0"/>
              <a:t>.</a:t>
            </a:r>
          </a:p>
          <a:p>
            <a:endParaRPr lang="es-CO" sz="2000" dirty="0"/>
          </a:p>
          <a:p>
            <a:pPr algn="just"/>
            <a:r>
              <a:rPr lang="es-CO" sz="2000" dirty="0"/>
              <a:t>El objeto principal es “Prestar los Servicios de Interventoría </a:t>
            </a:r>
            <a:r>
              <a:rPr lang="es-CO" sz="2000" b="1" i="1" dirty="0"/>
              <a:t>técnica, administrativa, jurídica, financiera y de los convenios suscritos como resultado de la convocatoria DG-0001 de 2019 del Programa de Formación Continua Especializada”. </a:t>
            </a:r>
          </a:p>
        </p:txBody>
      </p:sp>
      <p:sp>
        <p:nvSpPr>
          <p:cNvPr id="4" name="CuadroTexto 3"/>
          <p:cNvSpPr txBox="1"/>
          <p:nvPr/>
        </p:nvSpPr>
        <p:spPr>
          <a:xfrm>
            <a:off x="2060678" y="754324"/>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OBJETIVO</a:t>
            </a:r>
            <a:endParaRPr lang="es-ES" sz="3600" b="1" dirty="0">
              <a:solidFill>
                <a:srgbClr val="FF6600"/>
              </a:solidFill>
            </a:endParaRPr>
          </a:p>
        </p:txBody>
      </p:sp>
    </p:spTree>
    <p:extLst>
      <p:ext uri="{BB962C8B-B14F-4D97-AF65-F5344CB8AC3E}">
        <p14:creationId xmlns:p14="http://schemas.microsoft.com/office/powerpoint/2010/main" val="55514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346428" y="584261"/>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EQUIPO DE TRABAJO</a:t>
            </a:r>
            <a:endParaRPr lang="es-ES" sz="3600" b="1" dirty="0">
              <a:solidFill>
                <a:srgbClr val="FF6600"/>
              </a:solidFill>
            </a:endParaRPr>
          </a:p>
        </p:txBody>
      </p:sp>
      <p:graphicFrame>
        <p:nvGraphicFramePr>
          <p:cNvPr id="4" name="Diagrama 3"/>
          <p:cNvGraphicFramePr/>
          <p:nvPr>
            <p:extLst/>
          </p:nvPr>
        </p:nvGraphicFramePr>
        <p:xfrm>
          <a:off x="2710749" y="1661695"/>
          <a:ext cx="6096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548949" y="1661695"/>
            <a:ext cx="4419600" cy="381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Centro de Investigaciones y Consultorías CIC</a:t>
            </a:r>
            <a:endParaRPr lang="es-CO" dirty="0">
              <a:solidFill>
                <a:schemeClr val="tx1"/>
              </a:solidFill>
            </a:endParaRPr>
          </a:p>
        </p:txBody>
      </p:sp>
      <p:sp>
        <p:nvSpPr>
          <p:cNvPr id="6" name="Rectángulo 5"/>
          <p:cNvSpPr/>
          <p:nvPr/>
        </p:nvSpPr>
        <p:spPr>
          <a:xfrm>
            <a:off x="4082349" y="2243668"/>
            <a:ext cx="3352800" cy="304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Interventor Enlace </a:t>
            </a:r>
            <a:endParaRPr lang="es-CO" dirty="0">
              <a:solidFill>
                <a:schemeClr val="tx1"/>
              </a:solidFill>
            </a:endParaRPr>
          </a:p>
        </p:txBody>
      </p:sp>
      <p:graphicFrame>
        <p:nvGraphicFramePr>
          <p:cNvPr id="8" name="Tabla 7"/>
          <p:cNvGraphicFramePr>
            <a:graphicFrameLocks noGrp="1"/>
          </p:cNvGraphicFramePr>
          <p:nvPr>
            <p:extLst/>
          </p:nvPr>
        </p:nvGraphicFramePr>
        <p:xfrm>
          <a:off x="3338513" y="5629151"/>
          <a:ext cx="2362200" cy="37084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xmlns="" val="2075926172"/>
                    </a:ext>
                  </a:extLst>
                </a:gridCol>
              </a:tblGrid>
              <a:tr h="370840">
                <a:tc>
                  <a:txBody>
                    <a:bodyPr/>
                    <a:lstStyle/>
                    <a:p>
                      <a:pPr algn="ctr"/>
                      <a:r>
                        <a:rPr lang="es-CO" b="0" dirty="0" smtClean="0">
                          <a:solidFill>
                            <a:schemeClr val="tx1"/>
                          </a:solidFill>
                          <a:latin typeface="+mn-lt"/>
                        </a:rPr>
                        <a:t>Interventores</a:t>
                      </a:r>
                      <a:r>
                        <a:rPr lang="es-CO" b="0" baseline="0" dirty="0" smtClean="0">
                          <a:solidFill>
                            <a:schemeClr val="tx1"/>
                          </a:solidFill>
                          <a:latin typeface="+mn-lt"/>
                        </a:rPr>
                        <a:t> Líderes</a:t>
                      </a:r>
                      <a:endParaRPr lang="es-CO" b="0" dirty="0">
                        <a:solidFill>
                          <a:schemeClr val="tx1"/>
                        </a:solidFill>
                        <a:latin typeface="+mn-lt"/>
                      </a:endParaRPr>
                    </a:p>
                  </a:txBody>
                  <a:tcPr>
                    <a:solidFill>
                      <a:schemeClr val="accent6">
                        <a:lumMod val="60000"/>
                        <a:lumOff val="40000"/>
                      </a:schemeClr>
                    </a:solidFill>
                  </a:tcPr>
                </a:tc>
                <a:extLst>
                  <a:ext uri="{0D108BD9-81ED-4DB2-BD59-A6C34878D82A}">
                    <a16:rowId xmlns:a16="http://schemas.microsoft.com/office/drawing/2014/main" xmlns="" val="453419550"/>
                  </a:ext>
                </a:extLst>
              </a:tr>
            </a:tbl>
          </a:graphicData>
        </a:graphic>
      </p:graphicFrame>
      <p:graphicFrame>
        <p:nvGraphicFramePr>
          <p:cNvPr id="9" name="Tabla 8"/>
          <p:cNvGraphicFramePr>
            <a:graphicFrameLocks noGrp="1"/>
          </p:cNvGraphicFramePr>
          <p:nvPr>
            <p:extLst/>
          </p:nvPr>
        </p:nvGraphicFramePr>
        <p:xfrm>
          <a:off x="6050699" y="5629151"/>
          <a:ext cx="2362200" cy="37084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xmlns="" val="1783377207"/>
                    </a:ext>
                  </a:extLst>
                </a:gridCol>
              </a:tblGrid>
              <a:tr h="370840">
                <a:tc>
                  <a:txBody>
                    <a:bodyPr/>
                    <a:lstStyle/>
                    <a:p>
                      <a:pPr algn="ctr"/>
                      <a:r>
                        <a:rPr lang="es-CO" b="0" dirty="0" smtClean="0">
                          <a:solidFill>
                            <a:schemeClr val="tx1"/>
                          </a:solidFill>
                        </a:rPr>
                        <a:t>Apoyo Administrativo</a:t>
                      </a:r>
                      <a:endParaRPr lang="es-CO" b="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xmlns="" val="602741677"/>
                  </a:ext>
                </a:extLst>
              </a:tr>
            </a:tbl>
          </a:graphicData>
        </a:graphic>
      </p:graphicFrame>
      <p:cxnSp>
        <p:nvCxnSpPr>
          <p:cNvPr id="10" name="Conector recto 9"/>
          <p:cNvCxnSpPr>
            <a:stCxn id="5" idx="2"/>
            <a:endCxn id="6" idx="0"/>
          </p:cNvCxnSpPr>
          <p:nvPr/>
        </p:nvCxnSpPr>
        <p:spPr>
          <a:xfrm>
            <a:off x="5758749" y="2042695"/>
            <a:ext cx="0" cy="2009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5758749" y="2548468"/>
            <a:ext cx="0" cy="33760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4653851" y="4814888"/>
            <a:ext cx="3874" cy="81426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6892226" y="4814888"/>
            <a:ext cx="3874" cy="81426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04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563729" y="2650958"/>
            <a:ext cx="5981700" cy="584775"/>
          </a:xfrm>
          <a:prstGeom prst="rect">
            <a:avLst/>
          </a:prstGeom>
          <a:noFill/>
        </p:spPr>
        <p:txBody>
          <a:bodyPr wrap="square" rtlCol="0">
            <a:spAutoFit/>
          </a:bodyPr>
          <a:lstStyle/>
          <a:p>
            <a:r>
              <a:rPr lang="es-CO" sz="3200" dirty="0" smtClean="0"/>
              <a:t>2. Marco regulatorio</a:t>
            </a:r>
            <a:endParaRPr lang="es-CO" sz="3200" dirty="0"/>
          </a:p>
        </p:txBody>
      </p:sp>
    </p:spTree>
    <p:extLst>
      <p:ext uri="{BB962C8B-B14F-4D97-AF65-F5344CB8AC3E}">
        <p14:creationId xmlns:p14="http://schemas.microsoft.com/office/powerpoint/2010/main" val="2871806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1047848" y="1868154"/>
            <a:ext cx="10226842" cy="3970318"/>
          </a:xfrm>
          <a:prstGeom prst="rect">
            <a:avLst/>
          </a:prstGeom>
          <a:noFill/>
        </p:spPr>
        <p:txBody>
          <a:bodyPr wrap="square" rtlCol="0">
            <a:spAutoFit/>
          </a:bodyPr>
          <a:lstStyle/>
          <a:p>
            <a:pPr marL="742950" lvl="1" indent="-285750">
              <a:buFont typeface="Arial" panose="020B0604020202020204" pitchFamily="34" charset="0"/>
              <a:buChar char="•"/>
            </a:pPr>
            <a:r>
              <a:rPr lang="es-ES_tradnl" dirty="0"/>
              <a:t>Convenio suscrito entre el SENA y el </a:t>
            </a:r>
            <a:r>
              <a:rPr lang="es-ES_tradnl" dirty="0" err="1"/>
              <a:t>Conviniente</a:t>
            </a:r>
            <a:r>
              <a:rPr lang="es-ES_tradnl" dirty="0"/>
              <a:t>.</a:t>
            </a:r>
          </a:p>
          <a:p>
            <a:pPr marL="742950" lvl="1" indent="-285750">
              <a:buFont typeface="Arial" panose="020B0604020202020204" pitchFamily="34" charset="0"/>
              <a:buChar char="•"/>
            </a:pPr>
            <a:r>
              <a:rPr lang="es-CO" dirty="0"/>
              <a:t>El pliego de la convocatoria No. DG - 00</a:t>
            </a:r>
            <a:r>
              <a:rPr lang="es-ES_tradnl" dirty="0"/>
              <a:t>01 de 2019 </a:t>
            </a:r>
          </a:p>
          <a:p>
            <a:pPr marL="742950" lvl="1" indent="-285750">
              <a:buFont typeface="Arial" panose="020B0604020202020204" pitchFamily="34" charset="0"/>
              <a:buChar char="•"/>
            </a:pPr>
            <a:r>
              <a:rPr lang="es-CO" dirty="0"/>
              <a:t>La propuesta presentada por el </a:t>
            </a:r>
            <a:r>
              <a:rPr lang="es-CO" dirty="0" err="1"/>
              <a:t>Conviniente</a:t>
            </a:r>
            <a:r>
              <a:rPr lang="es-CO" dirty="0"/>
              <a:t> y aprobada por el Sena.</a:t>
            </a:r>
          </a:p>
          <a:p>
            <a:pPr marL="742950" lvl="1" indent="-285750">
              <a:buFont typeface="Arial" panose="020B0604020202020204" pitchFamily="34" charset="0"/>
              <a:buChar char="•"/>
            </a:pPr>
            <a:r>
              <a:rPr lang="es-CO" dirty="0"/>
              <a:t>La normatividad del Sena y de Ley que le es aplicable:</a:t>
            </a:r>
          </a:p>
          <a:p>
            <a:pPr marL="1200150" lvl="2" indent="-285750">
              <a:buFont typeface="Arial" panose="020B0604020202020204" pitchFamily="34" charset="0"/>
              <a:buChar char="•"/>
            </a:pPr>
            <a:r>
              <a:rPr lang="es-CO" dirty="0"/>
              <a:t>Ley 1474 de 2011</a:t>
            </a:r>
          </a:p>
          <a:p>
            <a:pPr marL="1200150" lvl="2" indent="-285750">
              <a:buFont typeface="Arial" panose="020B0604020202020204" pitchFamily="34" charset="0"/>
              <a:buChar char="•"/>
            </a:pPr>
            <a:r>
              <a:rPr lang="es-CO" dirty="0"/>
              <a:t>Ley 80 de 1993</a:t>
            </a:r>
          </a:p>
          <a:p>
            <a:pPr marL="1200150" lvl="2" indent="-285750">
              <a:buFont typeface="Arial" panose="020B0604020202020204" pitchFamily="34" charset="0"/>
              <a:buChar char="•"/>
            </a:pPr>
            <a:r>
              <a:rPr lang="es-CO" dirty="0"/>
              <a:t>Ley 1150 de 2011</a:t>
            </a:r>
          </a:p>
          <a:p>
            <a:pPr marL="1200150" lvl="2" indent="-285750">
              <a:buFont typeface="Arial" panose="020B0604020202020204" pitchFamily="34" charset="0"/>
              <a:buChar char="•"/>
            </a:pPr>
            <a:r>
              <a:rPr lang="es-CO" dirty="0"/>
              <a:t>Acuerdo SENA 00015 de 2012 y 00005 de 2014</a:t>
            </a:r>
          </a:p>
          <a:p>
            <a:pPr marL="1200150" lvl="2" indent="-285750">
              <a:buFont typeface="Arial" panose="020B0604020202020204" pitchFamily="34" charset="0"/>
              <a:buChar char="•"/>
            </a:pPr>
            <a:r>
              <a:rPr lang="es-CO" dirty="0"/>
              <a:t>Resolución de Tarifas SENA 1-0502 de 2019</a:t>
            </a:r>
          </a:p>
          <a:p>
            <a:pPr marL="1200150" lvl="2" indent="-285750">
              <a:buFont typeface="Arial" panose="020B0604020202020204" pitchFamily="34" charset="0"/>
              <a:buChar char="•"/>
            </a:pPr>
            <a:r>
              <a:rPr lang="es-CO" dirty="0"/>
              <a:t>Manual de convenios y Manual de supervisión e </a:t>
            </a:r>
            <a:r>
              <a:rPr lang="es-CO" dirty="0" smtClean="0"/>
              <a:t>Interventoría</a:t>
            </a:r>
            <a:endParaRPr lang="es-CO" dirty="0"/>
          </a:p>
          <a:p>
            <a:pPr lvl="2"/>
            <a:endParaRPr lang="es-CO" dirty="0" smtClean="0"/>
          </a:p>
          <a:p>
            <a:pPr lvl="2"/>
            <a:endParaRPr lang="es-CO" dirty="0" smtClean="0"/>
          </a:p>
          <a:p>
            <a:pPr lvl="2"/>
            <a:r>
              <a:rPr lang="es-CO" dirty="0" smtClean="0"/>
              <a:t>Las </a:t>
            </a:r>
            <a:r>
              <a:rPr lang="es-CO" dirty="0"/>
              <a:t>demás establecidas en el numeral 1.12 de los Términos de referencia DG - 0001 de 2019</a:t>
            </a:r>
          </a:p>
          <a:p>
            <a:pPr lvl="2"/>
            <a:endParaRPr lang="es-CO" dirty="0" smtClean="0"/>
          </a:p>
        </p:txBody>
      </p:sp>
      <p:sp>
        <p:nvSpPr>
          <p:cNvPr id="4" name="CuadroTexto 3"/>
          <p:cNvSpPr txBox="1"/>
          <p:nvPr/>
        </p:nvSpPr>
        <p:spPr>
          <a:xfrm>
            <a:off x="2060678" y="477325"/>
            <a:ext cx="7035197" cy="1107996"/>
          </a:xfrm>
          <a:prstGeom prst="rect">
            <a:avLst/>
          </a:prstGeom>
          <a:noFill/>
        </p:spPr>
        <p:txBody>
          <a:bodyPr wrap="square" lIns="0" tIns="0" rIns="0" bIns="0" rtlCol="0" anchor="ctr" anchorCtr="0">
            <a:spAutoFit/>
          </a:bodyPr>
          <a:lstStyle/>
          <a:p>
            <a:pPr algn="ctr"/>
            <a:r>
              <a:rPr lang="es-ES" sz="3600" b="1" dirty="0" smtClean="0">
                <a:solidFill>
                  <a:srgbClr val="FF6600"/>
                </a:solidFill>
              </a:rPr>
              <a:t>MARCO REGULATORIO DE LOS CONTRATOS</a:t>
            </a:r>
            <a:endParaRPr lang="es-ES" sz="3600" b="1" dirty="0">
              <a:solidFill>
                <a:srgbClr val="FF6600"/>
              </a:solidFill>
            </a:endParaRPr>
          </a:p>
        </p:txBody>
      </p:sp>
    </p:spTree>
    <p:extLst>
      <p:ext uri="{BB962C8B-B14F-4D97-AF65-F5344CB8AC3E}">
        <p14:creationId xmlns:p14="http://schemas.microsoft.com/office/powerpoint/2010/main" val="80378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563729" y="2650958"/>
            <a:ext cx="5981700" cy="584775"/>
          </a:xfrm>
          <a:prstGeom prst="rect">
            <a:avLst/>
          </a:prstGeom>
          <a:noFill/>
        </p:spPr>
        <p:txBody>
          <a:bodyPr wrap="square" rtlCol="0">
            <a:spAutoFit/>
          </a:bodyPr>
          <a:lstStyle/>
          <a:p>
            <a:r>
              <a:rPr lang="es-CO" sz="3200" dirty="0"/>
              <a:t>3</a:t>
            </a:r>
            <a:r>
              <a:rPr lang="es-CO" sz="3200" dirty="0" smtClean="0"/>
              <a:t>. Estructura del proyecto</a:t>
            </a:r>
            <a:endParaRPr lang="es-CO" sz="3200" dirty="0"/>
          </a:p>
        </p:txBody>
      </p:sp>
    </p:spTree>
    <p:extLst>
      <p:ext uri="{BB962C8B-B14F-4D97-AF65-F5344CB8AC3E}">
        <p14:creationId xmlns:p14="http://schemas.microsoft.com/office/powerpoint/2010/main" val="334248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2346428" y="584261"/>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ESTRUCTURA DEL PROYECTO</a:t>
            </a:r>
            <a:endParaRPr lang="es-ES" sz="3600" b="1" dirty="0">
              <a:solidFill>
                <a:srgbClr val="FF6600"/>
              </a:solidFill>
            </a:endParaRPr>
          </a:p>
        </p:txBody>
      </p:sp>
      <p:graphicFrame>
        <p:nvGraphicFramePr>
          <p:cNvPr id="5" name="2 Diagrama"/>
          <p:cNvGraphicFramePr/>
          <p:nvPr>
            <p:extLst/>
          </p:nvPr>
        </p:nvGraphicFramePr>
        <p:xfrm>
          <a:off x="7844273" y="1403242"/>
          <a:ext cx="3851920" cy="347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p:cNvGrpSpPr/>
          <p:nvPr/>
        </p:nvGrpSpPr>
        <p:grpSpPr>
          <a:xfrm>
            <a:off x="7887151" y="4817577"/>
            <a:ext cx="1451993" cy="725996"/>
            <a:chOff x="40" y="2454064"/>
            <a:chExt cx="1451993" cy="725996"/>
          </a:xfrm>
          <a:solidFill>
            <a:schemeClr val="accent6">
              <a:lumMod val="60000"/>
              <a:lumOff val="40000"/>
            </a:schemeClr>
          </a:solidFill>
          <a:scene3d>
            <a:camera prst="orthographicFront"/>
            <a:lightRig rig="threePt" dir="t">
              <a:rot lat="0" lon="0" rev="7500000"/>
            </a:lightRig>
          </a:scene3d>
        </p:grpSpPr>
        <p:sp>
          <p:nvSpPr>
            <p:cNvPr id="8" name="Rectángulo redondeado 7"/>
            <p:cNvSpPr/>
            <p:nvPr/>
          </p:nvSpPr>
          <p:spPr>
            <a:xfrm>
              <a:off x="40" y="2454064"/>
              <a:ext cx="1451993" cy="725996"/>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CuadroTexto 8"/>
            <p:cNvSpPr txBox="1"/>
            <p:nvPr/>
          </p:nvSpPr>
          <p:spPr>
            <a:xfrm>
              <a:off x="21304" y="2475328"/>
              <a:ext cx="1409465" cy="68346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200" b="1" kern="1200" baseline="0" dirty="0" smtClean="0">
                  <a:latin typeface="Trebuchet MS" panose="020B0603020202020204" pitchFamily="34" charset="0"/>
                </a:rPr>
                <a:t>ADMINISTRATIVO</a:t>
              </a:r>
              <a:endParaRPr lang="es-CO" sz="1200" b="1" kern="1200" baseline="0" dirty="0">
                <a:latin typeface="Trebuchet MS" panose="020B0603020202020204" pitchFamily="34" charset="0"/>
              </a:endParaRPr>
            </a:p>
          </p:txBody>
        </p:sp>
      </p:grpSp>
      <p:grpSp>
        <p:nvGrpSpPr>
          <p:cNvPr id="10" name="Grupo 9"/>
          <p:cNvGrpSpPr/>
          <p:nvPr/>
        </p:nvGrpSpPr>
        <p:grpSpPr>
          <a:xfrm>
            <a:off x="10287078" y="4878053"/>
            <a:ext cx="1451993" cy="725996"/>
            <a:chOff x="40" y="2454064"/>
            <a:chExt cx="1451993" cy="725996"/>
          </a:xfrm>
          <a:solidFill>
            <a:schemeClr val="accent6">
              <a:lumMod val="60000"/>
              <a:lumOff val="40000"/>
            </a:schemeClr>
          </a:solidFill>
          <a:scene3d>
            <a:camera prst="orthographicFront"/>
            <a:lightRig rig="threePt" dir="t">
              <a:rot lat="0" lon="0" rev="7500000"/>
            </a:lightRig>
          </a:scene3d>
        </p:grpSpPr>
        <p:sp>
          <p:nvSpPr>
            <p:cNvPr id="11" name="Rectángulo redondeado 10"/>
            <p:cNvSpPr/>
            <p:nvPr/>
          </p:nvSpPr>
          <p:spPr>
            <a:xfrm>
              <a:off x="40" y="2454064"/>
              <a:ext cx="1451993" cy="725996"/>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CuadroTexto 11"/>
            <p:cNvSpPr txBox="1"/>
            <p:nvPr/>
          </p:nvSpPr>
          <p:spPr>
            <a:xfrm>
              <a:off x="21304" y="2475328"/>
              <a:ext cx="1409465" cy="68346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baseline="0" dirty="0" smtClean="0">
                  <a:latin typeface="Trebuchet MS" panose="020B0603020202020204" pitchFamily="34" charset="0"/>
                </a:rPr>
                <a:t>JURIDICO</a:t>
              </a:r>
              <a:endParaRPr lang="es-CO" sz="1500" b="1" kern="1200" baseline="0" dirty="0">
                <a:latin typeface="Trebuchet MS" panose="020B0603020202020204" pitchFamily="34" charset="0"/>
              </a:endParaRPr>
            </a:p>
          </p:txBody>
        </p:sp>
      </p:grpSp>
      <p:grpSp>
        <p:nvGrpSpPr>
          <p:cNvPr id="13" name="Grupo 12"/>
          <p:cNvGrpSpPr/>
          <p:nvPr/>
        </p:nvGrpSpPr>
        <p:grpSpPr>
          <a:xfrm>
            <a:off x="9407228" y="5053526"/>
            <a:ext cx="758281" cy="254098"/>
            <a:chOff x="1546819" y="2690013"/>
            <a:chExt cx="758281" cy="254098"/>
          </a:xfrm>
          <a:scene3d>
            <a:camera prst="orthographicFront"/>
            <a:lightRig rig="threePt" dir="t">
              <a:rot lat="0" lon="0" rev="7500000"/>
            </a:lightRig>
          </a:scene3d>
        </p:grpSpPr>
        <p:sp>
          <p:nvSpPr>
            <p:cNvPr id="14" name="Flecha izquierda y derecha 13"/>
            <p:cNvSpPr/>
            <p:nvPr/>
          </p:nvSpPr>
          <p:spPr>
            <a:xfrm rot="10800000">
              <a:off x="1546819" y="2690013"/>
              <a:ext cx="758281" cy="254098"/>
            </a:xfrm>
            <a:prstGeom prst="leftRightArrow">
              <a:avLst>
                <a:gd name="adj1" fmla="val 60000"/>
                <a:gd name="adj2" fmla="val 50000"/>
              </a:avLst>
            </a:prstGeom>
            <a:sp3d z="-70000" extrusionH="63500" prstMaterial="matte">
              <a:bevelT w="25400" h="6350" prst="relaxedInset"/>
              <a:contourClr>
                <a:schemeClr val="bg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2">
              <a:schemeClr val="accent3">
                <a:tint val="60000"/>
                <a:hueOff val="0"/>
                <a:satOff val="0"/>
                <a:lumOff val="0"/>
                <a:alphaOff val="0"/>
              </a:schemeClr>
            </a:effectRef>
            <a:fontRef idx="minor">
              <a:schemeClr val="lt1"/>
            </a:fontRef>
          </p:style>
        </p:sp>
        <p:sp>
          <p:nvSpPr>
            <p:cNvPr id="15" name="Flecha izquierda y derecha 4"/>
            <p:cNvSpPr txBox="1"/>
            <p:nvPr/>
          </p:nvSpPr>
          <p:spPr>
            <a:xfrm rot="21600000">
              <a:off x="1623048" y="2740833"/>
              <a:ext cx="605823" cy="152458"/>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latin typeface="Trebuchet MS" panose="020B0603020202020204" pitchFamily="34" charset="0"/>
              </a:endParaRPr>
            </a:p>
          </p:txBody>
        </p:sp>
      </p:grpSp>
      <p:sp>
        <p:nvSpPr>
          <p:cNvPr id="16" name="3 CuadroTexto"/>
          <p:cNvSpPr txBox="1"/>
          <p:nvPr/>
        </p:nvSpPr>
        <p:spPr>
          <a:xfrm>
            <a:off x="1935671" y="1908659"/>
            <a:ext cx="4850891" cy="3416320"/>
          </a:xfrm>
          <a:prstGeom prst="rect">
            <a:avLst/>
          </a:prstGeom>
          <a:noFill/>
        </p:spPr>
        <p:txBody>
          <a:bodyPr wrap="square" rtlCol="0">
            <a:spAutoFit/>
          </a:bodyPr>
          <a:lstStyle/>
          <a:p>
            <a:pPr algn="ctr"/>
            <a:endParaRPr lang="es-CO" dirty="0">
              <a:latin typeface="Trebuchet MS" panose="020B0603020202020204" pitchFamily="34" charset="0"/>
            </a:endParaRPr>
          </a:p>
          <a:p>
            <a:pPr algn="ctr"/>
            <a:endParaRPr lang="es-CO" dirty="0"/>
          </a:p>
          <a:p>
            <a:endParaRPr lang="es-ES_tradnl" dirty="0"/>
          </a:p>
          <a:p>
            <a:pPr algn="just"/>
            <a:r>
              <a:rPr lang="es-CO" dirty="0"/>
              <a:t>Es un conjunto articulado de </a:t>
            </a:r>
            <a:r>
              <a:rPr lang="es-CO" b="1" dirty="0"/>
              <a:t>actividades</a:t>
            </a:r>
            <a:r>
              <a:rPr lang="es-CO" dirty="0"/>
              <a:t> orientadas a resolver un </a:t>
            </a:r>
            <a:r>
              <a:rPr lang="es-CO" b="1" dirty="0"/>
              <a:t>problema, satisfacer una necesidad o aprovechar una oportunidad, </a:t>
            </a:r>
            <a:r>
              <a:rPr lang="es-CO" dirty="0"/>
              <a:t>alcanzando</a:t>
            </a:r>
            <a:r>
              <a:rPr lang="es-CO" b="1" dirty="0"/>
              <a:t> el objetivo propuesto. </a:t>
            </a:r>
            <a:r>
              <a:rPr lang="es-CO" dirty="0"/>
              <a:t>En el proyecto se identifican los recursos cuantificados a través del </a:t>
            </a:r>
            <a:r>
              <a:rPr lang="es-CO" b="1" dirty="0"/>
              <a:t>presupuesto, </a:t>
            </a:r>
            <a:r>
              <a:rPr lang="es-CO" dirty="0"/>
              <a:t>el cual va asociado a un cronograma para el logro de los</a:t>
            </a:r>
            <a:r>
              <a:rPr lang="es-CO" b="1" dirty="0"/>
              <a:t> resultados del proyecto.</a:t>
            </a:r>
            <a:endParaRPr lang="es-CO" dirty="0"/>
          </a:p>
          <a:p>
            <a:pPr algn="just"/>
            <a:r>
              <a:rPr lang="es-CO" dirty="0">
                <a:latin typeface="Trebuchet MS" panose="020B0603020202020204" pitchFamily="34" charset="0"/>
              </a:rPr>
              <a:t> </a:t>
            </a:r>
          </a:p>
        </p:txBody>
      </p:sp>
    </p:spTree>
    <p:extLst>
      <p:ext uri="{BB962C8B-B14F-4D97-AF65-F5344CB8AC3E}">
        <p14:creationId xmlns:p14="http://schemas.microsoft.com/office/powerpoint/2010/main" val="1539894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346428" y="584261"/>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ESTRUCTURA DEL PROYECTO</a:t>
            </a:r>
            <a:endParaRPr lang="es-ES" sz="3600" b="1" dirty="0">
              <a:solidFill>
                <a:srgbClr val="FF6600"/>
              </a:solidFill>
            </a:endParaRPr>
          </a:p>
        </p:txBody>
      </p:sp>
      <p:graphicFrame>
        <p:nvGraphicFramePr>
          <p:cNvPr id="4" name="2 Diagrama"/>
          <p:cNvGraphicFramePr/>
          <p:nvPr>
            <p:extLst/>
          </p:nvPr>
        </p:nvGraphicFramePr>
        <p:xfrm>
          <a:off x="7844273" y="1403242"/>
          <a:ext cx="3851920" cy="347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p:cNvGrpSpPr/>
          <p:nvPr/>
        </p:nvGrpSpPr>
        <p:grpSpPr>
          <a:xfrm>
            <a:off x="7887151" y="4817577"/>
            <a:ext cx="1451993" cy="725996"/>
            <a:chOff x="40" y="2454064"/>
            <a:chExt cx="1451993" cy="725996"/>
          </a:xfrm>
          <a:solidFill>
            <a:schemeClr val="accent6">
              <a:lumMod val="60000"/>
              <a:lumOff val="40000"/>
            </a:schemeClr>
          </a:solidFill>
          <a:scene3d>
            <a:camera prst="orthographicFront"/>
            <a:lightRig rig="threePt" dir="t">
              <a:rot lat="0" lon="0" rev="7500000"/>
            </a:lightRig>
          </a:scene3d>
        </p:grpSpPr>
        <p:sp>
          <p:nvSpPr>
            <p:cNvPr id="6" name="Rectángulo redondeado 5"/>
            <p:cNvSpPr/>
            <p:nvPr/>
          </p:nvSpPr>
          <p:spPr>
            <a:xfrm>
              <a:off x="40" y="2454064"/>
              <a:ext cx="1451993" cy="725996"/>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CuadroTexto 7"/>
            <p:cNvSpPr txBox="1"/>
            <p:nvPr/>
          </p:nvSpPr>
          <p:spPr>
            <a:xfrm>
              <a:off x="21304" y="2475328"/>
              <a:ext cx="1409465" cy="68346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200" b="1" kern="1200" baseline="0" dirty="0" smtClean="0">
                  <a:latin typeface="Trebuchet MS" panose="020B0603020202020204" pitchFamily="34" charset="0"/>
                </a:rPr>
                <a:t>ADMINISTRATIVO</a:t>
              </a:r>
              <a:endParaRPr lang="es-CO" sz="1200" b="1" kern="1200" baseline="0" dirty="0">
                <a:latin typeface="Trebuchet MS" panose="020B0603020202020204" pitchFamily="34" charset="0"/>
              </a:endParaRPr>
            </a:p>
          </p:txBody>
        </p:sp>
      </p:grpSp>
      <p:grpSp>
        <p:nvGrpSpPr>
          <p:cNvPr id="9" name="Grupo 8"/>
          <p:cNvGrpSpPr/>
          <p:nvPr/>
        </p:nvGrpSpPr>
        <p:grpSpPr>
          <a:xfrm>
            <a:off x="10287078" y="4878053"/>
            <a:ext cx="1451993" cy="725996"/>
            <a:chOff x="40" y="2454064"/>
            <a:chExt cx="1451993" cy="725996"/>
          </a:xfrm>
          <a:solidFill>
            <a:schemeClr val="accent6">
              <a:lumMod val="60000"/>
              <a:lumOff val="40000"/>
            </a:schemeClr>
          </a:solidFill>
          <a:scene3d>
            <a:camera prst="orthographicFront"/>
            <a:lightRig rig="threePt" dir="t">
              <a:rot lat="0" lon="0" rev="7500000"/>
            </a:lightRig>
          </a:scene3d>
        </p:grpSpPr>
        <p:sp>
          <p:nvSpPr>
            <p:cNvPr id="10" name="Rectángulo redondeado 9"/>
            <p:cNvSpPr/>
            <p:nvPr/>
          </p:nvSpPr>
          <p:spPr>
            <a:xfrm>
              <a:off x="40" y="2454064"/>
              <a:ext cx="1451993" cy="725996"/>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CuadroTexto 10"/>
            <p:cNvSpPr txBox="1"/>
            <p:nvPr/>
          </p:nvSpPr>
          <p:spPr>
            <a:xfrm>
              <a:off x="21304" y="2475328"/>
              <a:ext cx="1409465" cy="68346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baseline="0" dirty="0" smtClean="0">
                  <a:latin typeface="Trebuchet MS" panose="020B0603020202020204" pitchFamily="34" charset="0"/>
                </a:rPr>
                <a:t>JURIDICO</a:t>
              </a:r>
              <a:endParaRPr lang="es-CO" sz="1500" b="1" kern="1200" baseline="0" dirty="0">
                <a:latin typeface="Trebuchet MS" panose="020B0603020202020204" pitchFamily="34" charset="0"/>
              </a:endParaRPr>
            </a:p>
          </p:txBody>
        </p:sp>
      </p:grpSp>
      <p:grpSp>
        <p:nvGrpSpPr>
          <p:cNvPr id="12" name="Grupo 11"/>
          <p:cNvGrpSpPr/>
          <p:nvPr/>
        </p:nvGrpSpPr>
        <p:grpSpPr>
          <a:xfrm>
            <a:off x="9407228" y="5053526"/>
            <a:ext cx="758281" cy="254098"/>
            <a:chOff x="1546819" y="2690013"/>
            <a:chExt cx="758281" cy="254098"/>
          </a:xfrm>
          <a:scene3d>
            <a:camera prst="orthographicFront"/>
            <a:lightRig rig="threePt" dir="t">
              <a:rot lat="0" lon="0" rev="7500000"/>
            </a:lightRig>
          </a:scene3d>
        </p:grpSpPr>
        <p:sp>
          <p:nvSpPr>
            <p:cNvPr id="13" name="Flecha izquierda y derecha 12"/>
            <p:cNvSpPr/>
            <p:nvPr/>
          </p:nvSpPr>
          <p:spPr>
            <a:xfrm rot="10800000">
              <a:off x="1546819" y="2690013"/>
              <a:ext cx="758281" cy="254098"/>
            </a:xfrm>
            <a:prstGeom prst="leftRightArrow">
              <a:avLst>
                <a:gd name="adj1" fmla="val 60000"/>
                <a:gd name="adj2" fmla="val 50000"/>
              </a:avLst>
            </a:prstGeom>
            <a:sp3d z="-70000" extrusionH="63500" prstMaterial="matte">
              <a:bevelT w="25400" h="6350" prst="relaxedInset"/>
              <a:contourClr>
                <a:schemeClr val="bg1"/>
              </a:contourClr>
            </a:sp3d>
          </p:spPr>
          <p:style>
            <a:lnRef idx="0">
              <a:schemeClr val="accent3">
                <a:tint val="60000"/>
                <a:hueOff val="0"/>
                <a:satOff val="0"/>
                <a:lumOff val="0"/>
                <a:alphaOff val="0"/>
              </a:schemeClr>
            </a:lnRef>
            <a:fillRef idx="1">
              <a:schemeClr val="accent3">
                <a:tint val="60000"/>
                <a:hueOff val="0"/>
                <a:satOff val="0"/>
                <a:lumOff val="0"/>
                <a:alphaOff val="0"/>
              </a:schemeClr>
            </a:fillRef>
            <a:effectRef idx="2">
              <a:schemeClr val="accent3">
                <a:tint val="60000"/>
                <a:hueOff val="0"/>
                <a:satOff val="0"/>
                <a:lumOff val="0"/>
                <a:alphaOff val="0"/>
              </a:schemeClr>
            </a:effectRef>
            <a:fontRef idx="minor">
              <a:schemeClr val="lt1"/>
            </a:fontRef>
          </p:style>
        </p:sp>
        <p:sp>
          <p:nvSpPr>
            <p:cNvPr id="14" name="Flecha izquierda y derecha 4"/>
            <p:cNvSpPr txBox="1"/>
            <p:nvPr/>
          </p:nvSpPr>
          <p:spPr>
            <a:xfrm rot="21600000">
              <a:off x="1623048" y="2740833"/>
              <a:ext cx="605823" cy="152458"/>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latin typeface="Trebuchet MS" panose="020B0603020202020204" pitchFamily="34" charset="0"/>
              </a:endParaRPr>
            </a:p>
          </p:txBody>
        </p:sp>
      </p:grpSp>
      <p:sp>
        <p:nvSpPr>
          <p:cNvPr id="15" name="3 CuadroTexto"/>
          <p:cNvSpPr txBox="1"/>
          <p:nvPr/>
        </p:nvSpPr>
        <p:spPr>
          <a:xfrm>
            <a:off x="2045448" y="1612467"/>
            <a:ext cx="4850891" cy="3970318"/>
          </a:xfrm>
          <a:prstGeom prst="rect">
            <a:avLst/>
          </a:prstGeom>
          <a:noFill/>
        </p:spPr>
        <p:txBody>
          <a:bodyPr wrap="square" rtlCol="0">
            <a:spAutoFit/>
          </a:bodyPr>
          <a:lstStyle/>
          <a:p>
            <a:pPr algn="just"/>
            <a:r>
              <a:rPr lang="es-CO" b="1" dirty="0" smtClean="0"/>
              <a:t>Plazo </a:t>
            </a:r>
            <a:r>
              <a:rPr lang="es-CO" b="1" dirty="0"/>
              <a:t>de ejecución:</a:t>
            </a:r>
            <a:r>
              <a:rPr lang="es-CO" dirty="0"/>
              <a:t> periodo pactado para la ejecución de las actividades propuestas. La fecha final de acción de formación hasta el 22 de noviembre de 2019.</a:t>
            </a:r>
          </a:p>
          <a:p>
            <a:pPr algn="just"/>
            <a:endParaRPr lang="es-CO" dirty="0"/>
          </a:p>
          <a:p>
            <a:pPr algn="just"/>
            <a:r>
              <a:rPr lang="es-CO" dirty="0"/>
              <a:t>El plazo será hasta el 29 de noviembre de 2019 sin exceder en ningún caso el 31 de diciembre de 2019, contado a partir de la suscripción del acta de inicio.</a:t>
            </a:r>
          </a:p>
          <a:p>
            <a:pPr algn="just"/>
            <a:endParaRPr lang="es-CO" dirty="0"/>
          </a:p>
          <a:p>
            <a:pPr algn="just"/>
            <a:r>
              <a:rPr lang="es-CO" b="1" dirty="0"/>
              <a:t>Cronograma:</a:t>
            </a:r>
            <a:r>
              <a:rPr lang="es-CO" dirty="0"/>
              <a:t> es una relación de todos los resultados esperados  con las fechas previstas de inicio y finalización.</a:t>
            </a:r>
          </a:p>
          <a:p>
            <a:pPr algn="just"/>
            <a:r>
              <a:rPr lang="es-CO" dirty="0" smtClean="0"/>
              <a:t> </a:t>
            </a:r>
            <a:endParaRPr lang="es-CO" dirty="0"/>
          </a:p>
        </p:txBody>
      </p:sp>
    </p:spTree>
    <p:extLst>
      <p:ext uri="{BB962C8B-B14F-4D97-AF65-F5344CB8AC3E}">
        <p14:creationId xmlns:p14="http://schemas.microsoft.com/office/powerpoint/2010/main" val="427124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96675" y="474857"/>
            <a:ext cx="4945649" cy="584775"/>
          </a:xfrm>
          <a:prstGeom prst="rect">
            <a:avLst/>
          </a:prstGeom>
        </p:spPr>
        <p:txBody>
          <a:bodyPr wrap="none">
            <a:spAutoFit/>
          </a:bodyPr>
          <a:lstStyle/>
          <a:p>
            <a:r>
              <a:rPr lang="es-ES" sz="3200" b="1" dirty="0">
                <a:solidFill>
                  <a:srgbClr val="F68426"/>
                </a:solidFill>
              </a:rPr>
              <a:t>Rol del Director de Proyecto</a:t>
            </a:r>
            <a:endParaRPr lang="es-CO" sz="3200" dirty="0"/>
          </a:p>
        </p:txBody>
      </p:sp>
      <p:sp>
        <p:nvSpPr>
          <p:cNvPr id="8" name="Rectángulo 7"/>
          <p:cNvSpPr/>
          <p:nvPr/>
        </p:nvSpPr>
        <p:spPr>
          <a:xfrm>
            <a:off x="6244370" y="1399506"/>
            <a:ext cx="5352585" cy="461665"/>
          </a:xfrm>
          <a:prstGeom prst="rect">
            <a:avLst/>
          </a:prstGeom>
        </p:spPr>
        <p:txBody>
          <a:bodyPr wrap="square">
            <a:spAutoFit/>
          </a:bodyPr>
          <a:lstStyle/>
          <a:p>
            <a:r>
              <a:rPr lang="es-CO" sz="2400" dirty="0">
                <a:solidFill>
                  <a:schemeClr val="bg1">
                    <a:lumMod val="50000"/>
                  </a:schemeClr>
                </a:solidFill>
              </a:rPr>
              <a:t>Interlocutor exclusivo SENA interventoría</a:t>
            </a:r>
          </a:p>
        </p:txBody>
      </p:sp>
      <p:sp>
        <p:nvSpPr>
          <p:cNvPr id="9" name="Rectángulo 8"/>
          <p:cNvSpPr/>
          <p:nvPr/>
        </p:nvSpPr>
        <p:spPr>
          <a:xfrm>
            <a:off x="6266675" y="2051510"/>
            <a:ext cx="5434671" cy="830997"/>
          </a:xfrm>
          <a:prstGeom prst="rect">
            <a:avLst/>
          </a:prstGeom>
        </p:spPr>
        <p:txBody>
          <a:bodyPr wrap="square">
            <a:spAutoFit/>
          </a:bodyPr>
          <a:lstStyle/>
          <a:p>
            <a:pPr algn="just"/>
            <a:r>
              <a:rPr lang="es-CO" sz="2400" dirty="0">
                <a:solidFill>
                  <a:schemeClr val="bg1">
                    <a:lumMod val="50000"/>
                  </a:schemeClr>
                </a:solidFill>
              </a:rPr>
              <a:t>Disponibilidad del 100%. Un (1) solo convenio </a:t>
            </a:r>
          </a:p>
        </p:txBody>
      </p:sp>
      <p:sp>
        <p:nvSpPr>
          <p:cNvPr id="10" name="Rectángulo 9"/>
          <p:cNvSpPr/>
          <p:nvPr/>
        </p:nvSpPr>
        <p:spPr>
          <a:xfrm>
            <a:off x="6266675" y="4251553"/>
            <a:ext cx="5523880" cy="830997"/>
          </a:xfrm>
          <a:prstGeom prst="rect">
            <a:avLst/>
          </a:prstGeom>
        </p:spPr>
        <p:txBody>
          <a:bodyPr wrap="square">
            <a:spAutoFit/>
          </a:bodyPr>
          <a:lstStyle/>
          <a:p>
            <a:pPr algn="just"/>
            <a:r>
              <a:rPr lang="es-CO" sz="2400" dirty="0">
                <a:solidFill>
                  <a:schemeClr val="bg1">
                    <a:lumMod val="50000"/>
                  </a:schemeClr>
                </a:solidFill>
              </a:rPr>
              <a:t>Entregar formatos e informes del convenio solicitados</a:t>
            </a:r>
          </a:p>
        </p:txBody>
      </p:sp>
      <p:sp>
        <p:nvSpPr>
          <p:cNvPr id="12" name="Rectángulo 11"/>
          <p:cNvSpPr/>
          <p:nvPr/>
        </p:nvSpPr>
        <p:spPr>
          <a:xfrm>
            <a:off x="6311277" y="5210258"/>
            <a:ext cx="5218769" cy="830997"/>
          </a:xfrm>
          <a:prstGeom prst="rect">
            <a:avLst/>
          </a:prstGeom>
        </p:spPr>
        <p:txBody>
          <a:bodyPr wrap="square">
            <a:spAutoFit/>
          </a:bodyPr>
          <a:lstStyle/>
          <a:p>
            <a:pPr algn="just"/>
            <a:r>
              <a:rPr lang="es-CO" sz="2400" dirty="0">
                <a:solidFill>
                  <a:schemeClr val="bg1">
                    <a:lumMod val="50000"/>
                  </a:schemeClr>
                </a:solidFill>
              </a:rPr>
              <a:t>Asistir a todos los eventos y reuniones programadas</a:t>
            </a:r>
          </a:p>
        </p:txBody>
      </p:sp>
      <p:sp>
        <p:nvSpPr>
          <p:cNvPr id="13" name="Rectángulo 12"/>
          <p:cNvSpPr/>
          <p:nvPr/>
        </p:nvSpPr>
        <p:spPr>
          <a:xfrm>
            <a:off x="6256454" y="2923515"/>
            <a:ext cx="5627959" cy="1200329"/>
          </a:xfrm>
          <a:prstGeom prst="rect">
            <a:avLst/>
          </a:prstGeom>
        </p:spPr>
        <p:txBody>
          <a:bodyPr wrap="square">
            <a:spAutoFit/>
          </a:bodyPr>
          <a:lstStyle/>
          <a:p>
            <a:pPr algn="just"/>
            <a:r>
              <a:rPr lang="es-CO" sz="2400" dirty="0">
                <a:solidFill>
                  <a:schemeClr val="bg1">
                    <a:lumMod val="50000"/>
                  </a:schemeClr>
                </a:solidFill>
              </a:rPr>
              <a:t>Organizar las actividades académicas y administrativas. Y solicitar modificaciones si son necesarias</a:t>
            </a:r>
          </a:p>
        </p:txBody>
      </p:sp>
      <p:pic>
        <p:nvPicPr>
          <p:cNvPr id="1026" name="Picture 2" descr="https://media3.picsearch.com/is?gYVab6FqcB3BcYorQXnuah8cUguh0d1waAtM-6eiUsA&amp;height=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56" y="2524501"/>
            <a:ext cx="2907791" cy="2776499"/>
          </a:xfrm>
          <a:prstGeom prst="rect">
            <a:avLst/>
          </a:prstGeom>
          <a:noFill/>
          <a:extLst>
            <a:ext uri="{909E8E84-426E-40DD-AFC4-6F175D3DCCD1}">
              <a14:hiddenFill xmlns:a14="http://schemas.microsoft.com/office/drawing/2010/main">
                <a:solidFill>
                  <a:srgbClr val="FFFFFF"/>
                </a:solidFill>
              </a14:hiddenFill>
            </a:ext>
          </a:extLst>
        </p:spPr>
      </p:pic>
      <p:sp>
        <p:nvSpPr>
          <p:cNvPr id="21" name="Estrella de 5 puntas 20"/>
          <p:cNvSpPr/>
          <p:nvPr/>
        </p:nvSpPr>
        <p:spPr>
          <a:xfrm>
            <a:off x="5370786" y="1534510"/>
            <a:ext cx="398713" cy="326661"/>
          </a:xfrm>
          <a:prstGeom prst="star5">
            <a:avLst>
              <a:gd name="adj" fmla="val 22008"/>
              <a:gd name="hf" fmla="val 105146"/>
              <a:gd name="vf" fmla="val 110557"/>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Estrella de 5 puntas 23"/>
          <p:cNvSpPr/>
          <p:nvPr/>
        </p:nvSpPr>
        <p:spPr>
          <a:xfrm>
            <a:off x="5370786" y="2135618"/>
            <a:ext cx="398713" cy="326661"/>
          </a:xfrm>
          <a:prstGeom prst="star5">
            <a:avLst>
              <a:gd name="adj" fmla="val 22008"/>
              <a:gd name="hf" fmla="val 105146"/>
              <a:gd name="vf" fmla="val 110557"/>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Estrella de 5 puntas 24"/>
          <p:cNvSpPr/>
          <p:nvPr/>
        </p:nvSpPr>
        <p:spPr>
          <a:xfrm>
            <a:off x="5370786" y="3013232"/>
            <a:ext cx="398713" cy="326661"/>
          </a:xfrm>
          <a:prstGeom prst="star5">
            <a:avLst>
              <a:gd name="adj" fmla="val 22008"/>
              <a:gd name="hf" fmla="val 105146"/>
              <a:gd name="vf" fmla="val 110557"/>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strella de 5 puntas 25"/>
          <p:cNvSpPr/>
          <p:nvPr/>
        </p:nvSpPr>
        <p:spPr>
          <a:xfrm>
            <a:off x="5370785" y="4340390"/>
            <a:ext cx="398713" cy="326661"/>
          </a:xfrm>
          <a:prstGeom prst="star5">
            <a:avLst>
              <a:gd name="adj" fmla="val 22008"/>
              <a:gd name="hf" fmla="val 105146"/>
              <a:gd name="vf" fmla="val 110557"/>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Estrella de 5 puntas 26"/>
          <p:cNvSpPr/>
          <p:nvPr/>
        </p:nvSpPr>
        <p:spPr>
          <a:xfrm>
            <a:off x="5401635" y="5288793"/>
            <a:ext cx="398713" cy="326661"/>
          </a:xfrm>
          <a:prstGeom prst="star5">
            <a:avLst>
              <a:gd name="adj" fmla="val 22008"/>
              <a:gd name="hf" fmla="val 105146"/>
              <a:gd name="vf" fmla="val 110557"/>
            </a:avLst>
          </a:prstGeom>
          <a:solidFill>
            <a:srgbClr val="F684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07041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5 Rectángulo redondeado"/>
          <p:cNvSpPr/>
          <p:nvPr/>
        </p:nvSpPr>
        <p:spPr>
          <a:xfrm>
            <a:off x="4462245" y="1138155"/>
            <a:ext cx="2376264" cy="500062"/>
          </a:xfrm>
          <a:prstGeom prst="roundRect">
            <a:avLst/>
          </a:prstGeom>
          <a:solidFill>
            <a:srgbClr val="519820">
              <a:alpha val="88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00" b="1" dirty="0" smtClean="0">
                <a:solidFill>
                  <a:schemeClr val="bg1"/>
                </a:solidFill>
                <a:latin typeface="Calibri" pitchFamily="34" charset="0"/>
              </a:rPr>
              <a:t>Acciones </a:t>
            </a:r>
            <a:r>
              <a:rPr lang="es-CO" sz="1800" b="1" dirty="0">
                <a:solidFill>
                  <a:schemeClr val="bg1"/>
                </a:solidFill>
                <a:latin typeface="Calibri" pitchFamily="34" charset="0"/>
              </a:rPr>
              <a:t>de formación </a:t>
            </a:r>
            <a:endParaRPr lang="es-ES" sz="1800" b="1" dirty="0">
              <a:solidFill>
                <a:schemeClr val="bg1"/>
              </a:solidFill>
              <a:latin typeface="Calibri" pitchFamily="34" charset="0"/>
            </a:endParaRPr>
          </a:p>
        </p:txBody>
      </p:sp>
      <p:sp>
        <p:nvSpPr>
          <p:cNvPr id="4" name="9 Rectángulo redondeado"/>
          <p:cNvSpPr/>
          <p:nvPr/>
        </p:nvSpPr>
        <p:spPr>
          <a:xfrm>
            <a:off x="3624281" y="2328855"/>
            <a:ext cx="1189335" cy="500062"/>
          </a:xfrm>
          <a:prstGeom prst="roundRect">
            <a:avLst/>
          </a:prstGeom>
          <a:solidFill>
            <a:srgbClr val="9FD42A">
              <a:alpha val="85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00" b="1" dirty="0">
                <a:solidFill>
                  <a:schemeClr val="tx1"/>
                </a:solidFill>
                <a:latin typeface="Calibri" pitchFamily="34" charset="0"/>
              </a:rPr>
              <a:t>Unidades temáticas</a:t>
            </a:r>
            <a:endParaRPr lang="es-ES" sz="1800" b="1" dirty="0">
              <a:solidFill>
                <a:schemeClr val="tx1"/>
              </a:solidFill>
              <a:latin typeface="Calibri" pitchFamily="34" charset="0"/>
            </a:endParaRPr>
          </a:p>
        </p:txBody>
      </p:sp>
      <p:sp>
        <p:nvSpPr>
          <p:cNvPr id="5" name="10 Rectángulo redondeado"/>
          <p:cNvSpPr/>
          <p:nvPr/>
        </p:nvSpPr>
        <p:spPr>
          <a:xfrm>
            <a:off x="5123327" y="2324861"/>
            <a:ext cx="1202457" cy="500062"/>
          </a:xfrm>
          <a:prstGeom prst="roundRect">
            <a:avLst/>
          </a:prstGeom>
          <a:solidFill>
            <a:srgbClr val="9FD42A">
              <a:alpha val="85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00" b="1" dirty="0">
                <a:solidFill>
                  <a:schemeClr val="tx1"/>
                </a:solidFill>
                <a:latin typeface="Calibri" pitchFamily="34" charset="0"/>
              </a:rPr>
              <a:t>Unidades temáticas</a:t>
            </a:r>
            <a:endParaRPr lang="es-ES" sz="1800" b="1" dirty="0">
              <a:solidFill>
                <a:schemeClr val="tx1"/>
              </a:solidFill>
              <a:latin typeface="Calibri" pitchFamily="34" charset="0"/>
            </a:endParaRPr>
          </a:p>
        </p:txBody>
      </p:sp>
      <p:sp>
        <p:nvSpPr>
          <p:cNvPr id="6" name="11 Rectángulo redondeado"/>
          <p:cNvSpPr/>
          <p:nvPr/>
        </p:nvSpPr>
        <p:spPr>
          <a:xfrm>
            <a:off x="6613816" y="2324861"/>
            <a:ext cx="1215578" cy="500062"/>
          </a:xfrm>
          <a:prstGeom prst="roundRect">
            <a:avLst/>
          </a:prstGeom>
          <a:solidFill>
            <a:srgbClr val="9FD42A">
              <a:alpha val="85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00" b="1" dirty="0">
                <a:solidFill>
                  <a:schemeClr val="tx1"/>
                </a:solidFill>
                <a:latin typeface="Calibri" pitchFamily="34" charset="0"/>
              </a:rPr>
              <a:t>Unidades temáticas</a:t>
            </a:r>
            <a:endParaRPr lang="es-ES" sz="1800" b="1" dirty="0">
              <a:solidFill>
                <a:schemeClr val="tx1"/>
              </a:solidFill>
              <a:latin typeface="Calibri" pitchFamily="34" charset="0"/>
            </a:endParaRPr>
          </a:p>
        </p:txBody>
      </p:sp>
      <p:cxnSp>
        <p:nvCxnSpPr>
          <p:cNvPr id="8" name="51 Conector recto"/>
          <p:cNvCxnSpPr>
            <a:stCxn id="3" idx="2"/>
            <a:endCxn id="4" idx="0"/>
          </p:cNvCxnSpPr>
          <p:nvPr/>
        </p:nvCxnSpPr>
        <p:spPr>
          <a:xfrm flipH="1">
            <a:off x="4218949" y="1816811"/>
            <a:ext cx="1494767" cy="512044"/>
          </a:xfrm>
          <a:prstGeom prst="line">
            <a:avLst/>
          </a:prstGeom>
          <a:ln w="28575">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55 Conector recto"/>
          <p:cNvCxnSpPr>
            <a:stCxn id="3" idx="2"/>
            <a:endCxn id="6" idx="0"/>
          </p:cNvCxnSpPr>
          <p:nvPr/>
        </p:nvCxnSpPr>
        <p:spPr>
          <a:xfrm>
            <a:off x="5713716" y="1816811"/>
            <a:ext cx="1507889" cy="508050"/>
          </a:xfrm>
          <a:prstGeom prst="line">
            <a:avLst/>
          </a:prstGeom>
          <a:ln w="28575">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57 Conector recto"/>
          <p:cNvCxnSpPr>
            <a:stCxn id="3" idx="2"/>
            <a:endCxn id="5" idx="0"/>
          </p:cNvCxnSpPr>
          <p:nvPr/>
        </p:nvCxnSpPr>
        <p:spPr>
          <a:xfrm>
            <a:off x="5713716" y="1816811"/>
            <a:ext cx="10840" cy="508050"/>
          </a:xfrm>
          <a:prstGeom prst="line">
            <a:avLst/>
          </a:prstGeom>
          <a:ln w="28575">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135 Rectángulo redondeado"/>
          <p:cNvSpPr/>
          <p:nvPr/>
        </p:nvSpPr>
        <p:spPr>
          <a:xfrm>
            <a:off x="4210217" y="308637"/>
            <a:ext cx="2880320" cy="504056"/>
          </a:xfrm>
          <a:prstGeom prst="roundRect">
            <a:avLst/>
          </a:prstGeom>
          <a:solidFill>
            <a:srgbClr val="2F5A1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00" b="1" dirty="0">
                <a:solidFill>
                  <a:schemeClr val="bg1"/>
                </a:solidFill>
                <a:latin typeface="Calibri" pitchFamily="34" charset="0"/>
              </a:rPr>
              <a:t>PROYECTO DE FORMACIÓN</a:t>
            </a:r>
            <a:endParaRPr lang="es-ES" sz="1800" b="1" dirty="0">
              <a:solidFill>
                <a:schemeClr val="bg1"/>
              </a:solidFill>
              <a:latin typeface="Calibri" pitchFamily="34" charset="0"/>
            </a:endParaRPr>
          </a:p>
        </p:txBody>
      </p:sp>
      <p:cxnSp>
        <p:nvCxnSpPr>
          <p:cNvPr id="12" name="137 Conector recto"/>
          <p:cNvCxnSpPr>
            <a:stCxn id="11" idx="2"/>
            <a:endCxn id="3" idx="0"/>
          </p:cNvCxnSpPr>
          <p:nvPr/>
        </p:nvCxnSpPr>
        <p:spPr>
          <a:xfrm>
            <a:off x="5650377" y="812693"/>
            <a:ext cx="0" cy="325462"/>
          </a:xfrm>
          <a:prstGeom prst="line">
            <a:avLst/>
          </a:prstGeom>
          <a:ln w="28575">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42 Cerrar llave"/>
          <p:cNvSpPr/>
          <p:nvPr/>
        </p:nvSpPr>
        <p:spPr>
          <a:xfrm rot="5400000">
            <a:off x="5292619" y="-557741"/>
            <a:ext cx="427484" cy="7488832"/>
          </a:xfrm>
          <a:prstGeom prst="rightBrace">
            <a:avLst>
              <a:gd name="adj1" fmla="val 70423"/>
              <a:gd name="adj2" fmla="val 50000"/>
            </a:avLst>
          </a:prstGeom>
          <a:ln w="28575">
            <a:solidFill>
              <a:srgbClr val="6699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4" name="86 Elipse"/>
          <p:cNvSpPr/>
          <p:nvPr/>
        </p:nvSpPr>
        <p:spPr>
          <a:xfrm>
            <a:off x="1473913" y="3476989"/>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Contenido</a:t>
            </a:r>
            <a:endParaRPr lang="es-ES" sz="1600" dirty="0">
              <a:solidFill>
                <a:schemeClr val="tx1"/>
              </a:solidFill>
              <a:latin typeface="Calibri" pitchFamily="34" charset="0"/>
            </a:endParaRPr>
          </a:p>
        </p:txBody>
      </p:sp>
      <p:sp>
        <p:nvSpPr>
          <p:cNvPr id="15" name="22 Elipse"/>
          <p:cNvSpPr/>
          <p:nvPr/>
        </p:nvSpPr>
        <p:spPr>
          <a:xfrm>
            <a:off x="3418129" y="3476989"/>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Tipo de formación y metodología </a:t>
            </a:r>
            <a:endParaRPr lang="es-ES" sz="1600" dirty="0">
              <a:solidFill>
                <a:schemeClr val="tx1"/>
              </a:solidFill>
              <a:latin typeface="Calibri" pitchFamily="34" charset="0"/>
            </a:endParaRPr>
          </a:p>
        </p:txBody>
      </p:sp>
      <p:sp>
        <p:nvSpPr>
          <p:cNvPr id="16" name="87 Elipse"/>
          <p:cNvSpPr/>
          <p:nvPr/>
        </p:nvSpPr>
        <p:spPr>
          <a:xfrm>
            <a:off x="5526329" y="3476989"/>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Horas totales de acción de formación</a:t>
            </a:r>
            <a:endParaRPr lang="es-ES" sz="1600" dirty="0">
              <a:solidFill>
                <a:schemeClr val="tx1"/>
              </a:solidFill>
              <a:latin typeface="Calibri" pitchFamily="34" charset="0"/>
            </a:endParaRPr>
          </a:p>
        </p:txBody>
      </p:sp>
      <p:sp>
        <p:nvSpPr>
          <p:cNvPr id="17" name="88 Elipse"/>
          <p:cNvSpPr/>
          <p:nvPr/>
        </p:nvSpPr>
        <p:spPr>
          <a:xfrm>
            <a:off x="7542553" y="3476989"/>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Beneficiarios</a:t>
            </a:r>
            <a:endParaRPr lang="es-ES" sz="1600" dirty="0">
              <a:solidFill>
                <a:schemeClr val="tx1"/>
              </a:solidFill>
              <a:latin typeface="Calibri" pitchFamily="34" charset="0"/>
            </a:endParaRPr>
          </a:p>
        </p:txBody>
      </p:sp>
      <p:sp>
        <p:nvSpPr>
          <p:cNvPr id="18" name="89 Elipse"/>
          <p:cNvSpPr/>
          <p:nvPr/>
        </p:nvSpPr>
        <p:spPr>
          <a:xfrm>
            <a:off x="1473913" y="4341085"/>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Listado y certificados de asistencia</a:t>
            </a:r>
            <a:endParaRPr lang="es-ES" sz="1600" dirty="0">
              <a:solidFill>
                <a:schemeClr val="tx1"/>
              </a:solidFill>
              <a:latin typeface="Calibri" pitchFamily="34" charset="0"/>
            </a:endParaRPr>
          </a:p>
        </p:txBody>
      </p:sp>
      <p:sp>
        <p:nvSpPr>
          <p:cNvPr id="19" name="90 Elipse"/>
          <p:cNvSpPr/>
          <p:nvPr/>
        </p:nvSpPr>
        <p:spPr>
          <a:xfrm>
            <a:off x="1473913" y="5212027"/>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Lugares de ejecución</a:t>
            </a:r>
            <a:endParaRPr lang="es-ES" sz="1600" dirty="0">
              <a:solidFill>
                <a:schemeClr val="tx1"/>
              </a:solidFill>
              <a:latin typeface="Calibri" pitchFamily="34" charset="0"/>
            </a:endParaRPr>
          </a:p>
        </p:txBody>
      </p:sp>
      <p:sp>
        <p:nvSpPr>
          <p:cNvPr id="20" name="91 Elipse"/>
          <p:cNvSpPr/>
          <p:nvPr/>
        </p:nvSpPr>
        <p:spPr>
          <a:xfrm>
            <a:off x="3490137" y="4347931"/>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Director / Capacitadores</a:t>
            </a:r>
            <a:endParaRPr lang="es-ES" sz="1600" dirty="0">
              <a:solidFill>
                <a:schemeClr val="tx1"/>
              </a:solidFill>
              <a:latin typeface="Calibri" pitchFamily="34" charset="0"/>
            </a:endParaRPr>
          </a:p>
        </p:txBody>
      </p:sp>
      <p:sp>
        <p:nvSpPr>
          <p:cNvPr id="21" name="92 Elipse"/>
          <p:cNvSpPr/>
          <p:nvPr/>
        </p:nvSpPr>
        <p:spPr>
          <a:xfrm>
            <a:off x="3490137" y="5205181"/>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Transferencia de Tecnología</a:t>
            </a:r>
            <a:endParaRPr lang="es-ES" sz="1600" dirty="0">
              <a:solidFill>
                <a:schemeClr val="tx1"/>
              </a:solidFill>
              <a:latin typeface="Calibri" pitchFamily="34" charset="0"/>
            </a:endParaRPr>
          </a:p>
        </p:txBody>
      </p:sp>
      <p:sp>
        <p:nvSpPr>
          <p:cNvPr id="22" name="93 Elipse"/>
          <p:cNvSpPr/>
          <p:nvPr/>
        </p:nvSpPr>
        <p:spPr>
          <a:xfrm>
            <a:off x="5506361" y="4341085"/>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Material de formación</a:t>
            </a:r>
            <a:endParaRPr lang="es-ES" sz="1600" dirty="0">
              <a:solidFill>
                <a:schemeClr val="tx1"/>
              </a:solidFill>
              <a:latin typeface="Calibri" pitchFamily="34" charset="0"/>
            </a:endParaRPr>
          </a:p>
        </p:txBody>
      </p:sp>
      <p:sp>
        <p:nvSpPr>
          <p:cNvPr id="23" name="94 Elipse"/>
          <p:cNvSpPr/>
          <p:nvPr/>
        </p:nvSpPr>
        <p:spPr>
          <a:xfrm>
            <a:off x="5506361" y="5212027"/>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Certificado de participación</a:t>
            </a:r>
            <a:endParaRPr lang="es-ES" sz="1600" dirty="0">
              <a:solidFill>
                <a:schemeClr val="tx1"/>
              </a:solidFill>
              <a:latin typeface="Calibri" pitchFamily="34" charset="0"/>
            </a:endParaRPr>
          </a:p>
        </p:txBody>
      </p:sp>
      <p:sp>
        <p:nvSpPr>
          <p:cNvPr id="24" name="95 Elipse"/>
          <p:cNvSpPr/>
          <p:nvPr/>
        </p:nvSpPr>
        <p:spPr>
          <a:xfrm>
            <a:off x="7542553" y="4347931"/>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Carácter gratuito de las acciones de formación</a:t>
            </a:r>
            <a:endParaRPr lang="es-ES" sz="1600" dirty="0">
              <a:solidFill>
                <a:schemeClr val="tx1"/>
              </a:solidFill>
              <a:latin typeface="Calibri" pitchFamily="34" charset="0"/>
            </a:endParaRPr>
          </a:p>
        </p:txBody>
      </p:sp>
      <p:sp>
        <p:nvSpPr>
          <p:cNvPr id="25" name="96 Elipse"/>
          <p:cNvSpPr/>
          <p:nvPr/>
        </p:nvSpPr>
        <p:spPr>
          <a:xfrm>
            <a:off x="7542553" y="5212027"/>
            <a:ext cx="2500312" cy="857250"/>
          </a:xfrm>
          <a:prstGeom prst="ellipse">
            <a:avLst/>
          </a:prstGeom>
          <a:solidFill>
            <a:srgbClr val="FFE389">
              <a:alpha val="87000"/>
            </a:srgbClr>
          </a:solidFill>
          <a:ln>
            <a:solidFill>
              <a:srgbClr val="E2A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600" dirty="0" smtClean="0">
                <a:solidFill>
                  <a:schemeClr val="tx1"/>
                </a:solidFill>
                <a:latin typeface="Calibri" pitchFamily="34" charset="0"/>
              </a:rPr>
              <a:t>Manejo de imagen  institucional</a:t>
            </a:r>
            <a:endParaRPr lang="es-ES" sz="1600" dirty="0">
              <a:solidFill>
                <a:schemeClr val="tx1"/>
              </a:solidFill>
              <a:latin typeface="Calibri" pitchFamily="34" charset="0"/>
            </a:endParaRPr>
          </a:p>
        </p:txBody>
      </p:sp>
    </p:spTree>
    <p:extLst>
      <p:ext uri="{BB962C8B-B14F-4D97-AF65-F5344CB8AC3E}">
        <p14:creationId xmlns:p14="http://schemas.microsoft.com/office/powerpoint/2010/main" val="666934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346428" y="584261"/>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ESTRUCTURA DEL PROYECTO</a:t>
            </a:r>
            <a:endParaRPr lang="es-ES" sz="3600" b="1" dirty="0">
              <a:solidFill>
                <a:srgbClr val="FF6600"/>
              </a:solidFill>
            </a:endParaRPr>
          </a:p>
        </p:txBody>
      </p:sp>
      <p:graphicFrame>
        <p:nvGraphicFramePr>
          <p:cNvPr id="4" name="2 Diagrama"/>
          <p:cNvGraphicFramePr/>
          <p:nvPr>
            <p:extLst/>
          </p:nvPr>
        </p:nvGraphicFramePr>
        <p:xfrm>
          <a:off x="3275819" y="1404937"/>
          <a:ext cx="5867400" cy="190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CuadroTexto"/>
          <p:cNvSpPr txBox="1"/>
          <p:nvPr/>
        </p:nvSpPr>
        <p:spPr>
          <a:xfrm>
            <a:off x="644537" y="3824224"/>
            <a:ext cx="11129963" cy="1754326"/>
          </a:xfrm>
          <a:prstGeom prst="rect">
            <a:avLst/>
          </a:prstGeom>
          <a:noFill/>
        </p:spPr>
        <p:txBody>
          <a:bodyPr wrap="square" rtlCol="0">
            <a:spAutoFit/>
          </a:bodyPr>
          <a:lstStyle/>
          <a:p>
            <a:r>
              <a:rPr lang="es-CO" b="1" dirty="0" smtClean="0"/>
              <a:t>Valor total del proyecto está compuesto por:</a:t>
            </a:r>
            <a:endParaRPr lang="es-CO" b="1" dirty="0"/>
          </a:p>
          <a:p>
            <a:pPr marL="285750" indent="-285750" algn="just">
              <a:buClr>
                <a:srgbClr val="339933"/>
              </a:buClr>
              <a:buFont typeface="Wingdings" pitchFamily="2" charset="2"/>
              <a:buChar char="Ø"/>
            </a:pPr>
            <a:endParaRPr lang="es-CO" b="1" dirty="0" smtClean="0">
              <a:solidFill>
                <a:schemeClr val="accent3">
                  <a:lumMod val="50000"/>
                </a:schemeClr>
              </a:solidFill>
            </a:endParaRPr>
          </a:p>
          <a:p>
            <a:pPr marL="285750" indent="-285750" algn="just">
              <a:buClr>
                <a:srgbClr val="339933"/>
              </a:buClr>
              <a:buFont typeface="Wingdings" pitchFamily="2" charset="2"/>
              <a:buChar char="Ø"/>
            </a:pPr>
            <a:r>
              <a:rPr lang="es-CO" b="1" dirty="0" smtClean="0">
                <a:solidFill>
                  <a:schemeClr val="accent3">
                    <a:lumMod val="50000"/>
                  </a:schemeClr>
                </a:solidFill>
              </a:rPr>
              <a:t>COFINANCIACIÓN:</a:t>
            </a:r>
            <a:r>
              <a:rPr lang="es-CO" b="1" dirty="0" smtClean="0"/>
              <a:t> </a:t>
            </a:r>
            <a:r>
              <a:rPr lang="es-CO" dirty="0" smtClean="0"/>
              <a:t>aporte realizado </a:t>
            </a:r>
            <a:r>
              <a:rPr lang="es-CO" dirty="0"/>
              <a:t>por </a:t>
            </a:r>
            <a:r>
              <a:rPr lang="es-CO" dirty="0" smtClean="0"/>
              <a:t>el SENA </a:t>
            </a:r>
            <a:r>
              <a:rPr lang="es-CO" dirty="0"/>
              <a:t>para el desarrollo de las actividades objeto del proyecto. </a:t>
            </a:r>
          </a:p>
          <a:p>
            <a:pPr marL="285750" indent="-285750" algn="just">
              <a:buClr>
                <a:srgbClr val="339933"/>
              </a:buClr>
              <a:buFont typeface="Wingdings" pitchFamily="2" charset="2"/>
              <a:buChar char="Ø"/>
            </a:pPr>
            <a:r>
              <a:rPr lang="es-CO" b="1" dirty="0" smtClean="0">
                <a:solidFill>
                  <a:schemeClr val="accent3">
                    <a:lumMod val="50000"/>
                  </a:schemeClr>
                </a:solidFill>
              </a:rPr>
              <a:t>CONTRAPARTIDA </a:t>
            </a:r>
            <a:r>
              <a:rPr lang="es-CO" b="1" dirty="0">
                <a:solidFill>
                  <a:schemeClr val="accent3">
                    <a:lumMod val="50000"/>
                  </a:schemeClr>
                </a:solidFill>
              </a:rPr>
              <a:t>EN EFECTIVO:</a:t>
            </a:r>
            <a:r>
              <a:rPr lang="es-CO" b="1" dirty="0">
                <a:solidFill>
                  <a:srgbClr val="FF0000"/>
                </a:solidFill>
              </a:rPr>
              <a:t> </a:t>
            </a:r>
            <a:r>
              <a:rPr lang="es-CO" dirty="0" smtClean="0"/>
              <a:t>aporte en </a:t>
            </a:r>
            <a:r>
              <a:rPr lang="es-CO" dirty="0"/>
              <a:t>dinero realizado por el </a:t>
            </a:r>
            <a:r>
              <a:rPr lang="es-CO" dirty="0" err="1" smtClean="0"/>
              <a:t>conviniente</a:t>
            </a:r>
            <a:r>
              <a:rPr lang="es-CO" dirty="0" smtClean="0"/>
              <a:t> </a:t>
            </a:r>
            <a:r>
              <a:rPr lang="es-CO" dirty="0"/>
              <a:t>con erogación demostrable</a:t>
            </a:r>
            <a:r>
              <a:rPr lang="es-CO" dirty="0" smtClean="0"/>
              <a:t>.</a:t>
            </a:r>
          </a:p>
          <a:p>
            <a:pPr marL="285750" indent="-285750" algn="just">
              <a:buClr>
                <a:srgbClr val="339933"/>
              </a:buClr>
              <a:buFont typeface="Wingdings" pitchFamily="2" charset="2"/>
              <a:buChar char="Ø"/>
            </a:pPr>
            <a:r>
              <a:rPr lang="es-CO" b="1" dirty="0">
                <a:solidFill>
                  <a:schemeClr val="accent3">
                    <a:lumMod val="50000"/>
                  </a:schemeClr>
                </a:solidFill>
              </a:rPr>
              <a:t>CONTRAPARTIDA EN ESPECIE: </a:t>
            </a:r>
            <a:r>
              <a:rPr lang="es-CO" dirty="0" smtClean="0"/>
              <a:t>aporte realizado en especie por el </a:t>
            </a:r>
            <a:r>
              <a:rPr lang="es-CO" dirty="0" err="1" smtClean="0"/>
              <a:t>conviniente</a:t>
            </a:r>
            <a:r>
              <a:rPr lang="es-CO" dirty="0" smtClean="0"/>
              <a:t>, la cual debe ser certificada por Revisoría Fiscal. </a:t>
            </a:r>
            <a:endParaRPr lang="es-CO" dirty="0">
              <a:solidFill>
                <a:srgbClr val="FF0000"/>
              </a:solidFill>
            </a:endParaRPr>
          </a:p>
        </p:txBody>
      </p:sp>
    </p:spTree>
    <p:extLst>
      <p:ext uri="{BB962C8B-B14F-4D97-AF65-F5344CB8AC3E}">
        <p14:creationId xmlns:p14="http://schemas.microsoft.com/office/powerpoint/2010/main" val="4239219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492291" y="2736683"/>
            <a:ext cx="5981700" cy="584775"/>
          </a:xfrm>
          <a:prstGeom prst="rect">
            <a:avLst/>
          </a:prstGeom>
          <a:noFill/>
        </p:spPr>
        <p:txBody>
          <a:bodyPr wrap="square" rtlCol="0">
            <a:spAutoFit/>
          </a:bodyPr>
          <a:lstStyle/>
          <a:p>
            <a:r>
              <a:rPr lang="es-CO" sz="3200" dirty="0"/>
              <a:t>a</a:t>
            </a:r>
            <a:r>
              <a:rPr lang="es-CO" sz="3200" dirty="0" smtClean="0"/>
              <a:t>. Formatos de seguimiento</a:t>
            </a:r>
            <a:endParaRPr lang="es-CO" sz="3200" dirty="0"/>
          </a:p>
        </p:txBody>
      </p:sp>
    </p:spTree>
    <p:extLst>
      <p:ext uri="{BB962C8B-B14F-4D97-AF65-F5344CB8AC3E}">
        <p14:creationId xmlns:p14="http://schemas.microsoft.com/office/powerpoint/2010/main" val="2032824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060678" y="754324"/>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FORMATOS DE SEGUIMIENTO</a:t>
            </a:r>
            <a:endParaRPr lang="es-ES" sz="3600" b="1" dirty="0">
              <a:solidFill>
                <a:srgbClr val="FF6600"/>
              </a:solidFill>
            </a:endParaRPr>
          </a:p>
        </p:txBody>
      </p:sp>
      <p:graphicFrame>
        <p:nvGraphicFramePr>
          <p:cNvPr id="4" name="Tabla 3"/>
          <p:cNvGraphicFramePr>
            <a:graphicFrameLocks noGrp="1"/>
          </p:cNvGraphicFramePr>
          <p:nvPr>
            <p:extLst/>
          </p:nvPr>
        </p:nvGraphicFramePr>
        <p:xfrm>
          <a:off x="1778973" y="1866900"/>
          <a:ext cx="8722218" cy="3962400"/>
        </p:xfrm>
        <a:graphic>
          <a:graphicData uri="http://schemas.openxmlformats.org/drawingml/2006/table">
            <a:tbl>
              <a:tblPr firstRow="1" bandRow="1">
                <a:tableStyleId>{8799B23B-EC83-4686-B30A-512413B5E67A}</a:tableStyleId>
              </a:tblPr>
              <a:tblGrid>
                <a:gridCol w="1392852">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2"/>
                    </a:ext>
                  </a:extLst>
                </a:gridCol>
                <a:gridCol w="4281366">
                  <a:extLst>
                    <a:ext uri="{9D8B030D-6E8A-4147-A177-3AD203B41FA5}">
                      <a16:colId xmlns:a16="http://schemas.microsoft.com/office/drawing/2014/main" xmlns="" val="20003"/>
                    </a:ext>
                  </a:extLst>
                </a:gridCol>
              </a:tblGrid>
              <a:tr h="370840">
                <a:tc>
                  <a:txBody>
                    <a:bodyPr/>
                    <a:lstStyle/>
                    <a:p>
                      <a:pPr algn="ctr"/>
                      <a:r>
                        <a:rPr lang="es-CO" sz="1400" dirty="0" err="1" smtClean="0"/>
                        <a:t>Denom</a:t>
                      </a:r>
                      <a:r>
                        <a:rPr lang="es-CO" sz="1400" dirty="0" smtClean="0"/>
                        <a:t>. Anexo 17</a:t>
                      </a:r>
                      <a:endParaRPr lang="es-CO" sz="1400" dirty="0"/>
                    </a:p>
                  </a:txBody>
                  <a:tcPr anchor="ctr"/>
                </a:tc>
                <a:tc>
                  <a:txBody>
                    <a:bodyPr/>
                    <a:lstStyle/>
                    <a:p>
                      <a:pPr algn="ctr"/>
                      <a:r>
                        <a:rPr lang="es-CO" sz="1400" dirty="0" smtClean="0"/>
                        <a:t>Contenido</a:t>
                      </a:r>
                      <a:endParaRPr lang="es-CO" sz="1400" dirty="0"/>
                    </a:p>
                  </a:txBody>
                  <a:tcPr anchor="ctr"/>
                </a:tc>
                <a:tc>
                  <a:txBody>
                    <a:bodyPr/>
                    <a:lstStyle/>
                    <a:p>
                      <a:pPr algn="ctr"/>
                      <a:r>
                        <a:rPr lang="es-CO" sz="1400" dirty="0" smtClean="0"/>
                        <a:t>Tiempos</a:t>
                      </a:r>
                      <a:r>
                        <a:rPr lang="es-CO" sz="1400" baseline="0" dirty="0" smtClean="0"/>
                        <a:t> de entrega por parte del Conviniente</a:t>
                      </a:r>
                      <a:endParaRPr lang="es-CO" sz="1400" dirty="0"/>
                    </a:p>
                  </a:txBody>
                  <a:tcPr anchor="ctr"/>
                </a:tc>
                <a:extLst>
                  <a:ext uri="{0D108BD9-81ED-4DB2-BD59-A6C34878D82A}">
                    <a16:rowId xmlns:a16="http://schemas.microsoft.com/office/drawing/2014/main" xmlns="" val="10000"/>
                  </a:ext>
                </a:extLst>
              </a:tr>
              <a:tr h="370840">
                <a:tc>
                  <a:txBody>
                    <a:bodyPr/>
                    <a:lstStyle/>
                    <a:p>
                      <a:r>
                        <a:rPr lang="es-CO" sz="1600" dirty="0" smtClean="0"/>
                        <a:t>Formato</a:t>
                      </a:r>
                      <a:r>
                        <a:rPr lang="es-CO" sz="1600" baseline="0" dirty="0" smtClean="0"/>
                        <a:t> 1</a:t>
                      </a:r>
                      <a:endParaRPr lang="es-CO" sz="1600" dirty="0"/>
                    </a:p>
                  </a:txBody>
                  <a:tcPr/>
                </a:tc>
                <a:tc>
                  <a:txBody>
                    <a:bodyPr/>
                    <a:lstStyle/>
                    <a:p>
                      <a:r>
                        <a:rPr lang="es-CO" sz="1400" dirty="0" smtClean="0"/>
                        <a:t>Cronograma Detallado</a:t>
                      </a:r>
                      <a:endParaRPr lang="es-CO" sz="1400" dirty="0"/>
                    </a:p>
                  </a:txBody>
                  <a:tcPr anchor="ctr"/>
                </a:tc>
                <a:tc>
                  <a:txBody>
                    <a:bodyPr/>
                    <a:lstStyle/>
                    <a:p>
                      <a:r>
                        <a:rPr lang="es-CO" sz="1400" dirty="0" smtClean="0"/>
                        <a:t>Al inicio y al final de la ejecución y cuando</a:t>
                      </a:r>
                    </a:p>
                    <a:p>
                      <a:r>
                        <a:rPr lang="es-CO" sz="1400" dirty="0" smtClean="0"/>
                        <a:t>haya modificaciones</a:t>
                      </a:r>
                      <a:endParaRPr lang="es-CO" sz="1400" dirty="0"/>
                    </a:p>
                  </a:txBody>
                  <a:tcPr anchor="ctr"/>
                </a:tc>
                <a:extLst>
                  <a:ext uri="{0D108BD9-81ED-4DB2-BD59-A6C34878D82A}">
                    <a16:rowId xmlns:a16="http://schemas.microsoft.com/office/drawing/2014/main" xmlns="" val="10001"/>
                  </a:ext>
                </a:extLst>
              </a:tr>
              <a:tr h="370840">
                <a:tc>
                  <a:txBody>
                    <a:bodyPr/>
                    <a:lstStyle/>
                    <a:p>
                      <a:r>
                        <a:rPr lang="es-CO" sz="1600" dirty="0" smtClean="0"/>
                        <a:t>Formato 2</a:t>
                      </a:r>
                      <a:endParaRPr lang="es-CO" sz="1600" dirty="0"/>
                    </a:p>
                  </a:txBody>
                  <a:tcPr/>
                </a:tc>
                <a:tc>
                  <a:txBody>
                    <a:bodyPr/>
                    <a:lstStyle/>
                    <a:p>
                      <a:r>
                        <a:rPr lang="es-CO" sz="1400" dirty="0" smtClean="0"/>
                        <a:t>Listado Asistencia Beneficiarios por Acción de Formación - Unidades Temáticas modalidad presencial</a:t>
                      </a:r>
                      <a:endParaRPr lang="es-CO" sz="1400" dirty="0"/>
                    </a:p>
                  </a:txBody>
                  <a:tcPr anchor="ctr"/>
                </a:tc>
                <a:tc>
                  <a:txBody>
                    <a:bodyPr/>
                    <a:lstStyle/>
                    <a:p>
                      <a:r>
                        <a:rPr lang="es-CO" sz="1400" dirty="0" smtClean="0"/>
                        <a:t>A la finalización de cada grupo de las</a:t>
                      </a:r>
                      <a:r>
                        <a:rPr lang="es-CO" sz="1400" baseline="0" dirty="0" smtClean="0"/>
                        <a:t> </a:t>
                      </a:r>
                      <a:r>
                        <a:rPr lang="es-CO" sz="1400" dirty="0" smtClean="0"/>
                        <a:t>acciones de formación y/o cuando lo</a:t>
                      </a:r>
                      <a:r>
                        <a:rPr lang="es-CO" sz="1400" baseline="0" dirty="0" smtClean="0"/>
                        <a:t> </a:t>
                      </a:r>
                      <a:r>
                        <a:rPr lang="es-CO" sz="1400" dirty="0" smtClean="0"/>
                        <a:t>requiera la Interventoría y/o SENA</a:t>
                      </a:r>
                      <a:endParaRPr lang="es-CO" sz="1400" dirty="0"/>
                    </a:p>
                  </a:txBody>
                  <a:tcPr anchor="ctr"/>
                </a:tc>
                <a:extLst>
                  <a:ext uri="{0D108BD9-81ED-4DB2-BD59-A6C34878D82A}">
                    <a16:rowId xmlns:a16="http://schemas.microsoft.com/office/drawing/2014/main" xmlns="" val="10002"/>
                  </a:ext>
                </a:extLst>
              </a:tr>
              <a:tr h="370840">
                <a:tc>
                  <a:txBody>
                    <a:bodyPr/>
                    <a:lstStyle/>
                    <a:p>
                      <a:r>
                        <a:rPr lang="es-CO" sz="1600" dirty="0" smtClean="0"/>
                        <a:t>Formato 3</a:t>
                      </a:r>
                      <a:endParaRPr lang="es-CO" sz="1600" dirty="0"/>
                    </a:p>
                  </a:txBody>
                  <a:tcPr/>
                </a:tc>
                <a:tc>
                  <a:txBody>
                    <a:bodyPr/>
                    <a:lstStyle/>
                    <a:p>
                      <a:r>
                        <a:rPr lang="es-CO" sz="1400" dirty="0" smtClean="0"/>
                        <a:t>Formato de verificación de cumplimiento de actividades modalidad virtual</a:t>
                      </a:r>
                      <a:endParaRPr lang="es-CO" sz="1400" dirty="0"/>
                    </a:p>
                  </a:txBody>
                  <a:tcPr anchor="ctr"/>
                </a:tc>
                <a:tc>
                  <a:txBody>
                    <a:bodyPr/>
                    <a:lstStyle/>
                    <a:p>
                      <a:r>
                        <a:rPr lang="es-CO" sz="1400" dirty="0" smtClean="0"/>
                        <a:t>A la finalización de cada grupo de las acciones de formación y/o cuando lo requiera la Interventoría y/o SENA</a:t>
                      </a:r>
                      <a:endParaRPr lang="es-CO" sz="1400" dirty="0"/>
                    </a:p>
                  </a:txBody>
                  <a:tcPr anchor="ctr"/>
                </a:tc>
                <a:extLst>
                  <a:ext uri="{0D108BD9-81ED-4DB2-BD59-A6C34878D82A}">
                    <a16:rowId xmlns:a16="http://schemas.microsoft.com/office/drawing/2014/main" xmlns="" val="10003"/>
                  </a:ext>
                </a:extLst>
              </a:tr>
              <a:tr h="370840">
                <a:tc>
                  <a:txBody>
                    <a:bodyPr/>
                    <a:lstStyle/>
                    <a:p>
                      <a:r>
                        <a:rPr lang="es-CO" sz="1600" dirty="0" smtClean="0"/>
                        <a:t>Formato 3.1</a:t>
                      </a:r>
                      <a:endParaRPr lang="es-CO" sz="1600" dirty="0"/>
                    </a:p>
                  </a:txBody>
                  <a:tcPr/>
                </a:tc>
                <a:tc>
                  <a:txBody>
                    <a:bodyPr/>
                    <a:lstStyle/>
                    <a:p>
                      <a:r>
                        <a:rPr lang="es-CO" sz="1400" dirty="0" smtClean="0"/>
                        <a:t>Formato de verificación de cumplimiento de actividades y asistencia modalidad combinada</a:t>
                      </a:r>
                      <a:endParaRPr lang="es-CO" sz="1400" dirty="0"/>
                    </a:p>
                  </a:txBody>
                  <a:tcPr anchor="ctr"/>
                </a:tc>
                <a:tc>
                  <a:txBody>
                    <a:bodyPr/>
                    <a:lstStyle/>
                    <a:p>
                      <a:r>
                        <a:rPr lang="es-CO" sz="1400" dirty="0" smtClean="0"/>
                        <a:t>A la finalización de cada grupo de las acciones de formación y/o cuando lo requiera la Interventoría y/o SENA</a:t>
                      </a:r>
                      <a:endParaRPr lang="es-CO" sz="1400" dirty="0"/>
                    </a:p>
                  </a:txBody>
                  <a:tcPr anchor="ctr"/>
                </a:tc>
                <a:extLst>
                  <a:ext uri="{0D108BD9-81ED-4DB2-BD59-A6C34878D82A}">
                    <a16:rowId xmlns:a16="http://schemas.microsoft.com/office/drawing/2014/main" xmlns="" val="10004"/>
                  </a:ext>
                </a:extLst>
              </a:tr>
              <a:tr h="370840">
                <a:tc>
                  <a:txBody>
                    <a:bodyPr/>
                    <a:lstStyle/>
                    <a:p>
                      <a:r>
                        <a:rPr lang="es-CO" sz="1600" dirty="0" smtClean="0"/>
                        <a:t>Formato 3.2</a:t>
                      </a:r>
                      <a:endParaRPr lang="es-CO" sz="1600" dirty="0"/>
                    </a:p>
                  </a:txBody>
                  <a:tcPr/>
                </a:tc>
                <a:tc>
                  <a:txBody>
                    <a:bodyPr/>
                    <a:lstStyle/>
                    <a:p>
                      <a:r>
                        <a:rPr lang="es-CO" sz="1400" dirty="0" smtClean="0"/>
                        <a:t>Formato de verificación de cumplimiento de requisitos Modelo de aprendizaje puesto de trabajo</a:t>
                      </a:r>
                      <a:endParaRPr lang="es-CO" sz="1400" dirty="0"/>
                    </a:p>
                  </a:txBody>
                  <a:tcPr anchor="ctr"/>
                </a:tc>
                <a:tc>
                  <a:txBody>
                    <a:bodyPr/>
                    <a:lstStyle/>
                    <a:p>
                      <a:r>
                        <a:rPr lang="es-CO" sz="1400" dirty="0" smtClean="0"/>
                        <a:t>Al Finalizar Cada Acción de Formación y/o cuando lo requiera la Interventoría</a:t>
                      </a:r>
                      <a:endParaRPr lang="es-CO" sz="1400"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7468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060678" y="754324"/>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FORMATOS DE SEGUIMIENTO</a:t>
            </a:r>
            <a:endParaRPr lang="es-ES" sz="3600" b="1" dirty="0">
              <a:solidFill>
                <a:srgbClr val="FF6600"/>
              </a:solidFill>
            </a:endParaRPr>
          </a:p>
        </p:txBody>
      </p:sp>
      <p:graphicFrame>
        <p:nvGraphicFramePr>
          <p:cNvPr id="4" name="Tabla 3"/>
          <p:cNvGraphicFramePr>
            <a:graphicFrameLocks noGrp="1"/>
          </p:cNvGraphicFramePr>
          <p:nvPr>
            <p:extLst/>
          </p:nvPr>
        </p:nvGraphicFramePr>
        <p:xfrm>
          <a:off x="1798023" y="2007785"/>
          <a:ext cx="8798417" cy="3108960"/>
        </p:xfrm>
        <a:graphic>
          <a:graphicData uri="http://schemas.openxmlformats.org/drawingml/2006/table">
            <a:tbl>
              <a:tblPr firstRow="1" bandRow="1">
                <a:tableStyleId>{8799B23B-EC83-4686-B30A-512413B5E67A}</a:tableStyleId>
              </a:tblPr>
              <a:tblGrid>
                <a:gridCol w="1407017">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2"/>
                    </a:ext>
                  </a:extLst>
                </a:gridCol>
                <a:gridCol w="4419600">
                  <a:extLst>
                    <a:ext uri="{9D8B030D-6E8A-4147-A177-3AD203B41FA5}">
                      <a16:colId xmlns:a16="http://schemas.microsoft.com/office/drawing/2014/main" xmlns="" val="20003"/>
                    </a:ext>
                  </a:extLst>
                </a:gridCol>
              </a:tblGrid>
              <a:tr h="370840">
                <a:tc>
                  <a:txBody>
                    <a:bodyPr/>
                    <a:lstStyle/>
                    <a:p>
                      <a:pPr algn="ctr"/>
                      <a:r>
                        <a:rPr lang="es-CO" sz="1400" dirty="0" err="1" smtClean="0"/>
                        <a:t>Denom</a:t>
                      </a:r>
                      <a:r>
                        <a:rPr lang="es-CO" sz="1400" dirty="0" smtClean="0"/>
                        <a:t>. Anexo 17</a:t>
                      </a:r>
                      <a:endParaRPr lang="es-CO" sz="1400" dirty="0"/>
                    </a:p>
                  </a:txBody>
                  <a:tcPr anchor="ctr"/>
                </a:tc>
                <a:tc>
                  <a:txBody>
                    <a:bodyPr/>
                    <a:lstStyle/>
                    <a:p>
                      <a:pPr algn="ctr"/>
                      <a:r>
                        <a:rPr lang="es-CO" sz="1400" dirty="0" smtClean="0"/>
                        <a:t>Contenido</a:t>
                      </a:r>
                      <a:endParaRPr lang="es-CO" sz="1400" dirty="0"/>
                    </a:p>
                  </a:txBody>
                  <a:tcPr anchor="ctr"/>
                </a:tc>
                <a:tc>
                  <a:txBody>
                    <a:bodyPr/>
                    <a:lstStyle/>
                    <a:p>
                      <a:pPr algn="ctr"/>
                      <a:r>
                        <a:rPr lang="es-CO" sz="1400" dirty="0" smtClean="0"/>
                        <a:t>Tiempos</a:t>
                      </a:r>
                      <a:r>
                        <a:rPr lang="es-CO" sz="1400" baseline="0" dirty="0" smtClean="0"/>
                        <a:t> de entrega por parte del Conviniente</a:t>
                      </a:r>
                      <a:endParaRPr lang="es-CO" sz="1400" dirty="0"/>
                    </a:p>
                  </a:txBody>
                  <a:tcPr anchor="ctr"/>
                </a:tc>
                <a:extLst>
                  <a:ext uri="{0D108BD9-81ED-4DB2-BD59-A6C34878D82A}">
                    <a16:rowId xmlns:a16="http://schemas.microsoft.com/office/drawing/2014/main" xmlns="" val="10000"/>
                  </a:ext>
                </a:extLst>
              </a:tr>
              <a:tr h="370840">
                <a:tc>
                  <a:txBody>
                    <a:bodyPr/>
                    <a:lstStyle/>
                    <a:p>
                      <a:r>
                        <a:rPr lang="es-CO" sz="1600" dirty="0" smtClean="0"/>
                        <a:t>Formato 4</a:t>
                      </a:r>
                      <a:endParaRPr lang="es-CO" sz="1600" dirty="0"/>
                    </a:p>
                  </a:txBody>
                  <a:tcPr/>
                </a:tc>
                <a:tc>
                  <a:txBody>
                    <a:bodyPr/>
                    <a:lstStyle/>
                    <a:p>
                      <a:r>
                        <a:rPr lang="es-CO" sz="1400" dirty="0" smtClean="0"/>
                        <a:t>Indicadores de Seguimiento a la Ejecución</a:t>
                      </a:r>
                      <a:endParaRPr lang="es-CO" sz="1400" dirty="0"/>
                    </a:p>
                  </a:txBody>
                  <a:tcPr anchor="ctr"/>
                </a:tc>
                <a:tc>
                  <a:txBody>
                    <a:bodyPr/>
                    <a:lstStyle/>
                    <a:p>
                      <a:r>
                        <a:rPr lang="es-CO" sz="1400" dirty="0" smtClean="0"/>
                        <a:t>Mensualmente</a:t>
                      </a:r>
                      <a:endParaRPr lang="es-CO" sz="1400" dirty="0"/>
                    </a:p>
                  </a:txBody>
                  <a:tcPr anchor="ctr"/>
                </a:tc>
                <a:extLst>
                  <a:ext uri="{0D108BD9-81ED-4DB2-BD59-A6C34878D82A}">
                    <a16:rowId xmlns:a16="http://schemas.microsoft.com/office/drawing/2014/main" xmlns="" val="10006"/>
                  </a:ext>
                </a:extLst>
              </a:tr>
              <a:tr h="370840">
                <a:tc>
                  <a:txBody>
                    <a:bodyPr/>
                    <a:lstStyle/>
                    <a:p>
                      <a:r>
                        <a:rPr lang="es-CO" sz="1600" dirty="0" smtClean="0"/>
                        <a:t>Formato 5</a:t>
                      </a:r>
                      <a:endParaRPr lang="es-CO" sz="1600" dirty="0"/>
                    </a:p>
                  </a:txBody>
                  <a:tcPr/>
                </a:tc>
                <a:tc>
                  <a:txBody>
                    <a:bodyPr/>
                    <a:lstStyle/>
                    <a:p>
                      <a:r>
                        <a:rPr lang="es-CO" sz="1400" dirty="0" smtClean="0"/>
                        <a:t>Registro</a:t>
                      </a:r>
                      <a:r>
                        <a:rPr lang="es-CO" sz="1400" baseline="0" dirty="0" smtClean="0"/>
                        <a:t> Detallado de Beneficiarios</a:t>
                      </a:r>
                      <a:endParaRPr lang="es-CO" sz="1400" dirty="0"/>
                    </a:p>
                  </a:txBody>
                  <a:tcPr anchor="ctr"/>
                </a:tc>
                <a:tc>
                  <a:txBody>
                    <a:bodyPr/>
                    <a:lstStyle/>
                    <a:p>
                      <a:r>
                        <a:rPr lang="es-CO" sz="1400" dirty="0" smtClean="0"/>
                        <a:t>Dentro de los cinco (5) días hábiles siguientes</a:t>
                      </a:r>
                      <a:r>
                        <a:rPr lang="es-CO" sz="1400" baseline="0" dirty="0" smtClean="0"/>
                        <a:t> </a:t>
                      </a:r>
                      <a:r>
                        <a:rPr lang="es-CO" sz="1400" dirty="0" smtClean="0"/>
                        <a:t>a la finalización de</a:t>
                      </a:r>
                      <a:r>
                        <a:rPr lang="es-CO" sz="1400" baseline="0" dirty="0" smtClean="0"/>
                        <a:t> </a:t>
                      </a:r>
                      <a:r>
                        <a:rPr lang="es-CO" sz="1400" dirty="0" smtClean="0"/>
                        <a:t>cada grupo de las</a:t>
                      </a:r>
                      <a:r>
                        <a:rPr lang="es-CO" sz="1400" baseline="0" dirty="0" smtClean="0"/>
                        <a:t> </a:t>
                      </a:r>
                      <a:r>
                        <a:rPr lang="es-CO" sz="1400" dirty="0" smtClean="0"/>
                        <a:t>acciones de formación</a:t>
                      </a:r>
                      <a:endParaRPr lang="es-CO" sz="1400" dirty="0"/>
                    </a:p>
                  </a:txBody>
                  <a:tcPr anchor="ctr"/>
                </a:tc>
                <a:extLst>
                  <a:ext uri="{0D108BD9-81ED-4DB2-BD59-A6C34878D82A}">
                    <a16:rowId xmlns:a16="http://schemas.microsoft.com/office/drawing/2014/main" xmlns="" val="10007"/>
                  </a:ext>
                </a:extLst>
              </a:tr>
              <a:tr h="370840">
                <a:tc>
                  <a:txBody>
                    <a:bodyPr/>
                    <a:lstStyle/>
                    <a:p>
                      <a:r>
                        <a:rPr lang="es-CO" sz="1600" dirty="0" smtClean="0"/>
                        <a:t>Formato 6</a:t>
                      </a:r>
                      <a:endParaRPr lang="es-CO" sz="1600" dirty="0"/>
                    </a:p>
                  </a:txBody>
                  <a:tcPr/>
                </a:tc>
                <a:tc>
                  <a:txBody>
                    <a:bodyPr/>
                    <a:lstStyle/>
                    <a:p>
                      <a:r>
                        <a:rPr lang="es-CO" sz="1400" dirty="0" smtClean="0"/>
                        <a:t>Acta de concertación de</a:t>
                      </a:r>
                      <a:r>
                        <a:rPr lang="es-CO" sz="1400" baseline="0" dirty="0" smtClean="0"/>
                        <a:t> </a:t>
                      </a:r>
                      <a:r>
                        <a:rPr lang="es-CO" sz="1400" dirty="0" smtClean="0"/>
                        <a:t>Transferencia de conocimiento</a:t>
                      </a:r>
                      <a:r>
                        <a:rPr lang="es-CO" sz="1400" baseline="0" dirty="0" smtClean="0"/>
                        <a:t> </a:t>
                      </a:r>
                      <a:r>
                        <a:rPr lang="es-CO" sz="1400" dirty="0" smtClean="0"/>
                        <a:t>y tecnología al SENA</a:t>
                      </a:r>
                      <a:endParaRPr lang="es-CO" sz="1400" dirty="0"/>
                    </a:p>
                  </a:txBody>
                  <a:tcPr anchor="ctr"/>
                </a:tc>
                <a:tc>
                  <a:txBody>
                    <a:bodyPr/>
                    <a:lstStyle/>
                    <a:p>
                      <a:r>
                        <a:rPr lang="es-CO" sz="1400" dirty="0" smtClean="0"/>
                        <a:t>Una vez sea concertada con el SENA</a:t>
                      </a:r>
                      <a:endParaRPr lang="es-CO" sz="1400" dirty="0"/>
                    </a:p>
                  </a:txBody>
                  <a:tcPr anchor="ctr"/>
                </a:tc>
                <a:extLst>
                  <a:ext uri="{0D108BD9-81ED-4DB2-BD59-A6C34878D82A}">
                    <a16:rowId xmlns:a16="http://schemas.microsoft.com/office/drawing/2014/main" xmlns="" val="10008"/>
                  </a:ext>
                </a:extLst>
              </a:tr>
              <a:tr h="370840">
                <a:tc>
                  <a:txBody>
                    <a:bodyPr/>
                    <a:lstStyle/>
                    <a:p>
                      <a:r>
                        <a:rPr lang="es-CO" sz="1600" dirty="0" smtClean="0"/>
                        <a:t>Formato 7.1</a:t>
                      </a:r>
                      <a:endParaRPr lang="es-CO" sz="1600" dirty="0"/>
                    </a:p>
                  </a:txBody>
                  <a:tcPr/>
                </a:tc>
                <a:tc>
                  <a:txBody>
                    <a:bodyPr/>
                    <a:lstStyle/>
                    <a:p>
                      <a:r>
                        <a:rPr lang="es-CO" sz="1400" dirty="0" smtClean="0"/>
                        <a:t>Informe Presupuesto</a:t>
                      </a:r>
                      <a:r>
                        <a:rPr lang="es-CO" sz="1400" baseline="0" dirty="0" smtClean="0"/>
                        <a:t> Ejecutado Consolidado</a:t>
                      </a:r>
                      <a:endParaRPr lang="es-CO" sz="1400" dirty="0"/>
                    </a:p>
                  </a:txBody>
                  <a:tcPr anchor="ctr"/>
                </a:tc>
                <a:tc>
                  <a:txBody>
                    <a:bodyPr/>
                    <a:lstStyle/>
                    <a:p>
                      <a:r>
                        <a:rPr lang="es-CO" sz="1400" dirty="0" smtClean="0"/>
                        <a:t>Mensualmente</a:t>
                      </a:r>
                      <a:endParaRPr lang="es-CO" sz="1400" dirty="0"/>
                    </a:p>
                  </a:txBody>
                  <a:tcPr anchor="ctr"/>
                </a:tc>
                <a:extLst>
                  <a:ext uri="{0D108BD9-81ED-4DB2-BD59-A6C34878D82A}">
                    <a16:rowId xmlns:a16="http://schemas.microsoft.com/office/drawing/2014/main" xmlns="" val="10009"/>
                  </a:ext>
                </a:extLst>
              </a:tr>
              <a:tr h="370840">
                <a:tc>
                  <a:txBody>
                    <a:bodyPr/>
                    <a:lstStyle/>
                    <a:p>
                      <a:r>
                        <a:rPr lang="es-CO" sz="1600" dirty="0" smtClean="0"/>
                        <a:t>Formato 7.2</a:t>
                      </a:r>
                      <a:endParaRPr lang="es-CO" sz="1600" dirty="0"/>
                    </a:p>
                  </a:txBody>
                  <a:tcPr/>
                </a:tc>
                <a:tc>
                  <a:txBody>
                    <a:bodyPr/>
                    <a:lstStyle/>
                    <a:p>
                      <a:r>
                        <a:rPr lang="es-CO" sz="1400" dirty="0" smtClean="0"/>
                        <a:t>Informe Presupuesto Ejecutado Detallado</a:t>
                      </a:r>
                      <a:endParaRPr lang="es-CO" sz="1400" dirty="0"/>
                    </a:p>
                  </a:txBody>
                  <a:tcPr anchor="ctr"/>
                </a:tc>
                <a:tc>
                  <a:txBody>
                    <a:bodyPr/>
                    <a:lstStyle/>
                    <a:p>
                      <a:r>
                        <a:rPr lang="es-CO" sz="1400" dirty="0" smtClean="0"/>
                        <a:t>Mensualmente</a:t>
                      </a:r>
                      <a:endParaRPr lang="es-CO" sz="1400" dirty="0"/>
                    </a:p>
                  </a:txBody>
                  <a:tcPr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998995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132115" y="740036"/>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INFORME FINAL</a:t>
            </a:r>
            <a:endParaRPr lang="es-ES" sz="3600" b="1" dirty="0">
              <a:solidFill>
                <a:srgbClr val="FF6600"/>
              </a:solidFill>
            </a:endParaRPr>
          </a:p>
        </p:txBody>
      </p:sp>
      <p:sp>
        <p:nvSpPr>
          <p:cNvPr id="4" name="2 CuadroTexto"/>
          <p:cNvSpPr txBox="1"/>
          <p:nvPr/>
        </p:nvSpPr>
        <p:spPr>
          <a:xfrm>
            <a:off x="2132115" y="1623949"/>
            <a:ext cx="8774125" cy="923330"/>
          </a:xfrm>
          <a:prstGeom prst="rect">
            <a:avLst/>
          </a:prstGeom>
          <a:noFill/>
        </p:spPr>
        <p:txBody>
          <a:bodyPr wrap="square" rtlCol="0">
            <a:spAutoFit/>
          </a:bodyPr>
          <a:lstStyle/>
          <a:p>
            <a:pPr indent="-365125" algn="just">
              <a:spcBef>
                <a:spcPct val="0"/>
              </a:spcBef>
              <a:spcAft>
                <a:spcPct val="30000"/>
              </a:spcAft>
              <a:tabLst>
                <a:tab pos="898525" algn="l"/>
              </a:tabLst>
              <a:defRPr/>
            </a:pPr>
            <a:r>
              <a:rPr lang="es-CO" dirty="0">
                <a:solidFill>
                  <a:schemeClr val="accent5">
                    <a:lumMod val="10000"/>
                  </a:schemeClr>
                </a:solidFill>
                <a:latin typeface="Calibri" pitchFamily="34" charset="0"/>
              </a:rPr>
              <a:t>Para el último desembolso del aporte del SENA, el </a:t>
            </a:r>
            <a:r>
              <a:rPr lang="es-CO" dirty="0" err="1">
                <a:solidFill>
                  <a:schemeClr val="accent5">
                    <a:lumMod val="10000"/>
                  </a:schemeClr>
                </a:solidFill>
                <a:latin typeface="Calibri" pitchFamily="34" charset="0"/>
              </a:rPr>
              <a:t>Conviniente</a:t>
            </a:r>
            <a:r>
              <a:rPr lang="es-CO" dirty="0">
                <a:solidFill>
                  <a:schemeClr val="accent5">
                    <a:lumMod val="10000"/>
                  </a:schemeClr>
                </a:solidFill>
                <a:latin typeface="Calibri" pitchFamily="34" charset="0"/>
              </a:rPr>
              <a:t> deberá presentar un informe final, dentro de los cinco (5) días siguientes al vencimiento del plazo de ejecución académica. Este debe contener:  </a:t>
            </a:r>
          </a:p>
        </p:txBody>
      </p:sp>
      <p:graphicFrame>
        <p:nvGraphicFramePr>
          <p:cNvPr id="5" name="2 Diagrama"/>
          <p:cNvGraphicFramePr/>
          <p:nvPr>
            <p:extLst/>
          </p:nvPr>
        </p:nvGraphicFramePr>
        <p:xfrm>
          <a:off x="2764045" y="2877194"/>
          <a:ext cx="75102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6183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492291" y="2736683"/>
            <a:ext cx="5981700" cy="584775"/>
          </a:xfrm>
          <a:prstGeom prst="rect">
            <a:avLst/>
          </a:prstGeom>
          <a:noFill/>
        </p:spPr>
        <p:txBody>
          <a:bodyPr wrap="square" rtlCol="0">
            <a:spAutoFit/>
          </a:bodyPr>
          <a:lstStyle/>
          <a:p>
            <a:r>
              <a:rPr lang="es-CO" sz="3200" dirty="0"/>
              <a:t>c</a:t>
            </a:r>
            <a:r>
              <a:rPr lang="es-CO" sz="3200" dirty="0" smtClean="0"/>
              <a:t>. Visitas de Interventoría</a:t>
            </a:r>
            <a:endParaRPr lang="es-CO" sz="3200" dirty="0"/>
          </a:p>
        </p:txBody>
      </p:sp>
    </p:spTree>
    <p:extLst>
      <p:ext uri="{BB962C8B-B14F-4D97-AF65-F5344CB8AC3E}">
        <p14:creationId xmlns:p14="http://schemas.microsoft.com/office/powerpoint/2010/main" val="3964907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060678" y="754324"/>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VISITAS DE INTERVENTORÍA</a:t>
            </a:r>
            <a:endParaRPr lang="es-ES" sz="3600" b="1" dirty="0">
              <a:solidFill>
                <a:srgbClr val="FF6600"/>
              </a:solidFill>
            </a:endParaRPr>
          </a:p>
        </p:txBody>
      </p:sp>
      <p:grpSp>
        <p:nvGrpSpPr>
          <p:cNvPr id="4" name="Grupo 3"/>
          <p:cNvGrpSpPr/>
          <p:nvPr/>
        </p:nvGrpSpPr>
        <p:grpSpPr>
          <a:xfrm>
            <a:off x="2402635" y="1790701"/>
            <a:ext cx="8379537" cy="4038600"/>
            <a:chOff x="457200" y="1981200"/>
            <a:chExt cx="8388424" cy="4435123"/>
          </a:xfrm>
        </p:grpSpPr>
        <p:sp>
          <p:nvSpPr>
            <p:cNvPr id="5" name="Rectángulo 4"/>
            <p:cNvSpPr/>
            <p:nvPr/>
          </p:nvSpPr>
          <p:spPr>
            <a:xfrm>
              <a:off x="457200" y="1981200"/>
              <a:ext cx="8388424" cy="4419600"/>
            </a:xfrm>
            <a:prstGeom prst="rect">
              <a:avLst/>
            </a:prstGeom>
            <a:noFill/>
          </p:spPr>
        </p:sp>
        <p:sp>
          <p:nvSpPr>
            <p:cNvPr id="6" name="Forma libre 5">
              <a:hlinkClick r:id="rId3" action="ppaction://hlinksldjump"/>
            </p:cNvPr>
            <p:cNvSpPr/>
            <p:nvPr/>
          </p:nvSpPr>
          <p:spPr>
            <a:xfrm>
              <a:off x="466700" y="1983873"/>
              <a:ext cx="1689562" cy="1168868"/>
            </a:xfrm>
            <a:custGeom>
              <a:avLst/>
              <a:gdLst>
                <a:gd name="connsiteX0" fmla="*/ 0 w 1689562"/>
                <a:gd name="connsiteY0" fmla="*/ 84478 h 844781"/>
                <a:gd name="connsiteX1" fmla="*/ 84478 w 1689562"/>
                <a:gd name="connsiteY1" fmla="*/ 0 h 844781"/>
                <a:gd name="connsiteX2" fmla="*/ 1605084 w 1689562"/>
                <a:gd name="connsiteY2" fmla="*/ 0 h 844781"/>
                <a:gd name="connsiteX3" fmla="*/ 1689562 w 1689562"/>
                <a:gd name="connsiteY3" fmla="*/ 84478 h 844781"/>
                <a:gd name="connsiteX4" fmla="*/ 1689562 w 1689562"/>
                <a:gd name="connsiteY4" fmla="*/ 760303 h 844781"/>
                <a:gd name="connsiteX5" fmla="*/ 1605084 w 1689562"/>
                <a:gd name="connsiteY5" fmla="*/ 844781 h 844781"/>
                <a:gd name="connsiteX6" fmla="*/ 84478 w 1689562"/>
                <a:gd name="connsiteY6" fmla="*/ 844781 h 844781"/>
                <a:gd name="connsiteX7" fmla="*/ 0 w 1689562"/>
                <a:gd name="connsiteY7" fmla="*/ 760303 h 844781"/>
                <a:gd name="connsiteX8" fmla="*/ 0 w 1689562"/>
                <a:gd name="connsiteY8" fmla="*/ 84478 h 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562" h="844781">
                  <a:moveTo>
                    <a:pt x="0" y="84478"/>
                  </a:moveTo>
                  <a:cubicBezTo>
                    <a:pt x="0" y="37822"/>
                    <a:pt x="37822" y="0"/>
                    <a:pt x="84478" y="0"/>
                  </a:cubicBezTo>
                  <a:lnTo>
                    <a:pt x="1605084" y="0"/>
                  </a:lnTo>
                  <a:cubicBezTo>
                    <a:pt x="1651740" y="0"/>
                    <a:pt x="1689562" y="37822"/>
                    <a:pt x="1689562" y="84478"/>
                  </a:cubicBezTo>
                  <a:lnTo>
                    <a:pt x="1689562" y="760303"/>
                  </a:lnTo>
                  <a:cubicBezTo>
                    <a:pt x="1689562" y="806959"/>
                    <a:pt x="1651740" y="844781"/>
                    <a:pt x="1605084" y="844781"/>
                  </a:cubicBezTo>
                  <a:lnTo>
                    <a:pt x="84478" y="844781"/>
                  </a:lnTo>
                  <a:cubicBezTo>
                    <a:pt x="37822" y="844781"/>
                    <a:pt x="0" y="806959"/>
                    <a:pt x="0" y="760303"/>
                  </a:cubicBezTo>
                  <a:lnTo>
                    <a:pt x="0" y="84478"/>
                  </a:lnTo>
                  <a:close/>
                </a:path>
              </a:pathLst>
            </a:custGeom>
            <a:solidFill>
              <a:schemeClr val="accent6">
                <a:lumMod val="60000"/>
                <a:lumOff val="40000"/>
              </a:schemeClr>
            </a:solidFill>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spcFirstLastPara="0" vert="horz" wrap="square" lIns="57128" tIns="46333" rIns="57128" bIns="46333" numCol="1" spcCol="1270" anchor="ctr" anchorCtr="0">
              <a:noAutofit/>
            </a:bodyPr>
            <a:lstStyle/>
            <a:p>
              <a:pPr algn="ctr" defTabSz="755650">
                <a:lnSpc>
                  <a:spcPct val="90000"/>
                </a:lnSpc>
                <a:spcBef>
                  <a:spcPct val="0"/>
                </a:spcBef>
                <a:spcAft>
                  <a:spcPct val="35000"/>
                </a:spcAft>
              </a:pPr>
              <a:r>
                <a:rPr lang="es-CO" sz="1700" b="1" dirty="0"/>
                <a:t>1. Visita </a:t>
              </a:r>
              <a:r>
                <a:rPr lang="es-CO" sz="1700" b="1" dirty="0" smtClean="0"/>
                <a:t>de Inducción acompañamiento SENA</a:t>
              </a:r>
              <a:endParaRPr lang="es-CO" sz="1700" b="1" dirty="0"/>
            </a:p>
          </p:txBody>
        </p:sp>
        <p:sp>
          <p:nvSpPr>
            <p:cNvPr id="8" name="Forma libre 7"/>
            <p:cNvSpPr/>
            <p:nvPr/>
          </p:nvSpPr>
          <p:spPr>
            <a:xfrm>
              <a:off x="2578654" y="1983873"/>
              <a:ext cx="1689562" cy="844781"/>
            </a:xfrm>
            <a:custGeom>
              <a:avLst/>
              <a:gdLst>
                <a:gd name="connsiteX0" fmla="*/ 0 w 1689562"/>
                <a:gd name="connsiteY0" fmla="*/ 84478 h 844781"/>
                <a:gd name="connsiteX1" fmla="*/ 84478 w 1689562"/>
                <a:gd name="connsiteY1" fmla="*/ 0 h 844781"/>
                <a:gd name="connsiteX2" fmla="*/ 1605084 w 1689562"/>
                <a:gd name="connsiteY2" fmla="*/ 0 h 844781"/>
                <a:gd name="connsiteX3" fmla="*/ 1689562 w 1689562"/>
                <a:gd name="connsiteY3" fmla="*/ 84478 h 844781"/>
                <a:gd name="connsiteX4" fmla="*/ 1689562 w 1689562"/>
                <a:gd name="connsiteY4" fmla="*/ 760303 h 844781"/>
                <a:gd name="connsiteX5" fmla="*/ 1605084 w 1689562"/>
                <a:gd name="connsiteY5" fmla="*/ 844781 h 844781"/>
                <a:gd name="connsiteX6" fmla="*/ 84478 w 1689562"/>
                <a:gd name="connsiteY6" fmla="*/ 844781 h 844781"/>
                <a:gd name="connsiteX7" fmla="*/ 0 w 1689562"/>
                <a:gd name="connsiteY7" fmla="*/ 760303 h 844781"/>
                <a:gd name="connsiteX8" fmla="*/ 0 w 1689562"/>
                <a:gd name="connsiteY8" fmla="*/ 84478 h 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562" h="844781">
                  <a:moveTo>
                    <a:pt x="0" y="84478"/>
                  </a:moveTo>
                  <a:cubicBezTo>
                    <a:pt x="0" y="37822"/>
                    <a:pt x="37822" y="0"/>
                    <a:pt x="84478" y="0"/>
                  </a:cubicBezTo>
                  <a:lnTo>
                    <a:pt x="1605084" y="0"/>
                  </a:lnTo>
                  <a:cubicBezTo>
                    <a:pt x="1651740" y="0"/>
                    <a:pt x="1689562" y="37822"/>
                    <a:pt x="1689562" y="84478"/>
                  </a:cubicBezTo>
                  <a:lnTo>
                    <a:pt x="1689562" y="760303"/>
                  </a:lnTo>
                  <a:cubicBezTo>
                    <a:pt x="1689562" y="806959"/>
                    <a:pt x="1651740" y="844781"/>
                    <a:pt x="1605084" y="844781"/>
                  </a:cubicBezTo>
                  <a:lnTo>
                    <a:pt x="84478" y="844781"/>
                  </a:lnTo>
                  <a:cubicBezTo>
                    <a:pt x="37822" y="844781"/>
                    <a:pt x="0" y="806959"/>
                    <a:pt x="0" y="760303"/>
                  </a:cubicBezTo>
                  <a:lnTo>
                    <a:pt x="0" y="84478"/>
                  </a:lnTo>
                  <a:close/>
                </a:path>
              </a:pathLst>
            </a:custGeom>
            <a:solidFill>
              <a:schemeClr val="accent3">
                <a:lumMod val="60000"/>
                <a:lumOff val="40000"/>
              </a:schemeClr>
            </a:solidFill>
            <a:scene3d>
              <a:camera prst="orthographicFront"/>
              <a:lightRig rig="threePt" dir="t"/>
            </a:scene3d>
            <a:sp3d>
              <a:bevelT w="63500" h="25400" prst="convex"/>
            </a:sp3d>
          </p:spPr>
          <p:style>
            <a:lnRef idx="0">
              <a:schemeClr val="accent3"/>
            </a:lnRef>
            <a:fillRef idx="3">
              <a:schemeClr val="accent3"/>
            </a:fillRef>
            <a:effectRef idx="3">
              <a:schemeClr val="accent3"/>
            </a:effectRef>
            <a:fontRef idx="minor">
              <a:schemeClr val="lt1"/>
            </a:fontRef>
          </p:style>
          <p:txBody>
            <a:bodyPr spcFirstLastPara="0" vert="horz" wrap="square" lIns="57128" tIns="46333" rIns="57128" bIns="46333" numCol="1" spcCol="1270" anchor="ctr" anchorCtr="0">
              <a:noAutofit/>
            </a:bodyPr>
            <a:lstStyle/>
            <a:p>
              <a:pPr algn="ctr" defTabSz="755650">
                <a:lnSpc>
                  <a:spcPct val="90000"/>
                </a:lnSpc>
                <a:spcBef>
                  <a:spcPct val="0"/>
                </a:spcBef>
                <a:spcAft>
                  <a:spcPct val="35000"/>
                </a:spcAft>
              </a:pPr>
              <a:r>
                <a:rPr lang="es-CO" sz="1700" b="1">
                  <a:ln w="0"/>
                  <a:solidFill>
                    <a:schemeClr val="tx1"/>
                  </a:solidFill>
                  <a:effectLst>
                    <a:outerShdw blurRad="38100" dist="19050" dir="2700000" algn="tl" rotWithShape="0">
                      <a:schemeClr val="dk1">
                        <a:alpha val="40000"/>
                      </a:schemeClr>
                    </a:outerShdw>
                  </a:effectLst>
                </a:rPr>
                <a:t>2. Visitas documentales</a:t>
              </a:r>
              <a:endParaRPr lang="es-CO" sz="1700" b="1" dirty="0">
                <a:ln w="0"/>
                <a:solidFill>
                  <a:schemeClr val="tx1"/>
                </a:solidFill>
                <a:effectLst>
                  <a:outerShdw blurRad="38100" dist="19050" dir="2700000" algn="tl" rotWithShape="0">
                    <a:schemeClr val="dk1">
                      <a:alpha val="40000"/>
                    </a:schemeClr>
                  </a:outerShdw>
                </a:effectLst>
              </a:endParaRPr>
            </a:p>
          </p:txBody>
        </p:sp>
        <p:sp>
          <p:nvSpPr>
            <p:cNvPr id="9" name="Forma libre 8"/>
            <p:cNvSpPr/>
            <p:nvPr/>
          </p:nvSpPr>
          <p:spPr>
            <a:xfrm>
              <a:off x="2747610" y="2828654"/>
              <a:ext cx="168956" cy="482775"/>
            </a:xfrm>
            <a:custGeom>
              <a:avLst/>
              <a:gdLst/>
              <a:ahLst/>
              <a:cxnLst/>
              <a:rect l="0" t="0" r="0" b="0"/>
              <a:pathLst>
                <a:path>
                  <a:moveTo>
                    <a:pt x="0" y="0"/>
                  </a:moveTo>
                  <a:lnTo>
                    <a:pt x="0" y="482775"/>
                  </a:lnTo>
                  <a:lnTo>
                    <a:pt x="168956" y="482775"/>
                  </a:lnTo>
                </a:path>
              </a:pathLst>
            </a:custGeom>
            <a:noFill/>
            <a:scene3d>
              <a:camera prst="orthographicFront"/>
              <a:lightRig rig="threePt" dir="t"/>
            </a:scene3d>
            <a:sp3d>
              <a:bevelT prst="convex"/>
            </a:sp3d>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0" name="Forma libre 9"/>
            <p:cNvSpPr/>
            <p:nvPr/>
          </p:nvSpPr>
          <p:spPr>
            <a:xfrm>
              <a:off x="2916567" y="3039850"/>
              <a:ext cx="1351650" cy="543160"/>
            </a:xfrm>
            <a:custGeom>
              <a:avLst/>
              <a:gdLst>
                <a:gd name="connsiteX0" fmla="*/ 0 w 1351650"/>
                <a:gd name="connsiteY0" fmla="*/ 54316 h 543160"/>
                <a:gd name="connsiteX1" fmla="*/ 54316 w 1351650"/>
                <a:gd name="connsiteY1" fmla="*/ 0 h 543160"/>
                <a:gd name="connsiteX2" fmla="*/ 1297334 w 1351650"/>
                <a:gd name="connsiteY2" fmla="*/ 0 h 543160"/>
                <a:gd name="connsiteX3" fmla="*/ 1351650 w 1351650"/>
                <a:gd name="connsiteY3" fmla="*/ 54316 h 543160"/>
                <a:gd name="connsiteX4" fmla="*/ 1351650 w 1351650"/>
                <a:gd name="connsiteY4" fmla="*/ 488844 h 543160"/>
                <a:gd name="connsiteX5" fmla="*/ 1297334 w 1351650"/>
                <a:gd name="connsiteY5" fmla="*/ 543160 h 543160"/>
                <a:gd name="connsiteX6" fmla="*/ 54316 w 1351650"/>
                <a:gd name="connsiteY6" fmla="*/ 543160 h 543160"/>
                <a:gd name="connsiteX7" fmla="*/ 0 w 1351650"/>
                <a:gd name="connsiteY7" fmla="*/ 488844 h 543160"/>
                <a:gd name="connsiteX8" fmla="*/ 0 w 1351650"/>
                <a:gd name="connsiteY8" fmla="*/ 54316 h 5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650" h="543160">
                  <a:moveTo>
                    <a:pt x="0" y="54316"/>
                  </a:moveTo>
                  <a:cubicBezTo>
                    <a:pt x="0" y="24318"/>
                    <a:pt x="24318" y="0"/>
                    <a:pt x="54316" y="0"/>
                  </a:cubicBezTo>
                  <a:lnTo>
                    <a:pt x="1297334" y="0"/>
                  </a:lnTo>
                  <a:cubicBezTo>
                    <a:pt x="1327332" y="0"/>
                    <a:pt x="1351650" y="24318"/>
                    <a:pt x="1351650" y="54316"/>
                  </a:cubicBezTo>
                  <a:lnTo>
                    <a:pt x="1351650" y="488844"/>
                  </a:lnTo>
                  <a:cubicBezTo>
                    <a:pt x="1351650" y="518842"/>
                    <a:pt x="1327332" y="543160"/>
                    <a:pt x="1297334" y="543160"/>
                  </a:cubicBezTo>
                  <a:lnTo>
                    <a:pt x="54316" y="543160"/>
                  </a:lnTo>
                  <a:cubicBezTo>
                    <a:pt x="24318" y="543160"/>
                    <a:pt x="0" y="518842"/>
                    <a:pt x="0" y="488844"/>
                  </a:cubicBezTo>
                  <a:lnTo>
                    <a:pt x="0" y="54316"/>
                  </a:lnTo>
                  <a:close/>
                </a:path>
              </a:pathLst>
            </a:custGeom>
            <a:solidFill>
              <a:schemeClr val="accent3">
                <a:lumMod val="40000"/>
                <a:lumOff val="60000"/>
              </a:schemeClr>
            </a:solidFill>
            <a:scene3d>
              <a:camera prst="orthographicFront"/>
              <a:lightRig rig="threePt" dir="t"/>
            </a:scene3d>
            <a:sp3d>
              <a:bevelT prst="convex"/>
            </a:sp3d>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44484" tIns="34959" rIns="44484" bIns="34959" numCol="1" spcCol="1270" anchor="ctr" anchorCtr="0">
              <a:noAutofit/>
            </a:bodyPr>
            <a:lstStyle/>
            <a:p>
              <a:pPr algn="ctr" defTabSz="666750">
                <a:lnSpc>
                  <a:spcPct val="90000"/>
                </a:lnSpc>
                <a:spcBef>
                  <a:spcPct val="0"/>
                </a:spcBef>
                <a:spcAft>
                  <a:spcPct val="35000"/>
                </a:spcAft>
              </a:pPr>
              <a:r>
                <a:rPr lang="es-CO" sz="1500" dirty="0"/>
                <a:t>Técnicas</a:t>
              </a:r>
            </a:p>
          </p:txBody>
        </p:sp>
        <p:sp>
          <p:nvSpPr>
            <p:cNvPr id="11" name="Forma libre 10"/>
            <p:cNvSpPr/>
            <p:nvPr/>
          </p:nvSpPr>
          <p:spPr>
            <a:xfrm>
              <a:off x="2747610" y="2828654"/>
              <a:ext cx="168956" cy="1387942"/>
            </a:xfrm>
            <a:custGeom>
              <a:avLst/>
              <a:gdLst/>
              <a:ahLst/>
              <a:cxnLst/>
              <a:rect l="0" t="0" r="0" b="0"/>
              <a:pathLst>
                <a:path>
                  <a:moveTo>
                    <a:pt x="0" y="0"/>
                  </a:moveTo>
                  <a:lnTo>
                    <a:pt x="0" y="1387942"/>
                  </a:lnTo>
                  <a:lnTo>
                    <a:pt x="168956" y="1387942"/>
                  </a:lnTo>
                </a:path>
              </a:pathLst>
            </a:custGeom>
            <a:noFill/>
            <a:scene3d>
              <a:camera prst="orthographicFront"/>
              <a:lightRig rig="threePt" dir="t"/>
            </a:scene3d>
            <a:sp3d>
              <a:bevelT prst="convex"/>
            </a:sp3d>
          </p:spPr>
          <p:style>
            <a:lnRef idx="2">
              <a:schemeClr val="dk1"/>
            </a:lnRef>
            <a:fillRef idx="0">
              <a:schemeClr val="dk1"/>
            </a:fillRef>
            <a:effectRef idx="1">
              <a:schemeClr val="dk1"/>
            </a:effectRef>
            <a:fontRef idx="minor">
              <a:schemeClr val="tx1">
                <a:hueOff val="0"/>
                <a:satOff val="0"/>
                <a:lumOff val="0"/>
                <a:alphaOff val="0"/>
              </a:schemeClr>
            </a:fontRef>
          </p:style>
        </p:sp>
        <p:sp>
          <p:nvSpPr>
            <p:cNvPr id="12" name="Forma libre 11"/>
            <p:cNvSpPr/>
            <p:nvPr/>
          </p:nvSpPr>
          <p:spPr>
            <a:xfrm>
              <a:off x="2916567" y="3794206"/>
              <a:ext cx="1351650" cy="844781"/>
            </a:xfrm>
            <a:custGeom>
              <a:avLst/>
              <a:gdLst>
                <a:gd name="connsiteX0" fmla="*/ 0 w 1351650"/>
                <a:gd name="connsiteY0" fmla="*/ 84478 h 844781"/>
                <a:gd name="connsiteX1" fmla="*/ 84478 w 1351650"/>
                <a:gd name="connsiteY1" fmla="*/ 0 h 844781"/>
                <a:gd name="connsiteX2" fmla="*/ 1267172 w 1351650"/>
                <a:gd name="connsiteY2" fmla="*/ 0 h 844781"/>
                <a:gd name="connsiteX3" fmla="*/ 1351650 w 1351650"/>
                <a:gd name="connsiteY3" fmla="*/ 84478 h 844781"/>
                <a:gd name="connsiteX4" fmla="*/ 1351650 w 1351650"/>
                <a:gd name="connsiteY4" fmla="*/ 760303 h 844781"/>
                <a:gd name="connsiteX5" fmla="*/ 1267172 w 1351650"/>
                <a:gd name="connsiteY5" fmla="*/ 844781 h 844781"/>
                <a:gd name="connsiteX6" fmla="*/ 84478 w 1351650"/>
                <a:gd name="connsiteY6" fmla="*/ 844781 h 844781"/>
                <a:gd name="connsiteX7" fmla="*/ 0 w 1351650"/>
                <a:gd name="connsiteY7" fmla="*/ 760303 h 844781"/>
                <a:gd name="connsiteX8" fmla="*/ 0 w 1351650"/>
                <a:gd name="connsiteY8" fmla="*/ 84478 h 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1650" h="844781">
                  <a:moveTo>
                    <a:pt x="0" y="84478"/>
                  </a:moveTo>
                  <a:cubicBezTo>
                    <a:pt x="0" y="37822"/>
                    <a:pt x="37822" y="0"/>
                    <a:pt x="84478" y="0"/>
                  </a:cubicBezTo>
                  <a:lnTo>
                    <a:pt x="1267172" y="0"/>
                  </a:lnTo>
                  <a:cubicBezTo>
                    <a:pt x="1313828" y="0"/>
                    <a:pt x="1351650" y="37822"/>
                    <a:pt x="1351650" y="84478"/>
                  </a:cubicBezTo>
                  <a:lnTo>
                    <a:pt x="1351650" y="760303"/>
                  </a:lnTo>
                  <a:cubicBezTo>
                    <a:pt x="1351650" y="806959"/>
                    <a:pt x="1313828" y="844781"/>
                    <a:pt x="1267172" y="844781"/>
                  </a:cubicBezTo>
                  <a:lnTo>
                    <a:pt x="84478" y="844781"/>
                  </a:lnTo>
                  <a:cubicBezTo>
                    <a:pt x="37822" y="844781"/>
                    <a:pt x="0" y="806959"/>
                    <a:pt x="0" y="760303"/>
                  </a:cubicBezTo>
                  <a:lnTo>
                    <a:pt x="0" y="84478"/>
                  </a:lnTo>
                  <a:close/>
                </a:path>
              </a:pathLst>
            </a:custGeom>
            <a:solidFill>
              <a:schemeClr val="accent3">
                <a:lumMod val="40000"/>
                <a:lumOff val="60000"/>
              </a:schemeClr>
            </a:solidFill>
            <a:scene3d>
              <a:camera prst="orthographicFront"/>
              <a:lightRig rig="threePt" dir="t"/>
            </a:scene3d>
            <a:sp3d>
              <a:bevelT prst="convex"/>
            </a:sp3d>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53318" tIns="43793" rIns="53318" bIns="43793" numCol="1" spcCol="1270" anchor="ctr" anchorCtr="0">
              <a:noAutofit/>
            </a:bodyPr>
            <a:lstStyle/>
            <a:p>
              <a:pPr algn="ctr" defTabSz="666750">
                <a:lnSpc>
                  <a:spcPct val="90000"/>
                </a:lnSpc>
                <a:spcBef>
                  <a:spcPct val="0"/>
                </a:spcBef>
                <a:spcAft>
                  <a:spcPct val="35000"/>
                </a:spcAft>
              </a:pPr>
              <a:r>
                <a:rPr lang="es-CO" sz="1500" dirty="0"/>
                <a:t>Administrativa y financiera </a:t>
              </a:r>
            </a:p>
          </p:txBody>
        </p:sp>
        <p:sp>
          <p:nvSpPr>
            <p:cNvPr id="13" name="Forma libre 12"/>
            <p:cNvSpPr/>
            <p:nvPr/>
          </p:nvSpPr>
          <p:spPr>
            <a:xfrm>
              <a:off x="4690608" y="1983873"/>
              <a:ext cx="1689562" cy="844781"/>
            </a:xfrm>
            <a:custGeom>
              <a:avLst/>
              <a:gdLst>
                <a:gd name="connsiteX0" fmla="*/ 0 w 1689562"/>
                <a:gd name="connsiteY0" fmla="*/ 84478 h 844781"/>
                <a:gd name="connsiteX1" fmla="*/ 84478 w 1689562"/>
                <a:gd name="connsiteY1" fmla="*/ 0 h 844781"/>
                <a:gd name="connsiteX2" fmla="*/ 1605084 w 1689562"/>
                <a:gd name="connsiteY2" fmla="*/ 0 h 844781"/>
                <a:gd name="connsiteX3" fmla="*/ 1689562 w 1689562"/>
                <a:gd name="connsiteY3" fmla="*/ 84478 h 844781"/>
                <a:gd name="connsiteX4" fmla="*/ 1689562 w 1689562"/>
                <a:gd name="connsiteY4" fmla="*/ 760303 h 844781"/>
                <a:gd name="connsiteX5" fmla="*/ 1605084 w 1689562"/>
                <a:gd name="connsiteY5" fmla="*/ 844781 h 844781"/>
                <a:gd name="connsiteX6" fmla="*/ 84478 w 1689562"/>
                <a:gd name="connsiteY6" fmla="*/ 844781 h 844781"/>
                <a:gd name="connsiteX7" fmla="*/ 0 w 1689562"/>
                <a:gd name="connsiteY7" fmla="*/ 760303 h 844781"/>
                <a:gd name="connsiteX8" fmla="*/ 0 w 1689562"/>
                <a:gd name="connsiteY8" fmla="*/ 84478 h 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562" h="844781">
                  <a:moveTo>
                    <a:pt x="0" y="84478"/>
                  </a:moveTo>
                  <a:cubicBezTo>
                    <a:pt x="0" y="37822"/>
                    <a:pt x="37822" y="0"/>
                    <a:pt x="84478" y="0"/>
                  </a:cubicBezTo>
                  <a:lnTo>
                    <a:pt x="1605084" y="0"/>
                  </a:lnTo>
                  <a:cubicBezTo>
                    <a:pt x="1651740" y="0"/>
                    <a:pt x="1689562" y="37822"/>
                    <a:pt x="1689562" y="84478"/>
                  </a:cubicBezTo>
                  <a:lnTo>
                    <a:pt x="1689562" y="760303"/>
                  </a:lnTo>
                  <a:cubicBezTo>
                    <a:pt x="1689562" y="806959"/>
                    <a:pt x="1651740" y="844781"/>
                    <a:pt x="1605084" y="844781"/>
                  </a:cubicBezTo>
                  <a:lnTo>
                    <a:pt x="84478" y="844781"/>
                  </a:lnTo>
                  <a:cubicBezTo>
                    <a:pt x="37822" y="844781"/>
                    <a:pt x="0" y="806959"/>
                    <a:pt x="0" y="760303"/>
                  </a:cubicBezTo>
                  <a:lnTo>
                    <a:pt x="0" y="84478"/>
                  </a:lnTo>
                  <a:close/>
                </a:path>
              </a:pathLst>
            </a:custGeom>
            <a:solidFill>
              <a:schemeClr val="accent3">
                <a:lumMod val="60000"/>
                <a:lumOff val="40000"/>
              </a:schemeClr>
            </a:solidFill>
            <a:scene3d>
              <a:camera prst="orthographicFront"/>
              <a:lightRig rig="threePt" dir="t"/>
            </a:scene3d>
            <a:sp3d>
              <a:bevelT w="63500" h="25400" prst="convex"/>
            </a:sp3d>
          </p:spPr>
          <p:style>
            <a:lnRef idx="0">
              <a:schemeClr val="accent3"/>
            </a:lnRef>
            <a:fillRef idx="3">
              <a:schemeClr val="accent3"/>
            </a:fillRef>
            <a:effectRef idx="3">
              <a:schemeClr val="accent3"/>
            </a:effectRef>
            <a:fontRef idx="minor">
              <a:schemeClr val="lt1"/>
            </a:fontRef>
          </p:style>
          <p:txBody>
            <a:bodyPr spcFirstLastPara="0" vert="horz" wrap="square" lIns="57128" tIns="46333" rIns="57128" bIns="46333" numCol="1" spcCol="1270" anchor="ctr" anchorCtr="0">
              <a:noAutofit/>
            </a:bodyPr>
            <a:lstStyle/>
            <a:p>
              <a:pPr algn="ctr" defTabSz="755650">
                <a:lnSpc>
                  <a:spcPct val="90000"/>
                </a:lnSpc>
                <a:spcBef>
                  <a:spcPct val="0"/>
                </a:spcBef>
                <a:spcAft>
                  <a:spcPct val="35000"/>
                </a:spcAft>
              </a:pPr>
              <a:r>
                <a:rPr lang="es-CO" sz="1700" b="1">
                  <a:ln w="0"/>
                  <a:solidFill>
                    <a:schemeClr val="tx1"/>
                  </a:solidFill>
                  <a:effectLst>
                    <a:outerShdw blurRad="38100" dist="19050" dir="2700000" algn="tl" rotWithShape="0">
                      <a:schemeClr val="dk1">
                        <a:alpha val="40000"/>
                      </a:schemeClr>
                    </a:outerShdw>
                  </a:effectLst>
                </a:rPr>
                <a:t>3. Visitas de campo</a:t>
              </a:r>
              <a:endParaRPr lang="es-CO" sz="1700" b="1" dirty="0">
                <a:ln w="0"/>
                <a:solidFill>
                  <a:schemeClr val="tx1"/>
                </a:solidFill>
                <a:effectLst>
                  <a:outerShdw blurRad="38100" dist="19050" dir="2700000" algn="tl" rotWithShape="0">
                    <a:schemeClr val="dk1">
                      <a:alpha val="40000"/>
                    </a:schemeClr>
                  </a:outerShdw>
                </a:effectLst>
              </a:endParaRPr>
            </a:p>
          </p:txBody>
        </p:sp>
        <p:sp>
          <p:nvSpPr>
            <p:cNvPr id="14" name="Forma libre 13"/>
            <p:cNvSpPr/>
            <p:nvPr/>
          </p:nvSpPr>
          <p:spPr>
            <a:xfrm>
              <a:off x="5549888" y="2828654"/>
              <a:ext cx="151342" cy="600346"/>
            </a:xfrm>
            <a:custGeom>
              <a:avLst/>
              <a:gdLst/>
              <a:ahLst/>
              <a:cxnLst/>
              <a:rect l="0" t="0" r="0" b="0"/>
              <a:pathLst>
                <a:path>
                  <a:moveTo>
                    <a:pt x="0" y="0"/>
                  </a:moveTo>
                  <a:lnTo>
                    <a:pt x="0" y="1046350"/>
                  </a:lnTo>
                  <a:lnTo>
                    <a:pt x="168956" y="1046350"/>
                  </a:lnTo>
                </a:path>
              </a:pathLst>
            </a:custGeom>
            <a:noFill/>
            <a:scene3d>
              <a:camera prst="orthographicFront"/>
              <a:lightRig rig="threePt" dir="t"/>
            </a:scene3d>
            <a:sp3d>
              <a:bevelT prst="convex"/>
            </a:sp3d>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5" name="Forma libre 14"/>
            <p:cNvSpPr/>
            <p:nvPr/>
          </p:nvSpPr>
          <p:spPr>
            <a:xfrm>
              <a:off x="4724400" y="3076244"/>
              <a:ext cx="1871248" cy="1670310"/>
            </a:xfrm>
            <a:custGeom>
              <a:avLst/>
              <a:gdLst>
                <a:gd name="connsiteX0" fmla="*/ 0 w 1538718"/>
                <a:gd name="connsiteY0" fmla="*/ 153872 h 1670310"/>
                <a:gd name="connsiteX1" fmla="*/ 153872 w 1538718"/>
                <a:gd name="connsiteY1" fmla="*/ 0 h 1670310"/>
                <a:gd name="connsiteX2" fmla="*/ 1384846 w 1538718"/>
                <a:gd name="connsiteY2" fmla="*/ 0 h 1670310"/>
                <a:gd name="connsiteX3" fmla="*/ 1538718 w 1538718"/>
                <a:gd name="connsiteY3" fmla="*/ 153872 h 1670310"/>
                <a:gd name="connsiteX4" fmla="*/ 1538718 w 1538718"/>
                <a:gd name="connsiteY4" fmla="*/ 1516438 h 1670310"/>
                <a:gd name="connsiteX5" fmla="*/ 1384846 w 1538718"/>
                <a:gd name="connsiteY5" fmla="*/ 1670310 h 1670310"/>
                <a:gd name="connsiteX6" fmla="*/ 153872 w 1538718"/>
                <a:gd name="connsiteY6" fmla="*/ 1670310 h 1670310"/>
                <a:gd name="connsiteX7" fmla="*/ 0 w 1538718"/>
                <a:gd name="connsiteY7" fmla="*/ 1516438 h 1670310"/>
                <a:gd name="connsiteX8" fmla="*/ 0 w 1538718"/>
                <a:gd name="connsiteY8" fmla="*/ 153872 h 167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718" h="1670310">
                  <a:moveTo>
                    <a:pt x="0" y="153872"/>
                  </a:moveTo>
                  <a:cubicBezTo>
                    <a:pt x="0" y="68891"/>
                    <a:pt x="68891" y="0"/>
                    <a:pt x="153872" y="0"/>
                  </a:cubicBezTo>
                  <a:lnTo>
                    <a:pt x="1384846" y="0"/>
                  </a:lnTo>
                  <a:cubicBezTo>
                    <a:pt x="1469827" y="0"/>
                    <a:pt x="1538718" y="68891"/>
                    <a:pt x="1538718" y="153872"/>
                  </a:cubicBezTo>
                  <a:lnTo>
                    <a:pt x="1538718" y="1516438"/>
                  </a:lnTo>
                  <a:cubicBezTo>
                    <a:pt x="1538718" y="1601419"/>
                    <a:pt x="1469827" y="1670310"/>
                    <a:pt x="1384846" y="1670310"/>
                  </a:cubicBezTo>
                  <a:lnTo>
                    <a:pt x="153872" y="1670310"/>
                  </a:lnTo>
                  <a:cubicBezTo>
                    <a:pt x="68891" y="1670310"/>
                    <a:pt x="0" y="1601419"/>
                    <a:pt x="0" y="1516438"/>
                  </a:cubicBezTo>
                  <a:lnTo>
                    <a:pt x="0" y="153872"/>
                  </a:lnTo>
                  <a:close/>
                </a:path>
              </a:pathLst>
            </a:custGeom>
            <a:solidFill>
              <a:schemeClr val="accent3">
                <a:lumMod val="40000"/>
                <a:lumOff val="60000"/>
              </a:schemeClr>
            </a:solidFill>
            <a:scene3d>
              <a:camera prst="orthographicFront"/>
              <a:lightRig rig="threePt" dir="t"/>
            </a:scene3d>
            <a:sp3d>
              <a:bevelT prst="convex"/>
            </a:sp3d>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73643" tIns="64118" rIns="73643" bIns="64118" numCol="1" spcCol="1270" anchor="ctr" anchorCtr="0">
              <a:noAutofit/>
            </a:bodyPr>
            <a:lstStyle/>
            <a:p>
              <a:pPr marL="342900" indent="-342900" defTabSz="666750">
                <a:lnSpc>
                  <a:spcPct val="90000"/>
                </a:lnSpc>
                <a:spcBef>
                  <a:spcPct val="0"/>
                </a:spcBef>
                <a:spcAft>
                  <a:spcPct val="35000"/>
                </a:spcAft>
                <a:buAutoNum type="alphaLcPeriod"/>
              </a:pPr>
              <a:r>
                <a:rPr lang="es-CO" sz="1500" dirty="0"/>
                <a:t>Visitas a las  sesiones  de capacitación y eventos </a:t>
              </a:r>
              <a:r>
                <a:rPr lang="es-CO" sz="1500" dirty="0" err="1" smtClean="0"/>
                <a:t>especiale</a:t>
              </a:r>
              <a:endParaRPr lang="es-CO" sz="1500" dirty="0"/>
            </a:p>
          </p:txBody>
        </p:sp>
        <p:sp>
          <p:nvSpPr>
            <p:cNvPr id="16" name="Forma libre 15"/>
            <p:cNvSpPr/>
            <p:nvPr/>
          </p:nvSpPr>
          <p:spPr>
            <a:xfrm>
              <a:off x="6802561" y="1983873"/>
              <a:ext cx="1789534" cy="844781"/>
            </a:xfrm>
            <a:custGeom>
              <a:avLst/>
              <a:gdLst>
                <a:gd name="connsiteX0" fmla="*/ 0 w 1789534"/>
                <a:gd name="connsiteY0" fmla="*/ 84478 h 844781"/>
                <a:gd name="connsiteX1" fmla="*/ 84478 w 1789534"/>
                <a:gd name="connsiteY1" fmla="*/ 0 h 844781"/>
                <a:gd name="connsiteX2" fmla="*/ 1705056 w 1789534"/>
                <a:gd name="connsiteY2" fmla="*/ 0 h 844781"/>
                <a:gd name="connsiteX3" fmla="*/ 1789534 w 1789534"/>
                <a:gd name="connsiteY3" fmla="*/ 84478 h 844781"/>
                <a:gd name="connsiteX4" fmla="*/ 1789534 w 1789534"/>
                <a:gd name="connsiteY4" fmla="*/ 760303 h 844781"/>
                <a:gd name="connsiteX5" fmla="*/ 1705056 w 1789534"/>
                <a:gd name="connsiteY5" fmla="*/ 844781 h 844781"/>
                <a:gd name="connsiteX6" fmla="*/ 84478 w 1789534"/>
                <a:gd name="connsiteY6" fmla="*/ 844781 h 844781"/>
                <a:gd name="connsiteX7" fmla="*/ 0 w 1789534"/>
                <a:gd name="connsiteY7" fmla="*/ 760303 h 844781"/>
                <a:gd name="connsiteX8" fmla="*/ 0 w 1789534"/>
                <a:gd name="connsiteY8" fmla="*/ 84478 h 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534" h="844781">
                  <a:moveTo>
                    <a:pt x="0" y="84478"/>
                  </a:moveTo>
                  <a:cubicBezTo>
                    <a:pt x="0" y="37822"/>
                    <a:pt x="37822" y="0"/>
                    <a:pt x="84478" y="0"/>
                  </a:cubicBezTo>
                  <a:lnTo>
                    <a:pt x="1705056" y="0"/>
                  </a:lnTo>
                  <a:cubicBezTo>
                    <a:pt x="1751712" y="0"/>
                    <a:pt x="1789534" y="37822"/>
                    <a:pt x="1789534" y="84478"/>
                  </a:cubicBezTo>
                  <a:lnTo>
                    <a:pt x="1789534" y="760303"/>
                  </a:lnTo>
                  <a:cubicBezTo>
                    <a:pt x="1789534" y="806959"/>
                    <a:pt x="1751712" y="844781"/>
                    <a:pt x="1705056" y="844781"/>
                  </a:cubicBezTo>
                  <a:lnTo>
                    <a:pt x="84478" y="844781"/>
                  </a:lnTo>
                  <a:cubicBezTo>
                    <a:pt x="37822" y="844781"/>
                    <a:pt x="0" y="806959"/>
                    <a:pt x="0" y="760303"/>
                  </a:cubicBezTo>
                  <a:lnTo>
                    <a:pt x="0" y="84478"/>
                  </a:lnTo>
                  <a:close/>
                </a:path>
              </a:pathLst>
            </a:custGeom>
            <a:solidFill>
              <a:schemeClr val="accent6">
                <a:lumMod val="60000"/>
                <a:lumOff val="40000"/>
              </a:schemeClr>
            </a:solidFill>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spcFirstLastPara="0" vert="horz" wrap="square" lIns="57128" tIns="46333" rIns="57128" bIns="46333" numCol="1" spcCol="1270" anchor="ctr" anchorCtr="0">
              <a:noAutofit/>
            </a:bodyPr>
            <a:lstStyle/>
            <a:p>
              <a:pPr algn="ctr" defTabSz="755650">
                <a:lnSpc>
                  <a:spcPct val="90000"/>
                </a:lnSpc>
                <a:spcBef>
                  <a:spcPct val="0"/>
                </a:spcBef>
                <a:spcAft>
                  <a:spcPct val="35000"/>
                </a:spcAft>
              </a:pPr>
              <a:r>
                <a:rPr lang="es-CO" sz="1700" b="1" dirty="0"/>
                <a:t>4. Visitas y/o reuniones especiales</a:t>
              </a:r>
            </a:p>
          </p:txBody>
        </p:sp>
        <p:sp>
          <p:nvSpPr>
            <p:cNvPr id="17" name="Forma libre 16"/>
            <p:cNvSpPr/>
            <p:nvPr/>
          </p:nvSpPr>
          <p:spPr>
            <a:xfrm>
              <a:off x="7616122" y="2804393"/>
              <a:ext cx="45719" cy="1810333"/>
            </a:xfrm>
            <a:custGeom>
              <a:avLst/>
              <a:gdLst/>
              <a:ahLst/>
              <a:cxnLst/>
              <a:rect l="0" t="0" r="0" b="0"/>
              <a:pathLst>
                <a:path>
                  <a:moveTo>
                    <a:pt x="0" y="0"/>
                  </a:moveTo>
                  <a:lnTo>
                    <a:pt x="0" y="1890333"/>
                  </a:lnTo>
                  <a:lnTo>
                    <a:pt x="178953" y="1890333"/>
                  </a:lnTo>
                </a:path>
              </a:pathLst>
            </a:custGeom>
            <a:noFill/>
            <a:scene3d>
              <a:camera prst="orthographicFront"/>
              <a:lightRig rig="threePt" dir="t"/>
            </a:scene3d>
            <a:sp3d>
              <a:bevelT prst="convex"/>
            </a:sp3d>
          </p:spPr>
          <p:style>
            <a:lnRef idx="2">
              <a:schemeClr val="dk1"/>
            </a:lnRef>
            <a:fillRef idx="0">
              <a:schemeClr val="dk1"/>
            </a:fillRef>
            <a:effectRef idx="1">
              <a:schemeClr val="dk1"/>
            </a:effectRef>
            <a:fontRef idx="minor">
              <a:schemeClr val="tx1">
                <a:hueOff val="0"/>
                <a:satOff val="0"/>
                <a:lumOff val="0"/>
                <a:alphaOff val="0"/>
              </a:schemeClr>
            </a:fontRef>
          </p:style>
        </p:sp>
        <p:sp>
          <p:nvSpPr>
            <p:cNvPr id="18" name="Forma libre 17"/>
            <p:cNvSpPr/>
            <p:nvPr/>
          </p:nvSpPr>
          <p:spPr>
            <a:xfrm>
              <a:off x="6882809" y="3058047"/>
              <a:ext cx="1675654" cy="3358276"/>
            </a:xfrm>
            <a:custGeom>
              <a:avLst/>
              <a:gdLst>
                <a:gd name="connsiteX0" fmla="*/ 0 w 1675654"/>
                <a:gd name="connsiteY0" fmla="*/ 167565 h 3358276"/>
                <a:gd name="connsiteX1" fmla="*/ 167565 w 1675654"/>
                <a:gd name="connsiteY1" fmla="*/ 0 h 3358276"/>
                <a:gd name="connsiteX2" fmla="*/ 1508089 w 1675654"/>
                <a:gd name="connsiteY2" fmla="*/ 0 h 3358276"/>
                <a:gd name="connsiteX3" fmla="*/ 1675654 w 1675654"/>
                <a:gd name="connsiteY3" fmla="*/ 167565 h 3358276"/>
                <a:gd name="connsiteX4" fmla="*/ 1675654 w 1675654"/>
                <a:gd name="connsiteY4" fmla="*/ 3190711 h 3358276"/>
                <a:gd name="connsiteX5" fmla="*/ 1508089 w 1675654"/>
                <a:gd name="connsiteY5" fmla="*/ 3358276 h 3358276"/>
                <a:gd name="connsiteX6" fmla="*/ 167565 w 1675654"/>
                <a:gd name="connsiteY6" fmla="*/ 3358276 h 3358276"/>
                <a:gd name="connsiteX7" fmla="*/ 0 w 1675654"/>
                <a:gd name="connsiteY7" fmla="*/ 3190711 h 3358276"/>
                <a:gd name="connsiteX8" fmla="*/ 0 w 1675654"/>
                <a:gd name="connsiteY8" fmla="*/ 167565 h 335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654" h="3358276">
                  <a:moveTo>
                    <a:pt x="0" y="167565"/>
                  </a:moveTo>
                  <a:cubicBezTo>
                    <a:pt x="0" y="75021"/>
                    <a:pt x="75021" y="0"/>
                    <a:pt x="167565" y="0"/>
                  </a:cubicBezTo>
                  <a:lnTo>
                    <a:pt x="1508089" y="0"/>
                  </a:lnTo>
                  <a:cubicBezTo>
                    <a:pt x="1600633" y="0"/>
                    <a:pt x="1675654" y="75021"/>
                    <a:pt x="1675654" y="167565"/>
                  </a:cubicBezTo>
                  <a:lnTo>
                    <a:pt x="1675654" y="3190711"/>
                  </a:lnTo>
                  <a:cubicBezTo>
                    <a:pt x="1675654" y="3283255"/>
                    <a:pt x="1600633" y="3358276"/>
                    <a:pt x="1508089" y="3358276"/>
                  </a:cubicBezTo>
                  <a:lnTo>
                    <a:pt x="167565" y="3358276"/>
                  </a:lnTo>
                  <a:cubicBezTo>
                    <a:pt x="75021" y="3358276"/>
                    <a:pt x="0" y="3283255"/>
                    <a:pt x="0" y="3190711"/>
                  </a:cubicBezTo>
                  <a:lnTo>
                    <a:pt x="0" y="167565"/>
                  </a:lnTo>
                  <a:close/>
                </a:path>
              </a:pathLst>
            </a:custGeom>
            <a:solidFill>
              <a:schemeClr val="accent3">
                <a:lumMod val="40000"/>
                <a:lumOff val="60000"/>
              </a:schemeClr>
            </a:solidFill>
            <a:scene3d>
              <a:camera prst="orthographicFront"/>
              <a:lightRig rig="threePt" dir="t"/>
            </a:scene3d>
            <a:sp3d>
              <a:bevelT prst="convex"/>
            </a:sp3d>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77653" tIns="68128" rIns="77653" bIns="68128" numCol="1" spcCol="1270" anchor="ctr" anchorCtr="0">
              <a:noAutofit/>
            </a:bodyPr>
            <a:lstStyle/>
            <a:p>
              <a:pPr algn="just" defTabSz="666750">
                <a:lnSpc>
                  <a:spcPct val="90000"/>
                </a:lnSpc>
                <a:spcBef>
                  <a:spcPct val="0"/>
                </a:spcBef>
                <a:spcAft>
                  <a:spcPct val="35000"/>
                </a:spcAft>
              </a:pPr>
              <a:r>
                <a:rPr lang="es-CO" sz="1500" dirty="0"/>
                <a:t>Se llevan a cabo en situaciones que ameriten un trato especial en asuntos  técnicos, financieros  administrativos o  legales</a:t>
              </a:r>
              <a:r>
                <a:rPr lang="es-CO" sz="1500" dirty="0" smtClean="0"/>
                <a:t>.</a:t>
              </a:r>
              <a:endParaRPr lang="es-CO" sz="1500" dirty="0"/>
            </a:p>
          </p:txBody>
        </p:sp>
      </p:grpSp>
    </p:spTree>
    <p:extLst>
      <p:ext uri="{BB962C8B-B14F-4D97-AF65-F5344CB8AC3E}">
        <p14:creationId xmlns:p14="http://schemas.microsoft.com/office/powerpoint/2010/main" val="282599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692014" y="738133"/>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1. VISITAS EN SEDE</a:t>
            </a:r>
            <a:endParaRPr lang="es-ES" sz="3600" b="1" dirty="0">
              <a:solidFill>
                <a:srgbClr val="FF6600"/>
              </a:solidFill>
            </a:endParaRPr>
          </a:p>
        </p:txBody>
      </p:sp>
      <p:sp>
        <p:nvSpPr>
          <p:cNvPr id="4" name="2 CuadroTexto"/>
          <p:cNvSpPr txBox="1"/>
          <p:nvPr/>
        </p:nvSpPr>
        <p:spPr>
          <a:xfrm>
            <a:off x="2692014" y="1685925"/>
            <a:ext cx="8172450" cy="3631763"/>
          </a:xfrm>
          <a:prstGeom prst="rect">
            <a:avLst/>
          </a:prstGeom>
          <a:noFill/>
        </p:spPr>
        <p:txBody>
          <a:bodyPr wrap="square" rtlCol="0">
            <a:spAutoFit/>
          </a:bodyPr>
          <a:lstStyle/>
          <a:p>
            <a:pPr algn="just"/>
            <a:r>
              <a:rPr lang="es-CO" sz="1600" b="1" dirty="0" smtClean="0"/>
              <a:t>OBJETIVO</a:t>
            </a:r>
            <a:r>
              <a:rPr lang="es-CO" sz="1600" b="1" dirty="0"/>
              <a:t>: </a:t>
            </a:r>
            <a:r>
              <a:rPr lang="es-ES" dirty="0" smtClean="0"/>
              <a:t>El objetivo de las visitas en sede, es hacer seguimiento al avance académico, administrativo, financiero y presupuestal de cada uno de los Convenios, de acuerdo con los estipulado en el plan operativo</a:t>
            </a:r>
            <a:endParaRPr lang="es-CO" sz="1600" dirty="0"/>
          </a:p>
          <a:p>
            <a:pPr algn="just"/>
            <a:endParaRPr lang="es-CO" sz="1600" b="1" dirty="0"/>
          </a:p>
          <a:p>
            <a:pPr algn="just"/>
            <a:r>
              <a:rPr lang="es-CO" sz="1600" b="1" dirty="0"/>
              <a:t>Son anunciadas </a:t>
            </a:r>
            <a:r>
              <a:rPr lang="es-CO" sz="1600" dirty="0"/>
              <a:t>y pueden realizarse en cualquier momento dentro del plazo de ejecución de los </a:t>
            </a:r>
            <a:r>
              <a:rPr lang="es-CO" sz="1600" dirty="0" smtClean="0"/>
              <a:t>convenios.</a:t>
            </a:r>
          </a:p>
          <a:p>
            <a:pPr algn="just"/>
            <a:endParaRPr lang="es-CO" sz="1600" dirty="0"/>
          </a:p>
          <a:p>
            <a:pPr algn="just"/>
            <a:r>
              <a:rPr lang="es-CO" sz="1600" dirty="0" smtClean="0"/>
              <a:t>Se deberán entregar todos los soportes que se relacionan en el “formato Anuncio de visita”</a:t>
            </a:r>
            <a:endParaRPr lang="es-CO" sz="1600" dirty="0"/>
          </a:p>
          <a:p>
            <a:pPr algn="just"/>
            <a:endParaRPr lang="es-CO" sz="1600" dirty="0">
              <a:effectLst/>
            </a:endParaRPr>
          </a:p>
          <a:p>
            <a:pPr algn="just"/>
            <a:r>
              <a:rPr lang="es-CO" sz="1600" b="1" dirty="0" smtClean="0">
                <a:effectLst/>
              </a:rPr>
              <a:t>Nota: </a:t>
            </a:r>
            <a:r>
              <a:rPr lang="es-CO" sz="1600" dirty="0" smtClean="0"/>
              <a:t>En la primeras visita en Sede la  </a:t>
            </a:r>
            <a:r>
              <a:rPr lang="es-CO" sz="1600" dirty="0"/>
              <a:t>Interventoría  explica los lineamientos  para la  correcta  ejecución y liquidación de estos, se hace un análisis de la propuesta, el registro y presentación de los formatos de  planeación y de ejecución establecidos por la Interventoría.</a:t>
            </a:r>
          </a:p>
          <a:p>
            <a:pPr algn="just"/>
            <a:endParaRPr lang="es-CO" sz="1600" b="1" dirty="0">
              <a:effectLst/>
            </a:endParaRPr>
          </a:p>
          <a:p>
            <a:endParaRPr lang="es-CO" sz="1600" dirty="0"/>
          </a:p>
        </p:txBody>
      </p:sp>
    </p:spTree>
    <p:extLst>
      <p:ext uri="{BB962C8B-B14F-4D97-AF65-F5344CB8AC3E}">
        <p14:creationId xmlns:p14="http://schemas.microsoft.com/office/powerpoint/2010/main" val="11524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692014" y="738133"/>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2.1. SOPORTES DE LA VISITA EN SEDE</a:t>
            </a:r>
            <a:endParaRPr lang="es-ES" sz="3600" b="1" dirty="0">
              <a:solidFill>
                <a:srgbClr val="FF6600"/>
              </a:solidFill>
            </a:endParaRPr>
          </a:p>
        </p:txBody>
      </p:sp>
      <p:graphicFrame>
        <p:nvGraphicFramePr>
          <p:cNvPr id="4" name="5 Diagrama"/>
          <p:cNvGraphicFramePr/>
          <p:nvPr>
            <p:extLst/>
          </p:nvPr>
        </p:nvGraphicFramePr>
        <p:xfrm>
          <a:off x="2018612" y="1604963"/>
          <a:ext cx="8382000" cy="439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0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06711" y="871463"/>
            <a:ext cx="1279517" cy="584775"/>
          </a:xfrm>
          <a:prstGeom prst="rect">
            <a:avLst/>
          </a:prstGeom>
          <a:noFill/>
        </p:spPr>
        <p:txBody>
          <a:bodyPr wrap="none" rtlCol="0">
            <a:spAutoFit/>
          </a:bodyPr>
          <a:lstStyle/>
          <a:p>
            <a:pPr defTabSz="609570"/>
            <a:r>
              <a:rPr lang="es-ES" sz="3200" b="1" dirty="0">
                <a:solidFill>
                  <a:prstClr val="white"/>
                </a:solidFill>
                <a:latin typeface="Arial"/>
                <a:cs typeface="Arial"/>
              </a:rPr>
              <a:t>PFCE</a:t>
            </a:r>
          </a:p>
        </p:txBody>
      </p:sp>
      <p:sp>
        <p:nvSpPr>
          <p:cNvPr id="3" name="Rectángulo 2"/>
          <p:cNvSpPr/>
          <p:nvPr/>
        </p:nvSpPr>
        <p:spPr>
          <a:xfrm>
            <a:off x="1795872" y="702515"/>
            <a:ext cx="8570167" cy="584775"/>
          </a:xfrm>
          <a:prstGeom prst="rect">
            <a:avLst/>
          </a:prstGeom>
        </p:spPr>
        <p:txBody>
          <a:bodyPr wrap="none">
            <a:spAutoFit/>
          </a:bodyPr>
          <a:lstStyle/>
          <a:p>
            <a:r>
              <a:rPr lang="es-ES" sz="3200" b="1" dirty="0">
                <a:solidFill>
                  <a:srgbClr val="F68426"/>
                </a:solidFill>
              </a:rPr>
              <a:t>Modificaciones durante la ejecución del convenio</a:t>
            </a:r>
            <a:endParaRPr lang="es-CO" sz="3200" dirty="0">
              <a:solidFill>
                <a:srgbClr val="F68426"/>
              </a:solidFill>
            </a:endParaRPr>
          </a:p>
        </p:txBody>
      </p:sp>
      <p:sp>
        <p:nvSpPr>
          <p:cNvPr id="4" name="Rectángulo 3"/>
          <p:cNvSpPr/>
          <p:nvPr/>
        </p:nvSpPr>
        <p:spPr>
          <a:xfrm>
            <a:off x="945882" y="1700461"/>
            <a:ext cx="10329007" cy="830997"/>
          </a:xfrm>
          <a:prstGeom prst="rect">
            <a:avLst/>
          </a:prstGeom>
        </p:spPr>
        <p:txBody>
          <a:bodyPr wrap="square">
            <a:spAutoFit/>
          </a:bodyPr>
          <a:lstStyle/>
          <a:p>
            <a:r>
              <a:rPr lang="es-ES" sz="2400" b="1" dirty="0">
                <a:solidFill>
                  <a:schemeClr val="bg1">
                    <a:lumMod val="50000"/>
                  </a:schemeClr>
                </a:solidFill>
              </a:rPr>
              <a:t>Dependiendo el número de grupos se permitirán un número de modificaciones por mes</a:t>
            </a:r>
            <a:endParaRPr lang="es-CO" sz="2400" dirty="0">
              <a:solidFill>
                <a:schemeClr val="bg1">
                  <a:lumMod val="50000"/>
                </a:schemeClr>
              </a:solidFill>
            </a:endParaRPr>
          </a:p>
        </p:txBody>
      </p:sp>
      <p:pic>
        <p:nvPicPr>
          <p:cNvPr id="6" name="Imagen 5" descr="C:\Users\alruano\Downloads\team.png"/>
          <p:cNvPicPr/>
          <p:nvPr/>
        </p:nvPicPr>
        <p:blipFill>
          <a:blip r:embed="rId2">
            <a:extLst>
              <a:ext uri="{28A0092B-C50C-407E-A947-70E740481C1C}">
                <a14:useLocalDpi xmlns:a14="http://schemas.microsoft.com/office/drawing/2010/main" val="0"/>
              </a:ext>
            </a:extLst>
          </a:blip>
          <a:srcRect/>
          <a:stretch>
            <a:fillRect/>
          </a:stretch>
        </p:blipFill>
        <p:spPr bwMode="auto">
          <a:xfrm>
            <a:off x="1412488" y="3174088"/>
            <a:ext cx="2289717" cy="2327181"/>
          </a:xfrm>
          <a:prstGeom prst="rect">
            <a:avLst/>
          </a:prstGeom>
          <a:noFill/>
          <a:ln>
            <a:noFill/>
          </a:ln>
        </p:spPr>
      </p:pic>
      <p:cxnSp>
        <p:nvCxnSpPr>
          <p:cNvPr id="7" name="Conector recto 6"/>
          <p:cNvCxnSpPr/>
          <p:nvPr/>
        </p:nvCxnSpPr>
        <p:spPr>
          <a:xfrm flipV="1">
            <a:off x="4225843" y="4193671"/>
            <a:ext cx="6330645" cy="3"/>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ángulo 7"/>
          <p:cNvSpPr/>
          <p:nvPr/>
        </p:nvSpPr>
        <p:spPr>
          <a:xfrm>
            <a:off x="4298380" y="3353336"/>
            <a:ext cx="4564326" cy="461665"/>
          </a:xfrm>
          <a:prstGeom prst="rect">
            <a:avLst/>
          </a:prstGeom>
        </p:spPr>
        <p:txBody>
          <a:bodyPr wrap="none">
            <a:spAutoFit/>
          </a:bodyPr>
          <a:lstStyle/>
          <a:p>
            <a:r>
              <a:rPr lang="es-ES" sz="2400" b="1" dirty="0">
                <a:solidFill>
                  <a:schemeClr val="bg1">
                    <a:lumMod val="50000"/>
                  </a:schemeClr>
                </a:solidFill>
              </a:rPr>
              <a:t>De uno (1) a cuarenta (40) Grupos </a:t>
            </a:r>
            <a:endParaRPr lang="es-CO" sz="2400" dirty="0">
              <a:solidFill>
                <a:schemeClr val="bg1">
                  <a:lumMod val="50000"/>
                </a:schemeClr>
              </a:solidFill>
            </a:endParaRPr>
          </a:p>
        </p:txBody>
      </p:sp>
      <p:sp>
        <p:nvSpPr>
          <p:cNvPr id="9" name="Flecha derecha 8"/>
          <p:cNvSpPr/>
          <p:nvPr/>
        </p:nvSpPr>
        <p:spPr>
          <a:xfrm>
            <a:off x="9257408" y="3411100"/>
            <a:ext cx="532725" cy="376912"/>
          </a:xfrm>
          <a:prstGeom prst="rightArrow">
            <a:avLst/>
          </a:prstGeom>
          <a:solidFill>
            <a:srgbClr val="F684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400"/>
          </a:p>
        </p:txBody>
      </p:sp>
      <p:sp>
        <p:nvSpPr>
          <p:cNvPr id="10" name="Rectángulo 9"/>
          <p:cNvSpPr/>
          <p:nvPr/>
        </p:nvSpPr>
        <p:spPr>
          <a:xfrm>
            <a:off x="4298380" y="4524603"/>
            <a:ext cx="4918157" cy="830997"/>
          </a:xfrm>
          <a:prstGeom prst="rect">
            <a:avLst/>
          </a:prstGeom>
        </p:spPr>
        <p:txBody>
          <a:bodyPr wrap="square">
            <a:spAutoFit/>
          </a:bodyPr>
          <a:lstStyle/>
          <a:p>
            <a:r>
              <a:rPr lang="es-ES" sz="2400" b="1" dirty="0">
                <a:solidFill>
                  <a:schemeClr val="bg1">
                    <a:lumMod val="50000"/>
                  </a:schemeClr>
                </a:solidFill>
              </a:rPr>
              <a:t>Igual o más de cuarenta y un (41) Grupos </a:t>
            </a:r>
            <a:endParaRPr lang="es-CO" sz="2400" dirty="0">
              <a:solidFill>
                <a:schemeClr val="bg1">
                  <a:lumMod val="50000"/>
                </a:schemeClr>
              </a:solidFill>
            </a:endParaRPr>
          </a:p>
        </p:txBody>
      </p:sp>
      <p:sp>
        <p:nvSpPr>
          <p:cNvPr id="11" name="Flecha derecha 10"/>
          <p:cNvSpPr/>
          <p:nvPr/>
        </p:nvSpPr>
        <p:spPr>
          <a:xfrm>
            <a:off x="9279987" y="4767033"/>
            <a:ext cx="532725" cy="376912"/>
          </a:xfrm>
          <a:prstGeom prst="rightArrow">
            <a:avLst/>
          </a:prstGeom>
          <a:solidFill>
            <a:srgbClr val="F684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400"/>
          </a:p>
        </p:txBody>
      </p:sp>
      <p:sp>
        <p:nvSpPr>
          <p:cNvPr id="12" name="Rectángulo 11"/>
          <p:cNvSpPr/>
          <p:nvPr/>
        </p:nvSpPr>
        <p:spPr>
          <a:xfrm>
            <a:off x="10355671" y="3174088"/>
            <a:ext cx="461986" cy="748988"/>
          </a:xfrm>
          <a:prstGeom prst="rect">
            <a:avLst/>
          </a:prstGeom>
          <a:noFill/>
        </p:spPr>
        <p:txBody>
          <a:bodyPr wrap="none">
            <a:spAutoFit/>
          </a:bodyPr>
          <a:lstStyle/>
          <a:p>
            <a:r>
              <a:rPr lang="es-ES" sz="4267" b="1" dirty="0">
                <a:solidFill>
                  <a:schemeClr val="bg1">
                    <a:lumMod val="50000"/>
                  </a:schemeClr>
                </a:solidFill>
              </a:rPr>
              <a:t>5</a:t>
            </a:r>
            <a:endParaRPr lang="es-CO" sz="4267" dirty="0">
              <a:solidFill>
                <a:schemeClr val="bg1">
                  <a:lumMod val="50000"/>
                </a:schemeClr>
              </a:solidFill>
            </a:endParaRPr>
          </a:p>
        </p:txBody>
      </p:sp>
      <p:sp>
        <p:nvSpPr>
          <p:cNvPr id="13" name="Rectángulo 12"/>
          <p:cNvSpPr/>
          <p:nvPr/>
        </p:nvSpPr>
        <p:spPr>
          <a:xfrm>
            <a:off x="10216745" y="4625601"/>
            <a:ext cx="739305" cy="748988"/>
          </a:xfrm>
          <a:prstGeom prst="rect">
            <a:avLst/>
          </a:prstGeom>
          <a:noFill/>
        </p:spPr>
        <p:txBody>
          <a:bodyPr wrap="none">
            <a:spAutoFit/>
          </a:bodyPr>
          <a:lstStyle/>
          <a:p>
            <a:r>
              <a:rPr lang="es-ES" sz="4267" b="1" dirty="0">
                <a:solidFill>
                  <a:schemeClr val="bg1">
                    <a:lumMod val="50000"/>
                  </a:schemeClr>
                </a:solidFill>
              </a:rPr>
              <a:t>10</a:t>
            </a:r>
            <a:endParaRPr lang="es-CO" sz="4267" b="1" dirty="0">
              <a:solidFill>
                <a:schemeClr val="bg1">
                  <a:lumMod val="50000"/>
                </a:schemeClr>
              </a:solidFill>
            </a:endParaRPr>
          </a:p>
        </p:txBody>
      </p:sp>
    </p:spTree>
    <p:extLst>
      <p:ext uri="{BB962C8B-B14F-4D97-AF65-F5344CB8AC3E}">
        <p14:creationId xmlns:p14="http://schemas.microsoft.com/office/powerpoint/2010/main" val="3097416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692014" y="738133"/>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2.1. SOPORTES DE LA VISITA EN SEDE</a:t>
            </a:r>
            <a:endParaRPr lang="es-ES" sz="3600" b="1" dirty="0">
              <a:solidFill>
                <a:srgbClr val="FF6600"/>
              </a:solidFill>
            </a:endParaRPr>
          </a:p>
        </p:txBody>
      </p:sp>
      <p:graphicFrame>
        <p:nvGraphicFramePr>
          <p:cNvPr id="4" name="5 Diagrama"/>
          <p:cNvGraphicFramePr/>
          <p:nvPr>
            <p:extLst/>
          </p:nvPr>
        </p:nvGraphicFramePr>
        <p:xfrm>
          <a:off x="2266950" y="1790700"/>
          <a:ext cx="83820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91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939233" y="368260"/>
            <a:ext cx="9023736"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ARCHIVO – DOCUMENTACIÓN DEL PROYECTO</a:t>
            </a:r>
            <a:endParaRPr lang="es-ES" sz="3600" b="1" dirty="0">
              <a:solidFill>
                <a:srgbClr val="FF6600"/>
              </a:solidFill>
            </a:endParaRPr>
          </a:p>
        </p:txBody>
      </p:sp>
      <p:sp>
        <p:nvSpPr>
          <p:cNvPr id="4" name="Rectángulo 3"/>
          <p:cNvSpPr/>
          <p:nvPr/>
        </p:nvSpPr>
        <p:spPr>
          <a:xfrm>
            <a:off x="1638300" y="1213545"/>
            <a:ext cx="9948112" cy="646331"/>
          </a:xfrm>
          <a:prstGeom prst="rect">
            <a:avLst/>
          </a:prstGeom>
        </p:spPr>
        <p:txBody>
          <a:bodyPr wrap="square">
            <a:spAutoFit/>
          </a:bodyPr>
          <a:lstStyle/>
          <a:p>
            <a:pPr algn="just"/>
            <a:r>
              <a:rPr lang="es-ES" dirty="0"/>
              <a:t>Es responsabilidad del </a:t>
            </a:r>
            <a:r>
              <a:rPr lang="es-ES" dirty="0" err="1" smtClean="0"/>
              <a:t>conviniente</a:t>
            </a:r>
            <a:r>
              <a:rPr lang="es-ES" dirty="0" smtClean="0"/>
              <a:t> </a:t>
            </a:r>
            <a:r>
              <a:rPr lang="es-ES" dirty="0"/>
              <a:t>mantener el archivo actualizado en el cual reposen los soportes físicos de ejecución del proyecto de manera independiente y </a:t>
            </a:r>
            <a:r>
              <a:rPr lang="es-ES" dirty="0" smtClean="0"/>
              <a:t>organizada, entre otros tenemos:</a:t>
            </a:r>
            <a:endParaRPr lang="es-ES_tradnl" dirty="0"/>
          </a:p>
        </p:txBody>
      </p:sp>
      <p:grpSp>
        <p:nvGrpSpPr>
          <p:cNvPr id="5" name="Grupo 4"/>
          <p:cNvGrpSpPr/>
          <p:nvPr/>
        </p:nvGrpSpPr>
        <p:grpSpPr>
          <a:xfrm>
            <a:off x="2156092" y="2216350"/>
            <a:ext cx="8912527" cy="2968525"/>
            <a:chOff x="27893" y="2802671"/>
            <a:chExt cx="8912527" cy="2812136"/>
          </a:xfrm>
        </p:grpSpPr>
        <p:sp>
          <p:nvSpPr>
            <p:cNvPr id="6" name="Elipse 5"/>
            <p:cNvSpPr/>
            <p:nvPr/>
          </p:nvSpPr>
          <p:spPr>
            <a:xfrm>
              <a:off x="27893" y="2802671"/>
              <a:ext cx="481304" cy="481304"/>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2">
              <a:schemeClr val="accent3">
                <a:tint val="40000"/>
                <a:hueOff val="0"/>
                <a:satOff val="0"/>
                <a:lumOff val="0"/>
                <a:alphaOff val="0"/>
              </a:schemeClr>
            </a:effectRef>
            <a:fontRef idx="minor">
              <a:schemeClr val="dk1">
                <a:hueOff val="0"/>
                <a:satOff val="0"/>
                <a:lumOff val="0"/>
                <a:alphaOff val="0"/>
              </a:schemeClr>
            </a:fontRef>
          </p:style>
        </p:sp>
        <p:sp>
          <p:nvSpPr>
            <p:cNvPr id="8" name="Acorde 7"/>
            <p:cNvSpPr/>
            <p:nvPr/>
          </p:nvSpPr>
          <p:spPr>
            <a:xfrm>
              <a:off x="76024" y="2850801"/>
              <a:ext cx="385043" cy="385043"/>
            </a:xfrm>
            <a:prstGeom prst="chord">
              <a:avLst>
                <a:gd name="adj1" fmla="val 1800000"/>
                <a:gd name="adj2" fmla="val 900000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9" name="Forma libre 8"/>
            <p:cNvSpPr/>
            <p:nvPr/>
          </p:nvSpPr>
          <p:spPr>
            <a:xfrm>
              <a:off x="406028" y="3336070"/>
              <a:ext cx="1865710" cy="2278737"/>
            </a:xfrm>
            <a:custGeom>
              <a:avLst/>
              <a:gdLst>
                <a:gd name="connsiteX0" fmla="*/ 0 w 1865710"/>
                <a:gd name="connsiteY0" fmla="*/ 0 h 2025489"/>
                <a:gd name="connsiteX1" fmla="*/ 1865710 w 1865710"/>
                <a:gd name="connsiteY1" fmla="*/ 0 h 2025489"/>
                <a:gd name="connsiteX2" fmla="*/ 1865710 w 1865710"/>
                <a:gd name="connsiteY2" fmla="*/ 2025489 h 2025489"/>
                <a:gd name="connsiteX3" fmla="*/ 0 w 1865710"/>
                <a:gd name="connsiteY3" fmla="*/ 2025489 h 2025489"/>
                <a:gd name="connsiteX4" fmla="*/ 0 w 1865710"/>
                <a:gd name="connsiteY4" fmla="*/ 0 h 202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710" h="2025489">
                  <a:moveTo>
                    <a:pt x="0" y="0"/>
                  </a:moveTo>
                  <a:lnTo>
                    <a:pt x="1865710" y="0"/>
                  </a:lnTo>
                  <a:lnTo>
                    <a:pt x="1865710" y="2025489"/>
                  </a:lnTo>
                  <a:lnTo>
                    <a:pt x="0" y="2025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t" anchorCtr="0">
              <a:noAutofit/>
            </a:bodyPr>
            <a:lstStyle/>
            <a:p>
              <a:pPr marL="0" lvl="0" algn="l" defTabSz="577850">
                <a:lnSpc>
                  <a:spcPct val="90000"/>
                </a:lnSpc>
                <a:spcBef>
                  <a:spcPct val="0"/>
                </a:spcBef>
                <a:spcAft>
                  <a:spcPct val="35000"/>
                </a:spcAft>
                <a:buNone/>
              </a:pPr>
              <a:r>
                <a:rPr lang="es-CO" sz="1300" kern="1200" baseline="0" dirty="0" smtClean="0">
                  <a:cs typeface="Arial" pitchFamily="34" charset="0"/>
                </a:rPr>
                <a:t>- Acta</a:t>
              </a:r>
              <a:r>
                <a:rPr lang="es-CO" sz="1300" kern="1200" dirty="0" smtClean="0">
                  <a:cs typeface="Arial" pitchFamily="34" charset="0"/>
                </a:rPr>
                <a:t> Transferencia SENA</a:t>
              </a:r>
              <a:endParaRPr lang="es-CO" sz="1300" kern="1200" baseline="0" dirty="0">
                <a:cs typeface="Arial"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CO" sz="1300" kern="1200" baseline="0" dirty="0" smtClean="0">
                  <a:cs typeface="Arial" pitchFamily="34" charset="0"/>
                </a:rPr>
                <a:t>-Formato cronograma detallado</a:t>
              </a:r>
              <a:r>
                <a:rPr lang="es-CO" sz="1300" kern="1200" dirty="0" smtClean="0">
                  <a:cs typeface="Arial" pitchFamily="34" charset="0"/>
                </a:rPr>
                <a:t> </a:t>
              </a:r>
              <a:endParaRPr lang="es-CO" sz="1300" kern="1200" baseline="0" dirty="0">
                <a:cs typeface="Arial" pitchFamily="34" charset="0"/>
              </a:endParaRPr>
            </a:p>
            <a:p>
              <a:pPr marL="0" lvl="0" algn="l" defTabSz="577850">
                <a:lnSpc>
                  <a:spcPct val="90000"/>
                </a:lnSpc>
                <a:spcBef>
                  <a:spcPct val="0"/>
                </a:spcBef>
                <a:spcAft>
                  <a:spcPct val="35000"/>
                </a:spcAft>
                <a:buNone/>
              </a:pPr>
              <a:r>
                <a:rPr lang="es-CO" sz="1300" kern="1200" baseline="0" dirty="0" smtClean="0">
                  <a:cs typeface="Arial" pitchFamily="34" charset="0"/>
                </a:rPr>
                <a:t>-Informe </a:t>
              </a:r>
              <a:r>
                <a:rPr lang="es-CO" sz="1300" kern="1200" baseline="0" dirty="0">
                  <a:cs typeface="Arial" pitchFamily="34" charset="0"/>
                </a:rPr>
                <a:t>de </a:t>
              </a:r>
              <a:r>
                <a:rPr lang="es-CO" sz="1300" kern="1200" baseline="0" dirty="0" smtClean="0">
                  <a:cs typeface="Arial" pitchFamily="34" charset="0"/>
                </a:rPr>
                <a:t>ejecución</a:t>
              </a:r>
              <a:endParaRPr lang="es-CO" sz="1300" kern="1200" baseline="0" dirty="0">
                <a:cs typeface="Arial" pitchFamily="34" charset="0"/>
              </a:endParaRPr>
            </a:p>
            <a:p>
              <a:pPr marL="0" lvl="0" algn="l" defTabSz="577850">
                <a:lnSpc>
                  <a:spcPct val="90000"/>
                </a:lnSpc>
                <a:spcBef>
                  <a:spcPct val="0"/>
                </a:spcBef>
                <a:spcAft>
                  <a:spcPct val="35000"/>
                </a:spcAft>
                <a:buNone/>
              </a:pPr>
              <a:r>
                <a:rPr lang="es-CO" sz="1300" kern="1200" baseline="0" dirty="0" smtClean="0">
                  <a:cs typeface="Arial" pitchFamily="34" charset="0"/>
                </a:rPr>
                <a:t>-Registros </a:t>
              </a:r>
              <a:r>
                <a:rPr lang="es-CO" sz="1300" kern="1200" baseline="0" dirty="0">
                  <a:cs typeface="Arial" pitchFamily="34" charset="0"/>
                </a:rPr>
                <a:t>fotográficos</a:t>
              </a:r>
            </a:p>
            <a:p>
              <a:pPr marL="0" lvl="0" algn="l" defTabSz="577850">
                <a:lnSpc>
                  <a:spcPct val="90000"/>
                </a:lnSpc>
                <a:spcBef>
                  <a:spcPct val="0"/>
                </a:spcBef>
                <a:spcAft>
                  <a:spcPct val="35000"/>
                </a:spcAft>
                <a:buNone/>
              </a:pPr>
              <a:r>
                <a:rPr lang="es-CO" sz="1300" kern="1200" baseline="0" dirty="0" smtClean="0">
                  <a:cs typeface="Arial" pitchFamily="34" charset="0"/>
                </a:rPr>
                <a:t>-Hojas</a:t>
              </a:r>
              <a:r>
                <a:rPr lang="es-CO" sz="1300" kern="1200" dirty="0" smtClean="0">
                  <a:cs typeface="Arial" pitchFamily="34" charset="0"/>
                </a:rPr>
                <a:t> de vida</a:t>
              </a:r>
              <a:endParaRPr lang="es-CO" sz="1300" kern="1200" baseline="0" dirty="0">
                <a:cs typeface="Arial" pitchFamily="34" charset="0"/>
              </a:endParaRPr>
            </a:p>
            <a:p>
              <a:pPr marL="0" lvl="0" algn="l" defTabSz="577850">
                <a:lnSpc>
                  <a:spcPct val="90000"/>
                </a:lnSpc>
                <a:spcBef>
                  <a:spcPct val="0"/>
                </a:spcBef>
                <a:spcAft>
                  <a:spcPct val="35000"/>
                </a:spcAft>
                <a:buNone/>
              </a:pPr>
              <a:r>
                <a:rPr lang="es-CO" sz="1300" kern="1200" baseline="0" dirty="0" smtClean="0">
                  <a:cs typeface="Arial" pitchFamily="34" charset="0"/>
                </a:rPr>
                <a:t>-Resultados </a:t>
              </a:r>
              <a:r>
                <a:rPr lang="es-CO" sz="1300" kern="1200" baseline="0" dirty="0">
                  <a:cs typeface="Arial" pitchFamily="34" charset="0"/>
                </a:rPr>
                <a:t>de pruebas</a:t>
              </a:r>
            </a:p>
            <a:p>
              <a:pPr marL="0" lvl="0" algn="l" defTabSz="577850">
                <a:lnSpc>
                  <a:spcPct val="90000"/>
                </a:lnSpc>
                <a:spcBef>
                  <a:spcPct val="0"/>
                </a:spcBef>
                <a:spcAft>
                  <a:spcPct val="35000"/>
                </a:spcAft>
                <a:buNone/>
              </a:pPr>
              <a:r>
                <a:rPr lang="es-CO" sz="1300" kern="1200" baseline="0" dirty="0" smtClean="0">
                  <a:cs typeface="Arial" pitchFamily="34" charset="0"/>
                </a:rPr>
                <a:t>-Entregables convocatoria </a:t>
              </a:r>
            </a:p>
            <a:p>
              <a:pPr marL="0" lvl="0" algn="l" defTabSz="577850">
                <a:lnSpc>
                  <a:spcPct val="90000"/>
                </a:lnSpc>
                <a:spcBef>
                  <a:spcPct val="0"/>
                </a:spcBef>
                <a:spcAft>
                  <a:spcPct val="35000"/>
                </a:spcAft>
                <a:buNone/>
              </a:pPr>
              <a:r>
                <a:rPr lang="es-CO" sz="1300" dirty="0" smtClean="0">
                  <a:cs typeface="Arial" pitchFamily="34" charset="0"/>
                </a:rPr>
                <a:t>- Indicadores de seguimiento </a:t>
              </a:r>
              <a:endParaRPr lang="es-CO" sz="1300" kern="1200" baseline="0" dirty="0">
                <a:cs typeface="Arial" pitchFamily="34" charset="0"/>
              </a:endParaRPr>
            </a:p>
          </p:txBody>
        </p:sp>
        <p:sp>
          <p:nvSpPr>
            <p:cNvPr id="10" name="Forma libre 9"/>
            <p:cNvSpPr/>
            <p:nvPr/>
          </p:nvSpPr>
          <p:spPr>
            <a:xfrm>
              <a:off x="609469" y="2802671"/>
              <a:ext cx="1423858" cy="481304"/>
            </a:xfrm>
            <a:custGeom>
              <a:avLst/>
              <a:gdLst>
                <a:gd name="connsiteX0" fmla="*/ 0 w 1423858"/>
                <a:gd name="connsiteY0" fmla="*/ 0 h 481304"/>
                <a:gd name="connsiteX1" fmla="*/ 1423858 w 1423858"/>
                <a:gd name="connsiteY1" fmla="*/ 0 h 481304"/>
                <a:gd name="connsiteX2" fmla="*/ 1423858 w 1423858"/>
                <a:gd name="connsiteY2" fmla="*/ 481304 h 481304"/>
                <a:gd name="connsiteX3" fmla="*/ 0 w 1423858"/>
                <a:gd name="connsiteY3" fmla="*/ 481304 h 481304"/>
                <a:gd name="connsiteX4" fmla="*/ 0 w 1423858"/>
                <a:gd name="connsiteY4" fmla="*/ 0 h 48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858" h="481304">
                  <a:moveTo>
                    <a:pt x="0" y="0"/>
                  </a:moveTo>
                  <a:lnTo>
                    <a:pt x="1423858" y="0"/>
                  </a:lnTo>
                  <a:lnTo>
                    <a:pt x="1423858" y="481304"/>
                  </a:lnTo>
                  <a:lnTo>
                    <a:pt x="0" y="4813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CO" sz="1600" b="1" kern="1200" baseline="0" dirty="0">
                  <a:cs typeface="Arial" pitchFamily="34" charset="0"/>
                </a:rPr>
                <a:t>TÉCNICO</a:t>
              </a:r>
            </a:p>
          </p:txBody>
        </p:sp>
        <p:sp>
          <p:nvSpPr>
            <p:cNvPr id="11" name="Elipse 10"/>
            <p:cNvSpPr/>
            <p:nvPr/>
          </p:nvSpPr>
          <p:spPr>
            <a:xfrm>
              <a:off x="2354526" y="2802671"/>
              <a:ext cx="481304" cy="481304"/>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2">
              <a:schemeClr val="accent3">
                <a:tint val="40000"/>
                <a:hueOff val="0"/>
                <a:satOff val="0"/>
                <a:lumOff val="0"/>
                <a:alphaOff val="0"/>
              </a:schemeClr>
            </a:effectRef>
            <a:fontRef idx="minor">
              <a:schemeClr val="dk1">
                <a:hueOff val="0"/>
                <a:satOff val="0"/>
                <a:lumOff val="0"/>
                <a:alphaOff val="0"/>
              </a:schemeClr>
            </a:fontRef>
          </p:style>
        </p:sp>
        <p:sp>
          <p:nvSpPr>
            <p:cNvPr id="12" name="Acorde 11"/>
            <p:cNvSpPr/>
            <p:nvPr/>
          </p:nvSpPr>
          <p:spPr>
            <a:xfrm>
              <a:off x="2402656" y="2850801"/>
              <a:ext cx="385043" cy="385043"/>
            </a:xfrm>
            <a:prstGeom prst="chord">
              <a:avLst>
                <a:gd name="adj1" fmla="val 0"/>
                <a:gd name="adj2" fmla="val 1080000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3" name="Forma libre 12"/>
            <p:cNvSpPr/>
            <p:nvPr/>
          </p:nvSpPr>
          <p:spPr>
            <a:xfrm>
              <a:off x="2746786" y="3471515"/>
              <a:ext cx="1924943" cy="2025489"/>
            </a:xfrm>
            <a:custGeom>
              <a:avLst/>
              <a:gdLst>
                <a:gd name="connsiteX0" fmla="*/ 0 w 1924943"/>
                <a:gd name="connsiteY0" fmla="*/ 0 h 2025489"/>
                <a:gd name="connsiteX1" fmla="*/ 1924943 w 1924943"/>
                <a:gd name="connsiteY1" fmla="*/ 0 h 2025489"/>
                <a:gd name="connsiteX2" fmla="*/ 1924943 w 1924943"/>
                <a:gd name="connsiteY2" fmla="*/ 2025489 h 2025489"/>
                <a:gd name="connsiteX3" fmla="*/ 0 w 1924943"/>
                <a:gd name="connsiteY3" fmla="*/ 2025489 h 2025489"/>
                <a:gd name="connsiteX4" fmla="*/ 0 w 1924943"/>
                <a:gd name="connsiteY4" fmla="*/ 0 h 202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943" h="2025489">
                  <a:moveTo>
                    <a:pt x="0" y="0"/>
                  </a:moveTo>
                  <a:lnTo>
                    <a:pt x="1924943" y="0"/>
                  </a:lnTo>
                  <a:lnTo>
                    <a:pt x="1924943" y="2025489"/>
                  </a:lnTo>
                  <a:lnTo>
                    <a:pt x="0" y="2025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t" anchorCtr="0">
              <a:noAutofit/>
            </a:bodyPr>
            <a:lstStyle/>
            <a:p>
              <a:pPr lvl="0" algn="l" defTabSz="577850">
                <a:lnSpc>
                  <a:spcPct val="90000"/>
                </a:lnSpc>
                <a:spcBef>
                  <a:spcPct val="0"/>
                </a:spcBef>
                <a:spcAft>
                  <a:spcPct val="35000"/>
                </a:spcAft>
              </a:pPr>
              <a:r>
                <a:rPr lang="es-CO" sz="1300" kern="1200" baseline="0" dirty="0" smtClean="0">
                  <a:cs typeface="Arial" pitchFamily="34" charset="0"/>
                </a:rPr>
                <a:t>-Presupuesto </a:t>
              </a:r>
              <a:r>
                <a:rPr lang="es-CO" sz="1300" kern="1200" baseline="0" dirty="0">
                  <a:cs typeface="Arial" pitchFamily="34" charset="0"/>
                </a:rPr>
                <a:t>aprobado</a:t>
              </a:r>
            </a:p>
            <a:p>
              <a:pPr lvl="0" algn="l" defTabSz="577850">
                <a:lnSpc>
                  <a:spcPct val="90000"/>
                </a:lnSpc>
                <a:spcBef>
                  <a:spcPct val="0"/>
                </a:spcBef>
                <a:spcAft>
                  <a:spcPct val="35000"/>
                </a:spcAft>
              </a:pPr>
              <a:r>
                <a:rPr lang="es-CO" sz="1300" kern="1200" baseline="0" dirty="0" smtClean="0">
                  <a:cs typeface="Arial" pitchFamily="34" charset="0"/>
                </a:rPr>
                <a:t>-Informe </a:t>
              </a:r>
              <a:r>
                <a:rPr lang="es-CO" sz="1300" kern="1200" baseline="0" dirty="0">
                  <a:cs typeface="Arial" pitchFamily="34" charset="0"/>
                </a:rPr>
                <a:t>de ejecución </a:t>
              </a:r>
              <a:r>
                <a:rPr lang="es-CO" sz="1300" kern="1200" baseline="0" dirty="0" smtClean="0">
                  <a:cs typeface="Arial" pitchFamily="34" charset="0"/>
                </a:rPr>
                <a:t>financiera detallado</a:t>
              </a:r>
              <a:endParaRPr lang="es-CO" sz="1300" kern="1200" baseline="0" dirty="0">
                <a:cs typeface="Arial" pitchFamily="34" charset="0"/>
              </a:endParaRPr>
            </a:p>
            <a:p>
              <a:pPr lvl="0" algn="l" defTabSz="577850">
                <a:lnSpc>
                  <a:spcPct val="90000"/>
                </a:lnSpc>
                <a:spcBef>
                  <a:spcPct val="0"/>
                </a:spcBef>
                <a:spcAft>
                  <a:spcPct val="35000"/>
                </a:spcAft>
              </a:pPr>
              <a:r>
                <a:rPr lang="es-CO" sz="1300" kern="1200" baseline="0" dirty="0" smtClean="0">
                  <a:cs typeface="Arial" pitchFamily="34" charset="0"/>
                </a:rPr>
                <a:t>-Contratos , Facturas</a:t>
              </a:r>
              <a:r>
                <a:rPr lang="es-CO" sz="1300" kern="1200" baseline="0" dirty="0">
                  <a:cs typeface="Arial" pitchFamily="34" charset="0"/>
                </a:rPr>
                <a:t>, cuentas de </a:t>
              </a:r>
              <a:r>
                <a:rPr lang="es-CO" sz="1300" kern="1200" baseline="0" dirty="0" smtClean="0">
                  <a:cs typeface="Arial" pitchFamily="34" charset="0"/>
                </a:rPr>
                <a:t>cobro, comprobantes </a:t>
              </a:r>
              <a:r>
                <a:rPr lang="es-CO" sz="1300" kern="1200" baseline="0" dirty="0">
                  <a:cs typeface="Arial" pitchFamily="34" charset="0"/>
                </a:rPr>
                <a:t>de pago, comprobantes de egreso.</a:t>
              </a:r>
            </a:p>
            <a:p>
              <a:pPr lvl="0" algn="l" defTabSz="577850">
                <a:lnSpc>
                  <a:spcPct val="90000"/>
                </a:lnSpc>
                <a:spcBef>
                  <a:spcPct val="0"/>
                </a:spcBef>
                <a:spcAft>
                  <a:spcPct val="35000"/>
                </a:spcAft>
              </a:pPr>
              <a:r>
                <a:rPr lang="es-CO" sz="1300" kern="1200" baseline="0" dirty="0" smtClean="0">
                  <a:cs typeface="Arial" pitchFamily="34" charset="0"/>
                </a:rPr>
                <a:t>-Extractos </a:t>
              </a:r>
              <a:r>
                <a:rPr lang="es-CO" sz="1300" kern="1200" baseline="0" dirty="0">
                  <a:cs typeface="Arial" pitchFamily="34" charset="0"/>
                </a:rPr>
                <a:t>bancarios</a:t>
              </a:r>
            </a:p>
            <a:p>
              <a:pPr lvl="0" algn="l" defTabSz="577850">
                <a:lnSpc>
                  <a:spcPct val="90000"/>
                </a:lnSpc>
                <a:spcBef>
                  <a:spcPct val="0"/>
                </a:spcBef>
                <a:spcAft>
                  <a:spcPct val="35000"/>
                </a:spcAft>
              </a:pPr>
              <a:endParaRPr lang="es-CO" sz="1000" kern="1200" baseline="0" dirty="0">
                <a:cs typeface="Arial" pitchFamily="34" charset="0"/>
              </a:endParaRPr>
            </a:p>
            <a:p>
              <a:pPr lvl="0" algn="l" defTabSz="577850">
                <a:lnSpc>
                  <a:spcPct val="90000"/>
                </a:lnSpc>
                <a:spcBef>
                  <a:spcPct val="0"/>
                </a:spcBef>
                <a:spcAft>
                  <a:spcPct val="35000"/>
                </a:spcAft>
              </a:pPr>
              <a:endParaRPr lang="es-CO" sz="1000" kern="1200" baseline="0" dirty="0">
                <a:cs typeface="Arial" pitchFamily="34" charset="0"/>
              </a:endParaRPr>
            </a:p>
            <a:p>
              <a:pPr lvl="0" algn="l" defTabSz="577850">
                <a:lnSpc>
                  <a:spcPct val="90000"/>
                </a:lnSpc>
                <a:spcBef>
                  <a:spcPct val="0"/>
                </a:spcBef>
                <a:spcAft>
                  <a:spcPct val="35000"/>
                </a:spcAft>
              </a:pPr>
              <a:r>
                <a:rPr lang="es-CO" sz="1000" kern="1200" baseline="0" dirty="0">
                  <a:cs typeface="Arial" pitchFamily="34" charset="0"/>
                </a:rPr>
                <a:t> </a:t>
              </a:r>
            </a:p>
          </p:txBody>
        </p:sp>
        <p:sp>
          <p:nvSpPr>
            <p:cNvPr id="14" name="Forma libre 13"/>
            <p:cNvSpPr/>
            <p:nvPr/>
          </p:nvSpPr>
          <p:spPr>
            <a:xfrm>
              <a:off x="2936102" y="2802671"/>
              <a:ext cx="1423858" cy="481304"/>
            </a:xfrm>
            <a:custGeom>
              <a:avLst/>
              <a:gdLst>
                <a:gd name="connsiteX0" fmla="*/ 0 w 1423858"/>
                <a:gd name="connsiteY0" fmla="*/ 0 h 481304"/>
                <a:gd name="connsiteX1" fmla="*/ 1423858 w 1423858"/>
                <a:gd name="connsiteY1" fmla="*/ 0 h 481304"/>
                <a:gd name="connsiteX2" fmla="*/ 1423858 w 1423858"/>
                <a:gd name="connsiteY2" fmla="*/ 481304 h 481304"/>
                <a:gd name="connsiteX3" fmla="*/ 0 w 1423858"/>
                <a:gd name="connsiteY3" fmla="*/ 481304 h 481304"/>
                <a:gd name="connsiteX4" fmla="*/ 0 w 1423858"/>
                <a:gd name="connsiteY4" fmla="*/ 0 h 48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858" h="481304">
                  <a:moveTo>
                    <a:pt x="0" y="0"/>
                  </a:moveTo>
                  <a:lnTo>
                    <a:pt x="1423858" y="0"/>
                  </a:lnTo>
                  <a:lnTo>
                    <a:pt x="1423858" y="481304"/>
                  </a:lnTo>
                  <a:lnTo>
                    <a:pt x="0" y="4813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CO" sz="1600" b="1" kern="1200" baseline="0" dirty="0">
                  <a:cs typeface="Arial" pitchFamily="34" charset="0"/>
                </a:rPr>
                <a:t>FINANCIERO</a:t>
              </a:r>
              <a:endParaRPr lang="es-CO" sz="1300" b="1" kern="1200" baseline="0" dirty="0">
                <a:cs typeface="Arial" pitchFamily="34" charset="0"/>
              </a:endParaRPr>
            </a:p>
          </p:txBody>
        </p:sp>
        <p:sp>
          <p:nvSpPr>
            <p:cNvPr id="15" name="Elipse 14"/>
            <p:cNvSpPr/>
            <p:nvPr/>
          </p:nvSpPr>
          <p:spPr>
            <a:xfrm>
              <a:off x="4710775" y="2802671"/>
              <a:ext cx="481304" cy="481304"/>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2">
              <a:schemeClr val="accent3">
                <a:tint val="40000"/>
                <a:hueOff val="0"/>
                <a:satOff val="0"/>
                <a:lumOff val="0"/>
                <a:alphaOff val="0"/>
              </a:schemeClr>
            </a:effectRef>
            <a:fontRef idx="minor">
              <a:schemeClr val="dk1">
                <a:hueOff val="0"/>
                <a:satOff val="0"/>
                <a:lumOff val="0"/>
                <a:alphaOff val="0"/>
              </a:schemeClr>
            </a:fontRef>
          </p:style>
        </p:sp>
        <p:sp>
          <p:nvSpPr>
            <p:cNvPr id="16" name="Acorde 15"/>
            <p:cNvSpPr/>
            <p:nvPr/>
          </p:nvSpPr>
          <p:spPr>
            <a:xfrm>
              <a:off x="4758905" y="2850801"/>
              <a:ext cx="385043" cy="385043"/>
            </a:xfrm>
            <a:prstGeom prst="chord">
              <a:avLst>
                <a:gd name="adj1" fmla="val 19800000"/>
                <a:gd name="adj2" fmla="val 1260000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7" name="Forma libre 16"/>
            <p:cNvSpPr/>
            <p:nvPr/>
          </p:nvSpPr>
          <p:spPr>
            <a:xfrm>
              <a:off x="5224867" y="3471515"/>
              <a:ext cx="1562442" cy="2025489"/>
            </a:xfrm>
            <a:custGeom>
              <a:avLst/>
              <a:gdLst>
                <a:gd name="connsiteX0" fmla="*/ 0 w 1562442"/>
                <a:gd name="connsiteY0" fmla="*/ 0 h 2025489"/>
                <a:gd name="connsiteX1" fmla="*/ 1562442 w 1562442"/>
                <a:gd name="connsiteY1" fmla="*/ 0 h 2025489"/>
                <a:gd name="connsiteX2" fmla="*/ 1562442 w 1562442"/>
                <a:gd name="connsiteY2" fmla="*/ 2025489 h 2025489"/>
                <a:gd name="connsiteX3" fmla="*/ 0 w 1562442"/>
                <a:gd name="connsiteY3" fmla="*/ 2025489 h 2025489"/>
                <a:gd name="connsiteX4" fmla="*/ 0 w 1562442"/>
                <a:gd name="connsiteY4" fmla="*/ 0 h 202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442" h="2025489">
                  <a:moveTo>
                    <a:pt x="0" y="0"/>
                  </a:moveTo>
                  <a:lnTo>
                    <a:pt x="1562442" y="0"/>
                  </a:lnTo>
                  <a:lnTo>
                    <a:pt x="1562442" y="2025489"/>
                  </a:lnTo>
                  <a:lnTo>
                    <a:pt x="0" y="2025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t" anchorCtr="0">
              <a:noAutofit/>
            </a:bodyPr>
            <a:lstStyle/>
            <a:p>
              <a:pPr lvl="0" algn="l" defTabSz="577850">
                <a:lnSpc>
                  <a:spcPct val="90000"/>
                </a:lnSpc>
                <a:spcBef>
                  <a:spcPct val="0"/>
                </a:spcBef>
                <a:spcAft>
                  <a:spcPct val="35000"/>
                </a:spcAft>
              </a:pPr>
              <a:r>
                <a:rPr lang="es-CO" sz="1300" kern="1200" baseline="0" dirty="0" smtClean="0">
                  <a:cs typeface="Arial" pitchFamily="34" charset="0"/>
                </a:rPr>
                <a:t>- Acta de Inicio</a:t>
              </a:r>
            </a:p>
            <a:p>
              <a:pPr lvl="0" algn="l" defTabSz="577850">
                <a:lnSpc>
                  <a:spcPct val="90000"/>
                </a:lnSpc>
                <a:spcBef>
                  <a:spcPct val="0"/>
                </a:spcBef>
                <a:spcAft>
                  <a:spcPct val="35000"/>
                </a:spcAft>
              </a:pPr>
              <a:r>
                <a:rPr lang="es-CO" sz="1300" kern="1200" baseline="0" dirty="0" smtClean="0">
                  <a:cs typeface="Arial" pitchFamily="34" charset="0"/>
                </a:rPr>
                <a:t>- Certificaciones paz y salvo parafiscales</a:t>
              </a:r>
              <a:endParaRPr lang="es-CO" sz="1000" kern="1200" baseline="0" dirty="0">
                <a:solidFill>
                  <a:schemeClr val="tx1"/>
                </a:solidFill>
                <a:cs typeface="Arial" pitchFamily="34" charset="0"/>
              </a:endParaRPr>
            </a:p>
            <a:p>
              <a:pPr lvl="0" algn="l" defTabSz="577850">
                <a:lnSpc>
                  <a:spcPct val="90000"/>
                </a:lnSpc>
                <a:spcBef>
                  <a:spcPct val="0"/>
                </a:spcBef>
                <a:spcAft>
                  <a:spcPct val="35000"/>
                </a:spcAft>
              </a:pPr>
              <a:r>
                <a:rPr lang="es-CO" sz="1300" kern="1200" baseline="0" dirty="0" smtClean="0">
                  <a:cs typeface="Arial" pitchFamily="34" charset="0"/>
                </a:rPr>
                <a:t>-Certificaciones </a:t>
              </a:r>
              <a:r>
                <a:rPr lang="es-CO" sz="1300" kern="1200" baseline="0" dirty="0">
                  <a:cs typeface="Arial" pitchFamily="34" charset="0"/>
                </a:rPr>
                <a:t>paz y salvo impuestos</a:t>
              </a:r>
            </a:p>
            <a:p>
              <a:pPr lvl="0" algn="l" defTabSz="577850">
                <a:lnSpc>
                  <a:spcPct val="90000"/>
                </a:lnSpc>
                <a:spcBef>
                  <a:spcPct val="0"/>
                </a:spcBef>
                <a:spcAft>
                  <a:spcPct val="35000"/>
                </a:spcAft>
              </a:pPr>
              <a:r>
                <a:rPr lang="es-CO" sz="1300" kern="1200" baseline="0" dirty="0" smtClean="0">
                  <a:cs typeface="Arial" pitchFamily="34" charset="0"/>
                </a:rPr>
                <a:t>-Certificado </a:t>
              </a:r>
              <a:r>
                <a:rPr lang="es-CO" sz="1300" kern="1200" baseline="0" dirty="0">
                  <a:cs typeface="Arial" pitchFamily="34" charset="0"/>
                </a:rPr>
                <a:t>centro de costos independiente</a:t>
              </a:r>
            </a:p>
            <a:p>
              <a:pPr lvl="0" algn="l" defTabSz="577850">
                <a:lnSpc>
                  <a:spcPct val="90000"/>
                </a:lnSpc>
                <a:spcBef>
                  <a:spcPct val="0"/>
                </a:spcBef>
                <a:spcAft>
                  <a:spcPct val="35000"/>
                </a:spcAft>
              </a:pPr>
              <a:r>
                <a:rPr lang="es-CO" sz="1300" kern="1200" baseline="0" dirty="0" smtClean="0">
                  <a:cs typeface="Arial" pitchFamily="34" charset="0"/>
                </a:rPr>
                <a:t>-Correspondencia </a:t>
              </a:r>
              <a:r>
                <a:rPr lang="es-CO" sz="1300" kern="1200" baseline="0" dirty="0">
                  <a:cs typeface="Arial" pitchFamily="34" charset="0"/>
                </a:rPr>
                <a:t>del </a:t>
              </a:r>
              <a:r>
                <a:rPr lang="es-CO" sz="1300" kern="1200" baseline="0" dirty="0" smtClean="0">
                  <a:cs typeface="Arial" pitchFamily="34" charset="0"/>
                </a:rPr>
                <a:t>proyecto</a:t>
              </a:r>
            </a:p>
            <a:p>
              <a:pPr lvl="0" algn="l" defTabSz="577850">
                <a:lnSpc>
                  <a:spcPct val="90000"/>
                </a:lnSpc>
                <a:spcBef>
                  <a:spcPct val="0"/>
                </a:spcBef>
                <a:spcAft>
                  <a:spcPct val="35000"/>
                </a:spcAft>
              </a:pPr>
              <a:endParaRPr lang="es-CO" sz="1300" kern="1200" baseline="0" dirty="0">
                <a:cs typeface="Arial" pitchFamily="34" charset="0"/>
              </a:endParaRPr>
            </a:p>
          </p:txBody>
        </p:sp>
        <p:sp>
          <p:nvSpPr>
            <p:cNvPr id="18" name="Forma libre 17"/>
            <p:cNvSpPr/>
            <p:nvPr/>
          </p:nvSpPr>
          <p:spPr>
            <a:xfrm>
              <a:off x="5176719" y="2802671"/>
              <a:ext cx="1655121" cy="481304"/>
            </a:xfrm>
            <a:custGeom>
              <a:avLst/>
              <a:gdLst>
                <a:gd name="connsiteX0" fmla="*/ 0 w 1655121"/>
                <a:gd name="connsiteY0" fmla="*/ 0 h 481304"/>
                <a:gd name="connsiteX1" fmla="*/ 1655121 w 1655121"/>
                <a:gd name="connsiteY1" fmla="*/ 0 h 481304"/>
                <a:gd name="connsiteX2" fmla="*/ 1655121 w 1655121"/>
                <a:gd name="connsiteY2" fmla="*/ 481304 h 481304"/>
                <a:gd name="connsiteX3" fmla="*/ 0 w 1655121"/>
                <a:gd name="connsiteY3" fmla="*/ 481304 h 481304"/>
                <a:gd name="connsiteX4" fmla="*/ 0 w 1655121"/>
                <a:gd name="connsiteY4" fmla="*/ 0 h 48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121" h="481304">
                  <a:moveTo>
                    <a:pt x="0" y="0"/>
                  </a:moveTo>
                  <a:lnTo>
                    <a:pt x="1655121" y="0"/>
                  </a:lnTo>
                  <a:lnTo>
                    <a:pt x="1655121" y="481304"/>
                  </a:lnTo>
                  <a:lnTo>
                    <a:pt x="0" y="4813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CO" sz="1600" b="1" kern="1200" baseline="0" dirty="0">
                  <a:cs typeface="Arial" pitchFamily="34" charset="0"/>
                </a:rPr>
                <a:t>ADMINISTRATIVO</a:t>
              </a:r>
            </a:p>
          </p:txBody>
        </p:sp>
        <p:sp>
          <p:nvSpPr>
            <p:cNvPr id="19" name="Elipse 18"/>
            <p:cNvSpPr/>
            <p:nvPr/>
          </p:nvSpPr>
          <p:spPr>
            <a:xfrm>
              <a:off x="6932113" y="2802671"/>
              <a:ext cx="481304" cy="481304"/>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2">
              <a:schemeClr val="accent3">
                <a:tint val="40000"/>
                <a:hueOff val="0"/>
                <a:satOff val="0"/>
                <a:lumOff val="0"/>
                <a:alphaOff val="0"/>
              </a:schemeClr>
            </a:effectRef>
            <a:fontRef idx="minor">
              <a:schemeClr val="dk1">
                <a:hueOff val="0"/>
                <a:satOff val="0"/>
                <a:lumOff val="0"/>
                <a:alphaOff val="0"/>
              </a:schemeClr>
            </a:fontRef>
          </p:style>
        </p:sp>
        <p:sp>
          <p:nvSpPr>
            <p:cNvPr id="20" name="Acorde 19"/>
            <p:cNvSpPr/>
            <p:nvPr/>
          </p:nvSpPr>
          <p:spPr>
            <a:xfrm>
              <a:off x="6980243" y="2850801"/>
              <a:ext cx="385043" cy="385043"/>
            </a:xfrm>
            <a:prstGeom prst="chord">
              <a:avLst>
                <a:gd name="adj1" fmla="val 16200000"/>
                <a:gd name="adj2" fmla="val 1620000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1" name="Forma libre 20"/>
            <p:cNvSpPr/>
            <p:nvPr/>
          </p:nvSpPr>
          <p:spPr>
            <a:xfrm>
              <a:off x="7516562" y="3488468"/>
              <a:ext cx="1423858" cy="2025489"/>
            </a:xfrm>
            <a:custGeom>
              <a:avLst/>
              <a:gdLst>
                <a:gd name="connsiteX0" fmla="*/ 0 w 1423858"/>
                <a:gd name="connsiteY0" fmla="*/ 0 h 2025489"/>
                <a:gd name="connsiteX1" fmla="*/ 1423858 w 1423858"/>
                <a:gd name="connsiteY1" fmla="*/ 0 h 2025489"/>
                <a:gd name="connsiteX2" fmla="*/ 1423858 w 1423858"/>
                <a:gd name="connsiteY2" fmla="*/ 2025489 h 2025489"/>
                <a:gd name="connsiteX3" fmla="*/ 0 w 1423858"/>
                <a:gd name="connsiteY3" fmla="*/ 2025489 h 2025489"/>
                <a:gd name="connsiteX4" fmla="*/ 0 w 1423858"/>
                <a:gd name="connsiteY4" fmla="*/ 0 h 202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858" h="2025489">
                  <a:moveTo>
                    <a:pt x="0" y="0"/>
                  </a:moveTo>
                  <a:lnTo>
                    <a:pt x="1423858" y="0"/>
                  </a:lnTo>
                  <a:lnTo>
                    <a:pt x="1423858" y="2025489"/>
                  </a:lnTo>
                  <a:lnTo>
                    <a:pt x="0" y="2025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t" anchorCtr="0">
              <a:noAutofit/>
            </a:bodyPr>
            <a:lstStyle/>
            <a:p>
              <a:pPr lvl="0" algn="l" defTabSz="577850">
                <a:lnSpc>
                  <a:spcPct val="90000"/>
                </a:lnSpc>
                <a:spcBef>
                  <a:spcPct val="0"/>
                </a:spcBef>
                <a:spcAft>
                  <a:spcPct val="35000"/>
                </a:spcAft>
              </a:pPr>
              <a:r>
                <a:rPr lang="es-CO" sz="1300" kern="1200" baseline="0" dirty="0" smtClean="0">
                  <a:cs typeface="Arial" pitchFamily="34" charset="0"/>
                </a:rPr>
                <a:t>-Propuesta </a:t>
              </a:r>
              <a:r>
                <a:rPr lang="es-CO" sz="1300" kern="1200" baseline="0" dirty="0">
                  <a:cs typeface="Arial" pitchFamily="34" charset="0"/>
                </a:rPr>
                <a:t>aprobada</a:t>
              </a:r>
            </a:p>
            <a:p>
              <a:pPr lvl="0" algn="l" defTabSz="577850">
                <a:lnSpc>
                  <a:spcPct val="90000"/>
                </a:lnSpc>
                <a:spcBef>
                  <a:spcPct val="0"/>
                </a:spcBef>
                <a:spcAft>
                  <a:spcPct val="35000"/>
                </a:spcAft>
              </a:pPr>
              <a:r>
                <a:rPr lang="es-CO" sz="1300" kern="1200" baseline="0" dirty="0" smtClean="0">
                  <a:cs typeface="Arial" pitchFamily="34" charset="0"/>
                </a:rPr>
                <a:t>-Contrato </a:t>
              </a:r>
              <a:r>
                <a:rPr lang="es-CO" sz="1300" kern="1200" baseline="0" dirty="0">
                  <a:cs typeface="Arial" pitchFamily="34" charset="0"/>
                </a:rPr>
                <a:t>suscrito</a:t>
              </a:r>
            </a:p>
            <a:p>
              <a:pPr lvl="0" algn="l" defTabSz="577850">
                <a:lnSpc>
                  <a:spcPct val="90000"/>
                </a:lnSpc>
                <a:spcBef>
                  <a:spcPct val="0"/>
                </a:spcBef>
                <a:spcAft>
                  <a:spcPct val="35000"/>
                </a:spcAft>
              </a:pPr>
              <a:r>
                <a:rPr lang="es-CO" sz="1300" kern="1200" baseline="0" dirty="0" smtClean="0">
                  <a:cs typeface="Arial" pitchFamily="34" charset="0"/>
                </a:rPr>
                <a:t>-Póliza</a:t>
              </a:r>
              <a:endParaRPr lang="es-CO" sz="1300" kern="1200" baseline="0" dirty="0">
                <a:cs typeface="Arial" pitchFamily="34" charset="0"/>
              </a:endParaRPr>
            </a:p>
            <a:p>
              <a:pPr lvl="0" algn="l" defTabSz="577850">
                <a:lnSpc>
                  <a:spcPct val="90000"/>
                </a:lnSpc>
                <a:spcBef>
                  <a:spcPct val="0"/>
                </a:spcBef>
                <a:spcAft>
                  <a:spcPct val="35000"/>
                </a:spcAft>
              </a:pPr>
              <a:r>
                <a:rPr lang="es-CO" sz="1300" kern="1200" baseline="0" dirty="0" smtClean="0">
                  <a:cs typeface="Arial" pitchFamily="34" charset="0"/>
                </a:rPr>
                <a:t>-Modificaciones </a:t>
              </a:r>
              <a:r>
                <a:rPr lang="es-CO" sz="1200" kern="1200" baseline="0" dirty="0" smtClean="0">
                  <a:cs typeface="Arial" pitchFamily="34" charset="0"/>
                </a:rPr>
                <a:t> </a:t>
              </a:r>
            </a:p>
            <a:p>
              <a:pPr lvl="0" algn="l" defTabSz="577850">
                <a:lnSpc>
                  <a:spcPct val="90000"/>
                </a:lnSpc>
                <a:spcBef>
                  <a:spcPct val="0"/>
                </a:spcBef>
                <a:spcAft>
                  <a:spcPct val="35000"/>
                </a:spcAft>
              </a:pPr>
              <a:r>
                <a:rPr lang="es-CO" sz="1200" dirty="0" smtClean="0">
                  <a:cs typeface="Arial" pitchFamily="34" charset="0"/>
                </a:rPr>
                <a:t>- Acta de aprobación de la garantía </a:t>
              </a:r>
              <a:r>
                <a:rPr lang="es-CO" sz="1200" dirty="0">
                  <a:cs typeface="Arial" pitchFamily="34" charset="0"/>
                </a:rPr>
                <a:t>ú</a:t>
              </a:r>
              <a:r>
                <a:rPr lang="es-CO" sz="1200" dirty="0" smtClean="0">
                  <a:cs typeface="Arial" pitchFamily="34" charset="0"/>
                </a:rPr>
                <a:t>nica</a:t>
              </a:r>
              <a:endParaRPr lang="es-CO" sz="1200" kern="1200" dirty="0">
                <a:cs typeface="Arial" pitchFamily="34" charset="0"/>
              </a:endParaRPr>
            </a:p>
          </p:txBody>
        </p:sp>
        <p:sp>
          <p:nvSpPr>
            <p:cNvPr id="22" name="Forma libre 21"/>
            <p:cNvSpPr/>
            <p:nvPr/>
          </p:nvSpPr>
          <p:spPr>
            <a:xfrm>
              <a:off x="7513689" y="2802671"/>
              <a:ext cx="1423858" cy="481304"/>
            </a:xfrm>
            <a:custGeom>
              <a:avLst/>
              <a:gdLst>
                <a:gd name="connsiteX0" fmla="*/ 0 w 1423858"/>
                <a:gd name="connsiteY0" fmla="*/ 0 h 481304"/>
                <a:gd name="connsiteX1" fmla="*/ 1423858 w 1423858"/>
                <a:gd name="connsiteY1" fmla="*/ 0 h 481304"/>
                <a:gd name="connsiteX2" fmla="*/ 1423858 w 1423858"/>
                <a:gd name="connsiteY2" fmla="*/ 481304 h 481304"/>
                <a:gd name="connsiteX3" fmla="*/ 0 w 1423858"/>
                <a:gd name="connsiteY3" fmla="*/ 481304 h 481304"/>
                <a:gd name="connsiteX4" fmla="*/ 0 w 1423858"/>
                <a:gd name="connsiteY4" fmla="*/ 0 h 48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858" h="481304">
                  <a:moveTo>
                    <a:pt x="0" y="0"/>
                  </a:moveTo>
                  <a:lnTo>
                    <a:pt x="1423858" y="0"/>
                  </a:lnTo>
                  <a:lnTo>
                    <a:pt x="1423858" y="481304"/>
                  </a:lnTo>
                  <a:lnTo>
                    <a:pt x="0" y="4813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lvl="0" algn="ctr" defTabSz="711200">
                <a:lnSpc>
                  <a:spcPct val="90000"/>
                </a:lnSpc>
                <a:spcBef>
                  <a:spcPct val="0"/>
                </a:spcBef>
                <a:spcAft>
                  <a:spcPct val="35000"/>
                </a:spcAft>
              </a:pPr>
              <a:r>
                <a:rPr lang="es-CO" sz="1600" b="1" kern="1200" baseline="0" dirty="0">
                  <a:cs typeface="Arial" pitchFamily="34" charset="0"/>
                </a:rPr>
                <a:t>LEGAL</a:t>
              </a:r>
            </a:p>
          </p:txBody>
        </p:sp>
      </p:grpSp>
      <p:sp>
        <p:nvSpPr>
          <p:cNvPr id="23" name="Rectángulo 22"/>
          <p:cNvSpPr/>
          <p:nvPr/>
        </p:nvSpPr>
        <p:spPr>
          <a:xfrm>
            <a:off x="1131711" y="5382845"/>
            <a:ext cx="10712895" cy="646331"/>
          </a:xfrm>
          <a:prstGeom prst="rect">
            <a:avLst/>
          </a:prstGeom>
        </p:spPr>
        <p:txBody>
          <a:bodyPr wrap="square">
            <a:spAutoFit/>
          </a:bodyPr>
          <a:lstStyle/>
          <a:p>
            <a:r>
              <a:rPr lang="es-CO" sz="1200" b="1" dirty="0">
                <a:solidFill>
                  <a:srgbClr val="000000"/>
                </a:solidFill>
              </a:rPr>
              <a:t>Nota: </a:t>
            </a:r>
            <a:r>
              <a:rPr lang="es-CO" sz="1200" dirty="0" smtClean="0">
                <a:solidFill>
                  <a:srgbClr val="000000"/>
                </a:solidFill>
              </a:rPr>
              <a:t>mantener </a:t>
            </a:r>
            <a:r>
              <a:rPr lang="es-CO" sz="1200" dirty="0">
                <a:solidFill>
                  <a:srgbClr val="000000"/>
                </a:solidFill>
              </a:rPr>
              <a:t>en sus archivos por una vigencia de cinco (5) años y archivados según tabla de retención documental proporcionada por el SENA, todos los soportes de ejecución académica y financiera de acuerdo con el desarrollo de las actividades de formación, el material de formación, y en general toda la documentación asociada a la ejecución del convenio. </a:t>
            </a:r>
            <a:endParaRPr lang="es-CO" sz="1200" dirty="0"/>
          </a:p>
        </p:txBody>
      </p:sp>
    </p:spTree>
    <p:extLst>
      <p:ext uri="{BB962C8B-B14F-4D97-AF65-F5344CB8AC3E}">
        <p14:creationId xmlns:p14="http://schemas.microsoft.com/office/powerpoint/2010/main" val="38777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692014" y="738133"/>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ARCHIVO ACADÉMICO</a:t>
            </a:r>
            <a:endParaRPr lang="es-ES" sz="3600" b="1" dirty="0">
              <a:solidFill>
                <a:srgbClr val="FF6600"/>
              </a:solidFill>
            </a:endParaRPr>
          </a:p>
        </p:txBody>
      </p:sp>
      <p:graphicFrame>
        <p:nvGraphicFramePr>
          <p:cNvPr id="4" name="10 Diagrama"/>
          <p:cNvGraphicFramePr/>
          <p:nvPr>
            <p:extLst/>
          </p:nvPr>
        </p:nvGraphicFramePr>
        <p:xfrm>
          <a:off x="2526411" y="1578651"/>
          <a:ext cx="7200800" cy="469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64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692014" y="738133"/>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3. VISITAS EN CAMPO</a:t>
            </a:r>
            <a:endParaRPr lang="es-ES" sz="3600" b="1" dirty="0">
              <a:solidFill>
                <a:srgbClr val="FF6600"/>
              </a:solidFill>
            </a:endParaRPr>
          </a:p>
        </p:txBody>
      </p:sp>
      <p:sp>
        <p:nvSpPr>
          <p:cNvPr id="4" name="2 CuadroTexto"/>
          <p:cNvSpPr txBox="1"/>
          <p:nvPr/>
        </p:nvSpPr>
        <p:spPr>
          <a:xfrm>
            <a:off x="2692014" y="1685925"/>
            <a:ext cx="8172450" cy="1077218"/>
          </a:xfrm>
          <a:prstGeom prst="rect">
            <a:avLst/>
          </a:prstGeom>
          <a:noFill/>
        </p:spPr>
        <p:txBody>
          <a:bodyPr wrap="square" rtlCol="0">
            <a:spAutoFit/>
          </a:bodyPr>
          <a:lstStyle/>
          <a:p>
            <a:pPr algn="just"/>
            <a:r>
              <a:rPr lang="es-CO" sz="1600" dirty="0"/>
              <a:t>Con el fin de </a:t>
            </a:r>
            <a:r>
              <a:rPr lang="es-CO" sz="1600" u="sng" dirty="0"/>
              <a:t>verificar</a:t>
            </a:r>
            <a:r>
              <a:rPr lang="es-CO" sz="1600" dirty="0"/>
              <a:t> que las actividades se estén desarrollando de acuerdo con el proyecto aprobado  y la programación mensual reportada, se verificaran los siguientes aspectos:</a:t>
            </a:r>
          </a:p>
          <a:p>
            <a:pPr algn="just"/>
            <a:endParaRPr lang="es-CO" sz="1600" b="1" dirty="0">
              <a:effectLst/>
            </a:endParaRPr>
          </a:p>
          <a:p>
            <a:endParaRPr lang="es-CO" sz="1600" dirty="0"/>
          </a:p>
        </p:txBody>
      </p:sp>
      <p:pic>
        <p:nvPicPr>
          <p:cNvPr id="5" name="Picture 4" descr="Resultado de imagen para confere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30" y="2790005"/>
            <a:ext cx="2666999" cy="12216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7 Diagrama"/>
          <p:cNvGraphicFramePr/>
          <p:nvPr>
            <p:extLst/>
          </p:nvPr>
        </p:nvGraphicFramePr>
        <p:xfrm>
          <a:off x="5762630" y="2763143"/>
          <a:ext cx="4648200" cy="277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lipse 7"/>
          <p:cNvSpPr/>
          <p:nvPr/>
        </p:nvSpPr>
        <p:spPr>
          <a:xfrm>
            <a:off x="2867030" y="4278490"/>
            <a:ext cx="2362200" cy="1484509"/>
          </a:xfrm>
          <a:prstGeom prst="ellipse">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b="1" dirty="0">
                <a:latin typeface="Trebuchet MS" panose="020B0603020202020204" pitchFamily="34" charset="0"/>
              </a:rPr>
              <a:t>Son visitas </a:t>
            </a:r>
            <a:r>
              <a:rPr lang="es-CO" b="1" dirty="0">
                <a:solidFill>
                  <a:srgbClr val="FFFF00"/>
                </a:solidFill>
                <a:latin typeface="Trebuchet MS" panose="020B0603020202020204" pitchFamily="34" charset="0"/>
              </a:rPr>
              <a:t>no anunciadas ni concertadas </a:t>
            </a:r>
          </a:p>
        </p:txBody>
      </p:sp>
    </p:spTree>
    <p:extLst>
      <p:ext uri="{BB962C8B-B14F-4D97-AF65-F5344CB8AC3E}">
        <p14:creationId xmlns:p14="http://schemas.microsoft.com/office/powerpoint/2010/main" val="30972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692014" y="738133"/>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3. VISITAS EN CAMPO</a:t>
            </a:r>
            <a:endParaRPr lang="es-ES" sz="3600" b="1" dirty="0">
              <a:solidFill>
                <a:srgbClr val="FF6600"/>
              </a:solidFill>
            </a:endParaRPr>
          </a:p>
        </p:txBody>
      </p:sp>
      <p:graphicFrame>
        <p:nvGraphicFramePr>
          <p:cNvPr id="4" name="5 Diagrama"/>
          <p:cNvGraphicFramePr/>
          <p:nvPr>
            <p:extLst/>
          </p:nvPr>
        </p:nvGraphicFramePr>
        <p:xfrm>
          <a:off x="2166937" y="1733550"/>
          <a:ext cx="8305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21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006517" y="2736683"/>
            <a:ext cx="5981700" cy="584775"/>
          </a:xfrm>
          <a:prstGeom prst="rect">
            <a:avLst/>
          </a:prstGeom>
          <a:noFill/>
        </p:spPr>
        <p:txBody>
          <a:bodyPr wrap="square" rtlCol="0">
            <a:spAutoFit/>
          </a:bodyPr>
          <a:lstStyle/>
          <a:p>
            <a:r>
              <a:rPr lang="es-CO" sz="3200" dirty="0" smtClean="0"/>
              <a:t>Cálculo avance técnico</a:t>
            </a:r>
            <a:endParaRPr lang="es-CO" sz="3200" dirty="0"/>
          </a:p>
        </p:txBody>
      </p:sp>
    </p:spTree>
    <p:extLst>
      <p:ext uri="{BB962C8B-B14F-4D97-AF65-F5344CB8AC3E}">
        <p14:creationId xmlns:p14="http://schemas.microsoft.com/office/powerpoint/2010/main" val="3599838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849176" y="295221"/>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CÁLCULO DEL AVANCE TÉCNICO</a:t>
            </a:r>
            <a:endParaRPr lang="es-ES" sz="3600" b="1" dirty="0">
              <a:solidFill>
                <a:srgbClr val="FF6600"/>
              </a:solidFill>
            </a:endParaRPr>
          </a:p>
        </p:txBody>
      </p:sp>
      <p:graphicFrame>
        <p:nvGraphicFramePr>
          <p:cNvPr id="4" name="Tabla 3"/>
          <p:cNvGraphicFramePr>
            <a:graphicFrameLocks noGrp="1"/>
          </p:cNvGraphicFramePr>
          <p:nvPr>
            <p:extLst/>
          </p:nvPr>
        </p:nvGraphicFramePr>
        <p:xfrm>
          <a:off x="2173392" y="1103264"/>
          <a:ext cx="8386763" cy="4186790"/>
        </p:xfrm>
        <a:graphic>
          <a:graphicData uri="http://schemas.openxmlformats.org/drawingml/2006/table">
            <a:tbl>
              <a:tblPr>
                <a:tableStyleId>{5C22544A-7EE6-4342-B048-85BDC9FD1C3A}</a:tableStyleId>
              </a:tblPr>
              <a:tblGrid>
                <a:gridCol w="1053904">
                  <a:extLst>
                    <a:ext uri="{9D8B030D-6E8A-4147-A177-3AD203B41FA5}">
                      <a16:colId xmlns:a16="http://schemas.microsoft.com/office/drawing/2014/main" xmlns="" val="1269841189"/>
                    </a:ext>
                  </a:extLst>
                </a:gridCol>
                <a:gridCol w="1336724">
                  <a:extLst>
                    <a:ext uri="{9D8B030D-6E8A-4147-A177-3AD203B41FA5}">
                      <a16:colId xmlns:a16="http://schemas.microsoft.com/office/drawing/2014/main" xmlns="" val="1357774931"/>
                    </a:ext>
                  </a:extLst>
                </a:gridCol>
                <a:gridCol w="1053904">
                  <a:extLst>
                    <a:ext uri="{9D8B030D-6E8A-4147-A177-3AD203B41FA5}">
                      <a16:colId xmlns:a16="http://schemas.microsoft.com/office/drawing/2014/main" xmlns="" val="1837615520"/>
                    </a:ext>
                  </a:extLst>
                </a:gridCol>
                <a:gridCol w="968524">
                  <a:extLst>
                    <a:ext uri="{9D8B030D-6E8A-4147-A177-3AD203B41FA5}">
                      <a16:colId xmlns:a16="http://schemas.microsoft.com/office/drawing/2014/main" xmlns="" val="1834036166"/>
                    </a:ext>
                  </a:extLst>
                </a:gridCol>
                <a:gridCol w="940065">
                  <a:extLst>
                    <a:ext uri="{9D8B030D-6E8A-4147-A177-3AD203B41FA5}">
                      <a16:colId xmlns:a16="http://schemas.microsoft.com/office/drawing/2014/main" xmlns="" val="2501850944"/>
                    </a:ext>
                  </a:extLst>
                </a:gridCol>
                <a:gridCol w="1011214">
                  <a:extLst>
                    <a:ext uri="{9D8B030D-6E8A-4147-A177-3AD203B41FA5}">
                      <a16:colId xmlns:a16="http://schemas.microsoft.com/office/drawing/2014/main" xmlns="" val="2740531377"/>
                    </a:ext>
                  </a:extLst>
                </a:gridCol>
                <a:gridCol w="1011214">
                  <a:extLst>
                    <a:ext uri="{9D8B030D-6E8A-4147-A177-3AD203B41FA5}">
                      <a16:colId xmlns:a16="http://schemas.microsoft.com/office/drawing/2014/main" xmlns="" val="818614745"/>
                    </a:ext>
                  </a:extLst>
                </a:gridCol>
                <a:gridCol w="1011214">
                  <a:extLst>
                    <a:ext uri="{9D8B030D-6E8A-4147-A177-3AD203B41FA5}">
                      <a16:colId xmlns:a16="http://schemas.microsoft.com/office/drawing/2014/main" xmlns="" val="3157213929"/>
                    </a:ext>
                  </a:extLst>
                </a:gridCol>
              </a:tblGrid>
              <a:tr h="406420">
                <a:tc gridSpan="7">
                  <a:txBody>
                    <a:bodyPr/>
                    <a:lstStyle/>
                    <a:p>
                      <a:pPr algn="ctr" fontAlgn="b">
                        <a:lnSpc>
                          <a:spcPct val="107000"/>
                        </a:lnSpc>
                        <a:spcAft>
                          <a:spcPts val="0"/>
                        </a:spcAft>
                      </a:pPr>
                      <a:r>
                        <a:rPr lang="es-ES" sz="1600" dirty="0">
                          <a:effectLst/>
                        </a:rPr>
                        <a:t>RESUMEN DE EJECUCION TECNICA</a:t>
                      </a:r>
                      <a:endParaRPr lang="es-CO" sz="1600" dirty="0">
                        <a:effectLst/>
                      </a:endParaRPr>
                    </a:p>
                    <a:p>
                      <a:pPr algn="ctr" fontAlgn="b">
                        <a:lnSpc>
                          <a:spcPct val="107000"/>
                        </a:lnSpc>
                        <a:spcAft>
                          <a:spcPts val="0"/>
                        </a:spcAft>
                      </a:pPr>
                      <a:r>
                        <a:rPr lang="es-ES" sz="1100" dirty="0">
                          <a:effectLst/>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fontAlgn="b">
                        <a:lnSpc>
                          <a:spcPct val="107000"/>
                        </a:lnSpc>
                        <a:spcAft>
                          <a:spcPts val="0"/>
                        </a:spcAft>
                      </a:pPr>
                      <a:r>
                        <a:rPr lang="es-ES" sz="11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749521937"/>
                  </a:ext>
                </a:extLst>
              </a:tr>
              <a:tr h="895305">
                <a:tc>
                  <a:txBody>
                    <a:bodyPr/>
                    <a:lstStyle/>
                    <a:p>
                      <a:pPr algn="ctr" fontAlgn="ctr">
                        <a:lnSpc>
                          <a:spcPct val="107000"/>
                        </a:lnSpc>
                        <a:spcAft>
                          <a:spcPts val="0"/>
                        </a:spcAft>
                      </a:pPr>
                      <a:r>
                        <a:rPr lang="es-ES" sz="1050">
                          <a:effectLst/>
                        </a:rPr>
                        <a:t>VALOR ACCIÓN DE FORMACIÓN</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050">
                          <a:effectLst/>
                        </a:rPr>
                        <a:t>% PARTICIPACIÓN DE LA ACCIÓN EN EL CONVENIO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050">
                          <a:effectLst/>
                        </a:rPr>
                        <a:t>BENEFICIARIOS</a:t>
                      </a:r>
                      <a:br>
                        <a:rPr lang="es-ES" sz="1050">
                          <a:effectLst/>
                        </a:rPr>
                      </a:br>
                      <a:r>
                        <a:rPr lang="es-ES" sz="1050">
                          <a:effectLst/>
                        </a:rPr>
                        <a:t>ESPERADOS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050">
                          <a:effectLst/>
                        </a:rPr>
                        <a:t>HORAS-BENEFICIARIO ESPERADAS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050" dirty="0">
                          <a:effectLst/>
                        </a:rPr>
                        <a:t>HORAS-BENEFICIARIO IMPARTIDAS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FFF00"/>
                    </a:solidFill>
                  </a:tcPr>
                </a:tc>
                <a:tc>
                  <a:txBody>
                    <a:bodyPr/>
                    <a:lstStyle/>
                    <a:p>
                      <a:pPr algn="ctr" fontAlgn="ctr">
                        <a:lnSpc>
                          <a:spcPct val="107000"/>
                        </a:lnSpc>
                        <a:spcAft>
                          <a:spcPts val="0"/>
                        </a:spcAft>
                      </a:pPr>
                      <a:r>
                        <a:rPr lang="es-ES" sz="1050">
                          <a:effectLst/>
                        </a:rPr>
                        <a:t>% CUMPLIMIENTO ACCION FORMATIVA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050">
                          <a:effectLst/>
                        </a:rPr>
                        <a:t>% CUMPLIMIENTO RECONOCIDO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050">
                          <a:effectLst/>
                        </a:rPr>
                        <a:t>% CUMPLIMIENTO TOTAL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643947538"/>
                  </a:ext>
                </a:extLst>
              </a:tr>
              <a:tr h="536362">
                <a:tc>
                  <a:txBody>
                    <a:bodyPr/>
                    <a:lstStyle/>
                    <a:p>
                      <a:pPr algn="ctr" fontAlgn="ctr">
                        <a:lnSpc>
                          <a:spcPct val="107000"/>
                        </a:lnSpc>
                        <a:spcAft>
                          <a:spcPts val="0"/>
                        </a:spcAft>
                      </a:pPr>
                      <a:r>
                        <a:rPr lang="es-ES" sz="1100">
                          <a:effectLst/>
                        </a:rPr>
                        <a:t> $   1.023.835.440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23,37%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280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32.760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rPr>
                        <a:t>32.760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FFF00"/>
                    </a:solidFill>
                  </a:tcP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23,37%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165797234"/>
                  </a:ext>
                </a:extLst>
              </a:tr>
              <a:tr h="536362">
                <a:tc>
                  <a:txBody>
                    <a:bodyPr/>
                    <a:lstStyle/>
                    <a:p>
                      <a:pPr algn="ctr" fontAlgn="ctr">
                        <a:lnSpc>
                          <a:spcPct val="107000"/>
                        </a:lnSpc>
                        <a:spcAft>
                          <a:spcPts val="0"/>
                        </a:spcAft>
                      </a:pPr>
                      <a:r>
                        <a:rPr lang="es-ES" sz="1100">
                          <a:effectLst/>
                        </a:rPr>
                        <a:t> $   1.003.655.440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22,91%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280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32.760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rPr>
                        <a:t>32.760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FFF00"/>
                    </a:solidFill>
                  </a:tcP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22,91%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480283122"/>
                  </a:ext>
                </a:extLst>
              </a:tr>
              <a:tr h="391963">
                <a:tc>
                  <a:txBody>
                    <a:bodyPr/>
                    <a:lstStyle/>
                    <a:p>
                      <a:pPr algn="ctr" fontAlgn="ctr">
                        <a:lnSpc>
                          <a:spcPct val="107000"/>
                        </a:lnSpc>
                        <a:spcAft>
                          <a:spcPts val="0"/>
                        </a:spcAft>
                      </a:pPr>
                      <a:r>
                        <a:rPr lang="es-ES" sz="1100">
                          <a:effectLst/>
                        </a:rPr>
                        <a:t> $   1.004.285.440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22,92%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280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32.760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rPr>
                        <a:t>32.760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FFF00"/>
                    </a:solidFill>
                  </a:tcP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22,92%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737543941"/>
                  </a:ext>
                </a:extLst>
              </a:tr>
              <a:tr h="391963">
                <a:tc>
                  <a:txBody>
                    <a:bodyPr/>
                    <a:lstStyle/>
                    <a:p>
                      <a:pPr algn="ctr" fontAlgn="ctr">
                        <a:lnSpc>
                          <a:spcPct val="107000"/>
                        </a:lnSpc>
                        <a:spcAft>
                          <a:spcPts val="0"/>
                        </a:spcAft>
                      </a:pPr>
                      <a:r>
                        <a:rPr lang="es-ES" sz="1100">
                          <a:effectLst/>
                        </a:rPr>
                        <a:t> $      997.205.440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22,76%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280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32.760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rPr>
                        <a:t>32.760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FFF00"/>
                    </a:solidFill>
                  </a:tcP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22,76%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216660797"/>
                  </a:ext>
                </a:extLst>
              </a:tr>
              <a:tr h="593038">
                <a:tc>
                  <a:txBody>
                    <a:bodyPr/>
                    <a:lstStyle/>
                    <a:p>
                      <a:pPr algn="ctr" fontAlgn="ctr">
                        <a:lnSpc>
                          <a:spcPct val="107000"/>
                        </a:lnSpc>
                        <a:spcAft>
                          <a:spcPts val="0"/>
                        </a:spcAft>
                      </a:pPr>
                      <a:r>
                        <a:rPr lang="es-ES" sz="1100">
                          <a:effectLst/>
                        </a:rPr>
                        <a:t> $      352.578.400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8,05%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420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10.920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rPr>
                        <a:t>10.920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FFF00"/>
                    </a:solidFill>
                  </a:tcP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8,05%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438386275"/>
                  </a:ext>
                </a:extLst>
              </a:tr>
              <a:tr h="391963">
                <a:tc>
                  <a:txBody>
                    <a:bodyPr/>
                    <a:lstStyle/>
                    <a:p>
                      <a:pPr algn="ctr" fontAlgn="ctr">
                        <a:lnSpc>
                          <a:spcPct val="107000"/>
                        </a:lnSpc>
                        <a:spcAft>
                          <a:spcPts val="0"/>
                        </a:spcAft>
                      </a:pPr>
                      <a:r>
                        <a:rPr lang="es-ES" sz="1100">
                          <a:effectLst/>
                        </a:rPr>
                        <a:t> $   4.381.560.160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                  1.540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141.960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rPr>
                        <a:t>141.960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FFFF00"/>
                    </a:solidFill>
                  </a:tcPr>
                </a:tc>
                <a:tc>
                  <a:txBody>
                    <a:bodyPr/>
                    <a:lstStyle/>
                    <a:p>
                      <a:pPr algn="ctr" fontAlgn="ctr">
                        <a:lnSpc>
                          <a:spcPct val="107000"/>
                        </a:lnSpc>
                        <a:spcAft>
                          <a:spcPts val="0"/>
                        </a:spcAft>
                      </a:pPr>
                      <a:r>
                        <a:rPr lang="es-ES" sz="11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rPr>
                        <a:t>100,00%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rgbClr val="00B050"/>
                    </a:solidFill>
                  </a:tcPr>
                </a:tc>
                <a:extLst>
                  <a:ext uri="{0D108BD9-81ED-4DB2-BD59-A6C34878D82A}">
                    <a16:rowId xmlns:a16="http://schemas.microsoft.com/office/drawing/2014/main" xmlns="" val="1051256109"/>
                  </a:ext>
                </a:extLst>
              </a:tr>
            </a:tbl>
          </a:graphicData>
        </a:graphic>
      </p:graphicFrame>
      <p:sp>
        <p:nvSpPr>
          <p:cNvPr id="5" name="Rectángulo redondeado 4"/>
          <p:cNvSpPr/>
          <p:nvPr/>
        </p:nvSpPr>
        <p:spPr>
          <a:xfrm>
            <a:off x="9188716" y="4806565"/>
            <a:ext cx="2057400" cy="1380530"/>
          </a:xfrm>
          <a:prstGeom prst="round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solidFill>
                <a:schemeClr val="tx1"/>
              </a:solidFill>
            </a:endParaRPr>
          </a:p>
        </p:txBody>
      </p:sp>
      <p:sp>
        <p:nvSpPr>
          <p:cNvPr id="6" name="Rectángulo 5"/>
          <p:cNvSpPr/>
          <p:nvPr/>
        </p:nvSpPr>
        <p:spPr>
          <a:xfrm>
            <a:off x="9048498" y="5263765"/>
            <a:ext cx="2337835" cy="646331"/>
          </a:xfrm>
          <a:prstGeom prst="rect">
            <a:avLst/>
          </a:prstGeom>
        </p:spPr>
        <p:txBody>
          <a:bodyPr wrap="square">
            <a:spAutoFit/>
          </a:bodyPr>
          <a:lstStyle/>
          <a:p>
            <a:pPr algn="ctr"/>
            <a:r>
              <a:rPr lang="es-CO" dirty="0">
                <a:solidFill>
                  <a:srgbClr val="002060"/>
                </a:solidFill>
              </a:rPr>
              <a:t>Avance técnico Sumatoria ponderados</a:t>
            </a:r>
          </a:p>
        </p:txBody>
      </p:sp>
      <p:sp>
        <p:nvSpPr>
          <p:cNvPr id="8" name="16 CuadroTexto"/>
          <p:cNvSpPr txBox="1"/>
          <p:nvPr/>
        </p:nvSpPr>
        <p:spPr>
          <a:xfrm>
            <a:off x="2447924" y="5448431"/>
            <a:ext cx="5395913" cy="646331"/>
          </a:xfrm>
          <a:prstGeom prst="rect">
            <a:avLst/>
          </a:prstGeom>
          <a:noFill/>
        </p:spPr>
        <p:txBody>
          <a:bodyPr wrap="square" rtlCol="0">
            <a:spAutoFit/>
          </a:bodyPr>
          <a:lstStyle/>
          <a:p>
            <a:r>
              <a:rPr lang="es-CO" dirty="0" smtClean="0"/>
              <a:t>El avance técnico es el resultado de la cantidad de horas/beneficiario impartidas en cada AF</a:t>
            </a:r>
            <a:endParaRPr lang="es-ES" dirty="0"/>
          </a:p>
        </p:txBody>
      </p:sp>
    </p:spTree>
    <p:extLst>
      <p:ext uri="{BB962C8B-B14F-4D97-AF65-F5344CB8AC3E}">
        <p14:creationId xmlns:p14="http://schemas.microsoft.com/office/powerpoint/2010/main" val="395478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006517" y="2736683"/>
            <a:ext cx="5981700" cy="584775"/>
          </a:xfrm>
          <a:prstGeom prst="rect">
            <a:avLst/>
          </a:prstGeom>
          <a:noFill/>
        </p:spPr>
        <p:txBody>
          <a:bodyPr wrap="square" rtlCol="0">
            <a:spAutoFit/>
          </a:bodyPr>
          <a:lstStyle/>
          <a:p>
            <a:r>
              <a:rPr lang="es-CO" sz="3200" dirty="0" smtClean="0"/>
              <a:t>Cálculo avance financiero</a:t>
            </a:r>
            <a:endParaRPr lang="es-CO" sz="3200" dirty="0"/>
          </a:p>
        </p:txBody>
      </p:sp>
    </p:spTree>
    <p:extLst>
      <p:ext uri="{BB962C8B-B14F-4D97-AF65-F5344CB8AC3E}">
        <p14:creationId xmlns:p14="http://schemas.microsoft.com/office/powerpoint/2010/main" val="958074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849174" y="206223"/>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CÁLCULO DEL AVANCE FINANCIERO</a:t>
            </a:r>
            <a:endParaRPr lang="es-ES" sz="3600" b="1" dirty="0">
              <a:solidFill>
                <a:srgbClr val="FF6600"/>
              </a:solidFill>
            </a:endParaRPr>
          </a:p>
        </p:txBody>
      </p:sp>
      <p:graphicFrame>
        <p:nvGraphicFramePr>
          <p:cNvPr id="4" name="Tabla 3"/>
          <p:cNvGraphicFramePr>
            <a:graphicFrameLocks noGrp="1"/>
          </p:cNvGraphicFramePr>
          <p:nvPr>
            <p:extLst/>
          </p:nvPr>
        </p:nvGraphicFramePr>
        <p:xfrm>
          <a:off x="1828801" y="1074871"/>
          <a:ext cx="8864544" cy="4319013"/>
        </p:xfrm>
        <a:graphic>
          <a:graphicData uri="http://schemas.openxmlformats.org/drawingml/2006/table">
            <a:tbl>
              <a:tblPr>
                <a:tableStyleId>{5C22544A-7EE6-4342-B048-85BDC9FD1C3A}</a:tableStyleId>
              </a:tblPr>
              <a:tblGrid>
                <a:gridCol w="1422953">
                  <a:extLst>
                    <a:ext uri="{9D8B030D-6E8A-4147-A177-3AD203B41FA5}">
                      <a16:colId xmlns:a16="http://schemas.microsoft.com/office/drawing/2014/main" xmlns="" val="146143819"/>
                    </a:ext>
                  </a:extLst>
                </a:gridCol>
                <a:gridCol w="1164473">
                  <a:extLst>
                    <a:ext uri="{9D8B030D-6E8A-4147-A177-3AD203B41FA5}">
                      <a16:colId xmlns:a16="http://schemas.microsoft.com/office/drawing/2014/main" xmlns="" val="3685571426"/>
                    </a:ext>
                  </a:extLst>
                </a:gridCol>
                <a:gridCol w="1099635">
                  <a:extLst>
                    <a:ext uri="{9D8B030D-6E8A-4147-A177-3AD203B41FA5}">
                      <a16:colId xmlns:a16="http://schemas.microsoft.com/office/drawing/2014/main" xmlns="" val="557933375"/>
                    </a:ext>
                  </a:extLst>
                </a:gridCol>
                <a:gridCol w="1161845">
                  <a:extLst>
                    <a:ext uri="{9D8B030D-6E8A-4147-A177-3AD203B41FA5}">
                      <a16:colId xmlns:a16="http://schemas.microsoft.com/office/drawing/2014/main" xmlns="" val="1444588171"/>
                    </a:ext>
                  </a:extLst>
                </a:gridCol>
                <a:gridCol w="1194264">
                  <a:extLst>
                    <a:ext uri="{9D8B030D-6E8A-4147-A177-3AD203B41FA5}">
                      <a16:colId xmlns:a16="http://schemas.microsoft.com/office/drawing/2014/main" xmlns="" val="2649893768"/>
                    </a:ext>
                  </a:extLst>
                </a:gridCol>
                <a:gridCol w="867441">
                  <a:extLst>
                    <a:ext uri="{9D8B030D-6E8A-4147-A177-3AD203B41FA5}">
                      <a16:colId xmlns:a16="http://schemas.microsoft.com/office/drawing/2014/main" xmlns="" val="1460445556"/>
                    </a:ext>
                  </a:extLst>
                </a:gridCol>
                <a:gridCol w="1099635">
                  <a:extLst>
                    <a:ext uri="{9D8B030D-6E8A-4147-A177-3AD203B41FA5}">
                      <a16:colId xmlns:a16="http://schemas.microsoft.com/office/drawing/2014/main" xmlns="" val="297297021"/>
                    </a:ext>
                  </a:extLst>
                </a:gridCol>
                <a:gridCol w="854298">
                  <a:extLst>
                    <a:ext uri="{9D8B030D-6E8A-4147-A177-3AD203B41FA5}">
                      <a16:colId xmlns:a16="http://schemas.microsoft.com/office/drawing/2014/main" xmlns="" val="1006038603"/>
                    </a:ext>
                  </a:extLst>
                </a:gridCol>
              </a:tblGrid>
              <a:tr h="1599754">
                <a:tc>
                  <a:txBody>
                    <a:bodyPr/>
                    <a:lstStyle/>
                    <a:p>
                      <a:pPr algn="ctr" fontAlgn="ctr">
                        <a:lnSpc>
                          <a:spcPct val="107000"/>
                        </a:lnSpc>
                        <a:spcAft>
                          <a:spcPts val="0"/>
                        </a:spcAft>
                      </a:pPr>
                      <a:r>
                        <a:rPr lang="es-ES" sz="1100" dirty="0">
                          <a:effectLst/>
                          <a:latin typeface="+mn-lt"/>
                        </a:rPr>
                        <a:t>Fuente de financiación</a:t>
                      </a:r>
                      <a:endParaRPr lang="es-CO" sz="16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Valor Presupuestado</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100">
                          <a:effectLst/>
                          <a:latin typeface="+mn-lt"/>
                        </a:rPr>
                        <a:t>Valor Presentado como Ejecución por el Conviniente</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Valores Ejecutados y/o Pagados</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100">
                          <a:effectLst/>
                          <a:latin typeface="+mn-lt"/>
                        </a:rPr>
                        <a:t>Valores Causados Aceptados como Ejecución</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Valor no Reconcido</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MX" sz="1100">
                          <a:effectLst/>
                          <a:latin typeface="+mn-lt"/>
                        </a:rPr>
                        <a:t>Total Ejecución Aceptada por Interventoría</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latin typeface="+mn-lt"/>
                        </a:rPr>
                        <a:t>% Ejecución</a:t>
                      </a:r>
                      <a:endParaRPr lang="es-CO" sz="16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293647631"/>
                  </a:ext>
                </a:extLst>
              </a:tr>
              <a:tr h="319628">
                <a:tc>
                  <a:txBody>
                    <a:bodyPr/>
                    <a:lstStyle/>
                    <a:p>
                      <a:pPr fontAlgn="ctr">
                        <a:lnSpc>
                          <a:spcPct val="107000"/>
                        </a:lnSpc>
                        <a:spcAft>
                          <a:spcPts val="0"/>
                        </a:spcAft>
                      </a:pPr>
                      <a:r>
                        <a:rPr lang="es-ES" sz="1100">
                          <a:effectLst/>
                          <a:latin typeface="+mn-lt"/>
                        </a:rPr>
                        <a:t>SENA</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$ 3.284.874.060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$ 3.284.874.060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$ 3.284.874.060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$ 656.974.812</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$ 3.284.874.060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100,00%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716045333"/>
                  </a:ext>
                </a:extLst>
              </a:tr>
              <a:tr h="319628">
                <a:tc>
                  <a:txBody>
                    <a:bodyPr/>
                    <a:lstStyle/>
                    <a:p>
                      <a:pP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183253061"/>
                  </a:ext>
                </a:extLst>
              </a:tr>
              <a:tr h="468142">
                <a:tc>
                  <a:txBody>
                    <a:bodyPr/>
                    <a:lstStyle/>
                    <a:p>
                      <a:pPr fontAlgn="ctr">
                        <a:lnSpc>
                          <a:spcPct val="107000"/>
                        </a:lnSpc>
                        <a:spcAft>
                          <a:spcPts val="0"/>
                        </a:spcAft>
                      </a:pPr>
                      <a:r>
                        <a:rPr lang="es-ES" sz="1100">
                          <a:effectLst/>
                          <a:latin typeface="+mn-lt"/>
                        </a:rPr>
                        <a:t>Contrapartida en efectivo</a:t>
                      </a:r>
                      <a:endParaRPr lang="es-CO" sz="1600">
                        <a:effectLst/>
                        <a:latin typeface="+mn-lt"/>
                        <a:ea typeface="Calibri" panose="020F0502020204030204" pitchFamily="34" charset="0"/>
                        <a:cs typeface="Times New Roman" panose="02020603050405020304" pitchFamily="18" charset="0"/>
                      </a:endParaRPr>
                    </a:p>
                  </a:txBody>
                  <a:tcPr marL="156845" marR="9525" marT="9525" marB="0" anchor="ctr"/>
                </a:tc>
                <a:tc>
                  <a:txBody>
                    <a:bodyPr/>
                    <a:lstStyle/>
                    <a:p>
                      <a:pPr algn="r" fontAlgn="ctr">
                        <a:lnSpc>
                          <a:spcPct val="107000"/>
                        </a:lnSpc>
                        <a:spcAft>
                          <a:spcPts val="0"/>
                        </a:spcAft>
                      </a:pPr>
                      <a:r>
                        <a:rPr lang="es-ES" sz="1100">
                          <a:effectLst/>
                          <a:latin typeface="+mn-lt"/>
                        </a:rPr>
                        <a:t>$ 555.340.100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$ 555.340.100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$ 555.340.100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$ 555.340.100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100,00%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871150708"/>
                  </a:ext>
                </a:extLst>
              </a:tr>
              <a:tr h="468142">
                <a:tc>
                  <a:txBody>
                    <a:bodyPr/>
                    <a:lstStyle/>
                    <a:p>
                      <a:pPr fontAlgn="ctr">
                        <a:lnSpc>
                          <a:spcPct val="107000"/>
                        </a:lnSpc>
                        <a:spcAft>
                          <a:spcPts val="0"/>
                        </a:spcAft>
                      </a:pPr>
                      <a:r>
                        <a:rPr lang="es-ES" sz="1100">
                          <a:effectLst/>
                          <a:latin typeface="+mn-lt"/>
                        </a:rPr>
                        <a:t>Contrapartida en especie</a:t>
                      </a:r>
                      <a:endParaRPr lang="es-CO" sz="1600">
                        <a:effectLst/>
                        <a:latin typeface="+mn-lt"/>
                        <a:ea typeface="Calibri" panose="020F0502020204030204" pitchFamily="34" charset="0"/>
                        <a:cs typeface="Times New Roman" panose="02020603050405020304" pitchFamily="18" charset="0"/>
                      </a:endParaRPr>
                    </a:p>
                  </a:txBody>
                  <a:tcPr marL="156845" marR="9525" marT="9525" marB="0" anchor="ctr"/>
                </a:tc>
                <a:tc>
                  <a:txBody>
                    <a:bodyPr/>
                    <a:lstStyle/>
                    <a:p>
                      <a:pPr algn="r" fontAlgn="ctr">
                        <a:lnSpc>
                          <a:spcPct val="107000"/>
                        </a:lnSpc>
                        <a:spcAft>
                          <a:spcPts val="0"/>
                        </a:spcAft>
                      </a:pPr>
                      <a:r>
                        <a:rPr lang="es-ES" sz="1100">
                          <a:effectLst/>
                          <a:latin typeface="+mn-lt"/>
                        </a:rPr>
                        <a:t>$ 541.346.000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$ 541.346.000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$ 541.346.000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$ 541.346.000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100,00%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847807432"/>
                  </a:ext>
                </a:extLst>
              </a:tr>
              <a:tr h="485899">
                <a:tc>
                  <a:txBody>
                    <a:bodyPr/>
                    <a:lstStyle/>
                    <a:p>
                      <a:pPr fontAlgn="ctr">
                        <a:lnSpc>
                          <a:spcPct val="107000"/>
                        </a:lnSpc>
                        <a:spcAft>
                          <a:spcPts val="0"/>
                        </a:spcAft>
                      </a:pPr>
                      <a:r>
                        <a:rPr lang="es-ES" sz="1100">
                          <a:effectLst/>
                          <a:latin typeface="+mn-lt"/>
                        </a:rPr>
                        <a:t>TOTAL CONTRAPARTIDA</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$ 1.096.686.100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$ 1.096.686.100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$ 1.096.686.100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$ 1.096.686.100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100,00%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4037132456"/>
                  </a:ext>
                </a:extLst>
              </a:tr>
              <a:tr h="319628">
                <a:tc>
                  <a:txBody>
                    <a:bodyPr/>
                    <a:lstStyle/>
                    <a:p>
                      <a:pP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15684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latin typeface="+mn-lt"/>
                        </a:rPr>
                        <a:t> </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155909584"/>
                  </a:ext>
                </a:extLst>
              </a:tr>
              <a:tr h="338192">
                <a:tc>
                  <a:txBody>
                    <a:bodyPr/>
                    <a:lstStyle/>
                    <a:p>
                      <a:pPr algn="ctr" fontAlgn="ctr">
                        <a:lnSpc>
                          <a:spcPct val="107000"/>
                        </a:lnSpc>
                        <a:spcAft>
                          <a:spcPts val="0"/>
                        </a:spcAft>
                      </a:pPr>
                      <a:r>
                        <a:rPr lang="es-ES" sz="1100">
                          <a:effectLst/>
                          <a:latin typeface="+mn-lt"/>
                        </a:rPr>
                        <a:t>TOTAL</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$ 4.381.560.160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$ 4.381.560.160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$ 4.381.560.160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$ 656.974.812</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latin typeface="+mn-lt"/>
                        </a:rPr>
                        <a:t>$ 4.381.560.160</a:t>
                      </a:r>
                      <a:endParaRPr lang="es-CO" sz="16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dirty="0">
                          <a:effectLst/>
                          <a:latin typeface="+mn-lt"/>
                        </a:rPr>
                        <a:t>100%</a:t>
                      </a:r>
                      <a:endParaRPr lang="es-CO" sz="1600" dirty="0">
                        <a:effectLst/>
                        <a:latin typeface="+mn-lt"/>
                        <a:ea typeface="Calibri" panose="020F0502020204030204" pitchFamily="34" charset="0"/>
                        <a:cs typeface="Times New Roman" panose="02020603050405020304" pitchFamily="18" charset="0"/>
                      </a:endParaRPr>
                    </a:p>
                  </a:txBody>
                  <a:tcPr marL="9525" marR="9525" marT="9525" marB="0" anchor="ctr">
                    <a:solidFill>
                      <a:srgbClr val="00B050"/>
                    </a:solidFill>
                  </a:tcPr>
                </a:tc>
                <a:extLst>
                  <a:ext uri="{0D108BD9-81ED-4DB2-BD59-A6C34878D82A}">
                    <a16:rowId xmlns:a16="http://schemas.microsoft.com/office/drawing/2014/main" xmlns="" val="3176610570"/>
                  </a:ext>
                </a:extLst>
              </a:tr>
            </a:tbl>
          </a:graphicData>
        </a:graphic>
      </p:graphicFrame>
      <p:sp>
        <p:nvSpPr>
          <p:cNvPr id="5" name="Rectángulo redondeado 4"/>
          <p:cNvSpPr/>
          <p:nvPr/>
        </p:nvSpPr>
        <p:spPr>
          <a:xfrm>
            <a:off x="9802084" y="1429026"/>
            <a:ext cx="1270729" cy="4703522"/>
          </a:xfrm>
          <a:prstGeom prst="round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6" name="CuadroTexto 5"/>
          <p:cNvSpPr txBox="1"/>
          <p:nvPr/>
        </p:nvSpPr>
        <p:spPr>
          <a:xfrm>
            <a:off x="9768139" y="5393884"/>
            <a:ext cx="1338618" cy="738664"/>
          </a:xfrm>
          <a:prstGeom prst="rect">
            <a:avLst/>
          </a:prstGeom>
          <a:noFill/>
        </p:spPr>
        <p:txBody>
          <a:bodyPr wrap="square" rtlCol="0">
            <a:spAutoFit/>
          </a:bodyPr>
          <a:lstStyle/>
          <a:p>
            <a:pPr algn="ctr"/>
            <a:r>
              <a:rPr lang="es-CO" sz="1400" dirty="0" smtClean="0">
                <a:solidFill>
                  <a:srgbClr val="002060"/>
                </a:solidFill>
              </a:rPr>
              <a:t>Avance de las fuentes de financiación</a:t>
            </a:r>
            <a:endParaRPr lang="es-CO" sz="1400" dirty="0">
              <a:solidFill>
                <a:srgbClr val="002060"/>
              </a:solidFill>
            </a:endParaRPr>
          </a:p>
        </p:txBody>
      </p:sp>
    </p:spTree>
    <p:extLst>
      <p:ext uri="{BB962C8B-B14F-4D97-AF65-F5344CB8AC3E}">
        <p14:creationId xmlns:p14="http://schemas.microsoft.com/office/powerpoint/2010/main" val="158830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006517" y="2736683"/>
            <a:ext cx="5981700" cy="584775"/>
          </a:xfrm>
          <a:prstGeom prst="rect">
            <a:avLst/>
          </a:prstGeom>
          <a:noFill/>
        </p:spPr>
        <p:txBody>
          <a:bodyPr wrap="square" rtlCol="0">
            <a:spAutoFit/>
          </a:bodyPr>
          <a:lstStyle/>
          <a:p>
            <a:r>
              <a:rPr lang="es-CO" sz="3200" dirty="0" smtClean="0"/>
              <a:t>d. Modificaciones al proyecto</a:t>
            </a:r>
            <a:endParaRPr lang="es-CO" sz="3200" dirty="0"/>
          </a:p>
        </p:txBody>
      </p:sp>
    </p:spTree>
    <p:extLst>
      <p:ext uri="{BB962C8B-B14F-4D97-AF65-F5344CB8AC3E}">
        <p14:creationId xmlns:p14="http://schemas.microsoft.com/office/powerpoint/2010/main" val="285622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4028" y="770875"/>
            <a:ext cx="8570167" cy="584775"/>
          </a:xfrm>
          <a:prstGeom prst="rect">
            <a:avLst/>
          </a:prstGeom>
        </p:spPr>
        <p:txBody>
          <a:bodyPr wrap="none">
            <a:spAutoFit/>
          </a:bodyPr>
          <a:lstStyle/>
          <a:p>
            <a:r>
              <a:rPr lang="es-ES" sz="3200" b="1" dirty="0">
                <a:solidFill>
                  <a:srgbClr val="F68426"/>
                </a:solidFill>
              </a:rPr>
              <a:t>Modificaciones durante la ejecución del convenio</a:t>
            </a:r>
            <a:endParaRPr lang="es-CO" sz="3200" dirty="0">
              <a:solidFill>
                <a:srgbClr val="F68426"/>
              </a:solidFill>
            </a:endParaRPr>
          </a:p>
        </p:txBody>
      </p:sp>
      <p:sp>
        <p:nvSpPr>
          <p:cNvPr id="3" name="Rectángulo 2"/>
          <p:cNvSpPr/>
          <p:nvPr/>
        </p:nvSpPr>
        <p:spPr>
          <a:xfrm>
            <a:off x="1624304" y="2744397"/>
            <a:ext cx="2350831" cy="830997"/>
          </a:xfrm>
          <a:prstGeom prst="rect">
            <a:avLst/>
          </a:prstGeom>
          <a:ln>
            <a:noFill/>
          </a:ln>
        </p:spPr>
        <p:txBody>
          <a:bodyPr wrap="square">
            <a:spAutoFit/>
          </a:bodyPr>
          <a:lstStyle/>
          <a:p>
            <a:pPr algn="ctr"/>
            <a:r>
              <a:rPr lang="es-CO" sz="2400" dirty="0">
                <a:solidFill>
                  <a:srgbClr val="F68426"/>
                </a:solidFill>
              </a:rPr>
              <a:t>Modificación presupuestal </a:t>
            </a:r>
          </a:p>
        </p:txBody>
      </p:sp>
      <p:sp>
        <p:nvSpPr>
          <p:cNvPr id="4" name="Rectángulo 3"/>
          <p:cNvSpPr/>
          <p:nvPr/>
        </p:nvSpPr>
        <p:spPr>
          <a:xfrm>
            <a:off x="7896311" y="2744396"/>
            <a:ext cx="3256156" cy="830997"/>
          </a:xfrm>
          <a:prstGeom prst="rect">
            <a:avLst/>
          </a:prstGeom>
          <a:ln>
            <a:noFill/>
          </a:ln>
        </p:spPr>
        <p:txBody>
          <a:bodyPr wrap="square">
            <a:spAutoFit/>
          </a:bodyPr>
          <a:lstStyle/>
          <a:p>
            <a:pPr algn="ctr"/>
            <a:r>
              <a:rPr lang="es-CO" sz="2400" dirty="0">
                <a:solidFill>
                  <a:srgbClr val="F68426"/>
                </a:solidFill>
              </a:rPr>
              <a:t>Adición de grupos de formación</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2246" y="4012436"/>
            <a:ext cx="1304285" cy="1358183"/>
          </a:xfrm>
          <a:prstGeom prst="rect">
            <a:avLst/>
          </a:prstGeom>
        </p:spPr>
      </p:pic>
      <p:pic>
        <p:nvPicPr>
          <p:cNvPr id="6" name="Imagen 5"/>
          <p:cNvPicPr>
            <a:picLocks noChangeAspect="1"/>
          </p:cNvPicPr>
          <p:nvPr/>
        </p:nvPicPr>
        <p:blipFill>
          <a:blip r:embed="rId3"/>
          <a:stretch>
            <a:fillRect/>
          </a:stretch>
        </p:blipFill>
        <p:spPr>
          <a:xfrm>
            <a:off x="2114497" y="4065431"/>
            <a:ext cx="1370446" cy="1305188"/>
          </a:xfrm>
          <a:prstGeom prst="rect">
            <a:avLst/>
          </a:prstGeom>
        </p:spPr>
      </p:pic>
      <p:sp>
        <p:nvSpPr>
          <p:cNvPr id="7" name="Rectángulo 6"/>
          <p:cNvSpPr/>
          <p:nvPr/>
        </p:nvSpPr>
        <p:spPr>
          <a:xfrm>
            <a:off x="784536" y="1832676"/>
            <a:ext cx="8548687" cy="461665"/>
          </a:xfrm>
          <a:prstGeom prst="rect">
            <a:avLst/>
          </a:prstGeom>
        </p:spPr>
        <p:txBody>
          <a:bodyPr wrap="none">
            <a:spAutoFit/>
          </a:bodyPr>
          <a:lstStyle/>
          <a:p>
            <a:r>
              <a:rPr lang="es-CO" sz="2400" dirty="0">
                <a:solidFill>
                  <a:schemeClr val="bg1">
                    <a:lumMod val="50000"/>
                  </a:schemeClr>
                </a:solidFill>
              </a:rPr>
              <a:t>Requieren aprobación por parte del SENA con aval de Interventoría</a:t>
            </a:r>
          </a:p>
        </p:txBody>
      </p:sp>
      <p:pic>
        <p:nvPicPr>
          <p:cNvPr id="8" name="Imagen 7"/>
          <p:cNvPicPr/>
          <p:nvPr/>
        </p:nvPicPr>
        <p:blipFill rotWithShape="1">
          <a:blip r:embed="rId4"/>
          <a:srcRect l="8147" t="7544" r="67753" b="44478"/>
          <a:stretch/>
        </p:blipFill>
        <p:spPr bwMode="auto">
          <a:xfrm>
            <a:off x="4687747" y="4977114"/>
            <a:ext cx="1151875" cy="1342595"/>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5"/>
          <a:srcRect l="45655" t="46168" r="49522" b="42366"/>
          <a:stretch/>
        </p:blipFill>
        <p:spPr bwMode="auto">
          <a:xfrm>
            <a:off x="6030410" y="4757195"/>
            <a:ext cx="1493134" cy="16204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4472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391977" y="366659"/>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MODIFICACIONES AL PROYECTO</a:t>
            </a:r>
            <a:endParaRPr lang="es-ES" sz="3600" b="1" dirty="0">
              <a:solidFill>
                <a:srgbClr val="FF6600"/>
              </a:solidFill>
            </a:endParaRPr>
          </a:p>
        </p:txBody>
      </p:sp>
      <p:sp>
        <p:nvSpPr>
          <p:cNvPr id="4" name="Título 1"/>
          <p:cNvSpPr txBox="1">
            <a:spLocks/>
          </p:cNvSpPr>
          <p:nvPr/>
        </p:nvSpPr>
        <p:spPr>
          <a:xfrm>
            <a:off x="1300161" y="1104900"/>
            <a:ext cx="10544175" cy="5139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smtClean="0">
                <a:latin typeface="+mn-lt"/>
              </a:rPr>
              <a:t>Proceso de </a:t>
            </a:r>
            <a:r>
              <a:rPr lang="es-ES" sz="2800" b="1" dirty="0" smtClean="0">
                <a:latin typeface="+mn-lt"/>
              </a:rPr>
              <a:t>Modificaciones del convenio durante la ejecución </a:t>
            </a:r>
            <a:r>
              <a:rPr lang="es-ES" sz="3200" dirty="0" smtClean="0">
                <a:latin typeface="+mn-lt"/>
              </a:rPr>
              <a:t/>
            </a:r>
            <a:br>
              <a:rPr lang="es-ES" sz="3200" dirty="0" smtClean="0">
                <a:latin typeface="+mn-lt"/>
              </a:rPr>
            </a:br>
            <a:r>
              <a:rPr lang="es-ES" sz="3200" dirty="0" smtClean="0">
                <a:latin typeface="+mn-lt"/>
              </a:rPr>
              <a:t/>
            </a:r>
            <a:br>
              <a:rPr lang="es-ES" sz="3200" dirty="0" smtClean="0">
                <a:latin typeface="+mn-lt"/>
              </a:rPr>
            </a:br>
            <a:r>
              <a:rPr lang="es-ES" sz="1600" dirty="0" smtClean="0">
                <a:latin typeface="+mn-lt"/>
              </a:rPr>
              <a:t>Las modificaciones se permitirán de la siguiente manera: </a:t>
            </a:r>
            <a:br>
              <a:rPr lang="es-ES" sz="1600" dirty="0" smtClean="0">
                <a:latin typeface="+mn-lt"/>
              </a:rPr>
            </a:br>
            <a:r>
              <a:rPr lang="es-ES" sz="1600" dirty="0" smtClean="0">
                <a:latin typeface="+mn-lt"/>
              </a:rPr>
              <a:t/>
            </a:r>
            <a:br>
              <a:rPr lang="es-ES" sz="1600" dirty="0" smtClean="0">
                <a:latin typeface="+mn-lt"/>
              </a:rPr>
            </a:br>
            <a:r>
              <a:rPr lang="es-ES" sz="1600" dirty="0" smtClean="0">
                <a:latin typeface="+mn-lt"/>
              </a:rPr>
              <a:t>*Los convenios que tengan de uno (1) a cuarenta (40) grupos en el proyecto, podrán realizar hasta cinco (5) modificaciones por mes. </a:t>
            </a:r>
            <a:br>
              <a:rPr lang="es-ES" sz="1600" dirty="0" smtClean="0">
                <a:latin typeface="+mn-lt"/>
              </a:rPr>
            </a:br>
            <a:r>
              <a:rPr lang="es-ES" sz="1600" dirty="0" smtClean="0">
                <a:latin typeface="+mn-lt"/>
              </a:rPr>
              <a:t/>
            </a:r>
            <a:br>
              <a:rPr lang="es-ES" sz="1600" dirty="0" smtClean="0">
                <a:latin typeface="+mn-lt"/>
              </a:rPr>
            </a:br>
            <a:r>
              <a:rPr lang="es-ES" sz="1600" dirty="0" smtClean="0">
                <a:latin typeface="+mn-lt"/>
              </a:rPr>
              <a:t/>
            </a:r>
            <a:br>
              <a:rPr lang="es-ES" sz="1600" dirty="0" smtClean="0">
                <a:latin typeface="+mn-lt"/>
              </a:rPr>
            </a:br>
            <a:r>
              <a:rPr lang="es-ES" sz="1600" dirty="0" smtClean="0">
                <a:latin typeface="+mn-lt"/>
              </a:rPr>
              <a:t>* Los convenios que tengan igual o más de cuarenta y un (41)  grupos en el proyecto, podrán realizar hasta diez (10) modificaciones por mes. </a:t>
            </a:r>
            <a:br>
              <a:rPr lang="es-ES" sz="1600" dirty="0" smtClean="0">
                <a:latin typeface="+mn-lt"/>
              </a:rPr>
            </a:br>
            <a:r>
              <a:rPr lang="es-ES" sz="1600" dirty="0" smtClean="0">
                <a:latin typeface="+mn-lt"/>
              </a:rPr>
              <a:t/>
            </a:r>
            <a:br>
              <a:rPr lang="es-ES" sz="1600" dirty="0" smtClean="0">
                <a:latin typeface="+mn-lt"/>
              </a:rPr>
            </a:br>
            <a:r>
              <a:rPr lang="es-ES" sz="1600" dirty="0" smtClean="0">
                <a:latin typeface="+mn-lt"/>
              </a:rPr>
              <a:t/>
            </a:r>
            <a:br>
              <a:rPr lang="es-ES" sz="1600" dirty="0" smtClean="0">
                <a:latin typeface="+mn-lt"/>
              </a:rPr>
            </a:br>
            <a:r>
              <a:rPr lang="es-ES" sz="1600" dirty="0" smtClean="0">
                <a:latin typeface="+mn-lt"/>
              </a:rPr>
              <a:t> </a:t>
            </a:r>
            <a:br>
              <a:rPr lang="es-ES" sz="1600" dirty="0" smtClean="0">
                <a:latin typeface="+mn-lt"/>
              </a:rPr>
            </a:br>
            <a:r>
              <a:rPr lang="es-ES" sz="1600" dirty="0" smtClean="0">
                <a:latin typeface="+mn-lt"/>
              </a:rPr>
              <a:t>Nota: Las modificaciones que no requieren aprobación por parte de la Interventoría ni aprobación por parte del SENA, no serán reconocidas dentro del número de modificaciones permitidas. </a:t>
            </a:r>
            <a:br>
              <a:rPr lang="es-ES" sz="1600" dirty="0" smtClean="0">
                <a:latin typeface="+mn-lt"/>
              </a:rPr>
            </a:br>
            <a:r>
              <a:rPr lang="es-ES" sz="1400" dirty="0" smtClean="0">
                <a:latin typeface="+mn-lt"/>
              </a:rPr>
              <a:t> </a:t>
            </a:r>
            <a:endParaRPr lang="es-CO" sz="1400" dirty="0">
              <a:latin typeface="+mn-lt"/>
            </a:endParaRPr>
          </a:p>
        </p:txBody>
      </p:sp>
    </p:spTree>
    <p:extLst>
      <p:ext uri="{BB962C8B-B14F-4D97-AF65-F5344CB8AC3E}">
        <p14:creationId xmlns:p14="http://schemas.microsoft.com/office/powerpoint/2010/main" val="1288464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377689" y="208002"/>
            <a:ext cx="7035197"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PROCESO DE MODIFICACIONES</a:t>
            </a:r>
            <a:endParaRPr lang="es-ES" sz="3600" b="1" dirty="0">
              <a:solidFill>
                <a:srgbClr val="FF6600"/>
              </a:solidFill>
            </a:endParaRPr>
          </a:p>
        </p:txBody>
      </p:sp>
      <p:sp>
        <p:nvSpPr>
          <p:cNvPr id="4" name="5 CuadroTexto"/>
          <p:cNvSpPr txBox="1">
            <a:spLocks noChangeArrowheads="1"/>
          </p:cNvSpPr>
          <p:nvPr/>
        </p:nvSpPr>
        <p:spPr bwMode="auto">
          <a:xfrm>
            <a:off x="2413105" y="762000"/>
            <a:ext cx="6964363" cy="954107"/>
          </a:xfrm>
          <a:prstGeom prst="rect">
            <a:avLst/>
          </a:prstGeom>
          <a:noFill/>
          <a:ln w="9525">
            <a:noFill/>
            <a:miter lim="800000"/>
            <a:headEnd/>
            <a:tailEnd/>
          </a:ln>
        </p:spPr>
        <p:txBody>
          <a:bodyPr>
            <a:spAutoFit/>
          </a:bodyPr>
          <a:lstStyle/>
          <a:p>
            <a:pPr marL="514350" lvl="1" indent="-514350" algn="ctr" defTabSz="792000">
              <a:buClr>
                <a:srgbClr val="0000FF"/>
              </a:buClr>
              <a:tabLst>
                <a:tab pos="177800" algn="l"/>
                <a:tab pos="273050" algn="l"/>
                <a:tab pos="450850" algn="l"/>
              </a:tabLst>
              <a:defRPr/>
            </a:pPr>
            <a:r>
              <a:rPr lang="es-MX" sz="2800" b="1" dirty="0" smtClean="0">
                <a:solidFill>
                  <a:schemeClr val="accent2">
                    <a:lumMod val="50000"/>
                  </a:schemeClr>
                </a:solidFill>
                <a:effectLst>
                  <a:outerShdw blurRad="38100" dist="38100" dir="2700000" algn="tl">
                    <a:srgbClr val="000000">
                      <a:alpha val="43137"/>
                    </a:srgbClr>
                  </a:outerShdw>
                </a:effectLst>
                <a:latin typeface="Calibri" pitchFamily="34" charset="0"/>
              </a:rPr>
              <a:t>PREVIO CONCEPTO DE INTERVENTORÍA Y APROBACIÓN DEL SENA</a:t>
            </a:r>
            <a:endParaRPr lang="es-MX" sz="2800" b="1" dirty="0">
              <a:solidFill>
                <a:schemeClr val="accent2">
                  <a:lumMod val="50000"/>
                </a:schemeClr>
              </a:solidFill>
              <a:effectLst>
                <a:outerShdw blurRad="38100" dist="38100" dir="2700000" algn="tl">
                  <a:srgbClr val="000000">
                    <a:alpha val="43137"/>
                  </a:srgbClr>
                </a:outerShdw>
              </a:effectLst>
              <a:latin typeface="Calibri" pitchFamily="34" charset="0"/>
            </a:endParaRPr>
          </a:p>
        </p:txBody>
      </p:sp>
      <p:graphicFrame>
        <p:nvGraphicFramePr>
          <p:cNvPr id="5" name="6 Diagrama"/>
          <p:cNvGraphicFramePr/>
          <p:nvPr>
            <p:extLst/>
          </p:nvPr>
        </p:nvGraphicFramePr>
        <p:xfrm>
          <a:off x="2552079" y="1728787"/>
          <a:ext cx="7272808" cy="429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082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43964" y="1380206"/>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MODIFICACIONES DEL CONVENIO DURANTE LA EJECUCIÓN</a:t>
            </a:r>
            <a:endParaRPr lang="es-ES" sz="3600" b="1" dirty="0">
              <a:solidFill>
                <a:srgbClr val="FF6600"/>
              </a:solidFill>
            </a:endParaRPr>
          </a:p>
        </p:txBody>
      </p:sp>
      <p:sp>
        <p:nvSpPr>
          <p:cNvPr id="4" name="7 CuadroTexto"/>
          <p:cNvSpPr txBox="1">
            <a:spLocks noChangeArrowheads="1"/>
          </p:cNvSpPr>
          <p:nvPr/>
        </p:nvSpPr>
        <p:spPr bwMode="auto">
          <a:xfrm>
            <a:off x="694839" y="2196799"/>
            <a:ext cx="10229230" cy="523220"/>
          </a:xfrm>
          <a:prstGeom prst="rect">
            <a:avLst/>
          </a:prstGeom>
          <a:noFill/>
          <a:ln w="9525">
            <a:noFill/>
            <a:miter lim="800000"/>
            <a:headEnd/>
            <a:tailEnd/>
          </a:ln>
        </p:spPr>
        <p:txBody>
          <a:bodyPr wrap="square">
            <a:spAutoFit/>
          </a:bodyPr>
          <a:lstStyle/>
          <a:p>
            <a:pPr marL="514350" lvl="1" indent="-514350" algn="ctr" defTabSz="792000">
              <a:buClr>
                <a:srgbClr val="0000FF"/>
              </a:buClr>
              <a:tabLst>
                <a:tab pos="177800" algn="l"/>
                <a:tab pos="273050" algn="l"/>
                <a:tab pos="450850" algn="l"/>
              </a:tabLst>
              <a:defRPr/>
            </a:pPr>
            <a:r>
              <a:rPr lang="es-ES" sz="2800" b="1" dirty="0" smtClean="0">
                <a:solidFill>
                  <a:schemeClr val="accent2">
                    <a:lumMod val="50000"/>
                  </a:schemeClr>
                </a:solidFill>
                <a:effectLst>
                  <a:outerShdw blurRad="38100" dist="38100" dir="2700000" algn="tl">
                    <a:srgbClr val="000000">
                      <a:alpha val="43137"/>
                    </a:srgbClr>
                  </a:outerShdw>
                </a:effectLst>
              </a:rPr>
              <a:t>      Aprobación </a:t>
            </a:r>
            <a:r>
              <a:rPr lang="es-ES" sz="2800" b="1" dirty="0">
                <a:solidFill>
                  <a:schemeClr val="accent2">
                    <a:lumMod val="50000"/>
                  </a:schemeClr>
                </a:solidFill>
                <a:effectLst>
                  <a:outerShdw blurRad="38100" dist="38100" dir="2700000" algn="tl">
                    <a:srgbClr val="000000">
                      <a:alpha val="43137"/>
                    </a:srgbClr>
                  </a:outerShdw>
                </a:effectLst>
              </a:rPr>
              <a:t>por parte del SENA, previo aval de la Interventoría </a:t>
            </a:r>
            <a:endParaRPr lang="es-MX" sz="28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8 Diagrama"/>
          <p:cNvGraphicFramePr/>
          <p:nvPr>
            <p:extLst>
              <p:ext uri="{D42A27DB-BD31-4B8C-83A1-F6EECF244321}">
                <p14:modId xmlns:p14="http://schemas.microsoft.com/office/powerpoint/2010/main" val="2985400124"/>
              </p:ext>
            </p:extLst>
          </p:nvPr>
        </p:nvGraphicFramePr>
        <p:xfrm>
          <a:off x="1806612" y="3259613"/>
          <a:ext cx="8831187"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572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896301"/>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394137" y="1196976"/>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MODIFICACIONES DEL CONVENIO DURANTE LA EJECUCIÓN</a:t>
            </a:r>
            <a:endParaRPr lang="es-ES" sz="3600" b="1" dirty="0">
              <a:solidFill>
                <a:srgbClr val="FF6600"/>
              </a:solidFill>
            </a:endParaRPr>
          </a:p>
        </p:txBody>
      </p:sp>
      <p:sp>
        <p:nvSpPr>
          <p:cNvPr id="4" name="5 CuadroTexto"/>
          <p:cNvSpPr txBox="1">
            <a:spLocks noChangeArrowheads="1"/>
          </p:cNvSpPr>
          <p:nvPr/>
        </p:nvSpPr>
        <p:spPr bwMode="auto">
          <a:xfrm>
            <a:off x="1162050" y="1661943"/>
            <a:ext cx="10582275" cy="1261884"/>
          </a:xfrm>
          <a:prstGeom prst="rect">
            <a:avLst/>
          </a:prstGeom>
          <a:noFill/>
          <a:ln w="9525">
            <a:noFill/>
            <a:miter lim="800000"/>
            <a:headEnd/>
            <a:tailEnd/>
          </a:ln>
        </p:spPr>
        <p:txBody>
          <a:bodyPr wrap="square">
            <a:spAutoFit/>
          </a:bodyPr>
          <a:lstStyle/>
          <a:p>
            <a:pPr marL="514350" lvl="1" indent="-514350" algn="ctr" defTabSz="792000">
              <a:buClr>
                <a:srgbClr val="0000FF"/>
              </a:buClr>
              <a:tabLst>
                <a:tab pos="177800" algn="l"/>
                <a:tab pos="273050" algn="l"/>
                <a:tab pos="450850" algn="l"/>
              </a:tabLst>
              <a:defRPr/>
            </a:pPr>
            <a:r>
              <a:rPr lang="es-ES" sz="2400" b="1" dirty="0" smtClean="0">
                <a:solidFill>
                  <a:schemeClr val="accent2">
                    <a:lumMod val="50000"/>
                  </a:schemeClr>
                </a:solidFill>
                <a:effectLst>
                  <a:outerShdw blurRad="38100" dist="38100" dir="2700000" algn="tl">
                    <a:srgbClr val="000000">
                      <a:alpha val="43137"/>
                    </a:srgbClr>
                  </a:outerShdw>
                </a:effectLst>
              </a:rPr>
              <a:t>   Concepto </a:t>
            </a:r>
            <a:r>
              <a:rPr lang="es-ES" sz="2400" b="1" dirty="0">
                <a:solidFill>
                  <a:schemeClr val="accent2">
                    <a:lumMod val="50000"/>
                  </a:schemeClr>
                </a:solidFill>
                <a:effectLst>
                  <a:outerShdw blurRad="38100" dist="38100" dir="2700000" algn="tl">
                    <a:srgbClr val="000000">
                      <a:alpha val="43137"/>
                    </a:srgbClr>
                  </a:outerShdw>
                </a:effectLst>
              </a:rPr>
              <a:t>de viabilidad por parte de la Interventoría y no requieren aprobación por parte del SENA </a:t>
            </a:r>
          </a:p>
          <a:p>
            <a:pPr marL="514350" lvl="1" indent="-514350" algn="ctr" defTabSz="792000">
              <a:buClr>
                <a:srgbClr val="0000FF"/>
              </a:buClr>
              <a:tabLst>
                <a:tab pos="177800" algn="l"/>
                <a:tab pos="273050" algn="l"/>
                <a:tab pos="450850" algn="l"/>
              </a:tabLst>
              <a:defRPr/>
            </a:pPr>
            <a:r>
              <a:rPr lang="es-ES" sz="2800" b="1" dirty="0">
                <a:solidFill>
                  <a:schemeClr val="accent2">
                    <a:lumMod val="50000"/>
                  </a:schemeClr>
                </a:solidFill>
                <a:effectLst>
                  <a:outerShdw blurRad="38100" dist="38100" dir="2700000" algn="tl">
                    <a:srgbClr val="000000">
                      <a:alpha val="43137"/>
                    </a:srgbClr>
                  </a:outerShdw>
                </a:effectLst>
              </a:rPr>
              <a:t>  </a:t>
            </a:r>
            <a:endParaRPr lang="es-MX" sz="28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6 Diagrama"/>
          <p:cNvGraphicFramePr/>
          <p:nvPr>
            <p:extLst>
              <p:ext uri="{D42A27DB-BD31-4B8C-83A1-F6EECF244321}">
                <p14:modId xmlns:p14="http://schemas.microsoft.com/office/powerpoint/2010/main" val="2724403333"/>
              </p:ext>
            </p:extLst>
          </p:nvPr>
        </p:nvGraphicFramePr>
        <p:xfrm>
          <a:off x="2193008" y="2923827"/>
          <a:ext cx="831692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312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5 CuadroTexto"/>
          <p:cNvSpPr txBox="1">
            <a:spLocks noChangeArrowheads="1"/>
          </p:cNvSpPr>
          <p:nvPr/>
        </p:nvSpPr>
        <p:spPr bwMode="auto">
          <a:xfrm>
            <a:off x="811103" y="1839804"/>
            <a:ext cx="9724275" cy="1261884"/>
          </a:xfrm>
          <a:prstGeom prst="rect">
            <a:avLst/>
          </a:prstGeom>
          <a:noFill/>
          <a:ln w="9525">
            <a:noFill/>
            <a:miter lim="800000"/>
            <a:headEnd/>
            <a:tailEnd/>
          </a:ln>
        </p:spPr>
        <p:txBody>
          <a:bodyPr wrap="square">
            <a:spAutoFit/>
          </a:bodyPr>
          <a:lstStyle/>
          <a:p>
            <a:pPr marL="514350" lvl="1" indent="-514350" algn="ctr" defTabSz="792000">
              <a:buClr>
                <a:srgbClr val="0000FF"/>
              </a:buClr>
              <a:tabLst>
                <a:tab pos="177800" algn="l"/>
                <a:tab pos="273050" algn="l"/>
                <a:tab pos="450850" algn="l"/>
              </a:tabLst>
              <a:defRPr/>
            </a:pPr>
            <a:r>
              <a:rPr lang="es-ES" sz="2400" b="1" dirty="0" smtClean="0">
                <a:solidFill>
                  <a:schemeClr val="accent2">
                    <a:lumMod val="50000"/>
                  </a:schemeClr>
                </a:solidFill>
                <a:effectLst>
                  <a:outerShdw blurRad="38100" dist="38100" dir="2700000" algn="tl">
                    <a:srgbClr val="000000">
                      <a:alpha val="43137"/>
                    </a:srgbClr>
                  </a:outerShdw>
                </a:effectLst>
                <a:latin typeface="Calibri" pitchFamily="34" charset="0"/>
              </a:rPr>
              <a:t>   Concepto </a:t>
            </a:r>
            <a:r>
              <a:rPr lang="es-ES" sz="2400" b="1" dirty="0">
                <a:solidFill>
                  <a:schemeClr val="accent2">
                    <a:lumMod val="50000"/>
                  </a:schemeClr>
                </a:solidFill>
                <a:effectLst>
                  <a:outerShdw blurRad="38100" dist="38100" dir="2700000" algn="tl">
                    <a:srgbClr val="000000">
                      <a:alpha val="43137"/>
                    </a:srgbClr>
                  </a:outerShdw>
                </a:effectLst>
                <a:latin typeface="Calibri" pitchFamily="34" charset="0"/>
              </a:rPr>
              <a:t>de viabilidad por parte de la Interventoría y no requieren aprobación por parte del SENA </a:t>
            </a:r>
          </a:p>
          <a:p>
            <a:pPr marL="514350" lvl="1" indent="-514350" algn="ctr" defTabSz="792000">
              <a:buClr>
                <a:srgbClr val="0000FF"/>
              </a:buClr>
              <a:tabLst>
                <a:tab pos="177800" algn="l"/>
                <a:tab pos="273050" algn="l"/>
                <a:tab pos="450850" algn="l"/>
              </a:tabLst>
              <a:defRPr/>
            </a:pPr>
            <a:r>
              <a:rPr lang="es-ES" sz="2800" b="1" dirty="0">
                <a:solidFill>
                  <a:schemeClr val="accent2">
                    <a:lumMod val="50000"/>
                  </a:schemeClr>
                </a:solidFill>
                <a:effectLst>
                  <a:outerShdw blurRad="38100" dist="38100" dir="2700000" algn="tl">
                    <a:srgbClr val="000000">
                      <a:alpha val="43137"/>
                    </a:srgbClr>
                  </a:outerShdw>
                </a:effectLst>
                <a:latin typeface="Calibri" pitchFamily="34" charset="0"/>
              </a:rPr>
              <a:t>  </a:t>
            </a:r>
            <a:endParaRPr lang="es-MX" sz="2800" b="1" dirty="0">
              <a:solidFill>
                <a:schemeClr val="accent2">
                  <a:lumMod val="50000"/>
                </a:schemeClr>
              </a:solidFill>
              <a:effectLst>
                <a:outerShdw blurRad="38100" dist="38100" dir="2700000" algn="tl">
                  <a:srgbClr val="000000">
                    <a:alpha val="43137"/>
                  </a:srgbClr>
                </a:outerShdw>
              </a:effectLst>
              <a:latin typeface="Calibri" pitchFamily="34" charset="0"/>
            </a:endParaRPr>
          </a:p>
        </p:txBody>
      </p:sp>
      <p:graphicFrame>
        <p:nvGraphicFramePr>
          <p:cNvPr id="4" name="6 Diagrama"/>
          <p:cNvGraphicFramePr/>
          <p:nvPr>
            <p:extLst>
              <p:ext uri="{D42A27DB-BD31-4B8C-83A1-F6EECF244321}">
                <p14:modId xmlns:p14="http://schemas.microsoft.com/office/powerpoint/2010/main" val="591626672"/>
              </p:ext>
            </p:extLst>
          </p:nvPr>
        </p:nvGraphicFramePr>
        <p:xfrm>
          <a:off x="1937620" y="2924727"/>
          <a:ext cx="831692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43964" y="1285806"/>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MODIFICACIONES DEL CONVENIO DURANTE LA EJECUCIÓN</a:t>
            </a:r>
            <a:endParaRPr lang="es-ES" sz="3600" b="1" dirty="0">
              <a:solidFill>
                <a:srgbClr val="FF6600"/>
              </a:solidFill>
            </a:endParaRPr>
          </a:p>
        </p:txBody>
      </p:sp>
    </p:spTree>
    <p:extLst>
      <p:ext uri="{BB962C8B-B14F-4D97-AF65-F5344CB8AC3E}">
        <p14:creationId xmlns:p14="http://schemas.microsoft.com/office/powerpoint/2010/main" val="1079742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0" y="1166843"/>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MODIFICACIONES DEL CONVENIO DURANTE LA EJECUCIÓN</a:t>
            </a:r>
            <a:endParaRPr lang="es-ES" sz="3600" b="1" dirty="0">
              <a:solidFill>
                <a:srgbClr val="FF6600"/>
              </a:solidFill>
            </a:endParaRPr>
          </a:p>
        </p:txBody>
      </p:sp>
      <p:sp>
        <p:nvSpPr>
          <p:cNvPr id="4" name="Rectángulo 3"/>
          <p:cNvSpPr/>
          <p:nvPr/>
        </p:nvSpPr>
        <p:spPr>
          <a:xfrm>
            <a:off x="481406" y="1166843"/>
            <a:ext cx="11320069" cy="4401205"/>
          </a:xfrm>
          <a:prstGeom prst="rect">
            <a:avLst/>
          </a:prstGeom>
        </p:spPr>
        <p:txBody>
          <a:bodyPr wrap="square">
            <a:spAutoFit/>
          </a:bodyPr>
          <a:lstStyle/>
          <a:p>
            <a:r>
              <a:rPr lang="es-ES" dirty="0"/>
              <a:t> </a:t>
            </a:r>
            <a:endParaRPr lang="es-ES" dirty="0" smtClean="0"/>
          </a:p>
          <a:p>
            <a:endParaRPr lang="es-ES" dirty="0"/>
          </a:p>
          <a:p>
            <a:r>
              <a:rPr lang="es-ES" sz="3200" b="1" dirty="0" smtClean="0"/>
              <a:t>Modificaciones que no requieren aprobación por parte de la Interventoría ni aprobación por parte del SENA</a:t>
            </a:r>
            <a:endParaRPr lang="es-ES" sz="3200" b="1" dirty="0"/>
          </a:p>
          <a:p>
            <a:endParaRPr lang="es-ES" dirty="0" smtClean="0"/>
          </a:p>
          <a:p>
            <a:endParaRPr lang="es-ES" dirty="0"/>
          </a:p>
          <a:p>
            <a:r>
              <a:rPr lang="es-ES" b="1" dirty="0" smtClean="0"/>
              <a:t>Cronograma</a:t>
            </a:r>
            <a:r>
              <a:rPr lang="es-ES" b="1" dirty="0"/>
              <a:t>:  </a:t>
            </a:r>
          </a:p>
          <a:p>
            <a:r>
              <a:rPr lang="es-ES" dirty="0"/>
              <a:t> </a:t>
            </a:r>
          </a:p>
          <a:p>
            <a:pPr algn="just"/>
            <a:r>
              <a:rPr lang="es-ES" dirty="0"/>
              <a:t>El Conviniente, dentro del plazo de ejecución del convenio podrá cambiar las horas y lugar de realización de las acciones de formación, siempre y cuando no se constituya cambio de cobertura geográfica.  </a:t>
            </a:r>
          </a:p>
          <a:p>
            <a:pPr algn="just"/>
            <a:r>
              <a:rPr lang="es-ES" dirty="0"/>
              <a:t> </a:t>
            </a:r>
          </a:p>
          <a:p>
            <a:pPr algn="just"/>
            <a:r>
              <a:rPr lang="es-ES" dirty="0"/>
              <a:t>Esta modificación no requiere aprobación previa del SENA e interventoría, pero deberá informarse a la Dirección del Sistema Nacional de Formación para el Trabajo  e interventoría con mínimo tres (3) días calendario de anterioridad al inicio de la respectiva sesión de formación, indicando las razones que ocasionan los cambios</a:t>
            </a:r>
            <a:endParaRPr lang="en-US" dirty="0"/>
          </a:p>
        </p:txBody>
      </p:sp>
    </p:spTree>
    <p:extLst>
      <p:ext uri="{BB962C8B-B14F-4D97-AF65-F5344CB8AC3E}">
        <p14:creationId xmlns:p14="http://schemas.microsoft.com/office/powerpoint/2010/main" val="3785737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5 CuadroTexto"/>
          <p:cNvSpPr txBox="1">
            <a:spLocks noChangeArrowheads="1"/>
          </p:cNvSpPr>
          <p:nvPr/>
        </p:nvSpPr>
        <p:spPr bwMode="auto">
          <a:xfrm>
            <a:off x="811103" y="1839804"/>
            <a:ext cx="9724275" cy="1261884"/>
          </a:xfrm>
          <a:prstGeom prst="rect">
            <a:avLst/>
          </a:prstGeom>
          <a:noFill/>
          <a:ln w="9525">
            <a:noFill/>
            <a:miter lim="800000"/>
            <a:headEnd/>
            <a:tailEnd/>
          </a:ln>
        </p:spPr>
        <p:txBody>
          <a:bodyPr wrap="square">
            <a:spAutoFit/>
          </a:bodyPr>
          <a:lstStyle/>
          <a:p>
            <a:pPr marL="514350" lvl="1" indent="-514350" algn="ctr" defTabSz="792000">
              <a:buClr>
                <a:srgbClr val="0000FF"/>
              </a:buClr>
              <a:tabLst>
                <a:tab pos="177800" algn="l"/>
                <a:tab pos="273050" algn="l"/>
                <a:tab pos="450850" algn="l"/>
              </a:tabLst>
              <a:defRPr/>
            </a:pPr>
            <a:r>
              <a:rPr lang="es-ES" sz="2400" b="1" dirty="0" smtClean="0">
                <a:solidFill>
                  <a:schemeClr val="accent2">
                    <a:lumMod val="50000"/>
                  </a:schemeClr>
                </a:solidFill>
                <a:effectLst>
                  <a:outerShdw blurRad="38100" dist="38100" dir="2700000" algn="tl">
                    <a:srgbClr val="000000">
                      <a:alpha val="43137"/>
                    </a:srgbClr>
                  </a:outerShdw>
                </a:effectLst>
                <a:latin typeface="Calibri" pitchFamily="34" charset="0"/>
              </a:rPr>
              <a:t>   Concepto </a:t>
            </a:r>
            <a:r>
              <a:rPr lang="es-ES" sz="2400" b="1" dirty="0">
                <a:solidFill>
                  <a:schemeClr val="accent2">
                    <a:lumMod val="50000"/>
                  </a:schemeClr>
                </a:solidFill>
                <a:effectLst>
                  <a:outerShdw blurRad="38100" dist="38100" dir="2700000" algn="tl">
                    <a:srgbClr val="000000">
                      <a:alpha val="43137"/>
                    </a:srgbClr>
                  </a:outerShdw>
                </a:effectLst>
                <a:latin typeface="Calibri" pitchFamily="34" charset="0"/>
              </a:rPr>
              <a:t>de viabilidad por parte de la Interventoría y no requieren aprobación por parte del SENA </a:t>
            </a:r>
          </a:p>
          <a:p>
            <a:pPr marL="514350" lvl="1" indent="-514350" algn="ctr" defTabSz="792000">
              <a:buClr>
                <a:srgbClr val="0000FF"/>
              </a:buClr>
              <a:tabLst>
                <a:tab pos="177800" algn="l"/>
                <a:tab pos="273050" algn="l"/>
                <a:tab pos="450850" algn="l"/>
              </a:tabLst>
              <a:defRPr/>
            </a:pPr>
            <a:r>
              <a:rPr lang="es-ES" sz="2800" b="1" dirty="0">
                <a:solidFill>
                  <a:schemeClr val="accent2">
                    <a:lumMod val="50000"/>
                  </a:schemeClr>
                </a:solidFill>
                <a:effectLst>
                  <a:outerShdw blurRad="38100" dist="38100" dir="2700000" algn="tl">
                    <a:srgbClr val="000000">
                      <a:alpha val="43137"/>
                    </a:srgbClr>
                  </a:outerShdw>
                </a:effectLst>
                <a:latin typeface="Calibri" pitchFamily="34" charset="0"/>
              </a:rPr>
              <a:t>  </a:t>
            </a:r>
            <a:endParaRPr lang="es-MX" sz="2800" b="1" dirty="0">
              <a:solidFill>
                <a:schemeClr val="accent2">
                  <a:lumMod val="50000"/>
                </a:schemeClr>
              </a:solidFill>
              <a:effectLst>
                <a:outerShdw blurRad="38100" dist="38100" dir="2700000" algn="tl">
                  <a:srgbClr val="000000">
                    <a:alpha val="43137"/>
                  </a:srgbClr>
                </a:outerShdw>
              </a:effectLst>
              <a:latin typeface="Calibri" pitchFamily="34" charset="0"/>
            </a:endParaRPr>
          </a:p>
        </p:txBody>
      </p:sp>
      <p:graphicFrame>
        <p:nvGraphicFramePr>
          <p:cNvPr id="4" name="6 Diagrama"/>
          <p:cNvGraphicFramePr/>
          <p:nvPr>
            <p:extLst>
              <p:ext uri="{D42A27DB-BD31-4B8C-83A1-F6EECF244321}">
                <p14:modId xmlns:p14="http://schemas.microsoft.com/office/powerpoint/2010/main" val="591626672"/>
              </p:ext>
            </p:extLst>
          </p:nvPr>
        </p:nvGraphicFramePr>
        <p:xfrm>
          <a:off x="1937620" y="2924727"/>
          <a:ext cx="831692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43964" y="1285806"/>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MODIFICACIONES DEL CONVENIO DURANTE LA EJECUCIÓN</a:t>
            </a:r>
            <a:endParaRPr lang="es-ES" sz="3600" b="1" dirty="0">
              <a:solidFill>
                <a:srgbClr val="FF6600"/>
              </a:solidFill>
            </a:endParaRPr>
          </a:p>
        </p:txBody>
      </p:sp>
    </p:spTree>
    <p:extLst>
      <p:ext uri="{BB962C8B-B14F-4D97-AF65-F5344CB8AC3E}">
        <p14:creationId xmlns:p14="http://schemas.microsoft.com/office/powerpoint/2010/main" val="769234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006517" y="2736683"/>
            <a:ext cx="5981700" cy="584775"/>
          </a:xfrm>
          <a:prstGeom prst="rect">
            <a:avLst/>
          </a:prstGeom>
          <a:noFill/>
        </p:spPr>
        <p:txBody>
          <a:bodyPr wrap="square" rtlCol="0">
            <a:spAutoFit/>
          </a:bodyPr>
          <a:lstStyle/>
          <a:p>
            <a:r>
              <a:rPr lang="es-CO" sz="3200" dirty="0" smtClean="0"/>
              <a:t>e. Desembolsos</a:t>
            </a:r>
            <a:endParaRPr lang="es-CO" sz="3200" dirty="0"/>
          </a:p>
        </p:txBody>
      </p:sp>
    </p:spTree>
    <p:extLst>
      <p:ext uri="{BB962C8B-B14F-4D97-AF65-F5344CB8AC3E}">
        <p14:creationId xmlns:p14="http://schemas.microsoft.com/office/powerpoint/2010/main" val="2323847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10962969" y="6132548"/>
            <a:ext cx="623443" cy="58107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457200" y="366659"/>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DESEMBOLSOS</a:t>
            </a:r>
            <a:endParaRPr lang="es-ES" sz="3600" b="1" dirty="0">
              <a:solidFill>
                <a:srgbClr val="FF6600"/>
              </a:solidFill>
            </a:endParaRPr>
          </a:p>
        </p:txBody>
      </p:sp>
      <p:graphicFrame>
        <p:nvGraphicFramePr>
          <p:cNvPr id="5" name="2 Diagrama"/>
          <p:cNvGraphicFramePr/>
          <p:nvPr>
            <p:extLst/>
          </p:nvPr>
        </p:nvGraphicFramePr>
        <p:xfrm>
          <a:off x="1782564" y="1297360"/>
          <a:ext cx="860444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127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26251" y="536223"/>
            <a:ext cx="5296450" cy="584775"/>
          </a:xfrm>
          <a:prstGeom prst="rect">
            <a:avLst/>
          </a:prstGeom>
        </p:spPr>
        <p:txBody>
          <a:bodyPr wrap="none">
            <a:spAutoFit/>
          </a:bodyPr>
          <a:lstStyle/>
          <a:p>
            <a:r>
              <a:rPr lang="es-ES" sz="3200" b="1" dirty="0">
                <a:solidFill>
                  <a:srgbClr val="F68426"/>
                </a:solidFill>
              </a:rPr>
              <a:t>Desembolsos del aporte SENA</a:t>
            </a:r>
            <a:endParaRPr lang="es-CO" sz="3200" dirty="0"/>
          </a:p>
        </p:txBody>
      </p:sp>
      <p:sp>
        <p:nvSpPr>
          <p:cNvPr id="3" name="Rectángulo 2"/>
          <p:cNvSpPr/>
          <p:nvPr/>
        </p:nvSpPr>
        <p:spPr>
          <a:xfrm>
            <a:off x="809792" y="1540101"/>
            <a:ext cx="6486648" cy="461665"/>
          </a:xfrm>
          <a:prstGeom prst="rect">
            <a:avLst/>
          </a:prstGeom>
        </p:spPr>
        <p:txBody>
          <a:bodyPr wrap="none">
            <a:spAutoFit/>
          </a:bodyPr>
          <a:lstStyle/>
          <a:p>
            <a:r>
              <a:rPr lang="es-CO" sz="2400" dirty="0">
                <a:solidFill>
                  <a:srgbClr val="F68426"/>
                </a:solidFill>
              </a:rPr>
              <a:t>Primer </a:t>
            </a:r>
            <a:r>
              <a:rPr lang="es-CO" sz="2400" dirty="0">
                <a:solidFill>
                  <a:schemeClr val="bg1">
                    <a:lumMod val="50000"/>
                  </a:schemeClr>
                </a:solidFill>
              </a:rPr>
              <a:t>desembolso CUARENTA POR CIENTO (40%) </a:t>
            </a:r>
          </a:p>
        </p:txBody>
      </p:sp>
      <p:sp>
        <p:nvSpPr>
          <p:cNvPr id="4" name="Rectángulo 3"/>
          <p:cNvSpPr/>
          <p:nvPr/>
        </p:nvSpPr>
        <p:spPr>
          <a:xfrm>
            <a:off x="3723977" y="2420867"/>
            <a:ext cx="8140920" cy="3046988"/>
          </a:xfrm>
          <a:prstGeom prst="rect">
            <a:avLst/>
          </a:prstGeom>
        </p:spPr>
        <p:txBody>
          <a:bodyPr wrap="square">
            <a:spAutoFit/>
          </a:bodyPr>
          <a:lstStyle/>
          <a:p>
            <a:pPr marL="380990" indent="-380990" algn="just">
              <a:buFontTx/>
              <a:buChar char="-"/>
            </a:pPr>
            <a:r>
              <a:rPr lang="es-CO" sz="2400" dirty="0">
                <a:solidFill>
                  <a:schemeClr val="bg1">
                    <a:lumMod val="50000"/>
                  </a:schemeClr>
                </a:solidFill>
              </a:rPr>
              <a:t>Perfeccionamiento y ejecución del convenio</a:t>
            </a:r>
          </a:p>
          <a:p>
            <a:pPr marL="380990" indent="-380990" algn="just">
              <a:buFontTx/>
              <a:buChar char="-"/>
            </a:pPr>
            <a:r>
              <a:rPr lang="es-CO" sz="2400" dirty="0">
                <a:solidFill>
                  <a:schemeClr val="bg1">
                    <a:lumMod val="50000"/>
                  </a:schemeClr>
                </a:solidFill>
              </a:rPr>
              <a:t>Suscripción del acta de inicio</a:t>
            </a:r>
          </a:p>
          <a:p>
            <a:pPr marL="380990" indent="-380990" algn="just">
              <a:buFontTx/>
              <a:buChar char="-"/>
            </a:pPr>
            <a:r>
              <a:rPr lang="es-CO" sz="2400" dirty="0">
                <a:solidFill>
                  <a:schemeClr val="bg1">
                    <a:lumMod val="50000"/>
                  </a:schemeClr>
                </a:solidFill>
              </a:rPr>
              <a:t>Demostrar la relación contractual con el Director de Proyecto</a:t>
            </a:r>
          </a:p>
          <a:p>
            <a:pPr marL="380990" indent="-380990" algn="just">
              <a:buFontTx/>
              <a:buChar char="-"/>
            </a:pPr>
            <a:r>
              <a:rPr lang="es-CO" sz="2400" dirty="0">
                <a:solidFill>
                  <a:schemeClr val="bg1">
                    <a:lumMod val="50000"/>
                  </a:schemeClr>
                </a:solidFill>
              </a:rPr>
              <a:t>Concertar con el SENA la transferencia de conocimiento y tecnología</a:t>
            </a:r>
          </a:p>
          <a:p>
            <a:pPr marL="380990" indent="-380990" algn="just">
              <a:buFontTx/>
              <a:buChar char="-"/>
            </a:pPr>
            <a:r>
              <a:rPr lang="es-CO" sz="2400" dirty="0">
                <a:solidFill>
                  <a:schemeClr val="bg1">
                    <a:lumMod val="50000"/>
                  </a:schemeClr>
                </a:solidFill>
              </a:rPr>
              <a:t>Cronograma detallado aprobado</a:t>
            </a:r>
          </a:p>
          <a:p>
            <a:pPr marL="380990" indent="-380990" algn="just">
              <a:buFontTx/>
              <a:buChar char="-"/>
            </a:pPr>
            <a:r>
              <a:rPr lang="es-CO" sz="2400" dirty="0">
                <a:solidFill>
                  <a:schemeClr val="bg1">
                    <a:lumMod val="50000"/>
                  </a:schemeClr>
                </a:solidFill>
              </a:rPr>
              <a:t>Hojas de vida aprobadas de los capacitadores </a:t>
            </a:r>
          </a:p>
          <a:p>
            <a:pPr marL="380990" indent="-380990" algn="just">
              <a:buFontTx/>
              <a:buChar char="-"/>
            </a:pPr>
            <a:r>
              <a:rPr lang="es-CO" sz="2400" dirty="0">
                <a:solidFill>
                  <a:schemeClr val="bg1">
                    <a:lumMod val="50000"/>
                  </a:schemeClr>
                </a:solidFill>
              </a:rPr>
              <a:t>Ejecución de mínimo el diez por ciento (10%) del cronograma</a:t>
            </a:r>
          </a:p>
        </p:txBody>
      </p:sp>
      <p:pic>
        <p:nvPicPr>
          <p:cNvPr id="5" name="Imagen 4"/>
          <p:cNvPicPr>
            <a:picLocks noChangeAspect="1"/>
          </p:cNvPicPr>
          <p:nvPr/>
        </p:nvPicPr>
        <p:blipFill rotWithShape="1">
          <a:blip r:embed="rId2"/>
          <a:srcRect l="9993" t="5675" r="10835"/>
          <a:stretch/>
        </p:blipFill>
        <p:spPr>
          <a:xfrm>
            <a:off x="1047111" y="2929055"/>
            <a:ext cx="2279140" cy="2363748"/>
          </a:xfrm>
          <a:prstGeom prst="rect">
            <a:avLst/>
          </a:prstGeom>
        </p:spPr>
      </p:pic>
    </p:spTree>
    <p:extLst>
      <p:ext uri="{BB962C8B-B14F-4D97-AF65-F5344CB8AC3E}">
        <p14:creationId xmlns:p14="http://schemas.microsoft.com/office/powerpoint/2010/main" val="290437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4028" y="783926"/>
            <a:ext cx="8570167" cy="584775"/>
          </a:xfrm>
          <a:prstGeom prst="rect">
            <a:avLst/>
          </a:prstGeom>
        </p:spPr>
        <p:txBody>
          <a:bodyPr wrap="none">
            <a:spAutoFit/>
          </a:bodyPr>
          <a:lstStyle/>
          <a:p>
            <a:r>
              <a:rPr lang="es-ES" sz="3200" b="1" dirty="0">
                <a:solidFill>
                  <a:srgbClr val="F68426"/>
                </a:solidFill>
              </a:rPr>
              <a:t>Modificaciones durante la ejecución del convenio</a:t>
            </a:r>
            <a:endParaRPr lang="es-CO" sz="3200" dirty="0">
              <a:solidFill>
                <a:srgbClr val="F68426"/>
              </a:solidFill>
            </a:endParaRPr>
          </a:p>
        </p:txBody>
      </p:sp>
      <p:sp>
        <p:nvSpPr>
          <p:cNvPr id="3" name="Rectángulo 2"/>
          <p:cNvSpPr/>
          <p:nvPr/>
        </p:nvSpPr>
        <p:spPr>
          <a:xfrm>
            <a:off x="873466" y="2566903"/>
            <a:ext cx="2446284" cy="420564"/>
          </a:xfrm>
          <a:prstGeom prst="rect">
            <a:avLst/>
          </a:prstGeom>
          <a:ln>
            <a:noFill/>
          </a:ln>
        </p:spPr>
        <p:txBody>
          <a:bodyPr wrap="square">
            <a:spAutoFit/>
          </a:bodyPr>
          <a:lstStyle/>
          <a:p>
            <a:pPr algn="ctr"/>
            <a:r>
              <a:rPr lang="es-CO" sz="2133" dirty="0">
                <a:solidFill>
                  <a:srgbClr val="F68426"/>
                </a:solidFill>
              </a:rPr>
              <a:t>Cronograma</a:t>
            </a:r>
          </a:p>
        </p:txBody>
      </p:sp>
      <p:sp>
        <p:nvSpPr>
          <p:cNvPr id="4" name="Rectángulo 3"/>
          <p:cNvSpPr/>
          <p:nvPr/>
        </p:nvSpPr>
        <p:spPr>
          <a:xfrm>
            <a:off x="4437703" y="2402788"/>
            <a:ext cx="3256156" cy="748795"/>
          </a:xfrm>
          <a:prstGeom prst="rect">
            <a:avLst/>
          </a:prstGeom>
          <a:ln>
            <a:noFill/>
          </a:ln>
        </p:spPr>
        <p:txBody>
          <a:bodyPr wrap="square">
            <a:spAutoFit/>
          </a:bodyPr>
          <a:lstStyle/>
          <a:p>
            <a:pPr algn="ctr"/>
            <a:r>
              <a:rPr lang="es-CO" sz="2133" dirty="0">
                <a:solidFill>
                  <a:srgbClr val="F68426"/>
                </a:solidFill>
              </a:rPr>
              <a:t>Reemplazo/adición de capacitadores</a:t>
            </a:r>
          </a:p>
        </p:txBody>
      </p:sp>
      <p:sp>
        <p:nvSpPr>
          <p:cNvPr id="5" name="Rectángulo 4"/>
          <p:cNvSpPr/>
          <p:nvPr/>
        </p:nvSpPr>
        <p:spPr>
          <a:xfrm>
            <a:off x="748633" y="1646309"/>
            <a:ext cx="6066725" cy="461665"/>
          </a:xfrm>
          <a:prstGeom prst="rect">
            <a:avLst/>
          </a:prstGeom>
        </p:spPr>
        <p:txBody>
          <a:bodyPr wrap="none">
            <a:spAutoFit/>
          </a:bodyPr>
          <a:lstStyle/>
          <a:p>
            <a:r>
              <a:rPr lang="es-CO" sz="2400" dirty="0">
                <a:solidFill>
                  <a:schemeClr val="bg1">
                    <a:lumMod val="50000"/>
                  </a:schemeClr>
                </a:solidFill>
              </a:rPr>
              <a:t>Requieren viabilidad por parte de Interventoría</a:t>
            </a:r>
          </a:p>
        </p:txBody>
      </p:sp>
      <p:sp>
        <p:nvSpPr>
          <p:cNvPr id="6" name="Rectángulo 5"/>
          <p:cNvSpPr/>
          <p:nvPr/>
        </p:nvSpPr>
        <p:spPr>
          <a:xfrm>
            <a:off x="8413255" y="2402788"/>
            <a:ext cx="3332696" cy="748795"/>
          </a:xfrm>
          <a:prstGeom prst="rect">
            <a:avLst/>
          </a:prstGeom>
        </p:spPr>
        <p:txBody>
          <a:bodyPr wrap="square">
            <a:spAutoFit/>
          </a:bodyPr>
          <a:lstStyle/>
          <a:p>
            <a:pPr algn="ctr"/>
            <a:r>
              <a:rPr lang="es-CO" sz="2133" dirty="0">
                <a:solidFill>
                  <a:srgbClr val="F68426"/>
                </a:solidFill>
              </a:rPr>
              <a:t>Cambio de ciudad o municipio</a:t>
            </a:r>
          </a:p>
        </p:txBody>
      </p:sp>
      <p:sp>
        <p:nvSpPr>
          <p:cNvPr id="7" name="Rectángulo 6"/>
          <p:cNvSpPr/>
          <p:nvPr/>
        </p:nvSpPr>
        <p:spPr>
          <a:xfrm>
            <a:off x="2048441" y="4467743"/>
            <a:ext cx="3114608" cy="748795"/>
          </a:xfrm>
          <a:prstGeom prst="rect">
            <a:avLst/>
          </a:prstGeom>
        </p:spPr>
        <p:txBody>
          <a:bodyPr wrap="square">
            <a:spAutoFit/>
          </a:bodyPr>
          <a:lstStyle/>
          <a:p>
            <a:pPr algn="ctr"/>
            <a:r>
              <a:rPr lang="es-CO" sz="2133" dirty="0">
                <a:solidFill>
                  <a:srgbClr val="F68426"/>
                </a:solidFill>
              </a:rPr>
              <a:t>Cambio Director de Proyecto</a:t>
            </a:r>
          </a:p>
        </p:txBody>
      </p:sp>
      <p:sp>
        <p:nvSpPr>
          <p:cNvPr id="8" name="Rectángulo 7"/>
          <p:cNvSpPr/>
          <p:nvPr/>
        </p:nvSpPr>
        <p:spPr>
          <a:xfrm>
            <a:off x="7419019" y="4655839"/>
            <a:ext cx="2634246" cy="420564"/>
          </a:xfrm>
          <a:prstGeom prst="rect">
            <a:avLst/>
          </a:prstGeom>
        </p:spPr>
        <p:txBody>
          <a:bodyPr wrap="none">
            <a:spAutoFit/>
          </a:bodyPr>
          <a:lstStyle/>
          <a:p>
            <a:pPr algn="ctr"/>
            <a:r>
              <a:rPr lang="es-CO" sz="2133" dirty="0">
                <a:solidFill>
                  <a:srgbClr val="F68426"/>
                </a:solidFill>
              </a:rPr>
              <a:t>Población beneficiaria</a:t>
            </a:r>
          </a:p>
        </p:txBody>
      </p:sp>
      <p:pic>
        <p:nvPicPr>
          <p:cNvPr id="9" name="Imagen 8"/>
          <p:cNvPicPr>
            <a:picLocks noChangeAspect="1"/>
          </p:cNvPicPr>
          <p:nvPr/>
        </p:nvPicPr>
        <p:blipFill>
          <a:blip r:embed="rId2"/>
          <a:stretch>
            <a:fillRect/>
          </a:stretch>
        </p:blipFill>
        <p:spPr>
          <a:xfrm>
            <a:off x="1578263" y="3151583"/>
            <a:ext cx="1036691" cy="1081764"/>
          </a:xfrm>
          <a:prstGeom prst="rect">
            <a:avLst/>
          </a:prstGeom>
        </p:spPr>
      </p:pic>
      <p:pic>
        <p:nvPicPr>
          <p:cNvPr id="10" name="Imagen 9"/>
          <p:cNvPicPr>
            <a:picLocks noChangeAspect="1"/>
          </p:cNvPicPr>
          <p:nvPr/>
        </p:nvPicPr>
        <p:blipFill>
          <a:blip r:embed="rId3"/>
          <a:stretch>
            <a:fillRect/>
          </a:stretch>
        </p:blipFill>
        <p:spPr>
          <a:xfrm>
            <a:off x="5371394" y="3267133"/>
            <a:ext cx="1247233" cy="1168412"/>
          </a:xfrm>
          <a:prstGeom prst="rect">
            <a:avLst/>
          </a:prstGeom>
        </p:spPr>
      </p:pic>
      <p:pic>
        <p:nvPicPr>
          <p:cNvPr id="11" name="Imagen 10"/>
          <p:cNvPicPr>
            <a:picLocks noChangeAspect="1"/>
          </p:cNvPicPr>
          <p:nvPr/>
        </p:nvPicPr>
        <p:blipFill rotWithShape="1">
          <a:blip r:embed="rId4"/>
          <a:srcRect t="6219" b="6164"/>
          <a:stretch/>
        </p:blipFill>
        <p:spPr>
          <a:xfrm>
            <a:off x="9512515" y="3267133"/>
            <a:ext cx="1120541" cy="1110889"/>
          </a:xfrm>
          <a:prstGeom prst="rect">
            <a:avLst/>
          </a:prstGeom>
        </p:spPr>
      </p:pic>
      <p:pic>
        <p:nvPicPr>
          <p:cNvPr id="12" name="Imagen 11"/>
          <p:cNvPicPr>
            <a:picLocks noChangeAspect="1"/>
          </p:cNvPicPr>
          <p:nvPr/>
        </p:nvPicPr>
        <p:blipFill rotWithShape="1">
          <a:blip r:embed="rId5"/>
          <a:srcRect l="12168" t="2550" r="5523"/>
          <a:stretch/>
        </p:blipFill>
        <p:spPr>
          <a:xfrm>
            <a:off x="3043347" y="5250874"/>
            <a:ext cx="1124797" cy="1343339"/>
          </a:xfrm>
          <a:prstGeom prst="rect">
            <a:avLst/>
          </a:prstGeom>
        </p:spPr>
      </p:pic>
      <p:pic>
        <p:nvPicPr>
          <p:cNvPr id="13" name="Imagen 12"/>
          <p:cNvPicPr>
            <a:picLocks noChangeAspect="1"/>
          </p:cNvPicPr>
          <p:nvPr/>
        </p:nvPicPr>
        <p:blipFill rotWithShape="1">
          <a:blip r:embed="rId6"/>
          <a:srcRect l="6673" t="3548"/>
          <a:stretch/>
        </p:blipFill>
        <p:spPr>
          <a:xfrm>
            <a:off x="8293315" y="5250874"/>
            <a:ext cx="1219200" cy="1195553"/>
          </a:xfrm>
          <a:prstGeom prst="rect">
            <a:avLst/>
          </a:prstGeom>
        </p:spPr>
      </p:pic>
      <p:pic>
        <p:nvPicPr>
          <p:cNvPr id="14" name="Imagen 13"/>
          <p:cNvPicPr/>
          <p:nvPr/>
        </p:nvPicPr>
        <p:blipFill rotWithShape="1">
          <a:blip r:embed="rId7"/>
          <a:srcRect l="8147" t="7544" r="67753" b="44478"/>
          <a:stretch/>
        </p:blipFill>
        <p:spPr bwMode="auto">
          <a:xfrm>
            <a:off x="5403033" y="5436067"/>
            <a:ext cx="1325495" cy="14219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8095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26251" y="536223"/>
            <a:ext cx="5296450" cy="584775"/>
          </a:xfrm>
          <a:prstGeom prst="rect">
            <a:avLst/>
          </a:prstGeom>
        </p:spPr>
        <p:txBody>
          <a:bodyPr wrap="none">
            <a:spAutoFit/>
          </a:bodyPr>
          <a:lstStyle/>
          <a:p>
            <a:r>
              <a:rPr lang="es-ES" sz="3200" b="1" dirty="0">
                <a:solidFill>
                  <a:srgbClr val="F68426"/>
                </a:solidFill>
              </a:rPr>
              <a:t>Desembolsos del aporte SENA</a:t>
            </a:r>
            <a:endParaRPr lang="es-CO" sz="3200" dirty="0"/>
          </a:p>
        </p:txBody>
      </p:sp>
      <p:sp>
        <p:nvSpPr>
          <p:cNvPr id="3" name="Rectángulo 2"/>
          <p:cNvSpPr/>
          <p:nvPr/>
        </p:nvSpPr>
        <p:spPr>
          <a:xfrm>
            <a:off x="809792" y="1540101"/>
            <a:ext cx="8484502" cy="461665"/>
          </a:xfrm>
          <a:prstGeom prst="rect">
            <a:avLst/>
          </a:prstGeom>
        </p:spPr>
        <p:txBody>
          <a:bodyPr wrap="none">
            <a:spAutoFit/>
          </a:bodyPr>
          <a:lstStyle/>
          <a:p>
            <a:r>
              <a:rPr lang="es-CO" sz="2400" dirty="0">
                <a:solidFill>
                  <a:srgbClr val="F68426"/>
                </a:solidFill>
              </a:rPr>
              <a:t>Segundo</a:t>
            </a:r>
            <a:r>
              <a:rPr lang="es-CO" sz="2400" dirty="0">
                <a:solidFill>
                  <a:schemeClr val="bg1">
                    <a:lumMod val="50000"/>
                  </a:schemeClr>
                </a:solidFill>
              </a:rPr>
              <a:t> desembolso equivalente al CUARENTA POR CIENTO (40%)</a:t>
            </a:r>
          </a:p>
        </p:txBody>
      </p:sp>
      <p:sp>
        <p:nvSpPr>
          <p:cNvPr id="4" name="Rectángulo 3"/>
          <p:cNvSpPr/>
          <p:nvPr/>
        </p:nvSpPr>
        <p:spPr>
          <a:xfrm>
            <a:off x="3768581" y="2225831"/>
            <a:ext cx="8140920" cy="4154984"/>
          </a:xfrm>
          <a:prstGeom prst="rect">
            <a:avLst/>
          </a:prstGeom>
        </p:spPr>
        <p:txBody>
          <a:bodyPr wrap="square">
            <a:spAutoFit/>
          </a:bodyPr>
          <a:lstStyle/>
          <a:p>
            <a:pPr marL="380990" indent="-380990" algn="just">
              <a:buFontTx/>
              <a:buChar char="-"/>
            </a:pPr>
            <a:r>
              <a:rPr lang="es-CO" sz="2400" dirty="0">
                <a:solidFill>
                  <a:schemeClr val="bg1">
                    <a:lumMod val="50000"/>
                  </a:schemeClr>
                </a:solidFill>
              </a:rPr>
              <a:t>Ejecución del 100% del primer desembolso </a:t>
            </a:r>
          </a:p>
          <a:p>
            <a:pPr marL="380990" indent="-380990" algn="just">
              <a:buFontTx/>
              <a:buChar char="-"/>
            </a:pPr>
            <a:r>
              <a:rPr lang="es-CO" sz="2400" dirty="0">
                <a:solidFill>
                  <a:schemeClr val="bg1">
                    <a:lumMod val="50000"/>
                  </a:schemeClr>
                </a:solidFill>
              </a:rPr>
              <a:t>Piezas gráficas aprobadas por el SENA.</a:t>
            </a:r>
          </a:p>
          <a:p>
            <a:pPr marL="380990" indent="-380990" algn="just">
              <a:buFontTx/>
              <a:buChar char="-"/>
            </a:pPr>
            <a:r>
              <a:rPr lang="es-CO" sz="2400" dirty="0">
                <a:solidFill>
                  <a:schemeClr val="bg1">
                    <a:lumMod val="50000"/>
                  </a:schemeClr>
                </a:solidFill>
              </a:rPr>
              <a:t>Hojas de vida aprobadas de los capacitadores</a:t>
            </a:r>
          </a:p>
          <a:p>
            <a:pPr marL="380990" indent="-380990" algn="just">
              <a:buFontTx/>
              <a:buChar char="-"/>
            </a:pPr>
            <a:r>
              <a:rPr lang="es-CO" sz="2400" dirty="0">
                <a:solidFill>
                  <a:schemeClr val="bg1">
                    <a:lumMod val="50000"/>
                  </a:schemeClr>
                </a:solidFill>
              </a:rPr>
              <a:t>Registro de beneficiarios según avance académico</a:t>
            </a:r>
          </a:p>
          <a:p>
            <a:pPr marL="380990" indent="-380990" algn="just">
              <a:buFontTx/>
              <a:buChar char="-"/>
            </a:pPr>
            <a:r>
              <a:rPr lang="es-CO" sz="2400" dirty="0">
                <a:solidFill>
                  <a:schemeClr val="bg1">
                    <a:lumMod val="50000"/>
                  </a:schemeClr>
                </a:solidFill>
              </a:rPr>
              <a:t>Ejecución académica y financiera 60%</a:t>
            </a:r>
          </a:p>
          <a:p>
            <a:pPr marL="380990" indent="-380990" algn="just">
              <a:buFontTx/>
              <a:buChar char="-"/>
            </a:pPr>
            <a:r>
              <a:rPr lang="es-CO" sz="2400" dirty="0">
                <a:solidFill>
                  <a:schemeClr val="bg1">
                    <a:lumMod val="50000"/>
                  </a:schemeClr>
                </a:solidFill>
              </a:rPr>
              <a:t>Reporte de Ejecución Financiera y soportes </a:t>
            </a:r>
          </a:p>
          <a:p>
            <a:pPr marL="380990" indent="-380990" algn="just">
              <a:buFontTx/>
              <a:buChar char="-"/>
            </a:pPr>
            <a:r>
              <a:rPr lang="es-CO" sz="2400" dirty="0">
                <a:solidFill>
                  <a:schemeClr val="bg1">
                    <a:lumMod val="50000"/>
                  </a:schemeClr>
                </a:solidFill>
              </a:rPr>
              <a:t>Reporte de Ejecución Técnica y listados de asistencia</a:t>
            </a:r>
          </a:p>
          <a:p>
            <a:pPr marL="380990" indent="-380990" algn="just">
              <a:buFontTx/>
              <a:buChar char="-"/>
            </a:pPr>
            <a:r>
              <a:rPr lang="es-CO" sz="2400" dirty="0">
                <a:solidFill>
                  <a:schemeClr val="bg1">
                    <a:lumMod val="50000"/>
                  </a:schemeClr>
                </a:solidFill>
              </a:rPr>
              <a:t>Formato de Indicadores de Ejecución </a:t>
            </a:r>
          </a:p>
          <a:p>
            <a:pPr marL="380990" indent="-380990" algn="just">
              <a:buFontTx/>
              <a:buChar char="-"/>
            </a:pPr>
            <a:r>
              <a:rPr lang="es-CO" sz="2400" dirty="0">
                <a:solidFill>
                  <a:schemeClr val="bg1">
                    <a:lumMod val="50000"/>
                  </a:schemeClr>
                </a:solidFill>
              </a:rPr>
              <a:t>Certificaciones de revisor fiscal por el pago de impuestos derivados del convenio, Pagos de seguridad social y parafiscales y cuota aprendices SENA.</a:t>
            </a:r>
          </a:p>
        </p:txBody>
      </p:sp>
      <p:pic>
        <p:nvPicPr>
          <p:cNvPr id="5" name="Imagen 4"/>
          <p:cNvPicPr>
            <a:picLocks noChangeAspect="1"/>
          </p:cNvPicPr>
          <p:nvPr/>
        </p:nvPicPr>
        <p:blipFill rotWithShape="1">
          <a:blip r:embed="rId3"/>
          <a:srcRect l="5044" t="4974"/>
          <a:stretch/>
        </p:blipFill>
        <p:spPr>
          <a:xfrm>
            <a:off x="809792" y="2862064"/>
            <a:ext cx="2572216" cy="2199505"/>
          </a:xfrm>
          <a:prstGeom prst="rect">
            <a:avLst/>
          </a:prstGeom>
        </p:spPr>
      </p:pic>
    </p:spTree>
    <p:extLst>
      <p:ext uri="{BB962C8B-B14F-4D97-AF65-F5344CB8AC3E}">
        <p14:creationId xmlns:p14="http://schemas.microsoft.com/office/powerpoint/2010/main" val="834100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26251" y="536223"/>
            <a:ext cx="5296450" cy="584775"/>
          </a:xfrm>
          <a:prstGeom prst="rect">
            <a:avLst/>
          </a:prstGeom>
        </p:spPr>
        <p:txBody>
          <a:bodyPr wrap="none">
            <a:spAutoFit/>
          </a:bodyPr>
          <a:lstStyle/>
          <a:p>
            <a:r>
              <a:rPr lang="es-ES" sz="3200" b="1" dirty="0">
                <a:solidFill>
                  <a:srgbClr val="F68426"/>
                </a:solidFill>
              </a:rPr>
              <a:t>Desembolsos del aporte SENA</a:t>
            </a:r>
            <a:endParaRPr lang="es-CO" sz="3200" dirty="0"/>
          </a:p>
        </p:txBody>
      </p:sp>
      <p:sp>
        <p:nvSpPr>
          <p:cNvPr id="3" name="Rectángulo 2"/>
          <p:cNvSpPr/>
          <p:nvPr/>
        </p:nvSpPr>
        <p:spPr>
          <a:xfrm>
            <a:off x="809792" y="1540101"/>
            <a:ext cx="7920566" cy="461665"/>
          </a:xfrm>
          <a:prstGeom prst="rect">
            <a:avLst/>
          </a:prstGeom>
        </p:spPr>
        <p:txBody>
          <a:bodyPr wrap="none">
            <a:spAutoFit/>
          </a:bodyPr>
          <a:lstStyle/>
          <a:p>
            <a:r>
              <a:rPr lang="es-CO" sz="2400" dirty="0">
                <a:solidFill>
                  <a:schemeClr val="bg1">
                    <a:lumMod val="50000"/>
                  </a:schemeClr>
                </a:solidFill>
              </a:rPr>
              <a:t>Un </a:t>
            </a:r>
            <a:r>
              <a:rPr lang="es-CO" sz="2400" dirty="0">
                <a:solidFill>
                  <a:srgbClr val="F68426"/>
                </a:solidFill>
              </a:rPr>
              <a:t>desembolso final </a:t>
            </a:r>
            <a:r>
              <a:rPr lang="es-CO" sz="2400" dirty="0">
                <a:solidFill>
                  <a:schemeClr val="bg1">
                    <a:lumMod val="50000"/>
                  </a:schemeClr>
                </a:solidFill>
              </a:rPr>
              <a:t>equivalente al VEINTE POR CIENTO (20%)</a:t>
            </a:r>
          </a:p>
        </p:txBody>
      </p:sp>
      <p:sp>
        <p:nvSpPr>
          <p:cNvPr id="4" name="Rectángulo 3"/>
          <p:cNvSpPr/>
          <p:nvPr/>
        </p:nvSpPr>
        <p:spPr>
          <a:xfrm>
            <a:off x="3768581" y="2420868"/>
            <a:ext cx="8140920" cy="3785652"/>
          </a:xfrm>
          <a:prstGeom prst="rect">
            <a:avLst/>
          </a:prstGeom>
        </p:spPr>
        <p:txBody>
          <a:bodyPr wrap="square">
            <a:spAutoFit/>
          </a:bodyPr>
          <a:lstStyle/>
          <a:p>
            <a:pPr marL="380990" indent="-380990" algn="just">
              <a:buFontTx/>
              <a:buChar char="-"/>
            </a:pPr>
            <a:r>
              <a:rPr lang="es-CO" sz="2400" dirty="0">
                <a:solidFill>
                  <a:schemeClr val="bg1">
                    <a:lumMod val="50000"/>
                  </a:schemeClr>
                </a:solidFill>
              </a:rPr>
              <a:t>Ejecución del 100% del segundo desembolso </a:t>
            </a:r>
          </a:p>
          <a:p>
            <a:pPr marL="380990" indent="-380990" algn="just">
              <a:buFontTx/>
              <a:buChar char="-"/>
            </a:pPr>
            <a:r>
              <a:rPr lang="es-CO" sz="2400" dirty="0">
                <a:solidFill>
                  <a:schemeClr val="bg1">
                    <a:lumMod val="50000"/>
                  </a:schemeClr>
                </a:solidFill>
              </a:rPr>
              <a:t>Hojas de vida aprobadas de los capacitadores</a:t>
            </a:r>
          </a:p>
          <a:p>
            <a:pPr marL="380990" indent="-380990" algn="just">
              <a:buFontTx/>
              <a:buChar char="-"/>
            </a:pPr>
            <a:r>
              <a:rPr lang="es-CO" sz="2400" dirty="0">
                <a:solidFill>
                  <a:schemeClr val="bg1">
                    <a:lumMod val="50000"/>
                  </a:schemeClr>
                </a:solidFill>
              </a:rPr>
              <a:t>Registro de beneficiarios final</a:t>
            </a:r>
          </a:p>
          <a:p>
            <a:pPr marL="380990" indent="-380990" algn="just">
              <a:buFontTx/>
              <a:buChar char="-"/>
            </a:pPr>
            <a:r>
              <a:rPr lang="es-CO" sz="2400" dirty="0">
                <a:solidFill>
                  <a:schemeClr val="bg1">
                    <a:lumMod val="50000"/>
                  </a:schemeClr>
                </a:solidFill>
              </a:rPr>
              <a:t>Reporte de Ejecución Financiera y soportes de ejecución </a:t>
            </a:r>
          </a:p>
          <a:p>
            <a:pPr marL="380990" indent="-380990" algn="just">
              <a:buFontTx/>
              <a:buChar char="-"/>
            </a:pPr>
            <a:r>
              <a:rPr lang="es-CO" sz="2400" dirty="0">
                <a:solidFill>
                  <a:schemeClr val="bg1">
                    <a:lumMod val="50000"/>
                  </a:schemeClr>
                </a:solidFill>
              </a:rPr>
              <a:t>Reporte de Ejecución Técnica y listados de asistencia (100% de ejecución)</a:t>
            </a:r>
          </a:p>
          <a:p>
            <a:pPr marL="380990" indent="-380990" algn="just">
              <a:buFontTx/>
              <a:buChar char="-"/>
            </a:pPr>
            <a:r>
              <a:rPr lang="es-CO" sz="2400" dirty="0">
                <a:solidFill>
                  <a:schemeClr val="bg1">
                    <a:lumMod val="50000"/>
                  </a:schemeClr>
                </a:solidFill>
              </a:rPr>
              <a:t>Formato de Indicadores de Ejecución mensuales </a:t>
            </a:r>
          </a:p>
          <a:p>
            <a:pPr marL="380990" indent="-380990" algn="just">
              <a:buFontTx/>
              <a:buChar char="-"/>
            </a:pPr>
            <a:r>
              <a:rPr lang="es-CO" sz="2400" dirty="0">
                <a:solidFill>
                  <a:schemeClr val="bg1">
                    <a:lumMod val="50000"/>
                  </a:schemeClr>
                </a:solidFill>
              </a:rPr>
              <a:t>Certificaciones de revisor fiscal por el pago de impuestos derivados del convenio, Pagos de seguridad social y parafiscal y cuota aprendices SENA.</a:t>
            </a:r>
          </a:p>
        </p:txBody>
      </p:sp>
      <p:pic>
        <p:nvPicPr>
          <p:cNvPr id="5" name="Imagen 4"/>
          <p:cNvPicPr>
            <a:picLocks noChangeAspect="1"/>
          </p:cNvPicPr>
          <p:nvPr/>
        </p:nvPicPr>
        <p:blipFill>
          <a:blip r:embed="rId2"/>
          <a:stretch>
            <a:fillRect/>
          </a:stretch>
        </p:blipFill>
        <p:spPr>
          <a:xfrm>
            <a:off x="809792" y="2950984"/>
            <a:ext cx="2626355" cy="2321219"/>
          </a:xfrm>
          <a:prstGeom prst="rect">
            <a:avLst/>
          </a:prstGeom>
        </p:spPr>
      </p:pic>
    </p:spTree>
    <p:extLst>
      <p:ext uri="{BB962C8B-B14F-4D97-AF65-F5344CB8AC3E}">
        <p14:creationId xmlns:p14="http://schemas.microsoft.com/office/powerpoint/2010/main" val="3298615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006517" y="2736683"/>
            <a:ext cx="5981700" cy="584775"/>
          </a:xfrm>
          <a:prstGeom prst="rect">
            <a:avLst/>
          </a:prstGeom>
          <a:noFill/>
        </p:spPr>
        <p:txBody>
          <a:bodyPr wrap="square" rtlCol="0">
            <a:spAutoFit/>
          </a:bodyPr>
          <a:lstStyle/>
          <a:p>
            <a:r>
              <a:rPr lang="es-CO" sz="3200" dirty="0" smtClean="0"/>
              <a:t>f. Acciones de Interventoría</a:t>
            </a:r>
            <a:endParaRPr lang="es-CO" sz="3200" dirty="0"/>
          </a:p>
        </p:txBody>
      </p:sp>
    </p:spTree>
    <p:extLst>
      <p:ext uri="{BB962C8B-B14F-4D97-AF65-F5344CB8AC3E}">
        <p14:creationId xmlns:p14="http://schemas.microsoft.com/office/powerpoint/2010/main" val="917197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10962969" y="6132548"/>
            <a:ext cx="623443" cy="58107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7 CuadroTexto"/>
          <p:cNvSpPr txBox="1"/>
          <p:nvPr/>
        </p:nvSpPr>
        <p:spPr>
          <a:xfrm>
            <a:off x="2789576" y="1693428"/>
            <a:ext cx="6654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b="1" i="1" dirty="0"/>
              <a:t>Mitigar los riesgos identificados y propender por el cumplimiento de los objetivos de los </a:t>
            </a:r>
            <a:r>
              <a:rPr lang="es-CO" b="1" i="1" dirty="0" smtClean="0"/>
              <a:t>proyecto</a:t>
            </a:r>
            <a:endParaRPr lang="es-CO" b="1" i="1" dirty="0"/>
          </a:p>
        </p:txBody>
      </p:sp>
      <p:graphicFrame>
        <p:nvGraphicFramePr>
          <p:cNvPr id="5" name="5 Marcador de contenido"/>
          <p:cNvGraphicFramePr>
            <a:graphicFrameLocks/>
          </p:cNvGraphicFramePr>
          <p:nvPr>
            <p:extLst/>
          </p:nvPr>
        </p:nvGraphicFramePr>
        <p:xfrm>
          <a:off x="2503673" y="2694775"/>
          <a:ext cx="7846640" cy="1622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120075" y="4572947"/>
            <a:ext cx="3168352" cy="1015663"/>
          </a:xfrm>
          <a:prstGeom prst="rect">
            <a:avLst/>
          </a:prstGeom>
          <a:noFill/>
        </p:spPr>
        <p:txBody>
          <a:bodyPr wrap="square" rtlCol="0">
            <a:spAutoFit/>
          </a:bodyPr>
          <a:lstStyle/>
          <a:p>
            <a:pPr marL="285750" indent="-285750">
              <a:buClr>
                <a:srgbClr val="339933"/>
              </a:buClr>
              <a:buFont typeface="Wingdings" pitchFamily="2" charset="2"/>
              <a:buChar char="Ø"/>
            </a:pPr>
            <a:r>
              <a:rPr lang="es-CO" sz="2000" dirty="0"/>
              <a:t>Solicitudes de información </a:t>
            </a:r>
          </a:p>
          <a:p>
            <a:pPr marL="285750" indent="-285750">
              <a:buClr>
                <a:srgbClr val="339933"/>
              </a:buClr>
              <a:buFont typeface="Wingdings" pitchFamily="2" charset="2"/>
              <a:buChar char="Ø"/>
            </a:pPr>
            <a:r>
              <a:rPr lang="es-CO" sz="2000" dirty="0"/>
              <a:t>Recomendaciones</a:t>
            </a:r>
          </a:p>
        </p:txBody>
      </p:sp>
      <p:sp>
        <p:nvSpPr>
          <p:cNvPr id="8" name="6 CuadroTexto"/>
          <p:cNvSpPr txBox="1"/>
          <p:nvPr/>
        </p:nvSpPr>
        <p:spPr>
          <a:xfrm>
            <a:off x="6510336" y="4514869"/>
            <a:ext cx="3420408" cy="1908215"/>
          </a:xfrm>
          <a:prstGeom prst="rect">
            <a:avLst/>
          </a:prstGeom>
          <a:noFill/>
        </p:spPr>
        <p:txBody>
          <a:bodyPr wrap="square" rtlCol="0">
            <a:spAutoFit/>
          </a:bodyPr>
          <a:lstStyle/>
          <a:p>
            <a:pPr marL="285750" indent="-285750">
              <a:buClr>
                <a:srgbClr val="339933"/>
              </a:buClr>
              <a:buFont typeface="Wingdings" pitchFamily="2" charset="2"/>
              <a:buChar char="Ø"/>
            </a:pPr>
            <a:r>
              <a:rPr lang="es-CO" sz="2000" dirty="0"/>
              <a:t>Observaciones</a:t>
            </a:r>
          </a:p>
          <a:p>
            <a:pPr marL="285750" indent="-285750">
              <a:buClr>
                <a:srgbClr val="339933"/>
              </a:buClr>
              <a:buFont typeface="Wingdings" pitchFamily="2" charset="2"/>
              <a:buChar char="Ø"/>
            </a:pPr>
            <a:r>
              <a:rPr lang="es-CO" sz="2000" dirty="0"/>
              <a:t>Órdenes</a:t>
            </a:r>
          </a:p>
          <a:p>
            <a:pPr marL="285750" indent="-285750">
              <a:buClr>
                <a:srgbClr val="339933"/>
              </a:buClr>
              <a:buFont typeface="Wingdings" pitchFamily="2" charset="2"/>
              <a:buChar char="Ø"/>
            </a:pPr>
            <a:r>
              <a:rPr lang="es-CO" sz="2000" dirty="0"/>
              <a:t>Requerimiento de Información por presunto incumplimiento</a:t>
            </a:r>
          </a:p>
          <a:p>
            <a:endParaRPr lang="es-CO" dirty="0"/>
          </a:p>
        </p:txBody>
      </p:sp>
      <p:sp>
        <p:nvSpPr>
          <p:cNvPr id="9" name="CuadroTexto 8"/>
          <p:cNvSpPr txBox="1"/>
          <p:nvPr/>
        </p:nvSpPr>
        <p:spPr>
          <a:xfrm>
            <a:off x="661987" y="595258"/>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ACCIONES DE INTERVENTORÍA</a:t>
            </a:r>
            <a:endParaRPr lang="es-ES" sz="3600" b="1" dirty="0">
              <a:solidFill>
                <a:srgbClr val="FF6600"/>
              </a:solidFill>
            </a:endParaRPr>
          </a:p>
        </p:txBody>
      </p:sp>
    </p:spTree>
    <p:extLst>
      <p:ext uri="{BB962C8B-B14F-4D97-AF65-F5344CB8AC3E}">
        <p14:creationId xmlns:p14="http://schemas.microsoft.com/office/powerpoint/2010/main" val="723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p:nvPr/>
        </p:nvSpPr>
        <p:spPr>
          <a:xfrm>
            <a:off x="2006517" y="2736683"/>
            <a:ext cx="5981700" cy="584775"/>
          </a:xfrm>
          <a:prstGeom prst="rect">
            <a:avLst/>
          </a:prstGeom>
          <a:noFill/>
        </p:spPr>
        <p:txBody>
          <a:bodyPr wrap="square" rtlCol="0">
            <a:spAutoFit/>
          </a:bodyPr>
          <a:lstStyle/>
          <a:p>
            <a:r>
              <a:rPr lang="es-CO" sz="3200" dirty="0"/>
              <a:t>g</a:t>
            </a:r>
            <a:r>
              <a:rPr lang="es-CO" sz="3200" dirty="0" smtClean="0"/>
              <a:t>. Liquidación</a:t>
            </a:r>
            <a:endParaRPr lang="es-CO" sz="3200" dirty="0"/>
          </a:p>
        </p:txBody>
      </p:sp>
    </p:spTree>
    <p:extLst>
      <p:ext uri="{BB962C8B-B14F-4D97-AF65-F5344CB8AC3E}">
        <p14:creationId xmlns:p14="http://schemas.microsoft.com/office/powerpoint/2010/main" val="2742133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8 CuadroTexto"/>
          <p:cNvSpPr txBox="1"/>
          <p:nvPr/>
        </p:nvSpPr>
        <p:spPr>
          <a:xfrm>
            <a:off x="1752600" y="1392159"/>
            <a:ext cx="8496300" cy="1138773"/>
          </a:xfrm>
          <a:prstGeom prst="rect">
            <a:avLst/>
          </a:prstGeom>
          <a:noFill/>
        </p:spPr>
        <p:txBody>
          <a:bodyPr>
            <a:spAutoFit/>
          </a:bodyPr>
          <a:lstStyle/>
          <a:p>
            <a:pPr>
              <a:defRPr/>
            </a:pPr>
            <a:endParaRPr lang="es-MX" dirty="0"/>
          </a:p>
          <a:p>
            <a:pPr algn="just">
              <a:defRPr/>
            </a:pPr>
            <a:r>
              <a:rPr lang="es-MX" sz="2500" dirty="0"/>
              <a:t>La Interventoría emitirá el concepto de liquidación teniendo en cuenta </a:t>
            </a:r>
            <a:r>
              <a:rPr lang="es-MX" sz="2500" dirty="0" smtClean="0"/>
              <a:t>:</a:t>
            </a:r>
            <a:endParaRPr lang="es-ES" sz="2500" dirty="0"/>
          </a:p>
        </p:txBody>
      </p:sp>
      <p:graphicFrame>
        <p:nvGraphicFramePr>
          <p:cNvPr id="4" name="11 Diagrama"/>
          <p:cNvGraphicFramePr/>
          <p:nvPr>
            <p:extLst/>
          </p:nvPr>
        </p:nvGraphicFramePr>
        <p:xfrm>
          <a:off x="2851329" y="2517136"/>
          <a:ext cx="5940152" cy="2337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2 Rectángulo"/>
          <p:cNvSpPr/>
          <p:nvPr/>
        </p:nvSpPr>
        <p:spPr>
          <a:xfrm>
            <a:off x="2024882" y="5030887"/>
            <a:ext cx="8352606"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500" u="sng" dirty="0">
                <a:solidFill>
                  <a:schemeClr val="tx1"/>
                </a:solidFill>
              </a:rPr>
              <a:t>El porcentaje de ejecución del convenio que reconocerá la Interventoría en el concepto de liquidación, será el menor que resulte entre la ejecución académica y la ejecución financiera.</a:t>
            </a:r>
            <a:endParaRPr lang="es-ES" sz="2500" u="sng" dirty="0">
              <a:solidFill>
                <a:schemeClr val="tx1"/>
              </a:solidFill>
            </a:endParaRPr>
          </a:p>
          <a:p>
            <a:endParaRPr lang="es-CO" sz="2500" dirty="0">
              <a:solidFill>
                <a:schemeClr val="tx1"/>
              </a:solidFill>
            </a:endParaRPr>
          </a:p>
        </p:txBody>
      </p:sp>
      <p:sp>
        <p:nvSpPr>
          <p:cNvPr id="6" name="CuadroTexto 5"/>
          <p:cNvSpPr txBox="1"/>
          <p:nvPr/>
        </p:nvSpPr>
        <p:spPr>
          <a:xfrm>
            <a:off x="56399" y="684923"/>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LIQUIDACIÓN</a:t>
            </a:r>
            <a:endParaRPr lang="es-ES" sz="3600" b="1" dirty="0">
              <a:solidFill>
                <a:srgbClr val="FF6600"/>
              </a:solidFill>
            </a:endParaRPr>
          </a:p>
        </p:txBody>
      </p:sp>
    </p:spTree>
    <p:extLst>
      <p:ext uri="{BB962C8B-B14F-4D97-AF65-F5344CB8AC3E}">
        <p14:creationId xmlns:p14="http://schemas.microsoft.com/office/powerpoint/2010/main" val="58190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56399" y="684923"/>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LIQUIDACIÓN</a:t>
            </a:r>
            <a:endParaRPr lang="es-ES" sz="3600" b="1" dirty="0">
              <a:solidFill>
                <a:srgbClr val="FF6600"/>
              </a:solidFill>
            </a:endParaRPr>
          </a:p>
        </p:txBody>
      </p:sp>
      <p:sp>
        <p:nvSpPr>
          <p:cNvPr id="4" name="8 CuadroTexto"/>
          <p:cNvSpPr txBox="1"/>
          <p:nvPr/>
        </p:nvSpPr>
        <p:spPr>
          <a:xfrm>
            <a:off x="1724025" y="1749346"/>
            <a:ext cx="8496300" cy="830997"/>
          </a:xfrm>
          <a:prstGeom prst="rect">
            <a:avLst/>
          </a:prstGeom>
          <a:noFill/>
        </p:spPr>
        <p:txBody>
          <a:bodyPr>
            <a:spAutoFit/>
          </a:bodyPr>
          <a:lstStyle/>
          <a:p>
            <a:pPr>
              <a:defRPr/>
            </a:pPr>
            <a:endParaRPr lang="es-MX" sz="2000" dirty="0"/>
          </a:p>
          <a:p>
            <a:pPr algn="ctr">
              <a:defRPr/>
            </a:pPr>
            <a:r>
              <a:rPr lang="es-MX" sz="2800" b="1" dirty="0" smtClean="0"/>
              <a:t>CONCEPTO DE LIQUIDACIÓN</a:t>
            </a:r>
            <a:endParaRPr lang="es-ES" sz="2800" b="1" dirty="0"/>
          </a:p>
        </p:txBody>
      </p:sp>
      <p:sp>
        <p:nvSpPr>
          <p:cNvPr id="5" name="8 CuadroTexto"/>
          <p:cNvSpPr txBox="1"/>
          <p:nvPr/>
        </p:nvSpPr>
        <p:spPr>
          <a:xfrm>
            <a:off x="1328737" y="2764572"/>
            <a:ext cx="10863263" cy="4093428"/>
          </a:xfrm>
          <a:prstGeom prst="rect">
            <a:avLst/>
          </a:prstGeom>
          <a:noFill/>
        </p:spPr>
        <p:txBody>
          <a:bodyPr wrap="square">
            <a:spAutoFit/>
          </a:bodyPr>
          <a:lstStyle/>
          <a:p>
            <a:pPr>
              <a:defRPr/>
            </a:pPr>
            <a:endParaRPr lang="es-MX" sz="1600" dirty="0"/>
          </a:p>
          <a:p>
            <a:pPr marL="342900" indent="-342900">
              <a:buClr>
                <a:schemeClr val="accent2">
                  <a:lumMod val="50000"/>
                </a:schemeClr>
              </a:buClr>
              <a:buFont typeface="Wingdings" pitchFamily="2" charset="2"/>
              <a:buChar char="§"/>
              <a:defRPr/>
            </a:pPr>
            <a:r>
              <a:rPr lang="es-MX" sz="2400" dirty="0"/>
              <a:t>Para  el cumplimiento de la ejecución académica, la interventoría verificará que la asistencia de cada beneficiario corresponda por lo menos al 85% de las horas programadas de cada acción de formación;  en caso contrario no se reconocerá ningún porcentaje. </a:t>
            </a:r>
            <a:endParaRPr lang="es-ES" sz="2400" dirty="0"/>
          </a:p>
          <a:p>
            <a:pPr>
              <a:defRPr/>
            </a:pPr>
            <a:endParaRPr lang="es-ES" sz="2400" dirty="0"/>
          </a:p>
          <a:p>
            <a:pPr marL="342900" indent="-342900">
              <a:buClr>
                <a:schemeClr val="accent2">
                  <a:lumMod val="50000"/>
                </a:schemeClr>
              </a:buClr>
              <a:buFont typeface="Wingdings" pitchFamily="2" charset="2"/>
              <a:buChar char="§"/>
              <a:defRPr/>
            </a:pPr>
            <a:r>
              <a:rPr lang="es-MX" sz="2400" dirty="0"/>
              <a:t>Por acción de formación se permite un índice de deserción máximo del </a:t>
            </a:r>
            <a:r>
              <a:rPr lang="es-MX" sz="2400" dirty="0" smtClean="0"/>
              <a:t>tres </a:t>
            </a:r>
            <a:r>
              <a:rPr lang="es-MX" sz="2400" dirty="0"/>
              <a:t>por ciento </a:t>
            </a:r>
            <a:r>
              <a:rPr lang="es-MX" sz="2400" dirty="0" smtClean="0"/>
              <a:t>(</a:t>
            </a:r>
            <a:r>
              <a:rPr lang="es-MX" sz="2400" dirty="0"/>
              <a:t>3</a:t>
            </a:r>
            <a:r>
              <a:rPr lang="es-MX" sz="2400" dirty="0" smtClean="0"/>
              <a:t>%) </a:t>
            </a:r>
            <a:r>
              <a:rPr lang="es-MX" sz="2400" dirty="0"/>
              <a:t>sobre el total de los beneficiarios de la misma.</a:t>
            </a:r>
          </a:p>
          <a:p>
            <a:pPr marL="177800" indent="-177800">
              <a:defRPr/>
            </a:pPr>
            <a:endParaRPr lang="es-MX" dirty="0"/>
          </a:p>
          <a:p>
            <a:pPr>
              <a:defRPr/>
            </a:pPr>
            <a:r>
              <a:rPr lang="es-MX" dirty="0"/>
              <a:t> </a:t>
            </a:r>
            <a:endParaRPr lang="es-ES" dirty="0"/>
          </a:p>
          <a:p>
            <a:pPr>
              <a:defRPr/>
            </a:pPr>
            <a:endParaRPr lang="es-ES" sz="1600" dirty="0"/>
          </a:p>
          <a:p>
            <a:pPr>
              <a:defRPr/>
            </a:pPr>
            <a:endParaRPr lang="es-ES" sz="1600" dirty="0"/>
          </a:p>
        </p:txBody>
      </p:sp>
    </p:spTree>
    <p:extLst>
      <p:ext uri="{BB962C8B-B14F-4D97-AF65-F5344CB8AC3E}">
        <p14:creationId xmlns:p14="http://schemas.microsoft.com/office/powerpoint/2010/main" val="2376318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10962969" y="6132548"/>
            <a:ext cx="623443" cy="58107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11 Rectángulo"/>
          <p:cNvSpPr/>
          <p:nvPr/>
        </p:nvSpPr>
        <p:spPr>
          <a:xfrm>
            <a:off x="2452688" y="4805363"/>
            <a:ext cx="8352606"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500" u="sng" dirty="0">
                <a:solidFill>
                  <a:schemeClr val="tx1"/>
                </a:solidFill>
              </a:rPr>
              <a:t>El porcentaje de ejecución del convenio que reconocerá la Interventoría en el concepto de liquidación, será el menor que resulte entre la ejecución académica y la ejecución financiera.</a:t>
            </a:r>
            <a:endParaRPr lang="es-ES" sz="2500" u="sng" dirty="0">
              <a:solidFill>
                <a:schemeClr val="tx1"/>
              </a:solidFill>
            </a:endParaRPr>
          </a:p>
          <a:p>
            <a:endParaRPr lang="es-CO" sz="2500" dirty="0">
              <a:solidFill>
                <a:schemeClr val="tx1"/>
              </a:solidFill>
            </a:endParaRPr>
          </a:p>
        </p:txBody>
      </p:sp>
      <p:graphicFrame>
        <p:nvGraphicFramePr>
          <p:cNvPr id="9" name="Tabla 8"/>
          <p:cNvGraphicFramePr>
            <a:graphicFrameLocks noGrp="1"/>
          </p:cNvGraphicFramePr>
          <p:nvPr>
            <p:extLst/>
          </p:nvPr>
        </p:nvGraphicFramePr>
        <p:xfrm>
          <a:off x="2171703" y="1585533"/>
          <a:ext cx="8201024" cy="2873218"/>
        </p:xfrm>
        <a:graphic>
          <a:graphicData uri="http://schemas.openxmlformats.org/drawingml/2006/table">
            <a:tbl>
              <a:tblPr>
                <a:tableStyleId>{5C22544A-7EE6-4342-B048-85BDC9FD1C3A}</a:tableStyleId>
              </a:tblPr>
              <a:tblGrid>
                <a:gridCol w="996464">
                  <a:extLst>
                    <a:ext uri="{9D8B030D-6E8A-4147-A177-3AD203B41FA5}">
                      <a16:colId xmlns:a16="http://schemas.microsoft.com/office/drawing/2014/main" xmlns="" val="2735370798"/>
                    </a:ext>
                  </a:extLst>
                </a:gridCol>
                <a:gridCol w="1188252">
                  <a:extLst>
                    <a:ext uri="{9D8B030D-6E8A-4147-A177-3AD203B41FA5}">
                      <a16:colId xmlns:a16="http://schemas.microsoft.com/office/drawing/2014/main" xmlns="" val="504090060"/>
                    </a:ext>
                  </a:extLst>
                </a:gridCol>
                <a:gridCol w="817184">
                  <a:extLst>
                    <a:ext uri="{9D8B030D-6E8A-4147-A177-3AD203B41FA5}">
                      <a16:colId xmlns:a16="http://schemas.microsoft.com/office/drawing/2014/main" xmlns="" val="4176194919"/>
                    </a:ext>
                  </a:extLst>
                </a:gridCol>
                <a:gridCol w="1085687">
                  <a:extLst>
                    <a:ext uri="{9D8B030D-6E8A-4147-A177-3AD203B41FA5}">
                      <a16:colId xmlns:a16="http://schemas.microsoft.com/office/drawing/2014/main" xmlns="" val="388487675"/>
                    </a:ext>
                  </a:extLst>
                </a:gridCol>
                <a:gridCol w="1085687">
                  <a:extLst>
                    <a:ext uri="{9D8B030D-6E8A-4147-A177-3AD203B41FA5}">
                      <a16:colId xmlns:a16="http://schemas.microsoft.com/office/drawing/2014/main" xmlns="" val="3436876135"/>
                    </a:ext>
                  </a:extLst>
                </a:gridCol>
                <a:gridCol w="817184">
                  <a:extLst>
                    <a:ext uri="{9D8B030D-6E8A-4147-A177-3AD203B41FA5}">
                      <a16:colId xmlns:a16="http://schemas.microsoft.com/office/drawing/2014/main" xmlns="" val="860753797"/>
                    </a:ext>
                  </a:extLst>
                </a:gridCol>
                <a:gridCol w="983956">
                  <a:extLst>
                    <a:ext uri="{9D8B030D-6E8A-4147-A177-3AD203B41FA5}">
                      <a16:colId xmlns:a16="http://schemas.microsoft.com/office/drawing/2014/main" xmlns="" val="3669878233"/>
                    </a:ext>
                  </a:extLst>
                </a:gridCol>
                <a:gridCol w="1226610">
                  <a:extLst>
                    <a:ext uri="{9D8B030D-6E8A-4147-A177-3AD203B41FA5}">
                      <a16:colId xmlns:a16="http://schemas.microsoft.com/office/drawing/2014/main" xmlns="" val="2919993855"/>
                    </a:ext>
                  </a:extLst>
                </a:gridCol>
              </a:tblGrid>
              <a:tr h="1021549">
                <a:tc>
                  <a:txBody>
                    <a:bodyPr/>
                    <a:lstStyle/>
                    <a:p>
                      <a:pPr algn="ctr" fontAlgn="ctr">
                        <a:lnSpc>
                          <a:spcPct val="107000"/>
                        </a:lnSpc>
                        <a:spcAft>
                          <a:spcPts val="0"/>
                        </a:spcAft>
                      </a:pPr>
                      <a:r>
                        <a:rPr lang="es-ES" sz="1100" dirty="0">
                          <a:effectLst/>
                        </a:rPr>
                        <a:t>Fuente de financiación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lnSpc>
                          <a:spcPct val="107000"/>
                        </a:lnSpc>
                        <a:spcAft>
                          <a:spcPts val="0"/>
                        </a:spcAft>
                      </a:pPr>
                      <a:r>
                        <a:rPr lang="es-ES" sz="1100" dirty="0">
                          <a:effectLst/>
                        </a:rPr>
                        <a:t>Valor aprobado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lnSpc>
                          <a:spcPct val="107000"/>
                        </a:lnSpc>
                        <a:spcAft>
                          <a:spcPts val="0"/>
                        </a:spcAft>
                      </a:pPr>
                      <a:r>
                        <a:rPr lang="es-ES" sz="1100" dirty="0">
                          <a:effectLst/>
                        </a:rPr>
                        <a:t>% Académico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lnSpc>
                          <a:spcPct val="107000"/>
                        </a:lnSpc>
                        <a:spcAft>
                          <a:spcPts val="0"/>
                        </a:spcAft>
                      </a:pPr>
                      <a:r>
                        <a:rPr lang="es-MX" sz="1100" dirty="0">
                          <a:effectLst/>
                        </a:rPr>
                        <a:t>Valor a reconocer según cumplimiento académico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lnSpc>
                          <a:spcPct val="107000"/>
                        </a:lnSpc>
                        <a:spcAft>
                          <a:spcPts val="0"/>
                        </a:spcAft>
                      </a:pPr>
                      <a:r>
                        <a:rPr lang="es-ES" sz="1100" dirty="0">
                          <a:effectLst/>
                        </a:rPr>
                        <a:t>Ejecución financiera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lnSpc>
                          <a:spcPct val="107000"/>
                        </a:lnSpc>
                        <a:spcAft>
                          <a:spcPts val="0"/>
                        </a:spcAft>
                      </a:pPr>
                      <a:r>
                        <a:rPr lang="es-ES" sz="1100" dirty="0">
                          <a:effectLst/>
                        </a:rPr>
                        <a:t>% Ejecución financiera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lnSpc>
                          <a:spcPct val="107000"/>
                        </a:lnSpc>
                        <a:spcAft>
                          <a:spcPts val="0"/>
                        </a:spcAft>
                      </a:pPr>
                      <a:r>
                        <a:rPr lang="es-ES" sz="1100" dirty="0">
                          <a:effectLst/>
                        </a:rPr>
                        <a:t>% Reconocido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lnSpc>
                          <a:spcPct val="107000"/>
                        </a:lnSpc>
                        <a:spcAft>
                          <a:spcPts val="0"/>
                        </a:spcAft>
                      </a:pPr>
                      <a:r>
                        <a:rPr lang="es-ES" sz="1100" dirty="0">
                          <a:effectLst/>
                        </a:rPr>
                        <a:t>Valor reconocido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495224746"/>
                  </a:ext>
                </a:extLst>
              </a:tr>
              <a:tr h="617223">
                <a:tc>
                  <a:txBody>
                    <a:bodyPr/>
                    <a:lstStyle/>
                    <a:p>
                      <a:pPr fontAlgn="ctr">
                        <a:lnSpc>
                          <a:spcPct val="107000"/>
                        </a:lnSpc>
                        <a:spcAft>
                          <a:spcPts val="0"/>
                        </a:spcAft>
                      </a:pPr>
                      <a:r>
                        <a:rPr lang="es-ES" sz="1100">
                          <a:effectLst/>
                        </a:rPr>
                        <a:t>SENA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$ 3.284.874.060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3">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$ 3.284.874.060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$ 3.284.874.060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rowSpan="3">
                  <a:txBody>
                    <a:bodyPr/>
                    <a:lstStyle/>
                    <a:p>
                      <a:pPr algn="ctr" fontAlgn="ctr">
                        <a:lnSpc>
                          <a:spcPct val="107000"/>
                        </a:lnSpc>
                        <a:spcAft>
                          <a:spcPts val="0"/>
                        </a:spcAft>
                      </a:pPr>
                      <a:r>
                        <a:rPr lang="es-ES" sz="1100">
                          <a:effectLst/>
                        </a:rPr>
                        <a:t>100%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$ 3.284.874.060,00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428027687"/>
                  </a:ext>
                </a:extLst>
              </a:tr>
              <a:tr h="617223">
                <a:tc>
                  <a:txBody>
                    <a:bodyPr/>
                    <a:lstStyle/>
                    <a:p>
                      <a:pPr fontAlgn="ctr">
                        <a:lnSpc>
                          <a:spcPct val="107000"/>
                        </a:lnSpc>
                        <a:spcAft>
                          <a:spcPts val="0"/>
                        </a:spcAft>
                      </a:pPr>
                      <a:r>
                        <a:rPr lang="es-ES" sz="1100">
                          <a:effectLst/>
                        </a:rPr>
                        <a:t>EMPRESA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$ 1.096.686.100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es-CO"/>
                    </a:p>
                  </a:txBody>
                  <a:tcPr/>
                </a:tc>
                <a:tc>
                  <a:txBody>
                    <a:bodyPr/>
                    <a:lstStyle/>
                    <a:p>
                      <a:pPr algn="r" fontAlgn="ctr">
                        <a:lnSpc>
                          <a:spcPct val="107000"/>
                        </a:lnSpc>
                        <a:spcAft>
                          <a:spcPts val="0"/>
                        </a:spcAft>
                      </a:pPr>
                      <a:r>
                        <a:rPr lang="es-ES" sz="1100">
                          <a:effectLst/>
                        </a:rPr>
                        <a:t>$ 1.096.686.100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$ 1.096.686.100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ctr">
                        <a:lnSpc>
                          <a:spcPct val="107000"/>
                        </a:lnSpc>
                        <a:spcAft>
                          <a:spcPts val="0"/>
                        </a:spcAft>
                      </a:pPr>
                      <a:r>
                        <a:rPr lang="es-ES" sz="1100">
                          <a:effectLst/>
                        </a:rPr>
                        <a:t>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es-CO"/>
                    </a:p>
                  </a:txBody>
                  <a:tcPr/>
                </a:tc>
                <a:tc>
                  <a:txBody>
                    <a:bodyPr/>
                    <a:lstStyle/>
                    <a:p>
                      <a:pPr algn="r" fontAlgn="ctr">
                        <a:lnSpc>
                          <a:spcPct val="107000"/>
                        </a:lnSpc>
                        <a:spcAft>
                          <a:spcPts val="0"/>
                        </a:spcAft>
                      </a:pPr>
                      <a:r>
                        <a:rPr lang="es-ES" sz="1100">
                          <a:effectLst/>
                        </a:rPr>
                        <a:t>$ 1.096.686.100,00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4069900279"/>
                  </a:ext>
                </a:extLst>
              </a:tr>
              <a:tr h="617223">
                <a:tc>
                  <a:txBody>
                    <a:bodyPr/>
                    <a:lstStyle/>
                    <a:p>
                      <a:pPr fontAlgn="ctr">
                        <a:lnSpc>
                          <a:spcPct val="107000"/>
                        </a:lnSpc>
                        <a:spcAft>
                          <a:spcPts val="0"/>
                        </a:spcAft>
                      </a:pPr>
                      <a:r>
                        <a:rPr lang="es-ES" sz="1100">
                          <a:effectLst/>
                        </a:rPr>
                        <a:t>TOTAL</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$ 4.381.560.160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es-CO"/>
                    </a:p>
                  </a:txBody>
                  <a:tcPr/>
                </a:tc>
                <a:tc>
                  <a:txBody>
                    <a:bodyPr/>
                    <a:lstStyle/>
                    <a:p>
                      <a:pPr algn="r" fontAlgn="ctr">
                        <a:lnSpc>
                          <a:spcPct val="107000"/>
                        </a:lnSpc>
                        <a:spcAft>
                          <a:spcPts val="0"/>
                        </a:spcAft>
                      </a:pPr>
                      <a:r>
                        <a:rPr lang="es-ES" sz="1100">
                          <a:effectLst/>
                        </a:rPr>
                        <a:t>$ 4.381.560.160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r" fontAlgn="ctr">
                        <a:lnSpc>
                          <a:spcPct val="107000"/>
                        </a:lnSpc>
                        <a:spcAft>
                          <a:spcPts val="0"/>
                        </a:spcAft>
                      </a:pPr>
                      <a:r>
                        <a:rPr lang="es-ES" sz="1100">
                          <a:effectLst/>
                        </a:rPr>
                        <a:t>$ 4.381.560.160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fontAlgn="ctr">
                        <a:lnSpc>
                          <a:spcPct val="107000"/>
                        </a:lnSpc>
                        <a:spcAft>
                          <a:spcPts val="0"/>
                        </a:spcAft>
                      </a:pPr>
                      <a:r>
                        <a:rPr lang="es-ES" sz="1100">
                          <a:effectLst/>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es-CO"/>
                    </a:p>
                  </a:txBody>
                  <a:tcPr/>
                </a:tc>
                <a:tc>
                  <a:txBody>
                    <a:bodyPr/>
                    <a:lstStyle/>
                    <a:p>
                      <a:pPr algn="r" fontAlgn="ctr">
                        <a:lnSpc>
                          <a:spcPct val="107000"/>
                        </a:lnSpc>
                        <a:spcAft>
                          <a:spcPts val="0"/>
                        </a:spcAft>
                      </a:pPr>
                      <a:r>
                        <a:rPr lang="es-ES" sz="1100" dirty="0">
                          <a:effectLst/>
                        </a:rPr>
                        <a:t>$ 4.381.560.160,00</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940906670"/>
                  </a:ext>
                </a:extLst>
              </a:tr>
            </a:tbl>
          </a:graphicData>
        </a:graphic>
      </p:graphicFrame>
      <p:sp>
        <p:nvSpPr>
          <p:cNvPr id="10" name="CuadroTexto 9"/>
          <p:cNvSpPr txBox="1"/>
          <p:nvPr/>
        </p:nvSpPr>
        <p:spPr>
          <a:xfrm>
            <a:off x="56399" y="684923"/>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LIQUIDACIÓN</a:t>
            </a:r>
            <a:endParaRPr lang="es-ES" sz="3600" b="1" dirty="0">
              <a:solidFill>
                <a:srgbClr val="FF6600"/>
              </a:solidFill>
            </a:endParaRPr>
          </a:p>
        </p:txBody>
      </p:sp>
    </p:spTree>
    <p:extLst>
      <p:ext uri="{BB962C8B-B14F-4D97-AF65-F5344CB8AC3E}">
        <p14:creationId xmlns:p14="http://schemas.microsoft.com/office/powerpoint/2010/main" val="1440633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p:cNvPicPr>
            <a:picLocks noChangeAspect="1" noChangeArrowheads="1"/>
          </p:cNvPicPr>
          <p:nvPr/>
        </p:nvPicPr>
        <p:blipFill>
          <a:blip r:embed="rId2" cstate="print">
            <a:extLst>
              <a:ext uri="{28A0092B-C50C-407E-A947-70E740481C1C}">
                <a14:useLocalDpi xmlns:a14="http://schemas.microsoft.com/office/drawing/2010/main" val="0"/>
              </a:ext>
            </a:extLst>
          </a:blip>
          <a:srcRect l="68597" t="23813" r="3340" b="18779"/>
          <a:stretch>
            <a:fillRect/>
          </a:stretch>
        </p:blipFill>
        <p:spPr bwMode="auto">
          <a:xfrm>
            <a:off x="243964" y="5591504"/>
            <a:ext cx="901751" cy="8404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56424" y="270585"/>
            <a:ext cx="11530013" cy="553998"/>
          </a:xfrm>
          <a:prstGeom prst="rect">
            <a:avLst/>
          </a:prstGeom>
          <a:noFill/>
        </p:spPr>
        <p:txBody>
          <a:bodyPr wrap="square" lIns="0" tIns="0" rIns="0" bIns="0" rtlCol="0" anchor="ctr" anchorCtr="0">
            <a:spAutoFit/>
          </a:bodyPr>
          <a:lstStyle/>
          <a:p>
            <a:pPr algn="ctr"/>
            <a:r>
              <a:rPr lang="es-ES" sz="3600" b="1" dirty="0" smtClean="0">
                <a:solidFill>
                  <a:srgbClr val="FF6600"/>
                </a:solidFill>
              </a:rPr>
              <a:t>PROCEDIMIENTO PARA LA LIQUIDACIÓN</a:t>
            </a:r>
            <a:endParaRPr lang="es-ES" sz="3600" b="1" dirty="0">
              <a:solidFill>
                <a:srgbClr val="FF6600"/>
              </a:solidFill>
            </a:endParaRPr>
          </a:p>
        </p:txBody>
      </p:sp>
      <p:sp>
        <p:nvSpPr>
          <p:cNvPr id="4" name="1 Rectángulo redondeado"/>
          <p:cNvSpPr/>
          <p:nvPr/>
        </p:nvSpPr>
        <p:spPr>
          <a:xfrm>
            <a:off x="4055270" y="840682"/>
            <a:ext cx="4608512" cy="575816"/>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O" sz="1600" dirty="0">
                <a:solidFill>
                  <a:schemeClr val="tx1"/>
                </a:solidFill>
              </a:rPr>
              <a:t>Emisión del </a:t>
            </a:r>
            <a:r>
              <a:rPr lang="es-CO" sz="1600" dirty="0" smtClean="0">
                <a:solidFill>
                  <a:schemeClr val="tx1"/>
                </a:solidFill>
              </a:rPr>
              <a:t>Concepto de </a:t>
            </a:r>
            <a:r>
              <a:rPr lang="es-CO" sz="1600" dirty="0">
                <a:solidFill>
                  <a:schemeClr val="tx1"/>
                </a:solidFill>
              </a:rPr>
              <a:t>liquidación </a:t>
            </a:r>
            <a:r>
              <a:rPr lang="es-CO" sz="1600" dirty="0" smtClean="0">
                <a:solidFill>
                  <a:schemeClr val="tx1"/>
                </a:solidFill>
              </a:rPr>
              <a:t>(CLQ) por </a:t>
            </a:r>
            <a:r>
              <a:rPr lang="es-CO" sz="1600" dirty="0">
                <a:solidFill>
                  <a:schemeClr val="tx1"/>
                </a:solidFill>
              </a:rPr>
              <a:t>parte de la Interventoría</a:t>
            </a:r>
            <a:endParaRPr lang="es-ES" sz="1600" dirty="0">
              <a:solidFill>
                <a:schemeClr val="tx1"/>
              </a:solidFill>
            </a:endParaRPr>
          </a:p>
        </p:txBody>
      </p:sp>
      <p:sp>
        <p:nvSpPr>
          <p:cNvPr id="5" name="2 Rectángulo redondeado"/>
          <p:cNvSpPr/>
          <p:nvPr/>
        </p:nvSpPr>
        <p:spPr>
          <a:xfrm>
            <a:off x="4994652" y="1742005"/>
            <a:ext cx="2736850" cy="503238"/>
          </a:xfrm>
          <a:prstGeom prst="roundRect">
            <a:avLst/>
          </a:prstGeom>
          <a:solidFill>
            <a:schemeClr val="accent6">
              <a:lumMod val="40000"/>
              <a:lumOff val="6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CO" sz="1600" dirty="0" smtClean="0">
                <a:solidFill>
                  <a:schemeClr val="tx1"/>
                </a:solidFill>
              </a:rPr>
              <a:t>SENA - </a:t>
            </a:r>
            <a:r>
              <a:rPr lang="es-CO" sz="1600" dirty="0" err="1" smtClean="0">
                <a:solidFill>
                  <a:schemeClr val="tx1"/>
                </a:solidFill>
              </a:rPr>
              <a:t>Conviniente</a:t>
            </a:r>
            <a:endParaRPr lang="es-ES" sz="1600" dirty="0">
              <a:solidFill>
                <a:schemeClr val="tx1"/>
              </a:solidFill>
            </a:endParaRPr>
          </a:p>
        </p:txBody>
      </p:sp>
      <p:sp>
        <p:nvSpPr>
          <p:cNvPr id="6" name="3 Rectángulo redondeado"/>
          <p:cNvSpPr/>
          <p:nvPr/>
        </p:nvSpPr>
        <p:spPr>
          <a:xfrm>
            <a:off x="2182815" y="3388562"/>
            <a:ext cx="2881312" cy="792162"/>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O" sz="1400" dirty="0">
                <a:solidFill>
                  <a:schemeClr val="tx1"/>
                </a:solidFill>
              </a:rPr>
              <a:t>Realiza observaciones debidamente sustentadas </a:t>
            </a:r>
            <a:endParaRPr lang="es-ES" sz="1400" dirty="0">
              <a:solidFill>
                <a:schemeClr val="tx1"/>
              </a:solidFill>
            </a:endParaRPr>
          </a:p>
        </p:txBody>
      </p:sp>
      <p:sp>
        <p:nvSpPr>
          <p:cNvPr id="8" name="4 Rectángulo redondeado"/>
          <p:cNvSpPr/>
          <p:nvPr/>
        </p:nvSpPr>
        <p:spPr>
          <a:xfrm>
            <a:off x="5280027" y="3388562"/>
            <a:ext cx="2447925" cy="792162"/>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O" sz="1400" dirty="0">
                <a:solidFill>
                  <a:schemeClr val="tx1"/>
                </a:solidFill>
              </a:rPr>
              <a:t>No </a:t>
            </a:r>
            <a:r>
              <a:rPr lang="es-CO" sz="1400" dirty="0" smtClean="0">
                <a:solidFill>
                  <a:schemeClr val="tx1"/>
                </a:solidFill>
              </a:rPr>
              <a:t>realiza observaciones </a:t>
            </a:r>
            <a:r>
              <a:rPr lang="es-CO" sz="1400" dirty="0">
                <a:solidFill>
                  <a:schemeClr val="tx1"/>
                </a:solidFill>
              </a:rPr>
              <a:t>ni </a:t>
            </a:r>
            <a:r>
              <a:rPr lang="es-CO" sz="1400" smtClean="0">
                <a:solidFill>
                  <a:schemeClr val="tx1"/>
                </a:solidFill>
              </a:rPr>
              <a:t>hay manifestación</a:t>
            </a:r>
            <a:endParaRPr lang="es-ES" sz="1400" dirty="0">
              <a:solidFill>
                <a:schemeClr val="tx1"/>
              </a:solidFill>
            </a:endParaRPr>
          </a:p>
        </p:txBody>
      </p:sp>
      <p:sp>
        <p:nvSpPr>
          <p:cNvPr id="9" name="13 CuadroTexto"/>
          <p:cNvSpPr txBox="1">
            <a:spLocks noChangeArrowheads="1"/>
          </p:cNvSpPr>
          <p:nvPr/>
        </p:nvSpPr>
        <p:spPr bwMode="auto">
          <a:xfrm>
            <a:off x="8417389" y="1511287"/>
            <a:ext cx="2928937" cy="338554"/>
          </a:xfrm>
          <a:prstGeom prst="rect">
            <a:avLst/>
          </a:prstGeom>
          <a:solidFill>
            <a:schemeClr val="accent6">
              <a:lumMod val="40000"/>
              <a:lumOff val="60000"/>
            </a:schemeClr>
          </a:solidFill>
          <a:ln w="9525">
            <a:noFill/>
            <a:miter lim="800000"/>
            <a:headEnd/>
            <a:tailEnd/>
          </a:ln>
        </p:spPr>
        <p:txBody>
          <a:bodyPr wrap="square">
            <a:spAutoFit/>
          </a:bodyPr>
          <a:lstStyle/>
          <a:p>
            <a:r>
              <a:rPr lang="es-CO" sz="1600" b="1" dirty="0">
                <a:solidFill>
                  <a:schemeClr val="accent3">
                    <a:lumMod val="50000"/>
                  </a:schemeClr>
                </a:solidFill>
              </a:rPr>
              <a:t>Traslado por </a:t>
            </a:r>
            <a:r>
              <a:rPr lang="es-CO" sz="1600" b="1" dirty="0" smtClean="0">
                <a:solidFill>
                  <a:schemeClr val="accent3">
                    <a:lumMod val="50000"/>
                  </a:schemeClr>
                </a:solidFill>
              </a:rPr>
              <a:t>3 </a:t>
            </a:r>
            <a:r>
              <a:rPr lang="es-CO" sz="1600" b="1" dirty="0">
                <a:solidFill>
                  <a:schemeClr val="accent3">
                    <a:lumMod val="50000"/>
                  </a:schemeClr>
                </a:solidFill>
              </a:rPr>
              <a:t>días hábiles </a:t>
            </a:r>
            <a:endParaRPr lang="es-ES" sz="1600" b="1" dirty="0">
              <a:solidFill>
                <a:schemeClr val="accent3">
                  <a:lumMod val="50000"/>
                </a:schemeClr>
              </a:solidFill>
            </a:endParaRPr>
          </a:p>
        </p:txBody>
      </p:sp>
      <p:sp>
        <p:nvSpPr>
          <p:cNvPr id="10" name="6 Rectángulo redondeado"/>
          <p:cNvSpPr/>
          <p:nvPr/>
        </p:nvSpPr>
        <p:spPr>
          <a:xfrm>
            <a:off x="6358402" y="4496597"/>
            <a:ext cx="3024187" cy="792163"/>
          </a:xfrm>
          <a:prstGeom prst="roundRect">
            <a:avLst/>
          </a:prstGeom>
          <a:solidFill>
            <a:schemeClr val="accent6">
              <a:lumMod val="40000"/>
              <a:lumOff val="6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CO" sz="1400" dirty="0">
                <a:solidFill>
                  <a:schemeClr val="tx1"/>
                </a:solidFill>
              </a:rPr>
              <a:t>La interventoría emite el concepto de liquidación </a:t>
            </a:r>
            <a:endParaRPr lang="es-ES" sz="1400" dirty="0">
              <a:solidFill>
                <a:schemeClr val="tx1"/>
              </a:solidFill>
            </a:endParaRPr>
          </a:p>
        </p:txBody>
      </p:sp>
      <p:sp>
        <p:nvSpPr>
          <p:cNvPr id="11" name="7 Rectángulo redondeado"/>
          <p:cNvSpPr/>
          <p:nvPr/>
        </p:nvSpPr>
        <p:spPr>
          <a:xfrm>
            <a:off x="2182815" y="4469649"/>
            <a:ext cx="2881312" cy="792163"/>
          </a:xfrm>
          <a:prstGeom prst="roundRect">
            <a:avLst/>
          </a:prstGeom>
          <a:solidFill>
            <a:schemeClr val="accent6">
              <a:lumMod val="40000"/>
              <a:lumOff val="6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CO" sz="1400" dirty="0">
                <a:solidFill>
                  <a:schemeClr val="tx1"/>
                </a:solidFill>
              </a:rPr>
              <a:t>La Interventoría analiza las observaciones realizadas</a:t>
            </a:r>
            <a:endParaRPr lang="es-ES" sz="1400" dirty="0">
              <a:solidFill>
                <a:schemeClr val="tx1"/>
              </a:solidFill>
            </a:endParaRPr>
          </a:p>
        </p:txBody>
      </p:sp>
      <p:sp>
        <p:nvSpPr>
          <p:cNvPr id="12" name="45 CuadroTexto"/>
          <p:cNvSpPr txBox="1">
            <a:spLocks noChangeArrowheads="1"/>
          </p:cNvSpPr>
          <p:nvPr/>
        </p:nvSpPr>
        <p:spPr bwMode="auto">
          <a:xfrm>
            <a:off x="4415534" y="5288760"/>
            <a:ext cx="2016125" cy="338554"/>
          </a:xfrm>
          <a:prstGeom prst="rect">
            <a:avLst/>
          </a:prstGeom>
          <a:solidFill>
            <a:schemeClr val="accent6">
              <a:lumMod val="40000"/>
              <a:lumOff val="60000"/>
            </a:schemeClr>
          </a:solidFill>
          <a:ln w="9525">
            <a:noFill/>
            <a:miter lim="800000"/>
            <a:headEnd/>
            <a:tailEnd/>
          </a:ln>
        </p:spPr>
        <p:txBody>
          <a:bodyPr>
            <a:spAutoFit/>
          </a:bodyPr>
          <a:lstStyle/>
          <a:p>
            <a:r>
              <a:rPr lang="es-CO" sz="1600" b="1" dirty="0">
                <a:solidFill>
                  <a:schemeClr val="accent3">
                    <a:lumMod val="50000"/>
                  </a:schemeClr>
                </a:solidFill>
              </a:rPr>
              <a:t>Máximo </a:t>
            </a:r>
            <a:r>
              <a:rPr lang="es-CO" sz="1600" b="1" dirty="0" smtClean="0">
                <a:solidFill>
                  <a:schemeClr val="accent3">
                    <a:lumMod val="50000"/>
                  </a:schemeClr>
                </a:solidFill>
              </a:rPr>
              <a:t>3 </a:t>
            </a:r>
            <a:r>
              <a:rPr lang="es-CO" sz="1600" b="1" dirty="0">
                <a:solidFill>
                  <a:schemeClr val="accent3">
                    <a:lumMod val="50000"/>
                  </a:schemeClr>
                </a:solidFill>
              </a:rPr>
              <a:t>días </a:t>
            </a:r>
            <a:endParaRPr lang="es-ES" sz="1600" b="1" dirty="0">
              <a:solidFill>
                <a:schemeClr val="accent3">
                  <a:lumMod val="50000"/>
                </a:schemeClr>
              </a:solidFill>
            </a:endParaRPr>
          </a:p>
        </p:txBody>
      </p:sp>
      <p:cxnSp>
        <p:nvCxnSpPr>
          <p:cNvPr id="13" name="9 Conector recto"/>
          <p:cNvCxnSpPr/>
          <p:nvPr/>
        </p:nvCxnSpPr>
        <p:spPr>
          <a:xfrm>
            <a:off x="3622677" y="3101224"/>
            <a:ext cx="5400675"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4" name="11 Conector recto"/>
          <p:cNvCxnSpPr>
            <a:stCxn id="4" idx="2"/>
            <a:endCxn id="5" idx="0"/>
          </p:cNvCxnSpPr>
          <p:nvPr/>
        </p:nvCxnSpPr>
        <p:spPr>
          <a:xfrm>
            <a:off x="6359526" y="1416498"/>
            <a:ext cx="3551" cy="325507"/>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12 Conector recto"/>
          <p:cNvCxnSpPr>
            <a:stCxn id="5" idx="2"/>
          </p:cNvCxnSpPr>
          <p:nvPr/>
        </p:nvCxnSpPr>
        <p:spPr>
          <a:xfrm rot="16200000" flipH="1">
            <a:off x="6182896" y="2425424"/>
            <a:ext cx="360362"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14 Conector recto"/>
          <p:cNvCxnSpPr>
            <a:endCxn id="6" idx="0"/>
          </p:cNvCxnSpPr>
          <p:nvPr/>
        </p:nvCxnSpPr>
        <p:spPr>
          <a:xfrm flipH="1">
            <a:off x="3623471" y="3102812"/>
            <a:ext cx="794" cy="28575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15 Conector recto"/>
          <p:cNvCxnSpPr>
            <a:stCxn id="6" idx="2"/>
            <a:endCxn id="11" idx="0"/>
          </p:cNvCxnSpPr>
          <p:nvPr/>
        </p:nvCxnSpPr>
        <p:spPr>
          <a:xfrm>
            <a:off x="3623471" y="4180724"/>
            <a:ext cx="0" cy="28892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16 Conector recto"/>
          <p:cNvCxnSpPr>
            <a:stCxn id="11" idx="2"/>
          </p:cNvCxnSpPr>
          <p:nvPr/>
        </p:nvCxnSpPr>
        <p:spPr>
          <a:xfrm rot="5400000">
            <a:off x="2912271" y="4911768"/>
            <a:ext cx="360362" cy="106045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17 Conector recto"/>
          <p:cNvCxnSpPr>
            <a:stCxn id="11" idx="2"/>
          </p:cNvCxnSpPr>
          <p:nvPr/>
        </p:nvCxnSpPr>
        <p:spPr>
          <a:xfrm rot="16200000" flipH="1">
            <a:off x="3892553" y="4991936"/>
            <a:ext cx="360362" cy="90011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18 Conector recto"/>
          <p:cNvCxnSpPr>
            <a:stCxn id="8" idx="2"/>
            <a:endCxn id="10" idx="0"/>
          </p:cNvCxnSpPr>
          <p:nvPr/>
        </p:nvCxnSpPr>
        <p:spPr>
          <a:xfrm>
            <a:off x="6503990" y="4180724"/>
            <a:ext cx="1366506" cy="31587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19 Conector recto"/>
          <p:cNvCxnSpPr>
            <a:endCxn id="10" idx="0"/>
          </p:cNvCxnSpPr>
          <p:nvPr/>
        </p:nvCxnSpPr>
        <p:spPr>
          <a:xfrm rot="5400000">
            <a:off x="8337220" y="3740154"/>
            <a:ext cx="288925" cy="1223962"/>
          </a:xfrm>
          <a:prstGeom prst="line">
            <a:avLst/>
          </a:prstGeom>
          <a:ln/>
        </p:spPr>
        <p:style>
          <a:lnRef idx="3">
            <a:schemeClr val="accent2"/>
          </a:lnRef>
          <a:fillRef idx="0">
            <a:schemeClr val="accent2"/>
          </a:fillRef>
          <a:effectRef idx="2">
            <a:schemeClr val="accent2"/>
          </a:effectRef>
          <a:fontRef idx="minor">
            <a:schemeClr val="tx1"/>
          </a:fontRef>
        </p:style>
      </p:cxnSp>
      <p:sp>
        <p:nvSpPr>
          <p:cNvPr id="22" name="20 Rectángulo redondeado"/>
          <p:cNvSpPr/>
          <p:nvPr/>
        </p:nvSpPr>
        <p:spPr>
          <a:xfrm>
            <a:off x="1606899" y="5605987"/>
            <a:ext cx="2086671" cy="647700"/>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O" sz="1400" dirty="0">
                <a:solidFill>
                  <a:schemeClr val="tx1"/>
                </a:solidFill>
              </a:rPr>
              <a:t>Emite </a:t>
            </a:r>
            <a:r>
              <a:rPr lang="es-CO" sz="1400" dirty="0" smtClean="0">
                <a:solidFill>
                  <a:schemeClr val="tx1"/>
                </a:solidFill>
              </a:rPr>
              <a:t>el concepto de liquidación (CLQ) ajustado</a:t>
            </a:r>
            <a:endParaRPr lang="es-ES" sz="1400" dirty="0">
              <a:solidFill>
                <a:schemeClr val="tx1"/>
              </a:solidFill>
            </a:endParaRPr>
          </a:p>
        </p:txBody>
      </p:sp>
      <p:sp>
        <p:nvSpPr>
          <p:cNvPr id="23" name="21 Rectángulo redondeado"/>
          <p:cNvSpPr/>
          <p:nvPr/>
        </p:nvSpPr>
        <p:spPr>
          <a:xfrm>
            <a:off x="3924998" y="5622174"/>
            <a:ext cx="2434528" cy="647700"/>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O" sz="1400" dirty="0">
                <a:solidFill>
                  <a:schemeClr val="tx1"/>
                </a:solidFill>
              </a:rPr>
              <a:t>Ratifica el </a:t>
            </a:r>
            <a:r>
              <a:rPr lang="es-CO" sz="1400" dirty="0" smtClean="0">
                <a:solidFill>
                  <a:schemeClr val="tx1"/>
                </a:solidFill>
              </a:rPr>
              <a:t>concepto de liquidación (CLQ).</a:t>
            </a:r>
            <a:endParaRPr lang="es-ES" sz="1400" dirty="0">
              <a:solidFill>
                <a:schemeClr val="tx1"/>
              </a:solidFill>
            </a:endParaRPr>
          </a:p>
        </p:txBody>
      </p:sp>
      <p:sp>
        <p:nvSpPr>
          <p:cNvPr id="24" name="22 Rectángulo redondeado"/>
          <p:cNvSpPr/>
          <p:nvPr/>
        </p:nvSpPr>
        <p:spPr>
          <a:xfrm>
            <a:off x="7872415" y="3388562"/>
            <a:ext cx="2807494" cy="792162"/>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O" sz="1400" dirty="0">
                <a:solidFill>
                  <a:schemeClr val="tx1"/>
                </a:solidFill>
              </a:rPr>
              <a:t>Acepta el </a:t>
            </a:r>
            <a:r>
              <a:rPr lang="es-CO" sz="1400" dirty="0" smtClean="0">
                <a:solidFill>
                  <a:schemeClr val="tx1"/>
                </a:solidFill>
              </a:rPr>
              <a:t>Concepto </a:t>
            </a:r>
            <a:r>
              <a:rPr lang="es-CO" sz="1400" dirty="0">
                <a:solidFill>
                  <a:schemeClr val="tx1"/>
                </a:solidFill>
              </a:rPr>
              <a:t>de liquidación mediante carta del R</a:t>
            </a:r>
            <a:r>
              <a:rPr lang="es-CO" sz="1400" dirty="0" smtClean="0">
                <a:solidFill>
                  <a:schemeClr val="tx1"/>
                </a:solidFill>
              </a:rPr>
              <a:t>ep. legal y </a:t>
            </a:r>
            <a:r>
              <a:rPr lang="es-CO" sz="1400" dirty="0">
                <a:solidFill>
                  <a:schemeClr val="tx1"/>
                </a:solidFill>
              </a:rPr>
              <a:t>demás anexos</a:t>
            </a:r>
            <a:endParaRPr lang="es-ES" sz="1400" dirty="0">
              <a:solidFill>
                <a:schemeClr val="tx1"/>
              </a:solidFill>
            </a:endParaRPr>
          </a:p>
        </p:txBody>
      </p:sp>
      <p:sp>
        <p:nvSpPr>
          <p:cNvPr id="25" name="2 Rectángulo redondeado"/>
          <p:cNvSpPr/>
          <p:nvPr/>
        </p:nvSpPr>
        <p:spPr>
          <a:xfrm>
            <a:off x="4991102" y="2424134"/>
            <a:ext cx="2736850" cy="503238"/>
          </a:xfrm>
          <a:prstGeom prst="roundRect">
            <a:avLst/>
          </a:prstGeom>
          <a:solidFill>
            <a:schemeClr val="accent6">
              <a:lumMod val="40000"/>
              <a:lumOff val="6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CO" sz="1600" dirty="0" smtClean="0">
                <a:solidFill>
                  <a:schemeClr val="tx1"/>
                </a:solidFill>
              </a:rPr>
              <a:t> </a:t>
            </a:r>
            <a:r>
              <a:rPr lang="es-CO" sz="1600" dirty="0" err="1" smtClean="0">
                <a:solidFill>
                  <a:schemeClr val="tx1"/>
                </a:solidFill>
              </a:rPr>
              <a:t>Conviniente</a:t>
            </a:r>
            <a:endParaRPr lang="es-ES" sz="1600" dirty="0">
              <a:solidFill>
                <a:schemeClr val="tx1"/>
              </a:solidFill>
            </a:endParaRPr>
          </a:p>
        </p:txBody>
      </p:sp>
      <p:cxnSp>
        <p:nvCxnSpPr>
          <p:cNvPr id="26" name="12 Conector recto"/>
          <p:cNvCxnSpPr/>
          <p:nvPr/>
        </p:nvCxnSpPr>
        <p:spPr>
          <a:xfrm>
            <a:off x="6358402" y="2885325"/>
            <a:ext cx="0" cy="503237"/>
          </a:xfrm>
          <a:prstGeom prst="line">
            <a:avLst/>
          </a:prstGeom>
          <a:ln/>
        </p:spPr>
        <p:style>
          <a:lnRef idx="3">
            <a:schemeClr val="accent2"/>
          </a:lnRef>
          <a:fillRef idx="0">
            <a:schemeClr val="accent2"/>
          </a:fillRef>
          <a:effectRef idx="2">
            <a:schemeClr val="accent2"/>
          </a:effectRef>
          <a:fontRef idx="minor">
            <a:schemeClr val="tx1"/>
          </a:fontRef>
        </p:style>
      </p:cxnSp>
      <p:sp>
        <p:nvSpPr>
          <p:cNvPr id="27" name="13 CuadroTexto"/>
          <p:cNvSpPr txBox="1">
            <a:spLocks noChangeArrowheads="1"/>
          </p:cNvSpPr>
          <p:nvPr/>
        </p:nvSpPr>
        <p:spPr bwMode="auto">
          <a:xfrm>
            <a:off x="8481682" y="2210240"/>
            <a:ext cx="2928937" cy="338554"/>
          </a:xfrm>
          <a:prstGeom prst="rect">
            <a:avLst/>
          </a:prstGeom>
          <a:solidFill>
            <a:schemeClr val="accent6">
              <a:lumMod val="40000"/>
              <a:lumOff val="60000"/>
            </a:schemeClr>
          </a:solidFill>
          <a:ln w="9525">
            <a:noFill/>
            <a:miter lim="800000"/>
            <a:headEnd/>
            <a:tailEnd/>
          </a:ln>
        </p:spPr>
        <p:txBody>
          <a:bodyPr wrap="square">
            <a:spAutoFit/>
          </a:bodyPr>
          <a:lstStyle/>
          <a:p>
            <a:r>
              <a:rPr lang="es-CO" sz="1600" b="1" dirty="0">
                <a:solidFill>
                  <a:schemeClr val="accent3">
                    <a:lumMod val="50000"/>
                  </a:schemeClr>
                </a:solidFill>
              </a:rPr>
              <a:t>Traslado por 5</a:t>
            </a:r>
            <a:r>
              <a:rPr lang="es-CO" sz="1600" b="1" dirty="0" smtClean="0">
                <a:solidFill>
                  <a:schemeClr val="accent3">
                    <a:lumMod val="50000"/>
                  </a:schemeClr>
                </a:solidFill>
              </a:rPr>
              <a:t> </a:t>
            </a:r>
            <a:r>
              <a:rPr lang="es-CO" sz="1600" b="1" dirty="0">
                <a:solidFill>
                  <a:schemeClr val="accent3">
                    <a:lumMod val="50000"/>
                  </a:schemeClr>
                </a:solidFill>
              </a:rPr>
              <a:t>días hábiles </a:t>
            </a:r>
            <a:endParaRPr lang="es-ES" sz="1600" b="1" dirty="0">
              <a:solidFill>
                <a:schemeClr val="accent3">
                  <a:lumMod val="50000"/>
                </a:schemeClr>
              </a:solidFill>
            </a:endParaRPr>
          </a:p>
        </p:txBody>
      </p:sp>
      <p:cxnSp>
        <p:nvCxnSpPr>
          <p:cNvPr id="28" name="13 Conector recto"/>
          <p:cNvCxnSpPr/>
          <p:nvPr/>
        </p:nvCxnSpPr>
        <p:spPr>
          <a:xfrm rot="5400000">
            <a:off x="8920295" y="3244892"/>
            <a:ext cx="28575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677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par>
                                <p:cTn id="98" presetID="10" presetClass="entr" presetSubtype="0"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22" grpId="0" animBg="1"/>
      <p:bldP spid="23" grpId="0" animBg="1"/>
      <p:bldP spid="24" grpId="0" animBg="1"/>
      <p:bldP spid="25" grpId="0" animBg="1"/>
      <p:bldP spid="2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p:cNvPicPr>
            <a:picLocks noChangeAspect="1" noChangeArrowheads="1"/>
          </p:cNvPicPr>
          <p:nvPr/>
        </p:nvPicPr>
        <p:blipFill>
          <a:blip r:embed="rId2">
            <a:extLst>
              <a:ext uri="{28A0092B-C50C-407E-A947-70E740481C1C}">
                <a14:useLocalDpi xmlns:a14="http://schemas.microsoft.com/office/drawing/2010/main" val="0"/>
              </a:ext>
            </a:extLst>
          </a:blip>
          <a:srcRect l="68597" t="23813" r="3340" b="18779"/>
          <a:stretch>
            <a:fillRect/>
          </a:stretch>
        </p:blipFill>
        <p:spPr bwMode="auto">
          <a:xfrm>
            <a:off x="5049174" y="78202"/>
            <a:ext cx="2598478" cy="306980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1 Rectángulo"/>
          <p:cNvSpPr/>
          <p:nvPr/>
        </p:nvSpPr>
        <p:spPr>
          <a:xfrm>
            <a:off x="1885950" y="3441644"/>
            <a:ext cx="8072438" cy="3046988"/>
          </a:xfrm>
          <a:prstGeom prst="rect">
            <a:avLst/>
          </a:prstGeom>
        </p:spPr>
        <p:txBody>
          <a:bodyPr wrap="square">
            <a:spAutoFit/>
          </a:bodyPr>
          <a:lstStyle/>
          <a:p>
            <a:pPr algn="ctr"/>
            <a:r>
              <a:rPr lang="es-CO" sz="2400" b="1" dirty="0">
                <a:cs typeface="Calibri" pitchFamily="34" charset="0"/>
              </a:rPr>
              <a:t>UNIVERSIDAD DE ANTIOQUIA</a:t>
            </a:r>
          </a:p>
          <a:p>
            <a:pPr algn="ctr"/>
            <a:endParaRPr lang="es-CO" sz="2400" b="1" dirty="0">
              <a:cs typeface="Calibri" pitchFamily="34" charset="0"/>
            </a:endParaRPr>
          </a:p>
          <a:p>
            <a:pPr algn="ctr"/>
            <a:r>
              <a:rPr lang="es-CO" sz="2400" b="1" dirty="0">
                <a:cs typeface="Calibri" pitchFamily="34" charset="0"/>
              </a:rPr>
              <a:t>INTERVENTORÍA</a:t>
            </a:r>
          </a:p>
          <a:p>
            <a:pPr algn="ctr"/>
            <a:endParaRPr lang="es-CO" sz="2400" dirty="0">
              <a:cs typeface="Calibri" pitchFamily="34" charset="0"/>
            </a:endParaRPr>
          </a:p>
          <a:p>
            <a:pPr algn="ctr"/>
            <a:r>
              <a:rPr lang="es-CO" sz="2400" dirty="0">
                <a:cs typeface="Calibri" pitchFamily="34" charset="0"/>
              </a:rPr>
              <a:t>Calle 70 No. 52 – 72 Oficina 405 – Medellín Tel (4) 219 5818</a:t>
            </a:r>
          </a:p>
          <a:p>
            <a:pPr algn="ctr"/>
            <a:r>
              <a:rPr lang="es-CO" sz="2400" dirty="0">
                <a:cs typeface="Calibri" pitchFamily="34" charset="0"/>
              </a:rPr>
              <a:t>Carrera 21 No. 35 – 53 – Bogotá Tel (4) 219 </a:t>
            </a:r>
            <a:r>
              <a:rPr lang="es-CO" sz="2400" dirty="0" smtClean="0">
                <a:cs typeface="Calibri" pitchFamily="34" charset="0"/>
              </a:rPr>
              <a:t>8300</a:t>
            </a:r>
          </a:p>
          <a:p>
            <a:pPr algn="ctr"/>
            <a:r>
              <a:rPr lang="es-CO" sz="2400" dirty="0" smtClean="0">
                <a:cs typeface="Calibri" pitchFamily="34" charset="0"/>
                <a:hlinkClick r:id="rId3"/>
              </a:rPr>
              <a:t>interventoriasena@udea.edu.co</a:t>
            </a:r>
            <a:endParaRPr lang="es-CO" sz="2400" dirty="0" smtClean="0">
              <a:cs typeface="Calibri" pitchFamily="34" charset="0"/>
            </a:endParaRPr>
          </a:p>
          <a:p>
            <a:pPr algn="ctr"/>
            <a:r>
              <a:rPr lang="es-CO" sz="2400" dirty="0" smtClean="0">
                <a:cs typeface="Calibri" pitchFamily="34" charset="0"/>
              </a:rPr>
              <a:t>gfce@sena.edu.co</a:t>
            </a:r>
            <a:endParaRPr lang="es-CO" sz="2400" dirty="0">
              <a:cs typeface="Calibri" pitchFamily="34" charset="0"/>
            </a:endParaRPr>
          </a:p>
        </p:txBody>
      </p:sp>
    </p:spTree>
    <p:extLst>
      <p:ext uri="{BB962C8B-B14F-4D97-AF65-F5344CB8AC3E}">
        <p14:creationId xmlns:p14="http://schemas.microsoft.com/office/powerpoint/2010/main" val="322248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4028" y="783926"/>
            <a:ext cx="8570167" cy="584775"/>
          </a:xfrm>
          <a:prstGeom prst="rect">
            <a:avLst/>
          </a:prstGeom>
        </p:spPr>
        <p:txBody>
          <a:bodyPr wrap="none">
            <a:spAutoFit/>
          </a:bodyPr>
          <a:lstStyle/>
          <a:p>
            <a:r>
              <a:rPr lang="es-ES" sz="3200" b="1" dirty="0">
                <a:solidFill>
                  <a:srgbClr val="F68426"/>
                </a:solidFill>
              </a:rPr>
              <a:t>Modificaciones durante la ejecución del convenio</a:t>
            </a:r>
            <a:endParaRPr lang="es-CO" sz="3200" dirty="0">
              <a:solidFill>
                <a:srgbClr val="F68426"/>
              </a:solidFill>
            </a:endParaRPr>
          </a:p>
        </p:txBody>
      </p:sp>
      <p:sp>
        <p:nvSpPr>
          <p:cNvPr id="3" name="Rectángulo 2"/>
          <p:cNvSpPr/>
          <p:nvPr/>
        </p:nvSpPr>
        <p:spPr>
          <a:xfrm>
            <a:off x="551863" y="1733585"/>
            <a:ext cx="9718943" cy="461665"/>
          </a:xfrm>
          <a:prstGeom prst="rect">
            <a:avLst/>
          </a:prstGeom>
        </p:spPr>
        <p:txBody>
          <a:bodyPr wrap="none">
            <a:spAutoFit/>
          </a:bodyPr>
          <a:lstStyle/>
          <a:p>
            <a:r>
              <a:rPr lang="es-CO" sz="2400" dirty="0">
                <a:solidFill>
                  <a:schemeClr val="bg1">
                    <a:lumMod val="50000"/>
                  </a:schemeClr>
                </a:solidFill>
              </a:rPr>
              <a:t>Requieren informarse </a:t>
            </a:r>
            <a:r>
              <a:rPr lang="es-CO" sz="2400" dirty="0" smtClean="0">
                <a:solidFill>
                  <a:schemeClr val="bg1">
                    <a:lumMod val="50000"/>
                  </a:schemeClr>
                </a:solidFill>
              </a:rPr>
              <a:t>a la interventoría con </a:t>
            </a:r>
            <a:r>
              <a:rPr lang="es-CO" sz="2400" dirty="0">
                <a:solidFill>
                  <a:schemeClr val="bg1">
                    <a:lumMod val="50000"/>
                  </a:schemeClr>
                </a:solidFill>
              </a:rPr>
              <a:t>3 días calendario de anterioridad</a:t>
            </a:r>
          </a:p>
        </p:txBody>
      </p:sp>
      <p:sp>
        <p:nvSpPr>
          <p:cNvPr id="4" name="Rectángulo 3"/>
          <p:cNvSpPr/>
          <p:nvPr/>
        </p:nvSpPr>
        <p:spPr>
          <a:xfrm>
            <a:off x="3836018" y="2468431"/>
            <a:ext cx="3984703" cy="461665"/>
          </a:xfrm>
          <a:prstGeom prst="rect">
            <a:avLst/>
          </a:prstGeom>
        </p:spPr>
        <p:txBody>
          <a:bodyPr wrap="square">
            <a:spAutoFit/>
          </a:bodyPr>
          <a:lstStyle/>
          <a:p>
            <a:pPr algn="ctr"/>
            <a:r>
              <a:rPr lang="es-CO" sz="2400" dirty="0">
                <a:solidFill>
                  <a:srgbClr val="F68426"/>
                </a:solidFill>
              </a:rPr>
              <a:t>Cronograma </a:t>
            </a:r>
            <a:r>
              <a:rPr lang="es-CO" sz="2400" dirty="0">
                <a:solidFill>
                  <a:schemeClr val="bg1">
                    <a:lumMod val="50000"/>
                  </a:schemeClr>
                </a:solidFill>
              </a:rPr>
              <a:t>en cuanto a:</a:t>
            </a:r>
          </a:p>
        </p:txBody>
      </p:sp>
      <p:pic>
        <p:nvPicPr>
          <p:cNvPr id="5" name="Imagen 4"/>
          <p:cNvPicPr>
            <a:picLocks noChangeAspect="1"/>
          </p:cNvPicPr>
          <p:nvPr/>
        </p:nvPicPr>
        <p:blipFill>
          <a:blip r:embed="rId2"/>
          <a:stretch>
            <a:fillRect/>
          </a:stretch>
        </p:blipFill>
        <p:spPr>
          <a:xfrm>
            <a:off x="2565091" y="3367891"/>
            <a:ext cx="1583163" cy="1495901"/>
          </a:xfrm>
          <a:prstGeom prst="rect">
            <a:avLst/>
          </a:prstGeom>
        </p:spPr>
      </p:pic>
      <p:pic>
        <p:nvPicPr>
          <p:cNvPr id="6" name="Imagen 5"/>
          <p:cNvPicPr>
            <a:picLocks noChangeAspect="1"/>
          </p:cNvPicPr>
          <p:nvPr/>
        </p:nvPicPr>
        <p:blipFill>
          <a:blip r:embed="rId3"/>
          <a:stretch>
            <a:fillRect/>
          </a:stretch>
        </p:blipFill>
        <p:spPr>
          <a:xfrm>
            <a:off x="7672039" y="3363416"/>
            <a:ext cx="1568295" cy="1500376"/>
          </a:xfrm>
          <a:prstGeom prst="rect">
            <a:avLst/>
          </a:prstGeom>
        </p:spPr>
      </p:pic>
      <p:sp>
        <p:nvSpPr>
          <p:cNvPr id="7" name="Rectángulo 6"/>
          <p:cNvSpPr/>
          <p:nvPr/>
        </p:nvSpPr>
        <p:spPr>
          <a:xfrm>
            <a:off x="2872309" y="4996001"/>
            <a:ext cx="907749" cy="461665"/>
          </a:xfrm>
          <a:prstGeom prst="rect">
            <a:avLst/>
          </a:prstGeom>
        </p:spPr>
        <p:txBody>
          <a:bodyPr wrap="none">
            <a:spAutoFit/>
          </a:bodyPr>
          <a:lstStyle/>
          <a:p>
            <a:r>
              <a:rPr lang="es-CO" sz="2400">
                <a:solidFill>
                  <a:schemeClr val="bg1">
                    <a:lumMod val="50000"/>
                  </a:schemeClr>
                </a:solidFill>
              </a:rPr>
              <a:t>Horas</a:t>
            </a:r>
            <a:endParaRPr lang="es-CO" sz="2400" dirty="0">
              <a:solidFill>
                <a:schemeClr val="bg1">
                  <a:lumMod val="50000"/>
                </a:schemeClr>
              </a:solidFill>
            </a:endParaRPr>
          </a:p>
        </p:txBody>
      </p:sp>
      <p:sp>
        <p:nvSpPr>
          <p:cNvPr id="8" name="Rectángulo 7"/>
          <p:cNvSpPr/>
          <p:nvPr/>
        </p:nvSpPr>
        <p:spPr>
          <a:xfrm>
            <a:off x="6679329" y="4948489"/>
            <a:ext cx="3553712" cy="830997"/>
          </a:xfrm>
          <a:prstGeom prst="rect">
            <a:avLst/>
          </a:prstGeom>
        </p:spPr>
        <p:txBody>
          <a:bodyPr wrap="square">
            <a:spAutoFit/>
          </a:bodyPr>
          <a:lstStyle/>
          <a:p>
            <a:pPr algn="ctr"/>
            <a:r>
              <a:rPr lang="es-CO" sz="2400" dirty="0">
                <a:solidFill>
                  <a:schemeClr val="bg1">
                    <a:lumMod val="50000"/>
                  </a:schemeClr>
                </a:solidFill>
              </a:rPr>
              <a:t>Lugar sin cambiar cobertura</a:t>
            </a:r>
          </a:p>
        </p:txBody>
      </p:sp>
      <p:pic>
        <p:nvPicPr>
          <p:cNvPr id="9" name="Imagen 8"/>
          <p:cNvPicPr/>
          <p:nvPr/>
        </p:nvPicPr>
        <p:blipFill rotWithShape="1">
          <a:blip r:embed="rId4"/>
          <a:srcRect l="8147" t="7544" r="67753" b="44478"/>
          <a:stretch/>
        </p:blipFill>
        <p:spPr bwMode="auto">
          <a:xfrm>
            <a:off x="5165621" y="5363987"/>
            <a:ext cx="1325495" cy="14219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880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40586" y="245308"/>
            <a:ext cx="7662162" cy="553998"/>
          </a:xfrm>
          <a:prstGeom prst="rect">
            <a:avLst/>
          </a:prstGeom>
        </p:spPr>
        <p:txBody>
          <a:bodyPr wrap="none">
            <a:spAutoFit/>
          </a:bodyPr>
          <a:lstStyle/>
          <a:p>
            <a:r>
              <a:rPr lang="es-CO" sz="3000" b="1" dirty="0">
                <a:solidFill>
                  <a:srgbClr val="ED7D31"/>
                </a:solidFill>
              </a:rPr>
              <a:t>Verificación y </a:t>
            </a:r>
            <a:r>
              <a:rPr lang="es-CO" sz="3000" b="1" dirty="0" smtClean="0">
                <a:solidFill>
                  <a:srgbClr val="ED7D31"/>
                </a:solidFill>
              </a:rPr>
              <a:t>seguimiento técnico y financiero </a:t>
            </a:r>
            <a:endParaRPr lang="es-CO" sz="3000" b="1" dirty="0">
              <a:solidFill>
                <a:srgbClr val="ED7D31"/>
              </a:solidFill>
            </a:endParaRPr>
          </a:p>
        </p:txBody>
      </p:sp>
      <p:graphicFrame>
        <p:nvGraphicFramePr>
          <p:cNvPr id="5" name="Diagrama 4"/>
          <p:cNvGraphicFramePr/>
          <p:nvPr>
            <p:extLst>
              <p:ext uri="{D42A27DB-BD31-4B8C-83A1-F6EECF244321}">
                <p14:modId xmlns:p14="http://schemas.microsoft.com/office/powerpoint/2010/main" val="3953814120"/>
              </p:ext>
            </p:extLst>
          </p:nvPr>
        </p:nvGraphicFramePr>
        <p:xfrm>
          <a:off x="0" y="799306"/>
          <a:ext cx="10863719" cy="588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305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76538" y="662085"/>
            <a:ext cx="4303935" cy="584775"/>
          </a:xfrm>
          <a:prstGeom prst="rect">
            <a:avLst/>
          </a:prstGeom>
        </p:spPr>
        <p:txBody>
          <a:bodyPr wrap="none">
            <a:spAutoFit/>
          </a:bodyPr>
          <a:lstStyle/>
          <a:p>
            <a:r>
              <a:rPr lang="es-ES" sz="3200" b="1" dirty="0">
                <a:solidFill>
                  <a:srgbClr val="F68426"/>
                </a:solidFill>
              </a:rPr>
              <a:t>Porcentaje de Deserción</a:t>
            </a:r>
            <a:endParaRPr lang="es-CO" sz="3200" dirty="0"/>
          </a:p>
        </p:txBody>
      </p:sp>
      <p:pic>
        <p:nvPicPr>
          <p:cNvPr id="3" name="Imagen 2"/>
          <p:cNvPicPr>
            <a:picLocks noChangeAspect="1"/>
          </p:cNvPicPr>
          <p:nvPr/>
        </p:nvPicPr>
        <p:blipFill rotWithShape="1">
          <a:blip r:embed="rId3"/>
          <a:srcRect b="4600"/>
          <a:stretch/>
        </p:blipFill>
        <p:spPr>
          <a:xfrm>
            <a:off x="2528544" y="2193266"/>
            <a:ext cx="1619405" cy="1538677"/>
          </a:xfrm>
          <a:prstGeom prst="rect">
            <a:avLst/>
          </a:prstGeom>
        </p:spPr>
      </p:pic>
      <p:sp>
        <p:nvSpPr>
          <p:cNvPr id="4" name="Rectángulo 3"/>
          <p:cNvSpPr/>
          <p:nvPr/>
        </p:nvSpPr>
        <p:spPr>
          <a:xfrm>
            <a:off x="2207765" y="1538024"/>
            <a:ext cx="2203680" cy="461665"/>
          </a:xfrm>
          <a:prstGeom prst="rect">
            <a:avLst/>
          </a:prstGeom>
        </p:spPr>
        <p:txBody>
          <a:bodyPr wrap="none">
            <a:spAutoFit/>
          </a:bodyPr>
          <a:lstStyle/>
          <a:p>
            <a:r>
              <a:rPr lang="es-ES" sz="2400" b="1" dirty="0">
                <a:solidFill>
                  <a:schemeClr val="bg1">
                    <a:lumMod val="50000"/>
                  </a:schemeClr>
                </a:solidFill>
              </a:rPr>
              <a:t>Por beneficiario</a:t>
            </a:r>
            <a:endParaRPr lang="es-CO" sz="2400" dirty="0">
              <a:solidFill>
                <a:schemeClr val="bg1">
                  <a:lumMod val="50000"/>
                </a:schemeClr>
              </a:solidFill>
            </a:endParaRPr>
          </a:p>
        </p:txBody>
      </p:sp>
      <p:sp>
        <p:nvSpPr>
          <p:cNvPr id="5" name="Rectángulo 4"/>
          <p:cNvSpPr/>
          <p:nvPr/>
        </p:nvSpPr>
        <p:spPr>
          <a:xfrm>
            <a:off x="7058771" y="1523537"/>
            <a:ext cx="3262432" cy="461665"/>
          </a:xfrm>
          <a:prstGeom prst="rect">
            <a:avLst/>
          </a:prstGeom>
        </p:spPr>
        <p:txBody>
          <a:bodyPr wrap="none">
            <a:spAutoFit/>
          </a:bodyPr>
          <a:lstStyle/>
          <a:p>
            <a:r>
              <a:rPr lang="es-ES" sz="2400" b="1" dirty="0">
                <a:solidFill>
                  <a:schemeClr val="bg1">
                    <a:lumMod val="50000"/>
                  </a:schemeClr>
                </a:solidFill>
              </a:rPr>
              <a:t>Por acción de formación</a:t>
            </a:r>
            <a:endParaRPr lang="es-CO" sz="2400" dirty="0">
              <a:solidFill>
                <a:schemeClr val="bg1">
                  <a:lumMod val="50000"/>
                </a:schemeClr>
              </a:solidFill>
            </a:endParaRPr>
          </a:p>
        </p:txBody>
      </p:sp>
      <p:pic>
        <p:nvPicPr>
          <p:cNvPr id="6" name="Imagen 5"/>
          <p:cNvPicPr>
            <a:picLocks noChangeAspect="1"/>
          </p:cNvPicPr>
          <p:nvPr/>
        </p:nvPicPr>
        <p:blipFill rotWithShape="1">
          <a:blip r:embed="rId4"/>
          <a:srcRect l="6673" t="10446" r="3448"/>
          <a:stretch/>
        </p:blipFill>
        <p:spPr>
          <a:xfrm>
            <a:off x="7790985" y="2193265"/>
            <a:ext cx="1858537" cy="1545604"/>
          </a:xfrm>
          <a:prstGeom prst="rect">
            <a:avLst/>
          </a:prstGeom>
        </p:spPr>
      </p:pic>
      <p:sp>
        <p:nvSpPr>
          <p:cNvPr id="7" name="Rectángulo 6"/>
          <p:cNvSpPr/>
          <p:nvPr/>
        </p:nvSpPr>
        <p:spPr>
          <a:xfrm>
            <a:off x="1050481" y="4058293"/>
            <a:ext cx="4575528" cy="2308324"/>
          </a:xfrm>
          <a:prstGeom prst="rect">
            <a:avLst/>
          </a:prstGeom>
        </p:spPr>
        <p:txBody>
          <a:bodyPr wrap="square">
            <a:spAutoFit/>
          </a:bodyPr>
          <a:lstStyle/>
          <a:p>
            <a:pPr algn="just"/>
            <a:r>
              <a:rPr lang="es-CO" sz="2400" b="1" dirty="0">
                <a:solidFill>
                  <a:schemeClr val="bg1">
                    <a:lumMod val="50000"/>
                  </a:schemeClr>
                </a:solidFill>
              </a:rPr>
              <a:t>Presencial: </a:t>
            </a:r>
            <a:r>
              <a:rPr lang="es-CO" sz="2400" dirty="0">
                <a:solidFill>
                  <a:schemeClr val="bg1">
                    <a:lumMod val="50000"/>
                  </a:schemeClr>
                </a:solidFill>
              </a:rPr>
              <a:t>No alcanza el 85% de las horas</a:t>
            </a:r>
          </a:p>
          <a:p>
            <a:pPr algn="just"/>
            <a:r>
              <a:rPr lang="es-CO" sz="2400" b="1" dirty="0">
                <a:solidFill>
                  <a:schemeClr val="bg1">
                    <a:lumMod val="50000"/>
                  </a:schemeClr>
                </a:solidFill>
              </a:rPr>
              <a:t>Virtual: </a:t>
            </a:r>
            <a:r>
              <a:rPr lang="es-CO" sz="2400" dirty="0">
                <a:solidFill>
                  <a:schemeClr val="bg1">
                    <a:lumMod val="50000"/>
                  </a:schemeClr>
                </a:solidFill>
              </a:rPr>
              <a:t>No alcanza el 85% de las actividades</a:t>
            </a:r>
          </a:p>
          <a:p>
            <a:pPr algn="just"/>
            <a:r>
              <a:rPr lang="es-CO" sz="2400" b="1" dirty="0">
                <a:solidFill>
                  <a:schemeClr val="bg1">
                    <a:lumMod val="50000"/>
                  </a:schemeClr>
                </a:solidFill>
              </a:rPr>
              <a:t>Combinada: </a:t>
            </a:r>
            <a:r>
              <a:rPr lang="es-CO" sz="2400" dirty="0">
                <a:solidFill>
                  <a:schemeClr val="bg1">
                    <a:lumMod val="50000"/>
                  </a:schemeClr>
                </a:solidFill>
              </a:rPr>
              <a:t>No alcanza el 85% de horas y actividades</a:t>
            </a:r>
          </a:p>
        </p:txBody>
      </p:sp>
      <p:cxnSp>
        <p:nvCxnSpPr>
          <p:cNvPr id="8" name="Conector recto 7"/>
          <p:cNvCxnSpPr/>
          <p:nvPr/>
        </p:nvCxnSpPr>
        <p:spPr>
          <a:xfrm>
            <a:off x="6253111" y="1769758"/>
            <a:ext cx="0" cy="44303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ángulo 8"/>
          <p:cNvSpPr/>
          <p:nvPr/>
        </p:nvSpPr>
        <p:spPr>
          <a:xfrm>
            <a:off x="6880213" y="4274036"/>
            <a:ext cx="4166928" cy="1282531"/>
          </a:xfrm>
          <a:prstGeom prst="rect">
            <a:avLst/>
          </a:prstGeom>
        </p:spPr>
        <p:txBody>
          <a:bodyPr wrap="square">
            <a:spAutoFit/>
          </a:bodyPr>
          <a:lstStyle/>
          <a:p>
            <a:pPr algn="ctr"/>
            <a:r>
              <a:rPr lang="es-CO" sz="2400" dirty="0">
                <a:solidFill>
                  <a:schemeClr val="bg1">
                    <a:lumMod val="50000"/>
                  </a:schemeClr>
                </a:solidFill>
              </a:rPr>
              <a:t>El porcentaje máximo de deserción es del 3% por </a:t>
            </a:r>
            <a:r>
              <a:rPr lang="es-CO" sz="2667" b="1" dirty="0">
                <a:solidFill>
                  <a:schemeClr val="bg1">
                    <a:lumMod val="50000"/>
                  </a:schemeClr>
                </a:solidFill>
              </a:rPr>
              <a:t>Acción de Formación</a:t>
            </a:r>
          </a:p>
        </p:txBody>
      </p:sp>
    </p:spTree>
    <p:extLst>
      <p:ext uri="{BB962C8B-B14F-4D97-AF65-F5344CB8AC3E}">
        <p14:creationId xmlns:p14="http://schemas.microsoft.com/office/powerpoint/2010/main" val="593832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EF323E734AD0649B788376813C60016" ma:contentTypeVersion="1" ma:contentTypeDescription="Crear nuevo documento." ma:contentTypeScope="" ma:versionID="9200fd1f2dafb2ebce2de7f870ef05cb">
  <xsd:schema xmlns:xsd="http://www.w3.org/2001/XMLSchema" xmlns:xs="http://www.w3.org/2001/XMLSchema" xmlns:p="http://schemas.microsoft.com/office/2006/metadata/properties" xmlns:ns1="http://schemas.microsoft.com/sharepoint/v3" targetNamespace="http://schemas.microsoft.com/office/2006/metadata/properties" ma:root="true" ma:fieldsID="0fa58ab6bdef439119b64b6b50b7ca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9C48766-A7F9-46A9-A8EF-5D44B90A6352}"/>
</file>

<file path=customXml/itemProps2.xml><?xml version="1.0" encoding="utf-8"?>
<ds:datastoreItem xmlns:ds="http://schemas.openxmlformats.org/officeDocument/2006/customXml" ds:itemID="{A8E1A4A4-CD10-4041-A8DD-F18D3F046826}"/>
</file>

<file path=customXml/itemProps3.xml><?xml version="1.0" encoding="utf-8"?>
<ds:datastoreItem xmlns:ds="http://schemas.openxmlformats.org/officeDocument/2006/customXml" ds:itemID="{ACE9759B-1212-4834-850F-1F122E54A146}"/>
</file>

<file path=docProps/app.xml><?xml version="1.0" encoding="utf-8"?>
<Properties xmlns="http://schemas.openxmlformats.org/officeDocument/2006/extended-properties" xmlns:vt="http://schemas.openxmlformats.org/officeDocument/2006/docPropsVTypes">
  <Template/>
  <TotalTime>7128</TotalTime>
  <Words>4895</Words>
  <Application>Microsoft Office PowerPoint</Application>
  <PresentationFormat>Panorámica</PresentationFormat>
  <Paragraphs>724</Paragraphs>
  <Slides>70</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70</vt:i4>
      </vt:variant>
    </vt:vector>
  </HeadingPairs>
  <TitlesOfParts>
    <vt:vector size="78" baseType="lpstr">
      <vt:lpstr>Arial</vt:lpstr>
      <vt:lpstr>Calibri</vt:lpstr>
      <vt:lpstr>Calibri Light</vt:lpstr>
      <vt:lpstr>Montserrat Black</vt:lpstr>
      <vt:lpstr>Times New Roman</vt:lpstr>
      <vt:lpstr>Trebuchet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Jissel Barrios Hurtado</cp:lastModifiedBy>
  <cp:revision>354</cp:revision>
  <dcterms:created xsi:type="dcterms:W3CDTF">2019-03-30T15:00:40Z</dcterms:created>
  <dcterms:modified xsi:type="dcterms:W3CDTF">2019-07-09T20:27:11Z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0x0101000EF323E734AD0649B788376813C60016</vt:lpwstr>
  </property>
</Properties>
</file>