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270" r:id="rId3"/>
    <p:sldId id="271" r:id="rId4"/>
    <p:sldId id="319" r:id="rId5"/>
    <p:sldId id="323" r:id="rId6"/>
    <p:sldId id="320" r:id="rId7"/>
    <p:sldId id="321" r:id="rId8"/>
    <p:sldId id="289" r:id="rId9"/>
    <p:sldId id="311" r:id="rId10"/>
    <p:sldId id="288" r:id="rId11"/>
    <p:sldId id="312" r:id="rId12"/>
    <p:sldId id="325" r:id="rId13"/>
    <p:sldId id="285" r:id="rId14"/>
    <p:sldId id="326" r:id="rId15"/>
    <p:sldId id="294" r:id="rId16"/>
    <p:sldId id="295" r:id="rId17"/>
    <p:sldId id="328" r:id="rId18"/>
    <p:sldId id="308" r:id="rId19"/>
    <p:sldId id="309" r:id="rId20"/>
    <p:sldId id="327" r:id="rId21"/>
    <p:sldId id="287" r:id="rId22"/>
    <p:sldId id="279" r:id="rId23"/>
    <p:sldId id="280" r:id="rId24"/>
    <p:sldId id="282" r:id="rId25"/>
    <p:sldId id="298" r:id="rId26"/>
    <p:sldId id="299" r:id="rId27"/>
    <p:sldId id="262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9F6"/>
    <a:srgbClr val="FF6711"/>
    <a:srgbClr val="D8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hyperlink" Target="https://www.sena.edu.co/" TargetMode="External"/><Relationship Id="rId4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.edu.co/" TargetMode="External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B4291-D9A4-4EBC-A23A-697C9127B3AB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EC076B0E-8F6F-412C-91D8-6970D304D4E2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2400" b="1" dirty="0" smtClean="0">
              <a:solidFill>
                <a:schemeClr val="bg1"/>
              </a:solidFill>
            </a:rPr>
            <a:t>Conferencia/ ponencia</a:t>
          </a:r>
          <a:endParaRPr lang="es-CO" sz="2400" b="1" dirty="0">
            <a:solidFill>
              <a:schemeClr val="bg1"/>
            </a:solidFill>
          </a:endParaRPr>
        </a:p>
      </dgm:t>
    </dgm:pt>
    <dgm:pt modelId="{BBCEC0D8-7029-411B-BAC8-1D2EE41DA8BC}" type="parTrans" cxnId="{670A3F54-3F2E-4EA7-AEAC-54FAD6A9C637}">
      <dgm:prSet/>
      <dgm:spPr/>
      <dgm:t>
        <a:bodyPr/>
        <a:lstStyle/>
        <a:p>
          <a:endParaRPr lang="es-CO"/>
        </a:p>
      </dgm:t>
    </dgm:pt>
    <dgm:pt modelId="{F116D57F-759E-483B-BAAA-3694D7ECF27D}" type="sibTrans" cxnId="{670A3F54-3F2E-4EA7-AEAC-54FAD6A9C637}">
      <dgm:prSet/>
      <dgm:spPr/>
      <dgm:t>
        <a:bodyPr/>
        <a:lstStyle/>
        <a:p>
          <a:endParaRPr lang="es-CO"/>
        </a:p>
      </dgm:t>
    </dgm:pt>
    <dgm:pt modelId="{6E67E1AF-A611-432A-9820-AB5FF02C6B0D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2400" dirty="0" smtClean="0">
              <a:solidFill>
                <a:schemeClr val="bg2">
                  <a:lumMod val="50000"/>
                </a:schemeClr>
              </a:solidFill>
            </a:rPr>
            <a:t>Horas: De </a:t>
          </a:r>
          <a:r>
            <a:rPr lang="pt-BR" sz="2400" dirty="0" smtClean="0">
              <a:solidFill>
                <a:schemeClr val="bg2">
                  <a:lumMod val="50000"/>
                </a:schemeClr>
              </a:solidFill>
            </a:rPr>
            <a:t>2 a </a:t>
          </a:r>
          <a:r>
            <a:rPr lang="pt-BR" sz="2400" dirty="0" smtClean="0">
              <a:solidFill>
                <a:schemeClr val="bg2">
                  <a:lumMod val="50000"/>
                </a:schemeClr>
              </a:solidFill>
            </a:rPr>
            <a:t>8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4BCDEE5E-37B2-4E5C-8721-658C384A7538}" type="parTrans" cxnId="{10CED720-C231-4B3D-B130-793F8AD60C83}">
      <dgm:prSet/>
      <dgm:spPr/>
      <dgm:t>
        <a:bodyPr/>
        <a:lstStyle/>
        <a:p>
          <a:endParaRPr lang="es-CO"/>
        </a:p>
      </dgm:t>
    </dgm:pt>
    <dgm:pt modelId="{E037D73D-569D-4CB1-A256-AD42C2857496}" type="sibTrans" cxnId="{10CED720-C231-4B3D-B130-793F8AD60C83}">
      <dgm:prSet/>
      <dgm:spPr/>
      <dgm:t>
        <a:bodyPr/>
        <a:lstStyle/>
        <a:p>
          <a:endParaRPr lang="es-CO"/>
        </a:p>
      </dgm:t>
    </dgm:pt>
    <dgm:pt modelId="{E639FEE9-EB5F-483F-8529-F1E82B85E7B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Beneficiarios: Mínimo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trescientos (300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) por grupo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04CC06CC-0A6A-4808-BFB4-04745C62142D}" type="parTrans" cxnId="{A46B3D2C-4F47-4DD2-A3C1-7A9A1BBB3B35}">
      <dgm:prSet/>
      <dgm:spPr/>
      <dgm:t>
        <a:bodyPr/>
        <a:lstStyle/>
        <a:p>
          <a:endParaRPr lang="es-CO"/>
        </a:p>
      </dgm:t>
    </dgm:pt>
    <dgm:pt modelId="{6E54FB05-59A5-48AC-B844-249F1E4D8314}" type="sibTrans" cxnId="{A46B3D2C-4F47-4DD2-A3C1-7A9A1BBB3B35}">
      <dgm:prSet/>
      <dgm:spPr/>
      <dgm:t>
        <a:bodyPr/>
        <a:lstStyle/>
        <a:p>
          <a:endParaRPr lang="es-CO"/>
        </a:p>
      </dgm:t>
    </dgm:pt>
    <dgm:pt modelId="{A2884838-1676-40AE-8490-B5BF56E37B2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2400" b="1" dirty="0" smtClean="0">
              <a:solidFill>
                <a:schemeClr val="bg1"/>
              </a:solidFill>
            </a:rPr>
            <a:t>Seminario</a:t>
          </a:r>
          <a:endParaRPr lang="es-CO" sz="2400" b="1" dirty="0">
            <a:solidFill>
              <a:schemeClr val="bg1"/>
            </a:solidFill>
          </a:endParaRPr>
        </a:p>
      </dgm:t>
    </dgm:pt>
    <dgm:pt modelId="{911CE697-5262-43D3-8044-9F126F2B84D9}" type="parTrans" cxnId="{87D5C6A6-413B-4A90-B3B0-799F86CD574E}">
      <dgm:prSet/>
      <dgm:spPr/>
      <dgm:t>
        <a:bodyPr/>
        <a:lstStyle/>
        <a:p>
          <a:endParaRPr lang="es-CO"/>
        </a:p>
      </dgm:t>
    </dgm:pt>
    <dgm:pt modelId="{22418F79-B762-43F2-8934-D0E7D364651D}" type="sibTrans" cxnId="{87D5C6A6-413B-4A90-B3B0-799F86CD574E}">
      <dgm:prSet/>
      <dgm:spPr/>
      <dgm:t>
        <a:bodyPr/>
        <a:lstStyle/>
        <a:p>
          <a:endParaRPr lang="es-CO"/>
        </a:p>
      </dgm:t>
    </dgm:pt>
    <dgm:pt modelId="{E2CC6F02-8A73-44F2-9A11-6B9665F81FD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2400" dirty="0" smtClean="0">
              <a:solidFill>
                <a:schemeClr val="bg2">
                  <a:lumMod val="50000"/>
                </a:schemeClr>
              </a:solidFill>
            </a:rPr>
            <a:t>Horas:  De </a:t>
          </a:r>
          <a:r>
            <a:rPr lang="pt-BR" sz="2400" dirty="0" smtClean="0">
              <a:solidFill>
                <a:schemeClr val="bg2">
                  <a:lumMod val="50000"/>
                </a:schemeClr>
              </a:solidFill>
            </a:rPr>
            <a:t>8 a </a:t>
          </a:r>
          <a:r>
            <a:rPr lang="pt-BR" sz="2400" dirty="0" smtClean="0">
              <a:solidFill>
                <a:schemeClr val="bg2">
                  <a:lumMod val="50000"/>
                </a:schemeClr>
              </a:solidFill>
            </a:rPr>
            <a:t>16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A3211A94-8773-4D6D-87D4-ACC7ABED87B2}" type="parTrans" cxnId="{F02BA890-AA62-431D-A797-0FC83C1866BE}">
      <dgm:prSet/>
      <dgm:spPr/>
      <dgm:t>
        <a:bodyPr/>
        <a:lstStyle/>
        <a:p>
          <a:endParaRPr lang="es-CO"/>
        </a:p>
      </dgm:t>
    </dgm:pt>
    <dgm:pt modelId="{877A665E-40FB-424A-BACF-20E0EE33C3DE}" type="sibTrans" cxnId="{F02BA890-AA62-431D-A797-0FC83C1866BE}">
      <dgm:prSet/>
      <dgm:spPr/>
      <dgm:t>
        <a:bodyPr/>
        <a:lstStyle/>
        <a:p>
          <a:endParaRPr lang="es-CO"/>
        </a:p>
      </dgm:t>
    </dgm:pt>
    <dgm:pt modelId="{19B777E5-59D1-4F07-88F6-A4506BDDE341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2800" b="1" dirty="0" smtClean="0">
              <a:solidFill>
                <a:schemeClr val="bg1"/>
              </a:solidFill>
            </a:rPr>
            <a:t>Taller</a:t>
          </a:r>
          <a:endParaRPr lang="es-CO" sz="2800" b="1" dirty="0">
            <a:solidFill>
              <a:schemeClr val="bg1"/>
            </a:solidFill>
          </a:endParaRPr>
        </a:p>
      </dgm:t>
    </dgm:pt>
    <dgm:pt modelId="{05F603FE-302B-42E7-BD33-4CE53C03571B}" type="parTrans" cxnId="{BAA75CB7-6F73-44DF-BE6A-16C336D148B5}">
      <dgm:prSet/>
      <dgm:spPr/>
      <dgm:t>
        <a:bodyPr/>
        <a:lstStyle/>
        <a:p>
          <a:endParaRPr lang="es-CO"/>
        </a:p>
      </dgm:t>
    </dgm:pt>
    <dgm:pt modelId="{573DFE2D-A87E-48D3-A41A-D28B73E0E774}" type="sibTrans" cxnId="{BAA75CB7-6F73-44DF-BE6A-16C336D148B5}">
      <dgm:prSet/>
      <dgm:spPr/>
      <dgm:t>
        <a:bodyPr/>
        <a:lstStyle/>
        <a:p>
          <a:endParaRPr lang="es-CO"/>
        </a:p>
      </dgm:t>
    </dgm:pt>
    <dgm:pt modelId="{4A0AB38D-3D11-4185-A1BE-7A5E9D8FE5B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2400" dirty="0" smtClean="0">
              <a:solidFill>
                <a:schemeClr val="bg2">
                  <a:lumMod val="50000"/>
                </a:schemeClr>
              </a:solidFill>
            </a:rPr>
            <a:t>Horas:   De </a:t>
          </a:r>
          <a:r>
            <a:rPr lang="pt-BR" sz="2400" dirty="0" smtClean="0">
              <a:solidFill>
                <a:schemeClr val="bg2">
                  <a:lumMod val="50000"/>
                </a:schemeClr>
              </a:solidFill>
            </a:rPr>
            <a:t>8 a </a:t>
          </a:r>
          <a:r>
            <a:rPr lang="pt-BR" sz="2400" dirty="0" smtClean="0">
              <a:solidFill>
                <a:schemeClr val="bg2">
                  <a:lumMod val="50000"/>
                </a:schemeClr>
              </a:solidFill>
            </a:rPr>
            <a:t>20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41366FF9-32AF-49C1-B850-BDBEEADD08B1}" type="parTrans" cxnId="{E7734FB3-E3FD-47F6-944C-42F0F100BC66}">
      <dgm:prSet/>
      <dgm:spPr/>
      <dgm:t>
        <a:bodyPr/>
        <a:lstStyle/>
        <a:p>
          <a:endParaRPr lang="es-CO"/>
        </a:p>
      </dgm:t>
    </dgm:pt>
    <dgm:pt modelId="{23718797-76A7-4435-8238-8F34CC51455A}" type="sibTrans" cxnId="{E7734FB3-E3FD-47F6-944C-42F0F100BC66}">
      <dgm:prSet/>
      <dgm:spPr/>
      <dgm:t>
        <a:bodyPr/>
        <a:lstStyle/>
        <a:p>
          <a:endParaRPr lang="es-CO"/>
        </a:p>
      </dgm:t>
    </dgm:pt>
    <dgm:pt modelId="{F4B8D44C-628F-4F35-A88B-0D7FC93FAC0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Beneficiarios: Mínimo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veinte (20)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- Máximo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treinta (30) por grupo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A8DA8D0D-BC53-41A5-AD06-2F698F63AED4}" type="parTrans" cxnId="{0F3B169E-DDF9-4588-A6A4-D98B37DEF4B7}">
      <dgm:prSet/>
      <dgm:spPr/>
      <dgm:t>
        <a:bodyPr/>
        <a:lstStyle/>
        <a:p>
          <a:endParaRPr lang="es-CO"/>
        </a:p>
      </dgm:t>
    </dgm:pt>
    <dgm:pt modelId="{E00B0696-9DA8-4165-AA3E-42952DFEB940}" type="sibTrans" cxnId="{0F3B169E-DDF9-4588-A6A4-D98B37DEF4B7}">
      <dgm:prSet/>
      <dgm:spPr/>
      <dgm:t>
        <a:bodyPr/>
        <a:lstStyle/>
        <a:p>
          <a:endParaRPr lang="es-CO"/>
        </a:p>
      </dgm:t>
    </dgm:pt>
    <dgm:pt modelId="{10799A7D-D359-49A9-A35C-DBD739644EB9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Beneficiarios: Mínimo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treinta (30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) por grupo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51A4BF8B-103B-431F-8359-7DB0AFE07E19}" type="parTrans" cxnId="{84B3595E-F0EF-4D24-A42E-102E77F83614}">
      <dgm:prSet/>
      <dgm:spPr/>
      <dgm:t>
        <a:bodyPr/>
        <a:lstStyle/>
        <a:p>
          <a:endParaRPr lang="es-CO"/>
        </a:p>
      </dgm:t>
    </dgm:pt>
    <dgm:pt modelId="{02DD9F95-5CB7-449E-A599-142F92F99CE5}" type="sibTrans" cxnId="{84B3595E-F0EF-4D24-A42E-102E77F83614}">
      <dgm:prSet/>
      <dgm:spPr/>
      <dgm:t>
        <a:bodyPr/>
        <a:lstStyle/>
        <a:p>
          <a:endParaRPr lang="es-CO"/>
        </a:p>
      </dgm:t>
    </dgm:pt>
    <dgm:pt modelId="{879CDC3D-2892-4DEA-BB1D-D35E7E2AF67E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Modalidad: Presencial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A17AE9E9-C726-4F12-B1EA-495AB835AC0F}" type="parTrans" cxnId="{39EEA930-2954-49E4-B801-4D65F06B9A20}">
      <dgm:prSet/>
      <dgm:spPr/>
      <dgm:t>
        <a:bodyPr/>
        <a:lstStyle/>
        <a:p>
          <a:endParaRPr lang="es-CO"/>
        </a:p>
      </dgm:t>
    </dgm:pt>
    <dgm:pt modelId="{C39FC1F2-4F86-4207-B428-598E6A48AFF0}" type="sibTrans" cxnId="{39EEA930-2954-49E4-B801-4D65F06B9A20}">
      <dgm:prSet/>
      <dgm:spPr/>
      <dgm:t>
        <a:bodyPr/>
        <a:lstStyle/>
        <a:p>
          <a:endParaRPr lang="es-CO"/>
        </a:p>
      </dgm:t>
    </dgm:pt>
    <dgm:pt modelId="{52A7061B-66CD-4BED-BBD0-AE67A65C783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Modalidad: Presencial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1EA06510-9A2A-4ADC-B4B5-16F13D19F395}" type="parTrans" cxnId="{8E06A238-B10B-44D9-95B3-63DE0C9640D5}">
      <dgm:prSet/>
      <dgm:spPr/>
      <dgm:t>
        <a:bodyPr/>
        <a:lstStyle/>
        <a:p>
          <a:endParaRPr lang="es-CO"/>
        </a:p>
      </dgm:t>
    </dgm:pt>
    <dgm:pt modelId="{597E7194-66F2-47FA-B6A1-B2F6B0722DF6}" type="sibTrans" cxnId="{8E06A238-B10B-44D9-95B3-63DE0C9640D5}">
      <dgm:prSet/>
      <dgm:spPr/>
      <dgm:t>
        <a:bodyPr/>
        <a:lstStyle/>
        <a:p>
          <a:endParaRPr lang="es-CO"/>
        </a:p>
      </dgm:t>
    </dgm:pt>
    <dgm:pt modelId="{D19E10F7-E05F-4D91-80FE-C0EFC7E730A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Modalidad: Presencial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CD712D46-2F6E-4153-8A2B-E43644B2C4A7}" type="parTrans" cxnId="{B03AB3A0-022C-440F-81E6-A533B3380191}">
      <dgm:prSet/>
      <dgm:spPr/>
      <dgm:t>
        <a:bodyPr/>
        <a:lstStyle/>
        <a:p>
          <a:endParaRPr lang="es-CO"/>
        </a:p>
      </dgm:t>
    </dgm:pt>
    <dgm:pt modelId="{4AA708C6-06B6-4DC9-B66D-F6D51C0A6EE3}" type="sibTrans" cxnId="{B03AB3A0-022C-440F-81E6-A533B3380191}">
      <dgm:prSet/>
      <dgm:spPr/>
      <dgm:t>
        <a:bodyPr/>
        <a:lstStyle/>
        <a:p>
          <a:endParaRPr lang="es-CO"/>
        </a:p>
      </dgm:t>
    </dgm:pt>
    <dgm:pt modelId="{E20FD705-48A2-4090-97CB-85C42BC0A0DF}" type="pres">
      <dgm:prSet presAssocID="{A88B4291-D9A4-4EBC-A23A-697C9127B3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4612E4A-C48A-4714-A27A-F6E948E79C96}" type="pres">
      <dgm:prSet presAssocID="{EC076B0E-8F6F-412C-91D8-6970D304D4E2}" presName="linNode" presStyleCnt="0"/>
      <dgm:spPr/>
      <dgm:t>
        <a:bodyPr/>
        <a:lstStyle/>
        <a:p>
          <a:endParaRPr lang="es-CO"/>
        </a:p>
      </dgm:t>
    </dgm:pt>
    <dgm:pt modelId="{5AA29ED8-107B-474A-8637-4ACB150465B4}" type="pres">
      <dgm:prSet presAssocID="{EC076B0E-8F6F-412C-91D8-6970D304D4E2}" presName="parentText" presStyleLbl="node1" presStyleIdx="0" presStyleCnt="3" custScaleX="54663" custScaleY="6922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964568-C957-4067-B269-2A02F6475289}" type="pres">
      <dgm:prSet presAssocID="{EC076B0E-8F6F-412C-91D8-6970D304D4E2}" presName="descendantText" presStyleLbl="alignAccFollowNode1" presStyleIdx="0" presStyleCnt="3" custScaleX="125477" custScaleY="75419" custLinFactNeighborX="-658" custLinFactNeighborY="-210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EBD1B8-6602-41EC-8C9F-2B9964588B19}" type="pres">
      <dgm:prSet presAssocID="{F116D57F-759E-483B-BAAA-3694D7ECF27D}" presName="sp" presStyleCnt="0"/>
      <dgm:spPr/>
      <dgm:t>
        <a:bodyPr/>
        <a:lstStyle/>
        <a:p>
          <a:endParaRPr lang="es-CO"/>
        </a:p>
      </dgm:t>
    </dgm:pt>
    <dgm:pt modelId="{C7D13A87-D6AE-4EEE-93BF-F4719C03E523}" type="pres">
      <dgm:prSet presAssocID="{A2884838-1676-40AE-8490-B5BF56E37B28}" presName="linNode" presStyleCnt="0"/>
      <dgm:spPr/>
      <dgm:t>
        <a:bodyPr/>
        <a:lstStyle/>
        <a:p>
          <a:endParaRPr lang="es-CO"/>
        </a:p>
      </dgm:t>
    </dgm:pt>
    <dgm:pt modelId="{B05D0DAD-B8CB-42B7-89A7-82D0E8BED571}" type="pres">
      <dgm:prSet presAssocID="{A2884838-1676-40AE-8490-B5BF56E37B28}" presName="parentText" presStyleLbl="node1" presStyleIdx="1" presStyleCnt="3" custScaleX="54993" custScaleY="6581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72406C-F8CD-4C15-9319-283074531663}" type="pres">
      <dgm:prSet presAssocID="{A2884838-1676-40AE-8490-B5BF56E37B28}" presName="descendantText" presStyleLbl="alignAccFollowNode1" presStyleIdx="1" presStyleCnt="3" custScaleX="125905" custScaleY="65646" custLinFactNeighborX="-990" custLinFactNeighborY="-70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FFC3E3-6EA4-4A91-B2C3-5A971B166AE0}" type="pres">
      <dgm:prSet presAssocID="{22418F79-B762-43F2-8934-D0E7D364651D}" presName="sp" presStyleCnt="0"/>
      <dgm:spPr/>
      <dgm:t>
        <a:bodyPr/>
        <a:lstStyle/>
        <a:p>
          <a:endParaRPr lang="es-CO"/>
        </a:p>
      </dgm:t>
    </dgm:pt>
    <dgm:pt modelId="{BD16D306-C5FC-4DE5-9868-19396D676B36}" type="pres">
      <dgm:prSet presAssocID="{19B777E5-59D1-4F07-88F6-A4506BDDE341}" presName="linNode" presStyleCnt="0"/>
      <dgm:spPr/>
      <dgm:t>
        <a:bodyPr/>
        <a:lstStyle/>
        <a:p>
          <a:endParaRPr lang="es-CO"/>
        </a:p>
      </dgm:t>
    </dgm:pt>
    <dgm:pt modelId="{48498B77-BBD3-4B2F-9A20-C2D6B5454041}" type="pres">
      <dgm:prSet presAssocID="{19B777E5-59D1-4F07-88F6-A4506BDDE341}" presName="parentText" presStyleLbl="node1" presStyleIdx="2" presStyleCnt="3" custScaleX="55624" custScaleY="5956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0DBCE0-7A90-4D95-920E-F81EC2692D99}" type="pres">
      <dgm:prSet presAssocID="{19B777E5-59D1-4F07-88F6-A4506BDDE341}" presName="descendantText" presStyleLbl="alignAccFollowNode1" presStyleIdx="2" presStyleCnt="3" custScaleX="124947" custScaleY="75123" custLinFactNeighborY="-42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A5EAD08-94F4-47F7-9C09-044041EE2FE6}" type="presOf" srcId="{E2CC6F02-8A73-44F2-9A11-6B9665F81FD3}" destId="{5272406C-F8CD-4C15-9319-283074531663}" srcOrd="0" destOrd="1" presId="urn:microsoft.com/office/officeart/2005/8/layout/vList5"/>
    <dgm:cxn modelId="{B03AB3A0-022C-440F-81E6-A533B3380191}" srcId="{19B777E5-59D1-4F07-88F6-A4506BDDE341}" destId="{D19E10F7-E05F-4D91-80FE-C0EFC7E730A0}" srcOrd="0" destOrd="0" parTransId="{CD712D46-2F6E-4153-8A2B-E43644B2C4A7}" sibTransId="{4AA708C6-06B6-4DC9-B66D-F6D51C0A6EE3}"/>
    <dgm:cxn modelId="{8E0CF8FE-6B87-4DD4-9AD1-8D19DA3AA3A8}" type="presOf" srcId="{F4B8D44C-628F-4F35-A88B-0D7FC93FAC0B}" destId="{470DBCE0-7A90-4D95-920E-F81EC2692D99}" srcOrd="0" destOrd="2" presId="urn:microsoft.com/office/officeart/2005/8/layout/vList5"/>
    <dgm:cxn modelId="{84B3595E-F0EF-4D24-A42E-102E77F83614}" srcId="{A2884838-1676-40AE-8490-B5BF56E37B28}" destId="{10799A7D-D359-49A9-A35C-DBD739644EB9}" srcOrd="2" destOrd="0" parTransId="{51A4BF8B-103B-431F-8359-7DB0AFE07E19}" sibTransId="{02DD9F95-5CB7-449E-A599-142F92F99CE5}"/>
    <dgm:cxn modelId="{E7734FB3-E3FD-47F6-944C-42F0F100BC66}" srcId="{19B777E5-59D1-4F07-88F6-A4506BDDE341}" destId="{4A0AB38D-3D11-4185-A1BE-7A5E9D8FE5B4}" srcOrd="1" destOrd="0" parTransId="{41366FF9-32AF-49C1-B850-BDBEEADD08B1}" sibTransId="{23718797-76A7-4435-8238-8F34CC51455A}"/>
    <dgm:cxn modelId="{6BAE3742-68B6-4A78-BDD6-0E1BB7DA1500}" type="presOf" srcId="{19B777E5-59D1-4F07-88F6-A4506BDDE341}" destId="{48498B77-BBD3-4B2F-9A20-C2D6B5454041}" srcOrd="0" destOrd="0" presId="urn:microsoft.com/office/officeart/2005/8/layout/vList5"/>
    <dgm:cxn modelId="{C7D1475D-C7BB-45C0-8C6A-C06A43F59CCD}" type="presOf" srcId="{D19E10F7-E05F-4D91-80FE-C0EFC7E730A0}" destId="{470DBCE0-7A90-4D95-920E-F81EC2692D99}" srcOrd="0" destOrd="0" presId="urn:microsoft.com/office/officeart/2005/8/layout/vList5"/>
    <dgm:cxn modelId="{87D5C6A6-413B-4A90-B3B0-799F86CD574E}" srcId="{A88B4291-D9A4-4EBC-A23A-697C9127B3AB}" destId="{A2884838-1676-40AE-8490-B5BF56E37B28}" srcOrd="1" destOrd="0" parTransId="{911CE697-5262-43D3-8044-9F126F2B84D9}" sibTransId="{22418F79-B762-43F2-8934-D0E7D364651D}"/>
    <dgm:cxn modelId="{0F3B169E-DDF9-4588-A6A4-D98B37DEF4B7}" srcId="{19B777E5-59D1-4F07-88F6-A4506BDDE341}" destId="{F4B8D44C-628F-4F35-A88B-0D7FC93FAC0B}" srcOrd="2" destOrd="0" parTransId="{A8DA8D0D-BC53-41A5-AD06-2F698F63AED4}" sibTransId="{E00B0696-9DA8-4165-AA3E-42952DFEB940}"/>
    <dgm:cxn modelId="{3435FBA4-67A4-4F07-915F-0A970BFAA81F}" type="presOf" srcId="{A2884838-1676-40AE-8490-B5BF56E37B28}" destId="{B05D0DAD-B8CB-42B7-89A7-82D0E8BED571}" srcOrd="0" destOrd="0" presId="urn:microsoft.com/office/officeart/2005/8/layout/vList5"/>
    <dgm:cxn modelId="{D4874516-667A-4C8E-81E7-66D921DAB619}" type="presOf" srcId="{879CDC3D-2892-4DEA-BB1D-D35E7E2AF67E}" destId="{3E964568-C957-4067-B269-2A02F6475289}" srcOrd="0" destOrd="0" presId="urn:microsoft.com/office/officeart/2005/8/layout/vList5"/>
    <dgm:cxn modelId="{49594804-DC95-46C2-AC81-F9629C58F4B9}" type="presOf" srcId="{52A7061B-66CD-4BED-BBD0-AE67A65C7836}" destId="{5272406C-F8CD-4C15-9319-283074531663}" srcOrd="0" destOrd="0" presId="urn:microsoft.com/office/officeart/2005/8/layout/vList5"/>
    <dgm:cxn modelId="{0AC4E9AC-F68B-48AD-A272-2580B93CF60B}" type="presOf" srcId="{A88B4291-D9A4-4EBC-A23A-697C9127B3AB}" destId="{E20FD705-48A2-4090-97CB-85C42BC0A0DF}" srcOrd="0" destOrd="0" presId="urn:microsoft.com/office/officeart/2005/8/layout/vList5"/>
    <dgm:cxn modelId="{A46B3D2C-4F47-4DD2-A3C1-7A9A1BBB3B35}" srcId="{EC076B0E-8F6F-412C-91D8-6970D304D4E2}" destId="{E639FEE9-EB5F-483F-8529-F1E82B85E7BC}" srcOrd="2" destOrd="0" parTransId="{04CC06CC-0A6A-4808-BFB4-04745C62142D}" sibTransId="{6E54FB05-59A5-48AC-B844-249F1E4D8314}"/>
    <dgm:cxn modelId="{260A6EAB-A839-476E-B363-F0C4AE9056EF}" type="presOf" srcId="{E639FEE9-EB5F-483F-8529-F1E82B85E7BC}" destId="{3E964568-C957-4067-B269-2A02F6475289}" srcOrd="0" destOrd="2" presId="urn:microsoft.com/office/officeart/2005/8/layout/vList5"/>
    <dgm:cxn modelId="{A969A127-D4FB-47FB-B1DD-0DF8B26C2CD6}" type="presOf" srcId="{6E67E1AF-A611-432A-9820-AB5FF02C6B0D}" destId="{3E964568-C957-4067-B269-2A02F6475289}" srcOrd="0" destOrd="1" presId="urn:microsoft.com/office/officeart/2005/8/layout/vList5"/>
    <dgm:cxn modelId="{670A3F54-3F2E-4EA7-AEAC-54FAD6A9C637}" srcId="{A88B4291-D9A4-4EBC-A23A-697C9127B3AB}" destId="{EC076B0E-8F6F-412C-91D8-6970D304D4E2}" srcOrd="0" destOrd="0" parTransId="{BBCEC0D8-7029-411B-BAC8-1D2EE41DA8BC}" sibTransId="{F116D57F-759E-483B-BAAA-3694D7ECF27D}"/>
    <dgm:cxn modelId="{39EEA930-2954-49E4-B801-4D65F06B9A20}" srcId="{EC076B0E-8F6F-412C-91D8-6970D304D4E2}" destId="{879CDC3D-2892-4DEA-BB1D-D35E7E2AF67E}" srcOrd="0" destOrd="0" parTransId="{A17AE9E9-C726-4F12-B1EA-495AB835AC0F}" sibTransId="{C39FC1F2-4F86-4207-B428-598E6A48AFF0}"/>
    <dgm:cxn modelId="{EE79511C-7978-4C11-A837-E641C33797CA}" type="presOf" srcId="{10799A7D-D359-49A9-A35C-DBD739644EB9}" destId="{5272406C-F8CD-4C15-9319-283074531663}" srcOrd="0" destOrd="2" presId="urn:microsoft.com/office/officeart/2005/8/layout/vList5"/>
    <dgm:cxn modelId="{8100FE9E-1875-4258-A5CB-14D471C9AEE3}" type="presOf" srcId="{4A0AB38D-3D11-4185-A1BE-7A5E9D8FE5B4}" destId="{470DBCE0-7A90-4D95-920E-F81EC2692D99}" srcOrd="0" destOrd="1" presId="urn:microsoft.com/office/officeart/2005/8/layout/vList5"/>
    <dgm:cxn modelId="{F02BA890-AA62-431D-A797-0FC83C1866BE}" srcId="{A2884838-1676-40AE-8490-B5BF56E37B28}" destId="{E2CC6F02-8A73-44F2-9A11-6B9665F81FD3}" srcOrd="1" destOrd="0" parTransId="{A3211A94-8773-4D6D-87D4-ACC7ABED87B2}" sibTransId="{877A665E-40FB-424A-BACF-20E0EE33C3DE}"/>
    <dgm:cxn modelId="{BC32B297-1C16-4210-8133-0B88334DEC02}" type="presOf" srcId="{EC076B0E-8F6F-412C-91D8-6970D304D4E2}" destId="{5AA29ED8-107B-474A-8637-4ACB150465B4}" srcOrd="0" destOrd="0" presId="urn:microsoft.com/office/officeart/2005/8/layout/vList5"/>
    <dgm:cxn modelId="{8E06A238-B10B-44D9-95B3-63DE0C9640D5}" srcId="{A2884838-1676-40AE-8490-B5BF56E37B28}" destId="{52A7061B-66CD-4BED-BBD0-AE67A65C7836}" srcOrd="0" destOrd="0" parTransId="{1EA06510-9A2A-4ADC-B4B5-16F13D19F395}" sibTransId="{597E7194-66F2-47FA-B6A1-B2F6B0722DF6}"/>
    <dgm:cxn modelId="{BAA75CB7-6F73-44DF-BE6A-16C336D148B5}" srcId="{A88B4291-D9A4-4EBC-A23A-697C9127B3AB}" destId="{19B777E5-59D1-4F07-88F6-A4506BDDE341}" srcOrd="2" destOrd="0" parTransId="{05F603FE-302B-42E7-BD33-4CE53C03571B}" sibTransId="{573DFE2D-A87E-48D3-A41A-D28B73E0E774}"/>
    <dgm:cxn modelId="{10CED720-C231-4B3D-B130-793F8AD60C83}" srcId="{EC076B0E-8F6F-412C-91D8-6970D304D4E2}" destId="{6E67E1AF-A611-432A-9820-AB5FF02C6B0D}" srcOrd="1" destOrd="0" parTransId="{4BCDEE5E-37B2-4E5C-8721-658C384A7538}" sibTransId="{E037D73D-569D-4CB1-A256-AD42C2857496}"/>
    <dgm:cxn modelId="{3DF458A6-DB19-45C9-AE45-60ED52FA63C5}" type="presParOf" srcId="{E20FD705-48A2-4090-97CB-85C42BC0A0DF}" destId="{14612E4A-C48A-4714-A27A-F6E948E79C96}" srcOrd="0" destOrd="0" presId="urn:microsoft.com/office/officeart/2005/8/layout/vList5"/>
    <dgm:cxn modelId="{493E33F5-C730-4FC8-B5D4-45DAF5EDC7D9}" type="presParOf" srcId="{14612E4A-C48A-4714-A27A-F6E948E79C96}" destId="{5AA29ED8-107B-474A-8637-4ACB150465B4}" srcOrd="0" destOrd="0" presId="urn:microsoft.com/office/officeart/2005/8/layout/vList5"/>
    <dgm:cxn modelId="{D887F8BC-BFBF-4B7F-B087-56279A2D047F}" type="presParOf" srcId="{14612E4A-C48A-4714-A27A-F6E948E79C96}" destId="{3E964568-C957-4067-B269-2A02F6475289}" srcOrd="1" destOrd="0" presId="urn:microsoft.com/office/officeart/2005/8/layout/vList5"/>
    <dgm:cxn modelId="{1E041483-BBB2-495D-9480-F7C556EFAD6B}" type="presParOf" srcId="{E20FD705-48A2-4090-97CB-85C42BC0A0DF}" destId="{9EEBD1B8-6602-41EC-8C9F-2B9964588B19}" srcOrd="1" destOrd="0" presId="urn:microsoft.com/office/officeart/2005/8/layout/vList5"/>
    <dgm:cxn modelId="{DDA3E623-F594-4B9C-995E-AE43053CABDB}" type="presParOf" srcId="{E20FD705-48A2-4090-97CB-85C42BC0A0DF}" destId="{C7D13A87-D6AE-4EEE-93BF-F4719C03E523}" srcOrd="2" destOrd="0" presId="urn:microsoft.com/office/officeart/2005/8/layout/vList5"/>
    <dgm:cxn modelId="{4597242B-6C81-46A7-A5C0-FC6381455B26}" type="presParOf" srcId="{C7D13A87-D6AE-4EEE-93BF-F4719C03E523}" destId="{B05D0DAD-B8CB-42B7-89A7-82D0E8BED571}" srcOrd="0" destOrd="0" presId="urn:microsoft.com/office/officeart/2005/8/layout/vList5"/>
    <dgm:cxn modelId="{0F365935-2732-48B1-86B9-82A4A75DA1B6}" type="presParOf" srcId="{C7D13A87-D6AE-4EEE-93BF-F4719C03E523}" destId="{5272406C-F8CD-4C15-9319-283074531663}" srcOrd="1" destOrd="0" presId="urn:microsoft.com/office/officeart/2005/8/layout/vList5"/>
    <dgm:cxn modelId="{1EF33C61-280B-41FD-95A1-8979397F1105}" type="presParOf" srcId="{E20FD705-48A2-4090-97CB-85C42BC0A0DF}" destId="{36FFC3E3-6EA4-4A91-B2C3-5A971B166AE0}" srcOrd="3" destOrd="0" presId="urn:microsoft.com/office/officeart/2005/8/layout/vList5"/>
    <dgm:cxn modelId="{7EBC7D4E-A9CF-411C-9E59-3BAC5FA3E378}" type="presParOf" srcId="{E20FD705-48A2-4090-97CB-85C42BC0A0DF}" destId="{BD16D306-C5FC-4DE5-9868-19396D676B36}" srcOrd="4" destOrd="0" presId="urn:microsoft.com/office/officeart/2005/8/layout/vList5"/>
    <dgm:cxn modelId="{D5E9AC17-A2EF-4FB5-98A1-82CE0F253A8C}" type="presParOf" srcId="{BD16D306-C5FC-4DE5-9868-19396D676B36}" destId="{48498B77-BBD3-4B2F-9A20-C2D6B5454041}" srcOrd="0" destOrd="0" presId="urn:microsoft.com/office/officeart/2005/8/layout/vList5"/>
    <dgm:cxn modelId="{042681CB-D5F3-48A3-8E01-2079E178A27D}" type="presParOf" srcId="{BD16D306-C5FC-4DE5-9868-19396D676B36}" destId="{470DBCE0-7A90-4D95-920E-F81EC2692D99}" srcOrd="1" destOrd="0" presId="urn:microsoft.com/office/officeart/2005/8/layout/vList5"/>
  </dgm:cxnLst>
  <dgm:bg>
    <a:noFill/>
  </dgm:bg>
  <dgm:whole>
    <a:ln>
      <a:solidFill>
        <a:srgbClr val="DAE9F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B4291-D9A4-4EBC-A23A-697C9127B3AB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48C8B521-D5EC-4BEE-909A-9A275AF2FDC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2400" b="1" dirty="0" smtClean="0">
              <a:solidFill>
                <a:schemeClr val="bg1"/>
              </a:solidFill>
            </a:rPr>
            <a:t>Curso</a:t>
          </a:r>
          <a:endParaRPr lang="es-CO" sz="2400" b="1" dirty="0">
            <a:solidFill>
              <a:schemeClr val="bg1"/>
            </a:solidFill>
          </a:endParaRPr>
        </a:p>
      </dgm:t>
    </dgm:pt>
    <dgm:pt modelId="{0BAF413D-B722-4207-B85F-8A0468B64BAB}" type="sibTrans" cxnId="{4E687388-E79A-413A-BFA1-9FEF51F87273}">
      <dgm:prSet/>
      <dgm:spPr/>
      <dgm:t>
        <a:bodyPr/>
        <a:lstStyle/>
        <a:p>
          <a:endParaRPr lang="es-CO" sz="2400"/>
        </a:p>
      </dgm:t>
    </dgm:pt>
    <dgm:pt modelId="{448B982B-951E-4FA4-8823-B28C51E6DA5D}" type="parTrans" cxnId="{4E687388-E79A-413A-BFA1-9FEF51F87273}">
      <dgm:prSet/>
      <dgm:spPr/>
      <dgm:t>
        <a:bodyPr/>
        <a:lstStyle/>
        <a:p>
          <a:endParaRPr lang="es-CO" sz="2400"/>
        </a:p>
      </dgm:t>
    </dgm:pt>
    <dgm:pt modelId="{6F50EE9A-376C-4CC0-AB55-EE6EA4F948A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s-CO" sz="2400" b="0" dirty="0" smtClean="0">
              <a:solidFill>
                <a:schemeClr val="bg2">
                  <a:lumMod val="50000"/>
                </a:schemeClr>
              </a:solidFill>
            </a:rPr>
            <a:t>Modalidad combinada: </a:t>
          </a:r>
          <a:r>
            <a:rPr lang="es-CO" sz="2400" u="none" dirty="0" smtClean="0">
              <a:solidFill>
                <a:schemeClr val="bg2">
                  <a:lumMod val="50000"/>
                </a:schemeClr>
              </a:solidFill>
            </a:rPr>
            <a:t>20 o 40 horas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virtuales y horas presenciales según las establecidas para el curso, sin superar las 80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horas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806710BE-4415-451C-B861-EF3000B93F2A}" type="parTrans" cxnId="{F511FBE2-AABB-4FC7-8B12-078389F80B23}">
      <dgm:prSet/>
      <dgm:spPr/>
      <dgm:t>
        <a:bodyPr/>
        <a:lstStyle/>
        <a:p>
          <a:endParaRPr lang="es-CO"/>
        </a:p>
      </dgm:t>
    </dgm:pt>
    <dgm:pt modelId="{413C9EB2-379C-4ABA-A5A6-FD652824CAC9}" type="sibTrans" cxnId="{F511FBE2-AABB-4FC7-8B12-078389F80B23}">
      <dgm:prSet/>
      <dgm:spPr/>
      <dgm:t>
        <a:bodyPr/>
        <a:lstStyle/>
        <a:p>
          <a:endParaRPr lang="es-CO"/>
        </a:p>
      </dgm:t>
    </dgm:pt>
    <dgm:pt modelId="{880E88E5-CF6A-4A0C-B024-B0CBC9E0F29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s-CO" sz="2400" b="0" dirty="0" smtClean="0">
              <a:solidFill>
                <a:schemeClr val="bg2">
                  <a:lumMod val="50000"/>
                </a:schemeClr>
              </a:solidFill>
            </a:rPr>
            <a:t>Modalidad virtual</a:t>
          </a:r>
          <a:r>
            <a:rPr lang="es-CO" sz="2400" b="1" dirty="0" smtClean="0">
              <a:solidFill>
                <a:schemeClr val="bg2">
                  <a:lumMod val="50000"/>
                </a:schemeClr>
              </a:solidFill>
            </a:rPr>
            <a:t>: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20 o 40 horas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FD39C96F-F400-4042-9FCC-707FB60A1F6C}" type="parTrans" cxnId="{7C3B4B4E-BDC2-432E-954F-31BB1EFCCBB2}">
      <dgm:prSet/>
      <dgm:spPr/>
      <dgm:t>
        <a:bodyPr/>
        <a:lstStyle/>
        <a:p>
          <a:endParaRPr lang="es-CO"/>
        </a:p>
      </dgm:t>
    </dgm:pt>
    <dgm:pt modelId="{4DAD5997-BB66-48C9-80E8-3945CDBC483A}" type="sibTrans" cxnId="{7C3B4B4E-BDC2-432E-954F-31BB1EFCCBB2}">
      <dgm:prSet/>
      <dgm:spPr/>
      <dgm:t>
        <a:bodyPr/>
        <a:lstStyle/>
        <a:p>
          <a:endParaRPr lang="es-CO"/>
        </a:p>
      </dgm:t>
    </dgm:pt>
    <dgm:pt modelId="{B4463EA4-5E4E-4C58-A5E6-214884860C7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10E2FCC5-07DD-4C48-9326-94DA92F0E76F}" type="parTrans" cxnId="{0A2A0870-B91A-4E14-AB3B-F61E98076146}">
      <dgm:prSet/>
      <dgm:spPr/>
    </dgm:pt>
    <dgm:pt modelId="{57A70382-1BC2-4E55-8B70-E6E5A46DDFB9}" type="sibTrans" cxnId="{0A2A0870-B91A-4E14-AB3B-F61E98076146}">
      <dgm:prSet/>
      <dgm:spPr/>
    </dgm:pt>
    <dgm:pt modelId="{558AE6D0-F66D-4EA0-8747-9C80A743DD87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6A935393-1E58-43C9-BBC3-6C61673B64FB}" type="parTrans" cxnId="{607ED75A-182A-4878-B74B-7FB90C46277B}">
      <dgm:prSet/>
      <dgm:spPr/>
    </dgm:pt>
    <dgm:pt modelId="{68AA6E83-C4F8-4D62-9306-52F5ECBAACC8}" type="sibTrans" cxnId="{607ED75A-182A-4878-B74B-7FB90C46277B}">
      <dgm:prSet/>
      <dgm:spPr/>
    </dgm:pt>
    <dgm:pt modelId="{18566712-7E50-41F2-83D0-855ABC04F28E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B7B5736A-7F6C-4985-8869-D15E4F5A6B32}" type="parTrans" cxnId="{BA3D2906-AB35-4175-B41C-24FD11D730C5}">
      <dgm:prSet/>
      <dgm:spPr/>
    </dgm:pt>
    <dgm:pt modelId="{46BCDB6F-1AC9-46B7-AEA8-6A5D185BB486}" type="sibTrans" cxnId="{BA3D2906-AB35-4175-B41C-24FD11D730C5}">
      <dgm:prSet/>
      <dgm:spPr/>
    </dgm:pt>
    <dgm:pt modelId="{B3227C8F-0190-47BF-982F-D8D4485B61FD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s-CO" sz="2400" b="0" dirty="0" smtClean="0">
              <a:solidFill>
                <a:schemeClr val="bg2">
                  <a:lumMod val="50000"/>
                </a:schemeClr>
              </a:solidFill>
            </a:rPr>
            <a:t>Modalidad </a:t>
          </a:r>
          <a:r>
            <a:rPr lang="es-CO" sz="2400" b="0" dirty="0" smtClean="0">
              <a:solidFill>
                <a:schemeClr val="bg2">
                  <a:lumMod val="50000"/>
                </a:schemeClr>
              </a:solidFill>
            </a:rPr>
            <a:t>presencial: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De 20 a 80 horas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BDE6681D-A3E6-477B-B14C-83732E4B4E82}" type="sibTrans" cxnId="{AE0BEA3A-16F9-4E04-A3DD-B856982B45FF}">
      <dgm:prSet/>
      <dgm:spPr/>
      <dgm:t>
        <a:bodyPr/>
        <a:lstStyle/>
        <a:p>
          <a:endParaRPr lang="es-CO" sz="2400"/>
        </a:p>
      </dgm:t>
    </dgm:pt>
    <dgm:pt modelId="{27207D86-D2EB-4B36-9855-61E906DF8205}" type="parTrans" cxnId="{AE0BEA3A-16F9-4E04-A3DD-B856982B45FF}">
      <dgm:prSet/>
      <dgm:spPr/>
      <dgm:t>
        <a:bodyPr/>
        <a:lstStyle/>
        <a:p>
          <a:endParaRPr lang="es-CO" sz="2400"/>
        </a:p>
      </dgm:t>
    </dgm:pt>
    <dgm:pt modelId="{D4621AC4-CE7E-44C6-B1C7-DEDF8C4E386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Beneficiarios: Mínimo 20 – Máximo 50 por grupo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57E52290-1400-4462-9DE6-9C92C686910D}" type="parTrans" cxnId="{49CCCB29-C67C-4377-9205-B98B21FDA0C5}">
      <dgm:prSet/>
      <dgm:spPr/>
    </dgm:pt>
    <dgm:pt modelId="{0EE800B2-49E0-4FE8-A25C-6AA8FCB923EF}" type="sibTrans" cxnId="{49CCCB29-C67C-4377-9205-B98B21FDA0C5}">
      <dgm:prSet/>
      <dgm:spPr/>
    </dgm:pt>
    <dgm:pt modelId="{6D428F68-5BC2-442D-AE6E-A24261EC135D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64CE5E24-CD60-45D8-AF64-B807E7AE49E3}" type="parTrans" cxnId="{4406BD98-92FF-45C2-9698-7B3E6D94AC6B}">
      <dgm:prSet/>
      <dgm:spPr/>
    </dgm:pt>
    <dgm:pt modelId="{367986A5-7463-4346-B7A1-62E66148BC2D}" type="sibTrans" cxnId="{4406BD98-92FF-45C2-9698-7B3E6D94AC6B}">
      <dgm:prSet/>
      <dgm:spPr/>
    </dgm:pt>
    <dgm:pt modelId="{2018A412-E59B-4E91-B04F-6F55D444A68E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5AC828B3-B876-49F2-AA53-A834EB5A62C1}" type="parTrans" cxnId="{23B0DB15-6302-4E35-AC45-212BBC462421}">
      <dgm:prSet/>
      <dgm:spPr/>
    </dgm:pt>
    <dgm:pt modelId="{3188D9EA-3DD2-45BF-AF88-1A0916FAA271}" type="sibTrans" cxnId="{23B0DB15-6302-4E35-AC45-212BBC462421}">
      <dgm:prSet/>
      <dgm:spPr/>
    </dgm:pt>
    <dgm:pt modelId="{BCC349BD-80AC-4B48-850C-78BBE928D26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1183DCF8-3923-45E0-9DC6-2558AF0B8977}" type="parTrans" cxnId="{F1130A37-8447-4626-934C-602235BCA6CF}">
      <dgm:prSet/>
      <dgm:spPr/>
    </dgm:pt>
    <dgm:pt modelId="{2DF2ACE6-808C-46B8-B9FF-3883C708EB44}" type="sibTrans" cxnId="{F1130A37-8447-4626-934C-602235BCA6CF}">
      <dgm:prSet/>
      <dgm:spPr/>
    </dgm:pt>
    <dgm:pt modelId="{E20FD705-48A2-4090-97CB-85C42BC0A0DF}" type="pres">
      <dgm:prSet presAssocID="{A88B4291-D9A4-4EBC-A23A-697C9127B3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26801B2-6FEB-4C6A-A8DF-F0DF3ECF9ADB}" type="pres">
      <dgm:prSet presAssocID="{48C8B521-D5EC-4BEE-909A-9A275AF2FDCB}" presName="linNode" presStyleCnt="0"/>
      <dgm:spPr/>
      <dgm:t>
        <a:bodyPr/>
        <a:lstStyle/>
        <a:p>
          <a:endParaRPr lang="es-CO"/>
        </a:p>
      </dgm:t>
    </dgm:pt>
    <dgm:pt modelId="{60A9D0F7-0E89-450D-9853-18E300D31853}" type="pres">
      <dgm:prSet presAssocID="{48C8B521-D5EC-4BEE-909A-9A275AF2FDCB}" presName="parentText" presStyleLbl="node1" presStyleIdx="0" presStyleCnt="1" custScaleX="78170" custScaleY="86169" custLinFactNeighborX="1831" custLinFactNeighborY="-107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238C2A-9EE2-4C95-BAD3-FCA8BC22CC18}" type="pres">
      <dgm:prSet presAssocID="{48C8B521-D5EC-4BEE-909A-9A275AF2FDCB}" presName="descendantText" presStyleLbl="alignAccFollowNode1" presStyleIdx="0" presStyleCnt="1" custScaleX="17724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1130A37-8447-4626-934C-602235BCA6CF}" srcId="{48C8B521-D5EC-4BEE-909A-9A275AF2FDCB}" destId="{BCC349BD-80AC-4B48-850C-78BBE928D260}" srcOrd="6" destOrd="0" parTransId="{1183DCF8-3923-45E0-9DC6-2558AF0B8977}" sibTransId="{2DF2ACE6-808C-46B8-B9FF-3883C708EB44}"/>
    <dgm:cxn modelId="{0A2A0870-B91A-4E14-AB3B-F61E98076146}" srcId="{48C8B521-D5EC-4BEE-909A-9A275AF2FDCB}" destId="{B4463EA4-5E4E-4C58-A5E6-214884860C71}" srcOrd="9" destOrd="0" parTransId="{10E2FCC5-07DD-4C48-9326-94DA92F0E76F}" sibTransId="{57A70382-1BC2-4E55-8B70-E6E5A46DDFB9}"/>
    <dgm:cxn modelId="{7886F1C0-FB78-4416-AFBB-F365ECA44424}" type="presOf" srcId="{BCC349BD-80AC-4B48-850C-78BBE928D260}" destId="{0B238C2A-9EE2-4C95-BAD3-FCA8BC22CC18}" srcOrd="0" destOrd="6" presId="urn:microsoft.com/office/officeart/2005/8/layout/vList5"/>
    <dgm:cxn modelId="{A45999F8-1F4D-4839-9618-964844D62D46}" type="presOf" srcId="{2018A412-E59B-4E91-B04F-6F55D444A68E}" destId="{0B238C2A-9EE2-4C95-BAD3-FCA8BC22CC18}" srcOrd="0" destOrd="4" presId="urn:microsoft.com/office/officeart/2005/8/layout/vList5"/>
    <dgm:cxn modelId="{9B3C5F4C-5899-4AA3-86B8-5A541735221D}" type="presOf" srcId="{6D428F68-5BC2-442D-AE6E-A24261EC135D}" destId="{0B238C2A-9EE2-4C95-BAD3-FCA8BC22CC18}" srcOrd="0" destOrd="2" presId="urn:microsoft.com/office/officeart/2005/8/layout/vList5"/>
    <dgm:cxn modelId="{4E687388-E79A-413A-BFA1-9FEF51F87273}" srcId="{A88B4291-D9A4-4EBC-A23A-697C9127B3AB}" destId="{48C8B521-D5EC-4BEE-909A-9A275AF2FDCB}" srcOrd="0" destOrd="0" parTransId="{448B982B-951E-4FA4-8823-B28C51E6DA5D}" sibTransId="{0BAF413D-B722-4207-B85F-8A0468B64BAB}"/>
    <dgm:cxn modelId="{E8ABC730-D0E7-499F-8F8C-B9F5622116CA}" type="presOf" srcId="{18566712-7E50-41F2-83D0-855ABC04F28E}" destId="{0B238C2A-9EE2-4C95-BAD3-FCA8BC22CC18}" srcOrd="0" destOrd="0" presId="urn:microsoft.com/office/officeart/2005/8/layout/vList5"/>
    <dgm:cxn modelId="{7D47B870-B22D-45F4-8C6B-7622E5C1DD3F}" type="presOf" srcId="{A88B4291-D9A4-4EBC-A23A-697C9127B3AB}" destId="{E20FD705-48A2-4090-97CB-85C42BC0A0DF}" srcOrd="0" destOrd="0" presId="urn:microsoft.com/office/officeart/2005/8/layout/vList5"/>
    <dgm:cxn modelId="{4406BD98-92FF-45C2-9698-7B3E6D94AC6B}" srcId="{48C8B521-D5EC-4BEE-909A-9A275AF2FDCB}" destId="{6D428F68-5BC2-442D-AE6E-A24261EC135D}" srcOrd="2" destOrd="0" parTransId="{64CE5E24-CD60-45D8-AF64-B807E7AE49E3}" sibTransId="{367986A5-7463-4346-B7A1-62E66148BC2D}"/>
    <dgm:cxn modelId="{23B0DB15-6302-4E35-AC45-212BBC462421}" srcId="{48C8B521-D5EC-4BEE-909A-9A275AF2FDCB}" destId="{2018A412-E59B-4E91-B04F-6F55D444A68E}" srcOrd="4" destOrd="0" parTransId="{5AC828B3-B876-49F2-AA53-A834EB5A62C1}" sibTransId="{3188D9EA-3DD2-45BF-AF88-1A0916FAA271}"/>
    <dgm:cxn modelId="{57222648-8EFE-4892-A7A4-476F826E4B5A}" type="presOf" srcId="{B3227C8F-0190-47BF-982F-D8D4485B61FD}" destId="{0B238C2A-9EE2-4C95-BAD3-FCA8BC22CC18}" srcOrd="0" destOrd="1" presId="urn:microsoft.com/office/officeart/2005/8/layout/vList5"/>
    <dgm:cxn modelId="{42F6ECE7-5CB0-4F5C-B0A9-2F9925EAD98A}" type="presOf" srcId="{558AE6D0-F66D-4EA0-8747-9C80A743DD87}" destId="{0B238C2A-9EE2-4C95-BAD3-FCA8BC22CC18}" srcOrd="0" destOrd="8" presId="urn:microsoft.com/office/officeart/2005/8/layout/vList5"/>
    <dgm:cxn modelId="{86CEC5A1-0901-49A8-A7C9-839241781B05}" type="presOf" srcId="{D4621AC4-CE7E-44C6-B1C7-DEDF8C4E386C}" destId="{0B238C2A-9EE2-4C95-BAD3-FCA8BC22CC18}" srcOrd="0" destOrd="7" presId="urn:microsoft.com/office/officeart/2005/8/layout/vList5"/>
    <dgm:cxn modelId="{AE0BEA3A-16F9-4E04-A3DD-B856982B45FF}" srcId="{48C8B521-D5EC-4BEE-909A-9A275AF2FDCB}" destId="{B3227C8F-0190-47BF-982F-D8D4485B61FD}" srcOrd="1" destOrd="0" parTransId="{27207D86-D2EB-4B36-9855-61E906DF8205}" sibTransId="{BDE6681D-A3E6-477B-B14C-83732E4B4E82}"/>
    <dgm:cxn modelId="{88B2E076-297D-4D13-A314-B0D0AD57F787}" type="presOf" srcId="{6F50EE9A-376C-4CC0-AB55-EE6EA4F948A5}" destId="{0B238C2A-9EE2-4C95-BAD3-FCA8BC22CC18}" srcOrd="0" destOrd="5" presId="urn:microsoft.com/office/officeart/2005/8/layout/vList5"/>
    <dgm:cxn modelId="{6C8380FB-2C10-4F60-B486-D76895B3D0C5}" type="presOf" srcId="{B4463EA4-5E4E-4C58-A5E6-214884860C71}" destId="{0B238C2A-9EE2-4C95-BAD3-FCA8BC22CC18}" srcOrd="0" destOrd="9" presId="urn:microsoft.com/office/officeart/2005/8/layout/vList5"/>
    <dgm:cxn modelId="{49CCCB29-C67C-4377-9205-B98B21FDA0C5}" srcId="{48C8B521-D5EC-4BEE-909A-9A275AF2FDCB}" destId="{D4621AC4-CE7E-44C6-B1C7-DEDF8C4E386C}" srcOrd="7" destOrd="0" parTransId="{57E52290-1400-4462-9DE6-9C92C686910D}" sibTransId="{0EE800B2-49E0-4FE8-A25C-6AA8FCB923EF}"/>
    <dgm:cxn modelId="{7C3B4B4E-BDC2-432E-954F-31BB1EFCCBB2}" srcId="{48C8B521-D5EC-4BEE-909A-9A275AF2FDCB}" destId="{880E88E5-CF6A-4A0C-B024-B0CBC9E0F292}" srcOrd="3" destOrd="0" parTransId="{FD39C96F-F400-4042-9FCC-707FB60A1F6C}" sibTransId="{4DAD5997-BB66-48C9-80E8-3945CDBC483A}"/>
    <dgm:cxn modelId="{BA3D2906-AB35-4175-B41C-24FD11D730C5}" srcId="{48C8B521-D5EC-4BEE-909A-9A275AF2FDCB}" destId="{18566712-7E50-41F2-83D0-855ABC04F28E}" srcOrd="0" destOrd="0" parTransId="{B7B5736A-7F6C-4985-8869-D15E4F5A6B32}" sibTransId="{46BCDB6F-1AC9-46B7-AEA8-6A5D185BB486}"/>
    <dgm:cxn modelId="{F511FBE2-AABB-4FC7-8B12-078389F80B23}" srcId="{48C8B521-D5EC-4BEE-909A-9A275AF2FDCB}" destId="{6F50EE9A-376C-4CC0-AB55-EE6EA4F948A5}" srcOrd="5" destOrd="0" parTransId="{806710BE-4415-451C-B861-EF3000B93F2A}" sibTransId="{413C9EB2-379C-4ABA-A5A6-FD652824CAC9}"/>
    <dgm:cxn modelId="{FE9CCE6E-7A31-403D-9224-0FB7E8B47C7B}" type="presOf" srcId="{880E88E5-CF6A-4A0C-B024-B0CBC9E0F292}" destId="{0B238C2A-9EE2-4C95-BAD3-FCA8BC22CC18}" srcOrd="0" destOrd="3" presId="urn:microsoft.com/office/officeart/2005/8/layout/vList5"/>
    <dgm:cxn modelId="{B1CC8CB9-88BB-4122-9CAD-1FCBF7B73542}" type="presOf" srcId="{48C8B521-D5EC-4BEE-909A-9A275AF2FDCB}" destId="{60A9D0F7-0E89-450D-9853-18E300D31853}" srcOrd="0" destOrd="0" presId="urn:microsoft.com/office/officeart/2005/8/layout/vList5"/>
    <dgm:cxn modelId="{607ED75A-182A-4878-B74B-7FB90C46277B}" srcId="{48C8B521-D5EC-4BEE-909A-9A275AF2FDCB}" destId="{558AE6D0-F66D-4EA0-8747-9C80A743DD87}" srcOrd="8" destOrd="0" parTransId="{6A935393-1E58-43C9-BBC3-6C61673B64FB}" sibTransId="{68AA6E83-C4F8-4D62-9306-52F5ECBAACC8}"/>
    <dgm:cxn modelId="{E3DEA8AF-5ACC-471C-8A71-01CFA4427172}" type="presParOf" srcId="{E20FD705-48A2-4090-97CB-85C42BC0A0DF}" destId="{126801B2-6FEB-4C6A-A8DF-F0DF3ECF9ADB}" srcOrd="0" destOrd="0" presId="urn:microsoft.com/office/officeart/2005/8/layout/vList5"/>
    <dgm:cxn modelId="{12302F0D-EDC8-496A-9E3B-0F399C5FB336}" type="presParOf" srcId="{126801B2-6FEB-4C6A-A8DF-F0DF3ECF9ADB}" destId="{60A9D0F7-0E89-450D-9853-18E300D31853}" srcOrd="0" destOrd="0" presId="urn:microsoft.com/office/officeart/2005/8/layout/vList5"/>
    <dgm:cxn modelId="{182D0214-4A9C-4830-95CA-9FF8EC3533BA}" type="presParOf" srcId="{126801B2-6FEB-4C6A-A8DF-F0DF3ECF9ADB}" destId="{0B238C2A-9EE2-4C95-BAD3-FCA8BC22CC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8B4291-D9A4-4EBC-A23A-697C9127B3AB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6A3A8174-4B1E-4D1C-BAF6-2218F8CA856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Modalidad presencial: De 80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a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120 horas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1486DD38-5673-4E84-8EDB-DDC801A11C90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CO" sz="2400" b="1" dirty="0" smtClean="0">
              <a:solidFill>
                <a:schemeClr val="bg1"/>
              </a:solidFill>
            </a:rPr>
            <a:t>Diplomado</a:t>
          </a:r>
          <a:endParaRPr lang="es-CO" sz="2400" b="1" dirty="0">
            <a:solidFill>
              <a:schemeClr val="bg1"/>
            </a:solidFill>
          </a:endParaRPr>
        </a:p>
      </dgm:t>
    </dgm:pt>
    <dgm:pt modelId="{B43232E6-4BCC-47CD-BB08-046A7AB0A196}" type="sibTrans" cxnId="{F1294DE8-793F-4262-A3D3-1C9FA8BB5D77}">
      <dgm:prSet/>
      <dgm:spPr/>
      <dgm:t>
        <a:bodyPr/>
        <a:lstStyle/>
        <a:p>
          <a:endParaRPr lang="es-CO" sz="2400"/>
        </a:p>
      </dgm:t>
    </dgm:pt>
    <dgm:pt modelId="{F092D2EF-5A55-4D4D-B4CF-2864098A24C1}" type="parTrans" cxnId="{F1294DE8-793F-4262-A3D3-1C9FA8BB5D77}">
      <dgm:prSet/>
      <dgm:spPr/>
      <dgm:t>
        <a:bodyPr/>
        <a:lstStyle/>
        <a:p>
          <a:endParaRPr lang="es-CO" sz="2400"/>
        </a:p>
      </dgm:t>
    </dgm:pt>
    <dgm:pt modelId="{B6D1D864-6DCB-4C2A-9398-1562609CB0A1}" type="sibTrans" cxnId="{11F4590F-1AF4-4B34-9146-28CF970B2F01}">
      <dgm:prSet/>
      <dgm:spPr/>
      <dgm:t>
        <a:bodyPr/>
        <a:lstStyle/>
        <a:p>
          <a:endParaRPr lang="es-CO" sz="2400"/>
        </a:p>
      </dgm:t>
    </dgm:pt>
    <dgm:pt modelId="{8FB2B92F-57A7-4EED-976C-8CEE8D47C6A5}" type="parTrans" cxnId="{11F4590F-1AF4-4B34-9146-28CF970B2F01}">
      <dgm:prSet/>
      <dgm:spPr/>
      <dgm:t>
        <a:bodyPr/>
        <a:lstStyle/>
        <a:p>
          <a:endParaRPr lang="es-CO" sz="2400"/>
        </a:p>
      </dgm:t>
    </dgm:pt>
    <dgm:pt modelId="{96775695-935F-4A7B-8F2F-288767253CD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Modalidad virtual: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80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o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120 horas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0C626E20-ADE8-4B3A-AF87-F7B5643AAA63}" type="parTrans" cxnId="{FAE685AC-D1C0-457D-80DF-476B4BEF0459}">
      <dgm:prSet/>
      <dgm:spPr/>
      <dgm:t>
        <a:bodyPr/>
        <a:lstStyle/>
        <a:p>
          <a:endParaRPr lang="es-CO"/>
        </a:p>
      </dgm:t>
    </dgm:pt>
    <dgm:pt modelId="{196A6DE7-D0F9-431F-83F1-6F235394E9B2}" type="sibTrans" cxnId="{FAE685AC-D1C0-457D-80DF-476B4BEF0459}">
      <dgm:prSet/>
      <dgm:spPr/>
      <dgm:t>
        <a:bodyPr/>
        <a:lstStyle/>
        <a:p>
          <a:endParaRPr lang="es-CO"/>
        </a:p>
      </dgm:t>
    </dgm:pt>
    <dgm:pt modelId="{2ECC46BE-EFD9-4439-A14D-0CEBADCDEC2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Modalidad </a:t>
          </a:r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combinada: 80 horas virtuales y horas presenciales según las establecidas para el diplomado, sin superar las 120 horas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A1C64961-6EAA-4299-9237-73C7EFC77B34}" type="parTrans" cxnId="{0B3E6C35-6EFE-4C7C-ABB3-1F61FCCBF3FF}">
      <dgm:prSet/>
      <dgm:spPr/>
      <dgm:t>
        <a:bodyPr/>
        <a:lstStyle/>
        <a:p>
          <a:endParaRPr lang="es-CO"/>
        </a:p>
      </dgm:t>
    </dgm:pt>
    <dgm:pt modelId="{1D51B885-6953-48A4-B1D7-CE2E2B5D58A6}" type="sibTrans" cxnId="{0B3E6C35-6EFE-4C7C-ABB3-1F61FCCBF3FF}">
      <dgm:prSet/>
      <dgm:spPr/>
      <dgm:t>
        <a:bodyPr/>
        <a:lstStyle/>
        <a:p>
          <a:endParaRPr lang="es-CO"/>
        </a:p>
      </dgm:t>
    </dgm:pt>
    <dgm:pt modelId="{21942E76-CBC4-4024-B58E-6A050CA07B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CO" sz="2400" dirty="0" smtClean="0">
              <a:solidFill>
                <a:schemeClr val="bg2">
                  <a:lumMod val="50000"/>
                </a:schemeClr>
              </a:solidFill>
            </a:rPr>
            <a:t>Beneficiarios: Mínimo 20 – Máximo 50 por grupo</a:t>
          </a:r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AF648ACC-8CCB-462C-BA7D-2E4E87CEDBDB}" type="parTrans" cxnId="{8D78D3A2-E297-4027-81BD-F5A8E41D8A29}">
      <dgm:prSet/>
      <dgm:spPr/>
      <dgm:t>
        <a:bodyPr/>
        <a:lstStyle/>
        <a:p>
          <a:endParaRPr lang="es-CO"/>
        </a:p>
      </dgm:t>
    </dgm:pt>
    <dgm:pt modelId="{BA1A26CC-F488-48A5-9F34-420BC76F31F3}" type="sibTrans" cxnId="{8D78D3A2-E297-4027-81BD-F5A8E41D8A29}">
      <dgm:prSet/>
      <dgm:spPr/>
      <dgm:t>
        <a:bodyPr/>
        <a:lstStyle/>
        <a:p>
          <a:endParaRPr lang="es-CO"/>
        </a:p>
      </dgm:t>
    </dgm:pt>
    <dgm:pt modelId="{36166E3C-C0EF-4E34-A831-8CBCDCC691D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9E862010-8122-4AAA-8719-23B64A568A96}" type="parTrans" cxnId="{8CB03371-BD94-45EC-B16F-3D619B25C375}">
      <dgm:prSet/>
      <dgm:spPr/>
      <dgm:t>
        <a:bodyPr/>
        <a:lstStyle/>
        <a:p>
          <a:endParaRPr lang="es-CO"/>
        </a:p>
      </dgm:t>
    </dgm:pt>
    <dgm:pt modelId="{0410DAAC-86FE-4851-A2E9-4930EC3C9604}" type="sibTrans" cxnId="{8CB03371-BD94-45EC-B16F-3D619B25C375}">
      <dgm:prSet/>
      <dgm:spPr/>
      <dgm:t>
        <a:bodyPr/>
        <a:lstStyle/>
        <a:p>
          <a:endParaRPr lang="es-CO"/>
        </a:p>
      </dgm:t>
    </dgm:pt>
    <dgm:pt modelId="{9AA851CF-5B77-4137-B22C-762D318CED8F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FE534537-53B4-4142-A6E3-313558FD2E53}" type="parTrans" cxnId="{7C413C5D-12F5-459B-B454-BE213B636E63}">
      <dgm:prSet/>
      <dgm:spPr/>
      <dgm:t>
        <a:bodyPr/>
        <a:lstStyle/>
        <a:p>
          <a:endParaRPr lang="es-CO"/>
        </a:p>
      </dgm:t>
    </dgm:pt>
    <dgm:pt modelId="{7BB2C35C-E4CC-4771-8C4E-7CAB421279EE}" type="sibTrans" cxnId="{7C413C5D-12F5-459B-B454-BE213B636E63}">
      <dgm:prSet/>
      <dgm:spPr/>
      <dgm:t>
        <a:bodyPr/>
        <a:lstStyle/>
        <a:p>
          <a:endParaRPr lang="es-CO"/>
        </a:p>
      </dgm:t>
    </dgm:pt>
    <dgm:pt modelId="{42839E30-DD87-4506-9530-82EB09EAD43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endParaRPr lang="es-CO" sz="2400" dirty="0">
            <a:solidFill>
              <a:schemeClr val="bg2">
                <a:lumMod val="50000"/>
              </a:schemeClr>
            </a:solidFill>
          </a:endParaRPr>
        </a:p>
      </dgm:t>
    </dgm:pt>
    <dgm:pt modelId="{4D1A6A26-72D0-4CDE-9E63-8034B7439ED1}" type="parTrans" cxnId="{806E5CE7-0D46-42C1-9709-F78210EFB354}">
      <dgm:prSet/>
      <dgm:spPr/>
      <dgm:t>
        <a:bodyPr/>
        <a:lstStyle/>
        <a:p>
          <a:endParaRPr lang="es-CO"/>
        </a:p>
      </dgm:t>
    </dgm:pt>
    <dgm:pt modelId="{4C1E6824-B065-491C-9BDD-BD7722D7FB72}" type="sibTrans" cxnId="{806E5CE7-0D46-42C1-9709-F78210EFB354}">
      <dgm:prSet/>
      <dgm:spPr/>
      <dgm:t>
        <a:bodyPr/>
        <a:lstStyle/>
        <a:p>
          <a:endParaRPr lang="es-CO"/>
        </a:p>
      </dgm:t>
    </dgm:pt>
    <dgm:pt modelId="{E20FD705-48A2-4090-97CB-85C42BC0A0DF}" type="pres">
      <dgm:prSet presAssocID="{A88B4291-D9A4-4EBC-A23A-697C9127B3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F7759BB-B1B3-49A3-A689-25E717DDBC07}" type="pres">
      <dgm:prSet presAssocID="{1486DD38-5673-4E84-8EDB-DDC801A11C90}" presName="linNode" presStyleCnt="0"/>
      <dgm:spPr/>
      <dgm:t>
        <a:bodyPr/>
        <a:lstStyle/>
        <a:p>
          <a:endParaRPr lang="es-CO"/>
        </a:p>
      </dgm:t>
    </dgm:pt>
    <dgm:pt modelId="{AF8A48D6-87F9-4844-B339-1CF8BB9BF799}" type="pres">
      <dgm:prSet presAssocID="{1486DD38-5673-4E84-8EDB-DDC801A11C90}" presName="parentText" presStyleLbl="node1" presStyleIdx="0" presStyleCnt="1" custScaleX="92132" custScaleY="9083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A0F5FD-69E9-431D-8A64-B5280967291F}" type="pres">
      <dgm:prSet presAssocID="{1486DD38-5673-4E84-8EDB-DDC801A11C90}" presName="descendantText" presStyleLbl="alignAccFollowNode1" presStyleIdx="0" presStyleCnt="1" custScaleX="207582" custScaleY="1097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D099620-9AD0-4C3A-A664-E5AA56B60573}" type="presOf" srcId="{6A3A8174-4B1E-4D1C-BAF6-2218F8CA8566}" destId="{4CA0F5FD-69E9-431D-8A64-B5280967291F}" srcOrd="0" destOrd="0" presId="urn:microsoft.com/office/officeart/2005/8/layout/vList5"/>
    <dgm:cxn modelId="{025A7394-14CD-4A37-B6C8-D13DDBFB011A}" type="presOf" srcId="{A88B4291-D9A4-4EBC-A23A-697C9127B3AB}" destId="{E20FD705-48A2-4090-97CB-85C42BC0A0DF}" srcOrd="0" destOrd="0" presId="urn:microsoft.com/office/officeart/2005/8/layout/vList5"/>
    <dgm:cxn modelId="{A727BB4D-9697-4220-8F65-64B51D8F99AA}" type="presOf" srcId="{96775695-935F-4A7B-8F2F-288767253CDC}" destId="{4CA0F5FD-69E9-431D-8A64-B5280967291F}" srcOrd="0" destOrd="2" presId="urn:microsoft.com/office/officeart/2005/8/layout/vList5"/>
    <dgm:cxn modelId="{8D78D3A2-E297-4027-81BD-F5A8E41D8A29}" srcId="{1486DD38-5673-4E84-8EDB-DDC801A11C90}" destId="{21942E76-CBC4-4024-B58E-6A050CA07B16}" srcOrd="6" destOrd="0" parTransId="{AF648ACC-8CCB-462C-BA7D-2E4E87CEDBDB}" sibTransId="{BA1A26CC-F488-48A5-9F34-420BC76F31F3}"/>
    <dgm:cxn modelId="{F1294DE8-793F-4262-A3D3-1C9FA8BB5D77}" srcId="{A88B4291-D9A4-4EBC-A23A-697C9127B3AB}" destId="{1486DD38-5673-4E84-8EDB-DDC801A11C90}" srcOrd="0" destOrd="0" parTransId="{F092D2EF-5A55-4D4D-B4CF-2864098A24C1}" sibTransId="{B43232E6-4BCC-47CD-BB08-046A7AB0A196}"/>
    <dgm:cxn modelId="{ECA2F795-B294-4440-8CF1-A490CE562360}" type="presOf" srcId="{1486DD38-5673-4E84-8EDB-DDC801A11C90}" destId="{AF8A48D6-87F9-4844-B339-1CF8BB9BF799}" srcOrd="0" destOrd="0" presId="urn:microsoft.com/office/officeart/2005/8/layout/vList5"/>
    <dgm:cxn modelId="{EEF77E84-1B0F-46D3-90A5-092BF2651B3F}" type="presOf" srcId="{21942E76-CBC4-4024-B58E-6A050CA07B16}" destId="{4CA0F5FD-69E9-431D-8A64-B5280967291F}" srcOrd="0" destOrd="6" presId="urn:microsoft.com/office/officeart/2005/8/layout/vList5"/>
    <dgm:cxn modelId="{FAE685AC-D1C0-457D-80DF-476B4BEF0459}" srcId="{1486DD38-5673-4E84-8EDB-DDC801A11C90}" destId="{96775695-935F-4A7B-8F2F-288767253CDC}" srcOrd="2" destOrd="0" parTransId="{0C626E20-ADE8-4B3A-AF87-F7B5643AAA63}" sibTransId="{196A6DE7-D0F9-431F-83F1-6F235394E9B2}"/>
    <dgm:cxn modelId="{3CFC67B5-6C51-40C5-99AB-EB1058F11E01}" type="presOf" srcId="{9AA851CF-5B77-4137-B22C-762D318CED8F}" destId="{4CA0F5FD-69E9-431D-8A64-B5280967291F}" srcOrd="0" destOrd="1" presId="urn:microsoft.com/office/officeart/2005/8/layout/vList5"/>
    <dgm:cxn modelId="{806E5CE7-0D46-42C1-9709-F78210EFB354}" srcId="{1486DD38-5673-4E84-8EDB-DDC801A11C90}" destId="{42839E30-DD87-4506-9530-82EB09EAD434}" srcOrd="3" destOrd="0" parTransId="{4D1A6A26-72D0-4CDE-9E63-8034B7439ED1}" sibTransId="{4C1E6824-B065-491C-9BDD-BD7722D7FB72}"/>
    <dgm:cxn modelId="{0B3E6C35-6EFE-4C7C-ABB3-1F61FCCBF3FF}" srcId="{1486DD38-5673-4E84-8EDB-DDC801A11C90}" destId="{2ECC46BE-EFD9-4439-A14D-0CEBADCDEC20}" srcOrd="4" destOrd="0" parTransId="{A1C64961-6EAA-4299-9237-73C7EFC77B34}" sibTransId="{1D51B885-6953-48A4-B1D7-CE2E2B5D58A6}"/>
    <dgm:cxn modelId="{862C794D-BB51-4DDC-BAD5-D8579E64D640}" type="presOf" srcId="{2ECC46BE-EFD9-4439-A14D-0CEBADCDEC20}" destId="{4CA0F5FD-69E9-431D-8A64-B5280967291F}" srcOrd="0" destOrd="4" presId="urn:microsoft.com/office/officeart/2005/8/layout/vList5"/>
    <dgm:cxn modelId="{872AF934-A9EE-4712-A2A8-43BC8F951DCB}" type="presOf" srcId="{42839E30-DD87-4506-9530-82EB09EAD434}" destId="{4CA0F5FD-69E9-431D-8A64-B5280967291F}" srcOrd="0" destOrd="3" presId="urn:microsoft.com/office/officeart/2005/8/layout/vList5"/>
    <dgm:cxn modelId="{11F4590F-1AF4-4B34-9146-28CF970B2F01}" srcId="{1486DD38-5673-4E84-8EDB-DDC801A11C90}" destId="{6A3A8174-4B1E-4D1C-BAF6-2218F8CA8566}" srcOrd="0" destOrd="0" parTransId="{8FB2B92F-57A7-4EED-976C-8CEE8D47C6A5}" sibTransId="{B6D1D864-6DCB-4C2A-9398-1562609CB0A1}"/>
    <dgm:cxn modelId="{8CB03371-BD94-45EC-B16F-3D619B25C375}" srcId="{1486DD38-5673-4E84-8EDB-DDC801A11C90}" destId="{36166E3C-C0EF-4E34-A831-8CBCDCC691DC}" srcOrd="5" destOrd="0" parTransId="{9E862010-8122-4AAA-8719-23B64A568A96}" sibTransId="{0410DAAC-86FE-4851-A2E9-4930EC3C9604}"/>
    <dgm:cxn modelId="{7C413C5D-12F5-459B-B454-BE213B636E63}" srcId="{1486DD38-5673-4E84-8EDB-DDC801A11C90}" destId="{9AA851CF-5B77-4137-B22C-762D318CED8F}" srcOrd="1" destOrd="0" parTransId="{FE534537-53B4-4142-A6E3-313558FD2E53}" sibTransId="{7BB2C35C-E4CC-4771-8C4E-7CAB421279EE}"/>
    <dgm:cxn modelId="{721A2531-BB19-4BC1-9433-01EA6E36950C}" type="presOf" srcId="{36166E3C-C0EF-4E34-A831-8CBCDCC691DC}" destId="{4CA0F5FD-69E9-431D-8A64-B5280967291F}" srcOrd="0" destOrd="5" presId="urn:microsoft.com/office/officeart/2005/8/layout/vList5"/>
    <dgm:cxn modelId="{51DFE2A5-E201-4C27-893F-65B7CB782081}" type="presParOf" srcId="{E20FD705-48A2-4090-97CB-85C42BC0A0DF}" destId="{9F7759BB-B1B3-49A3-A689-25E717DDBC07}" srcOrd="0" destOrd="0" presId="urn:microsoft.com/office/officeart/2005/8/layout/vList5"/>
    <dgm:cxn modelId="{AE3ADE74-D814-4CFE-8697-7E21713A71EB}" type="presParOf" srcId="{9F7759BB-B1B3-49A3-A689-25E717DDBC07}" destId="{AF8A48D6-87F9-4844-B339-1CF8BB9BF799}" srcOrd="0" destOrd="0" presId="urn:microsoft.com/office/officeart/2005/8/layout/vList5"/>
    <dgm:cxn modelId="{96D46E65-5AA8-4376-82B1-CD51B67873D5}" type="presParOf" srcId="{9F7759BB-B1B3-49A3-A689-25E717DDBC07}" destId="{4CA0F5FD-69E9-431D-8A64-B528096729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5B77A9-510D-4A15-B7AD-81AD3AF69B5A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s-CO"/>
        </a:p>
      </dgm:t>
    </dgm:pt>
    <dgm:pt modelId="{3B9EF87A-F64A-48B8-9A55-8D79323C67D4}">
      <dgm:prSet phldrT="[Texto]" custT="1"/>
      <dgm:spPr/>
      <dgm:t>
        <a:bodyPr/>
        <a:lstStyle/>
        <a:p>
          <a:r>
            <a:rPr lang="es-ES" sz="2000" dirty="0" smtClean="0"/>
            <a:t>Analice detalladamente el contenido </a:t>
          </a:r>
          <a:r>
            <a:rPr lang="es-ES" sz="2000" dirty="0" smtClean="0"/>
            <a:t>del Pliego </a:t>
          </a:r>
          <a:r>
            <a:rPr lang="es-ES" sz="2000" dirty="0" smtClean="0"/>
            <a:t>de la Convocatoria y sus </a:t>
          </a:r>
          <a:r>
            <a:rPr lang="es-ES" sz="2000" dirty="0" smtClean="0"/>
            <a:t>anexos</a:t>
          </a:r>
          <a:endParaRPr lang="es-CO" sz="2000" dirty="0"/>
        </a:p>
      </dgm:t>
    </dgm:pt>
    <dgm:pt modelId="{11BDBD06-87E1-4C0D-B6DB-43A2BD4944D5}" type="parTrans" cxnId="{443C0329-AF5F-44EE-87CD-AE166773448D}">
      <dgm:prSet/>
      <dgm:spPr/>
      <dgm:t>
        <a:bodyPr/>
        <a:lstStyle/>
        <a:p>
          <a:endParaRPr lang="es-CO"/>
        </a:p>
      </dgm:t>
    </dgm:pt>
    <dgm:pt modelId="{BC48C03E-2D18-4AB3-932D-5B7962C1F650}" type="sibTrans" cxnId="{443C0329-AF5F-44EE-87CD-AE166773448D}">
      <dgm:prSet/>
      <dgm:spPr/>
      <dgm:t>
        <a:bodyPr/>
        <a:lstStyle/>
        <a:p>
          <a:endParaRPr lang="es-CO"/>
        </a:p>
      </dgm:t>
    </dgm:pt>
    <dgm:pt modelId="{8A2084C5-704F-458A-A418-B5B040E3C74D}">
      <dgm:prSet phldrT="[Texto]" custT="1"/>
      <dgm:spPr/>
      <dgm:t>
        <a:bodyPr/>
        <a:lstStyle/>
        <a:p>
          <a:pPr algn="just"/>
          <a:r>
            <a:rPr lang="es-ES" sz="2000" smtClean="0"/>
            <a:t>Verifique el cumplimiento de los requisitos jurídicos, técnicos y financieros establecidos para participar en la Convocatoria y antes de presentarse, tenga la certeza de que no esté incurso en ninguna de las inhabilidades e incompatibilidades para contratar con el Estado</a:t>
          </a:r>
          <a:endParaRPr lang="es-CO" sz="2000" dirty="0"/>
        </a:p>
      </dgm:t>
    </dgm:pt>
    <dgm:pt modelId="{62A49BD7-7FA6-4008-A034-3CFF7069E08E}" type="parTrans" cxnId="{01CAFF42-3107-4525-B42D-24984AC4FFA8}">
      <dgm:prSet/>
      <dgm:spPr/>
      <dgm:t>
        <a:bodyPr/>
        <a:lstStyle/>
        <a:p>
          <a:endParaRPr lang="es-CO"/>
        </a:p>
      </dgm:t>
    </dgm:pt>
    <dgm:pt modelId="{D128B049-1594-440F-84B3-9396DB4E9ACC}" type="sibTrans" cxnId="{01CAFF42-3107-4525-B42D-24984AC4FFA8}">
      <dgm:prSet/>
      <dgm:spPr/>
      <dgm:t>
        <a:bodyPr/>
        <a:lstStyle/>
        <a:p>
          <a:endParaRPr lang="es-CO"/>
        </a:p>
      </dgm:t>
    </dgm:pt>
    <dgm:pt modelId="{8AFC4594-5728-4DD6-B7B8-5EEA2B2730EE}">
      <dgm:prSet phldrT="[Texto]" custT="1"/>
      <dgm:spPr/>
      <dgm:t>
        <a:bodyPr/>
        <a:lstStyle/>
        <a:p>
          <a:r>
            <a:rPr lang="es-ES" sz="2000" dirty="0" smtClean="0"/>
            <a:t>Recuerde que la Convocatoria se conforma por el pliego, sus anexos y las adendas que surjan en el proceso. Por lo anterior se recomienda consultar permanentemente la página web del SENA </a:t>
          </a:r>
          <a:r>
            <a:rPr lang="es-ES" sz="2000" dirty="0" smtClean="0">
              <a:hlinkClick xmlns:r="http://schemas.openxmlformats.org/officeDocument/2006/relationships" r:id="rId1"/>
            </a:rPr>
            <a:t>www.sena.edu.co</a:t>
          </a:r>
          <a:r>
            <a:rPr lang="es-ES" sz="2000" dirty="0" smtClean="0"/>
            <a:t> para informarse de las novedades de la </a:t>
          </a:r>
          <a:r>
            <a:rPr lang="es-ES" sz="2000" dirty="0" smtClean="0"/>
            <a:t>Convocatoria</a:t>
          </a:r>
          <a:endParaRPr lang="es-ES" sz="2000" dirty="0" smtClean="0"/>
        </a:p>
      </dgm:t>
    </dgm:pt>
    <dgm:pt modelId="{BCDDECC5-3098-4E49-83F6-0BC033C4F248}" type="parTrans" cxnId="{D7DC3E62-E36A-4E8D-A482-D5AEC32E2464}">
      <dgm:prSet/>
      <dgm:spPr/>
      <dgm:t>
        <a:bodyPr/>
        <a:lstStyle/>
        <a:p>
          <a:endParaRPr lang="es-CO"/>
        </a:p>
      </dgm:t>
    </dgm:pt>
    <dgm:pt modelId="{E4D8B069-D4DA-4E10-A78F-5CFD0BB7ABEE}" type="sibTrans" cxnId="{D7DC3E62-E36A-4E8D-A482-D5AEC32E2464}">
      <dgm:prSet/>
      <dgm:spPr/>
      <dgm:t>
        <a:bodyPr/>
        <a:lstStyle/>
        <a:p>
          <a:endParaRPr lang="es-CO"/>
        </a:p>
      </dgm:t>
    </dgm:pt>
    <dgm:pt modelId="{EBFBB567-BD2D-4681-8102-00FE851321D8}" type="pres">
      <dgm:prSet presAssocID="{915B77A9-510D-4A15-B7AD-81AD3AF69B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A911E118-9A55-441B-911F-5F280E12B6B7}" type="pres">
      <dgm:prSet presAssocID="{915B77A9-510D-4A15-B7AD-81AD3AF69B5A}" presName="Name1" presStyleCnt="0"/>
      <dgm:spPr/>
      <dgm:t>
        <a:bodyPr/>
        <a:lstStyle/>
        <a:p>
          <a:endParaRPr lang="es-CO"/>
        </a:p>
      </dgm:t>
    </dgm:pt>
    <dgm:pt modelId="{6870CA11-8A38-4469-BF4B-588AAA68E395}" type="pres">
      <dgm:prSet presAssocID="{915B77A9-510D-4A15-B7AD-81AD3AF69B5A}" presName="cycle" presStyleCnt="0"/>
      <dgm:spPr/>
      <dgm:t>
        <a:bodyPr/>
        <a:lstStyle/>
        <a:p>
          <a:endParaRPr lang="es-CO"/>
        </a:p>
      </dgm:t>
    </dgm:pt>
    <dgm:pt modelId="{F25DE98F-1F54-41C3-B9D4-8D02D50A3F5C}" type="pres">
      <dgm:prSet presAssocID="{915B77A9-510D-4A15-B7AD-81AD3AF69B5A}" presName="srcNode" presStyleLbl="node1" presStyleIdx="0" presStyleCnt="3"/>
      <dgm:spPr/>
      <dgm:t>
        <a:bodyPr/>
        <a:lstStyle/>
        <a:p>
          <a:endParaRPr lang="es-CO"/>
        </a:p>
      </dgm:t>
    </dgm:pt>
    <dgm:pt modelId="{D911119B-850D-48A3-960C-9193429D7576}" type="pres">
      <dgm:prSet presAssocID="{915B77A9-510D-4A15-B7AD-81AD3AF69B5A}" presName="conn" presStyleLbl="parChTrans1D2" presStyleIdx="0" presStyleCnt="1"/>
      <dgm:spPr/>
      <dgm:t>
        <a:bodyPr/>
        <a:lstStyle/>
        <a:p>
          <a:endParaRPr lang="es-CO"/>
        </a:p>
      </dgm:t>
    </dgm:pt>
    <dgm:pt modelId="{7F7AD2D7-0BF0-4DF7-BF49-9233DDE24DFB}" type="pres">
      <dgm:prSet presAssocID="{915B77A9-510D-4A15-B7AD-81AD3AF69B5A}" presName="extraNode" presStyleLbl="node1" presStyleIdx="0" presStyleCnt="3"/>
      <dgm:spPr/>
      <dgm:t>
        <a:bodyPr/>
        <a:lstStyle/>
        <a:p>
          <a:endParaRPr lang="es-CO"/>
        </a:p>
      </dgm:t>
    </dgm:pt>
    <dgm:pt modelId="{CA2004B6-09B6-4258-9D14-E3C1575399F1}" type="pres">
      <dgm:prSet presAssocID="{915B77A9-510D-4A15-B7AD-81AD3AF69B5A}" presName="dstNode" presStyleLbl="node1" presStyleIdx="0" presStyleCnt="3"/>
      <dgm:spPr/>
      <dgm:t>
        <a:bodyPr/>
        <a:lstStyle/>
        <a:p>
          <a:endParaRPr lang="es-CO"/>
        </a:p>
      </dgm:t>
    </dgm:pt>
    <dgm:pt modelId="{050BE21D-EF2B-40A9-ABE7-C016B80FCABB}" type="pres">
      <dgm:prSet presAssocID="{3B9EF87A-F64A-48B8-9A55-8D79323C67D4}" presName="text_1" presStyleLbl="node1" presStyleIdx="0" presStyleCnt="3" custLinFactNeighborX="713" custLinFactNeighborY="1034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980BD2-F27F-4EB5-B8AF-F1DE4A728FAB}" type="pres">
      <dgm:prSet presAssocID="{3B9EF87A-F64A-48B8-9A55-8D79323C67D4}" presName="accent_1" presStyleCnt="0"/>
      <dgm:spPr/>
      <dgm:t>
        <a:bodyPr/>
        <a:lstStyle/>
        <a:p>
          <a:endParaRPr lang="es-CO"/>
        </a:p>
      </dgm:t>
    </dgm:pt>
    <dgm:pt modelId="{E6003A56-AB8F-4E4C-A6F6-FB222173D919}" type="pres">
      <dgm:prSet presAssocID="{3B9EF87A-F64A-48B8-9A55-8D79323C67D4}" presName="accentRepeatNode" presStyleLbl="solidFgAcc1" presStyleIdx="0" presStyleCnt="3" custLinFactNeighborX="919" custLinFactNeighborY="91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5DB2B441-D42A-449D-8C46-98F20559CFF5}" type="pres">
      <dgm:prSet presAssocID="{8A2084C5-704F-458A-A418-B5B040E3C74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7817281-4FA6-40D7-8F39-5AB1954F8E05}" type="pres">
      <dgm:prSet presAssocID="{8A2084C5-704F-458A-A418-B5B040E3C74D}" presName="accent_2" presStyleCnt="0"/>
      <dgm:spPr/>
      <dgm:t>
        <a:bodyPr/>
        <a:lstStyle/>
        <a:p>
          <a:endParaRPr lang="es-CO"/>
        </a:p>
      </dgm:t>
    </dgm:pt>
    <dgm:pt modelId="{FE3DF225-DDD6-4DD7-A341-11AEC232A17A}" type="pres">
      <dgm:prSet presAssocID="{8A2084C5-704F-458A-A418-B5B040E3C74D}" presName="accentRepeatNode" presStyleLbl="solidFgAcc1" presStyleIdx="1" presStyleCnt="3" custScaleX="85254" custScaleY="9055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44F4AC2E-D642-46E2-AC3E-0F857440C02D}" type="pres">
      <dgm:prSet presAssocID="{8AFC4594-5728-4DD6-B7B8-5EEA2B2730EE}" presName="text_3" presStyleLbl="node1" presStyleIdx="2" presStyleCnt="3" custScaleY="178085" custLinFactNeighborX="2851" custLinFactNeighborY="172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B02F90-1DD2-4759-956E-6CB594DE7615}" type="pres">
      <dgm:prSet presAssocID="{8AFC4594-5728-4DD6-B7B8-5EEA2B2730EE}" presName="accent_3" presStyleCnt="0"/>
      <dgm:spPr/>
      <dgm:t>
        <a:bodyPr/>
        <a:lstStyle/>
        <a:p>
          <a:endParaRPr lang="es-CO"/>
        </a:p>
      </dgm:t>
    </dgm:pt>
    <dgm:pt modelId="{F7160727-7FA0-4F8F-A521-ECB36F863D0A}" type="pres">
      <dgm:prSet presAssocID="{8AFC4594-5728-4DD6-B7B8-5EEA2B2730EE}" presName="accentRepeatNode" presStyleLbl="solidFgAcc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0F2B358C-6D22-4D3F-85CA-703FF01BC66F}" type="presOf" srcId="{3B9EF87A-F64A-48B8-9A55-8D79323C67D4}" destId="{050BE21D-EF2B-40A9-ABE7-C016B80FCABB}" srcOrd="0" destOrd="0" presId="urn:microsoft.com/office/officeart/2008/layout/VerticalCurvedList"/>
    <dgm:cxn modelId="{26ADFC22-E217-4F1C-902E-4EE47A9EC823}" type="presOf" srcId="{915B77A9-510D-4A15-B7AD-81AD3AF69B5A}" destId="{EBFBB567-BD2D-4681-8102-00FE851321D8}" srcOrd="0" destOrd="0" presId="urn:microsoft.com/office/officeart/2008/layout/VerticalCurvedList"/>
    <dgm:cxn modelId="{6B8B3C26-F8C2-4DF9-A187-24C4F936EB12}" type="presOf" srcId="{BC48C03E-2D18-4AB3-932D-5B7962C1F650}" destId="{D911119B-850D-48A3-960C-9193429D7576}" srcOrd="0" destOrd="0" presId="urn:microsoft.com/office/officeart/2008/layout/VerticalCurvedList"/>
    <dgm:cxn modelId="{01CAFF42-3107-4525-B42D-24984AC4FFA8}" srcId="{915B77A9-510D-4A15-B7AD-81AD3AF69B5A}" destId="{8A2084C5-704F-458A-A418-B5B040E3C74D}" srcOrd="1" destOrd="0" parTransId="{62A49BD7-7FA6-4008-A034-3CFF7069E08E}" sibTransId="{D128B049-1594-440F-84B3-9396DB4E9ACC}"/>
    <dgm:cxn modelId="{10E7562D-F99D-4F2A-9B74-B487A7D00E91}" type="presOf" srcId="{8AFC4594-5728-4DD6-B7B8-5EEA2B2730EE}" destId="{44F4AC2E-D642-46E2-AC3E-0F857440C02D}" srcOrd="0" destOrd="0" presId="urn:microsoft.com/office/officeart/2008/layout/VerticalCurvedList"/>
    <dgm:cxn modelId="{443C0329-AF5F-44EE-87CD-AE166773448D}" srcId="{915B77A9-510D-4A15-B7AD-81AD3AF69B5A}" destId="{3B9EF87A-F64A-48B8-9A55-8D79323C67D4}" srcOrd="0" destOrd="0" parTransId="{11BDBD06-87E1-4C0D-B6DB-43A2BD4944D5}" sibTransId="{BC48C03E-2D18-4AB3-932D-5B7962C1F650}"/>
    <dgm:cxn modelId="{C4A7AAF1-CF27-4E36-8CE4-8FF7A3C73C02}" type="presOf" srcId="{8A2084C5-704F-458A-A418-B5B040E3C74D}" destId="{5DB2B441-D42A-449D-8C46-98F20559CFF5}" srcOrd="0" destOrd="0" presId="urn:microsoft.com/office/officeart/2008/layout/VerticalCurvedList"/>
    <dgm:cxn modelId="{D7DC3E62-E36A-4E8D-A482-D5AEC32E2464}" srcId="{915B77A9-510D-4A15-B7AD-81AD3AF69B5A}" destId="{8AFC4594-5728-4DD6-B7B8-5EEA2B2730EE}" srcOrd="2" destOrd="0" parTransId="{BCDDECC5-3098-4E49-83F6-0BC033C4F248}" sibTransId="{E4D8B069-D4DA-4E10-A78F-5CFD0BB7ABEE}"/>
    <dgm:cxn modelId="{286816D1-BB01-4AB8-823D-795167A9E99D}" type="presParOf" srcId="{EBFBB567-BD2D-4681-8102-00FE851321D8}" destId="{A911E118-9A55-441B-911F-5F280E12B6B7}" srcOrd="0" destOrd="0" presId="urn:microsoft.com/office/officeart/2008/layout/VerticalCurvedList"/>
    <dgm:cxn modelId="{6EF7BB94-94A5-498A-9793-7477E2AA069C}" type="presParOf" srcId="{A911E118-9A55-441B-911F-5F280E12B6B7}" destId="{6870CA11-8A38-4469-BF4B-588AAA68E395}" srcOrd="0" destOrd="0" presId="urn:microsoft.com/office/officeart/2008/layout/VerticalCurvedList"/>
    <dgm:cxn modelId="{572F1CD8-C071-4990-A40E-42F22CD6F2FD}" type="presParOf" srcId="{6870CA11-8A38-4469-BF4B-588AAA68E395}" destId="{F25DE98F-1F54-41C3-B9D4-8D02D50A3F5C}" srcOrd="0" destOrd="0" presId="urn:microsoft.com/office/officeart/2008/layout/VerticalCurvedList"/>
    <dgm:cxn modelId="{4DF4B7BD-5DEE-4D1F-A5D3-049CC213DBD8}" type="presParOf" srcId="{6870CA11-8A38-4469-BF4B-588AAA68E395}" destId="{D911119B-850D-48A3-960C-9193429D7576}" srcOrd="1" destOrd="0" presId="urn:microsoft.com/office/officeart/2008/layout/VerticalCurvedList"/>
    <dgm:cxn modelId="{D9886F27-1601-4440-B01C-4930F69E38FB}" type="presParOf" srcId="{6870CA11-8A38-4469-BF4B-588AAA68E395}" destId="{7F7AD2D7-0BF0-4DF7-BF49-9233DDE24DFB}" srcOrd="2" destOrd="0" presId="urn:microsoft.com/office/officeart/2008/layout/VerticalCurvedList"/>
    <dgm:cxn modelId="{E5157D3C-0A84-4F80-81E5-C921EF05BA29}" type="presParOf" srcId="{6870CA11-8A38-4469-BF4B-588AAA68E395}" destId="{CA2004B6-09B6-4258-9D14-E3C1575399F1}" srcOrd="3" destOrd="0" presId="urn:microsoft.com/office/officeart/2008/layout/VerticalCurvedList"/>
    <dgm:cxn modelId="{705B7550-4007-47E2-B6D2-D0EFA0543799}" type="presParOf" srcId="{A911E118-9A55-441B-911F-5F280E12B6B7}" destId="{050BE21D-EF2B-40A9-ABE7-C016B80FCABB}" srcOrd="1" destOrd="0" presId="urn:microsoft.com/office/officeart/2008/layout/VerticalCurvedList"/>
    <dgm:cxn modelId="{1E142AAA-0410-4B33-82F2-6C3CD285B9CF}" type="presParOf" srcId="{A911E118-9A55-441B-911F-5F280E12B6B7}" destId="{17980BD2-F27F-4EB5-B8AF-F1DE4A728FAB}" srcOrd="2" destOrd="0" presId="urn:microsoft.com/office/officeart/2008/layout/VerticalCurvedList"/>
    <dgm:cxn modelId="{0E909242-2F71-4793-8FFD-227DA97994DD}" type="presParOf" srcId="{17980BD2-F27F-4EB5-B8AF-F1DE4A728FAB}" destId="{E6003A56-AB8F-4E4C-A6F6-FB222173D919}" srcOrd="0" destOrd="0" presId="urn:microsoft.com/office/officeart/2008/layout/VerticalCurvedList"/>
    <dgm:cxn modelId="{4E7AAAF9-BE23-4E88-AA2B-0CFBFE4C004A}" type="presParOf" srcId="{A911E118-9A55-441B-911F-5F280E12B6B7}" destId="{5DB2B441-D42A-449D-8C46-98F20559CFF5}" srcOrd="3" destOrd="0" presId="urn:microsoft.com/office/officeart/2008/layout/VerticalCurvedList"/>
    <dgm:cxn modelId="{9149C18E-6EF4-4023-ADDC-199E7008C747}" type="presParOf" srcId="{A911E118-9A55-441B-911F-5F280E12B6B7}" destId="{77817281-4FA6-40D7-8F39-5AB1954F8E05}" srcOrd="4" destOrd="0" presId="urn:microsoft.com/office/officeart/2008/layout/VerticalCurvedList"/>
    <dgm:cxn modelId="{70436005-4E9C-487E-A9E6-33065D52C767}" type="presParOf" srcId="{77817281-4FA6-40D7-8F39-5AB1954F8E05}" destId="{FE3DF225-DDD6-4DD7-A341-11AEC232A17A}" srcOrd="0" destOrd="0" presId="urn:microsoft.com/office/officeart/2008/layout/VerticalCurvedList"/>
    <dgm:cxn modelId="{380FA865-B109-4645-88F5-ECF7F53DC629}" type="presParOf" srcId="{A911E118-9A55-441B-911F-5F280E12B6B7}" destId="{44F4AC2E-D642-46E2-AC3E-0F857440C02D}" srcOrd="5" destOrd="0" presId="urn:microsoft.com/office/officeart/2008/layout/VerticalCurvedList"/>
    <dgm:cxn modelId="{8F29AAF4-EF33-48EC-B953-4FEF7CF7538F}" type="presParOf" srcId="{A911E118-9A55-441B-911F-5F280E12B6B7}" destId="{C5B02F90-1DD2-4759-956E-6CB594DE7615}" srcOrd="6" destOrd="0" presId="urn:microsoft.com/office/officeart/2008/layout/VerticalCurvedList"/>
    <dgm:cxn modelId="{E034740C-A244-41A4-A956-02A64D979379}" type="presParOf" srcId="{C5B02F90-1DD2-4759-956E-6CB594DE7615}" destId="{F7160727-7FA0-4F8F-A521-ECB36F863D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64568-C957-4067-B269-2A02F6475289}">
      <dsp:nvSpPr>
        <dsp:cNvPr id="0" name=""/>
        <dsp:cNvSpPr/>
      </dsp:nvSpPr>
      <dsp:spPr>
        <a:xfrm rot="5400000">
          <a:off x="6382550" y="-3997206"/>
          <a:ext cx="1445160" cy="9573629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Modalidad: Presencial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2">
                  <a:lumMod val="50000"/>
                </a:schemeClr>
              </a:solidFill>
            </a:rPr>
            <a:t>Horas: De </a:t>
          </a:r>
          <a:r>
            <a:rPr lang="pt-BR" sz="2400" kern="1200" dirty="0" smtClean="0">
              <a:solidFill>
                <a:schemeClr val="bg2">
                  <a:lumMod val="50000"/>
                </a:schemeClr>
              </a:solidFill>
            </a:rPr>
            <a:t>2 a </a:t>
          </a:r>
          <a:r>
            <a:rPr lang="pt-BR" sz="2400" kern="1200" dirty="0" smtClean="0">
              <a:solidFill>
                <a:schemeClr val="bg2">
                  <a:lumMod val="50000"/>
                </a:schemeClr>
              </a:solidFill>
            </a:rPr>
            <a:t>8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Beneficiarios: Mínimo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trescientos (300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) por grupo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2318316" y="137575"/>
        <a:ext cx="9503082" cy="1304066"/>
      </dsp:txXfrm>
    </dsp:sp>
    <dsp:sp modelId="{5AA29ED8-107B-474A-8637-4ACB150465B4}">
      <dsp:nvSpPr>
        <dsp:cNvPr id="0" name=""/>
        <dsp:cNvSpPr/>
      </dsp:nvSpPr>
      <dsp:spPr>
        <a:xfrm>
          <a:off x="553" y="922"/>
          <a:ext cx="2346002" cy="165804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bg1"/>
              </a:solidFill>
            </a:rPr>
            <a:t>Conferencia/ ponencia</a:t>
          </a:r>
          <a:endParaRPr lang="es-CO" sz="2400" b="1" kern="1200" dirty="0">
            <a:solidFill>
              <a:schemeClr val="bg1"/>
            </a:solidFill>
          </a:endParaRPr>
        </a:p>
      </dsp:txBody>
      <dsp:txXfrm>
        <a:off x="81492" y="81861"/>
        <a:ext cx="2184124" cy="1496164"/>
      </dsp:txXfrm>
    </dsp:sp>
    <dsp:sp modelId="{5272406C-F8CD-4C15-9319-283074531663}">
      <dsp:nvSpPr>
        <dsp:cNvPr id="0" name=""/>
        <dsp:cNvSpPr/>
      </dsp:nvSpPr>
      <dsp:spPr>
        <a:xfrm rot="5400000">
          <a:off x="6464610" y="-2230934"/>
          <a:ext cx="1257892" cy="9568760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Modalidad: Presencial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2">
                  <a:lumMod val="50000"/>
                </a:schemeClr>
              </a:solidFill>
            </a:rPr>
            <a:t>Horas:  De </a:t>
          </a:r>
          <a:r>
            <a:rPr lang="pt-BR" sz="2400" kern="1200" dirty="0" smtClean="0">
              <a:solidFill>
                <a:schemeClr val="bg2">
                  <a:lumMod val="50000"/>
                </a:schemeClr>
              </a:solidFill>
            </a:rPr>
            <a:t>8 a </a:t>
          </a:r>
          <a:r>
            <a:rPr lang="pt-BR" sz="2400" kern="1200" dirty="0" smtClean="0">
              <a:solidFill>
                <a:schemeClr val="bg2">
                  <a:lumMod val="50000"/>
                </a:schemeClr>
              </a:solidFill>
            </a:rPr>
            <a:t>16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Beneficiarios: Mínimo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treinta (30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) por grupo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2309177" y="1985904"/>
        <a:ext cx="9507355" cy="1135082"/>
      </dsp:txXfrm>
    </dsp:sp>
    <dsp:sp modelId="{B05D0DAD-B8CB-42B7-89A7-82D0E8BED571}">
      <dsp:nvSpPr>
        <dsp:cNvPr id="0" name=""/>
        <dsp:cNvSpPr/>
      </dsp:nvSpPr>
      <dsp:spPr>
        <a:xfrm>
          <a:off x="553" y="1778726"/>
          <a:ext cx="2350945" cy="157634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bg1"/>
              </a:solidFill>
            </a:rPr>
            <a:t>Seminario</a:t>
          </a:r>
          <a:endParaRPr lang="es-CO" sz="2400" b="1" kern="1200" dirty="0">
            <a:solidFill>
              <a:schemeClr val="bg1"/>
            </a:solidFill>
          </a:endParaRPr>
        </a:p>
      </dsp:txBody>
      <dsp:txXfrm>
        <a:off x="77504" y="1855677"/>
        <a:ext cx="2197043" cy="1422439"/>
      </dsp:txXfrm>
    </dsp:sp>
    <dsp:sp modelId="{470DBCE0-7A90-4D95-920E-F81EC2692D99}">
      <dsp:nvSpPr>
        <dsp:cNvPr id="0" name=""/>
        <dsp:cNvSpPr/>
      </dsp:nvSpPr>
      <dsp:spPr>
        <a:xfrm rot="5400000">
          <a:off x="6434650" y="-652712"/>
          <a:ext cx="1439488" cy="9533191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Modalidad: Presencial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2">
                  <a:lumMod val="50000"/>
                </a:schemeClr>
              </a:solidFill>
            </a:rPr>
            <a:t>Horas:   De </a:t>
          </a:r>
          <a:r>
            <a:rPr lang="pt-BR" sz="2400" kern="1200" dirty="0" smtClean="0">
              <a:solidFill>
                <a:schemeClr val="bg2">
                  <a:lumMod val="50000"/>
                </a:schemeClr>
              </a:solidFill>
            </a:rPr>
            <a:t>8 a </a:t>
          </a:r>
          <a:r>
            <a:rPr lang="pt-BR" sz="2400" kern="1200" dirty="0" smtClean="0">
              <a:solidFill>
                <a:schemeClr val="bg2">
                  <a:lumMod val="50000"/>
                </a:schemeClr>
              </a:solidFill>
            </a:rPr>
            <a:t>20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Beneficiarios: Mínimo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veinte (20)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- Máximo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treinta (30) por grupo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2387799" y="3464409"/>
        <a:ext cx="9462921" cy="1298948"/>
      </dsp:txXfrm>
    </dsp:sp>
    <dsp:sp modelId="{48498B77-BBD3-4B2F-9A20-C2D6B5454041}">
      <dsp:nvSpPr>
        <dsp:cNvPr id="0" name=""/>
        <dsp:cNvSpPr/>
      </dsp:nvSpPr>
      <dsp:spPr>
        <a:xfrm>
          <a:off x="553" y="3481193"/>
          <a:ext cx="2387246" cy="142676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dirty="0" smtClean="0">
              <a:solidFill>
                <a:schemeClr val="bg1"/>
              </a:solidFill>
            </a:rPr>
            <a:t>Taller</a:t>
          </a:r>
          <a:endParaRPr lang="es-CO" sz="2800" b="1" kern="1200" dirty="0">
            <a:solidFill>
              <a:schemeClr val="bg1"/>
            </a:solidFill>
          </a:endParaRPr>
        </a:p>
      </dsp:txBody>
      <dsp:txXfrm>
        <a:off x="70202" y="3550842"/>
        <a:ext cx="2247948" cy="1287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38C2A-9EE2-4C95-BAD3-FCA8BC22CC18}">
      <dsp:nvSpPr>
        <dsp:cNvPr id="0" name=""/>
        <dsp:cNvSpPr/>
      </dsp:nvSpPr>
      <dsp:spPr>
        <a:xfrm rot="5400000">
          <a:off x="4821455" y="-2056941"/>
          <a:ext cx="3994618" cy="9112036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b="0" kern="1200" dirty="0" smtClean="0">
              <a:solidFill>
                <a:schemeClr val="bg2">
                  <a:lumMod val="50000"/>
                </a:schemeClr>
              </a:solidFill>
            </a:rPr>
            <a:t>Modalidad </a:t>
          </a:r>
          <a:r>
            <a:rPr lang="es-CO" sz="2400" b="0" kern="1200" dirty="0" smtClean="0">
              <a:solidFill>
                <a:schemeClr val="bg2">
                  <a:lumMod val="50000"/>
                </a:schemeClr>
              </a:solidFill>
            </a:rPr>
            <a:t>presencial: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De 20 a 80 horas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b="0" kern="1200" dirty="0" smtClean="0">
              <a:solidFill>
                <a:schemeClr val="bg2">
                  <a:lumMod val="50000"/>
                </a:schemeClr>
              </a:solidFill>
            </a:rPr>
            <a:t>Modalidad virtual</a:t>
          </a:r>
          <a:r>
            <a:rPr lang="es-CO" sz="2400" b="1" kern="1200" dirty="0" smtClean="0">
              <a:solidFill>
                <a:schemeClr val="bg2">
                  <a:lumMod val="50000"/>
                </a:schemeClr>
              </a:solidFill>
            </a:rPr>
            <a:t>: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20 o 40 horas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b="0" kern="1200" dirty="0" smtClean="0">
              <a:solidFill>
                <a:schemeClr val="bg2">
                  <a:lumMod val="50000"/>
                </a:schemeClr>
              </a:solidFill>
            </a:rPr>
            <a:t>Modalidad combinada: </a:t>
          </a:r>
          <a:r>
            <a:rPr lang="es-CO" sz="2400" u="none" kern="1200" dirty="0" smtClean="0">
              <a:solidFill>
                <a:schemeClr val="bg2">
                  <a:lumMod val="50000"/>
                </a:schemeClr>
              </a:solidFill>
            </a:rPr>
            <a:t>20 o 40 horas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virtuales y horas presenciales según las establecidas para el curso, sin superar las 80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horas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Beneficiarios: Mínimo 20 – Máximo 50 por grupo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2262747" y="696768"/>
        <a:ext cx="8917035" cy="3604616"/>
      </dsp:txXfrm>
    </dsp:sp>
    <dsp:sp modelId="{60A9D0F7-0E89-450D-9853-18E300D31853}">
      <dsp:nvSpPr>
        <dsp:cNvPr id="0" name=""/>
        <dsp:cNvSpPr/>
      </dsp:nvSpPr>
      <dsp:spPr>
        <a:xfrm>
          <a:off x="96355" y="293972"/>
          <a:ext cx="2260523" cy="430265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bg1"/>
              </a:solidFill>
            </a:rPr>
            <a:t>Curso</a:t>
          </a:r>
          <a:endParaRPr lang="es-CO" sz="2400" b="1" kern="1200" dirty="0">
            <a:solidFill>
              <a:schemeClr val="bg1"/>
            </a:solidFill>
          </a:endParaRPr>
        </a:p>
      </dsp:txBody>
      <dsp:txXfrm>
        <a:off x="206705" y="404322"/>
        <a:ext cx="2039823" cy="4081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0F5FD-69E9-431D-8A64-B5280967291F}">
      <dsp:nvSpPr>
        <dsp:cNvPr id="0" name=""/>
        <dsp:cNvSpPr/>
      </dsp:nvSpPr>
      <dsp:spPr>
        <a:xfrm rot="5400000">
          <a:off x="4585509" y="-2017291"/>
          <a:ext cx="4386419" cy="9032737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Modalidad presencial: De 80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a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120 horas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Modalidad virtual: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80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o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120 horas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Modalidad </a:t>
          </a: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combinada: 80 horas virtuales y horas presenciales según las establecidas para el diplomado, sin superar las 120 horas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solidFill>
                <a:schemeClr val="bg2">
                  <a:lumMod val="50000"/>
                </a:schemeClr>
              </a:solidFill>
            </a:rPr>
            <a:t>Beneficiarios: Mínimo 20 – Máximo 50 por grupo</a:t>
          </a:r>
          <a:endParaRPr lang="es-CO" sz="24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2262351" y="519994"/>
        <a:ext cx="8818610" cy="3958165"/>
      </dsp:txXfrm>
    </dsp:sp>
    <dsp:sp modelId="{AF8A48D6-87F9-4844-B339-1CF8BB9BF799}">
      <dsp:nvSpPr>
        <dsp:cNvPr id="0" name=""/>
        <dsp:cNvSpPr/>
      </dsp:nvSpPr>
      <dsp:spPr>
        <a:xfrm>
          <a:off x="7267" y="229165"/>
          <a:ext cx="2255083" cy="453982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bg1"/>
              </a:solidFill>
            </a:rPr>
            <a:t>Diplomado</a:t>
          </a:r>
          <a:endParaRPr lang="es-CO" sz="2400" b="1" kern="1200" dirty="0">
            <a:solidFill>
              <a:schemeClr val="bg1"/>
            </a:solidFill>
          </a:endParaRPr>
        </a:p>
      </dsp:txBody>
      <dsp:txXfrm>
        <a:off x="117351" y="339249"/>
        <a:ext cx="2034915" cy="4319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1119B-850D-48A3-960C-9193429D7576}">
      <dsp:nvSpPr>
        <dsp:cNvPr id="0" name=""/>
        <dsp:cNvSpPr/>
      </dsp:nvSpPr>
      <dsp:spPr>
        <a:xfrm>
          <a:off x="-6333849" y="-969190"/>
          <a:ext cx="7541813" cy="7541813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BE21D-EF2B-40A9-ABE7-C016B80FCABB}">
      <dsp:nvSpPr>
        <dsp:cNvPr id="0" name=""/>
        <dsp:cNvSpPr/>
      </dsp:nvSpPr>
      <dsp:spPr>
        <a:xfrm>
          <a:off x="842179" y="676255"/>
          <a:ext cx="9035539" cy="1120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5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Analice detalladamente el contenido </a:t>
          </a:r>
          <a:r>
            <a:rPr lang="es-ES" sz="2000" kern="1200" dirty="0" smtClean="0"/>
            <a:t>del Pliego </a:t>
          </a:r>
          <a:r>
            <a:rPr lang="es-ES" sz="2000" kern="1200" dirty="0" smtClean="0"/>
            <a:t>de la Convocatoria y sus </a:t>
          </a:r>
          <a:r>
            <a:rPr lang="es-ES" sz="2000" kern="1200" dirty="0" smtClean="0"/>
            <a:t>anexos</a:t>
          </a:r>
          <a:endParaRPr lang="es-CO" sz="2000" kern="1200" dirty="0"/>
        </a:p>
      </dsp:txBody>
      <dsp:txXfrm>
        <a:off x="842179" y="676255"/>
        <a:ext cx="9035539" cy="1120686"/>
      </dsp:txXfrm>
    </dsp:sp>
    <dsp:sp modelId="{E6003A56-AB8F-4E4C-A6F6-FB222173D919}">
      <dsp:nvSpPr>
        <dsp:cNvPr id="0" name=""/>
        <dsp:cNvSpPr/>
      </dsp:nvSpPr>
      <dsp:spPr>
        <a:xfrm>
          <a:off x="90201" y="549052"/>
          <a:ext cx="1400858" cy="14008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2B441-D42A-449D-8C46-98F20559CFF5}">
      <dsp:nvSpPr>
        <dsp:cNvPr id="0" name=""/>
        <dsp:cNvSpPr/>
      </dsp:nvSpPr>
      <dsp:spPr>
        <a:xfrm>
          <a:off x="1185126" y="2241373"/>
          <a:ext cx="8628169" cy="1120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545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Verifique el cumplimiento de los requisitos jurídicos, técnicos y financieros establecidos para participar en la Convocatoria y antes de presentarse, tenga la certeza de que no esté incurso en ninguna de las inhabilidades e incompatibilidades para contratar con el Estado</a:t>
          </a:r>
          <a:endParaRPr lang="es-CO" sz="2000" kern="1200" dirty="0"/>
        </a:p>
      </dsp:txBody>
      <dsp:txXfrm>
        <a:off x="1185126" y="2241373"/>
        <a:ext cx="8628169" cy="1120686"/>
      </dsp:txXfrm>
    </dsp:sp>
    <dsp:sp modelId="{FE3DF225-DDD6-4DD7-A341-11AEC232A17A}">
      <dsp:nvSpPr>
        <dsp:cNvPr id="0" name=""/>
        <dsp:cNvSpPr/>
      </dsp:nvSpPr>
      <dsp:spPr>
        <a:xfrm>
          <a:off x="587982" y="2167442"/>
          <a:ext cx="1194287" cy="12685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4AC2E-D642-46E2-AC3E-0F857440C02D}">
      <dsp:nvSpPr>
        <dsp:cNvPr id="0" name=""/>
        <dsp:cNvSpPr/>
      </dsp:nvSpPr>
      <dsp:spPr>
        <a:xfrm>
          <a:off x="855083" y="3607658"/>
          <a:ext cx="9035539" cy="1995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5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Recuerde que la Convocatoria se conforma por el pliego, sus anexos y las adendas que surjan en el proceso. Por lo anterior se recomienda consultar permanentemente la página web del SENA </a:t>
          </a:r>
          <a:r>
            <a:rPr lang="es-ES" sz="2000" kern="1200" dirty="0" smtClean="0">
              <a:hlinkClick xmlns:r="http://schemas.openxmlformats.org/officeDocument/2006/relationships" r:id="rId3"/>
            </a:rPr>
            <a:t>www.sena.edu.co</a:t>
          </a:r>
          <a:r>
            <a:rPr lang="es-ES" sz="2000" kern="1200" dirty="0" smtClean="0"/>
            <a:t> para informarse de las novedades de la </a:t>
          </a:r>
          <a:r>
            <a:rPr lang="es-ES" sz="2000" kern="1200" dirty="0" smtClean="0"/>
            <a:t>Convocatoria</a:t>
          </a:r>
          <a:endParaRPr lang="es-ES" sz="2000" kern="1200" dirty="0" smtClean="0"/>
        </a:p>
      </dsp:txBody>
      <dsp:txXfrm>
        <a:off x="855083" y="3607658"/>
        <a:ext cx="9035539" cy="1995774"/>
      </dsp:txXfrm>
    </dsp:sp>
    <dsp:sp modelId="{F7160727-7FA0-4F8F-A521-ECB36F863D0A}">
      <dsp:nvSpPr>
        <dsp:cNvPr id="0" name=""/>
        <dsp:cNvSpPr/>
      </dsp:nvSpPr>
      <dsp:spPr>
        <a:xfrm>
          <a:off x="77327" y="3782317"/>
          <a:ext cx="1400858" cy="140085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A8AF6-27F3-4127-927F-962C15876FB0}" type="datetimeFigureOut">
              <a:rPr lang="es-CO" smtClean="0"/>
              <a:t>8/04/2019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B17A6-55ED-4ECB-8C87-DB0C9CFD4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72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E4AE2-92A2-40DA-A34F-9E2F1BD60AF8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676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4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05D2-8871-4867-B7CB-0ED5FE01EB5E}" type="datetimeFigureOut">
              <a:rPr lang="es-CO" smtClean="0"/>
              <a:t>8/04/2019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3B3E-6B0F-47E0-AA3D-498368155B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457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05D2-8871-4867-B7CB-0ED5FE01EB5E}" type="datetimeFigureOut">
              <a:rPr lang="es-CO" smtClean="0"/>
              <a:t>8/04/2019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3B3E-6B0F-47E0-AA3D-498368155B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37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es_naranja_Mesa de trabajo 1 copia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24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7869-4D72-48BA-AAB2-D4478CC060B7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1C2-2678-477A-982D-16908667E8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3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6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0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2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2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8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8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05D2-8871-4867-B7CB-0ED5FE01EB5E}" type="datetimeFigureOut">
              <a:rPr lang="es-CO" smtClean="0"/>
              <a:t>8/04/2019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3B3E-6B0F-47E0-AA3D-498368155B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587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05D2-8871-4867-B7CB-0ED5FE01EB5E}" type="datetimeFigureOut">
              <a:rPr lang="es-CO" smtClean="0"/>
              <a:t>8/04/2019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3B3E-6B0F-47E0-AA3D-498368155B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033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005D2-8871-4867-B7CB-0ED5FE01EB5E}" type="datetimeFigureOut">
              <a:rPr lang="es-CO" smtClean="0"/>
              <a:t>8/04/2019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63B3E-6B0F-47E0-AA3D-498368155B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77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novamos.gov.co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9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2059" y="428596"/>
            <a:ext cx="447481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733" b="1" dirty="0">
                <a:solidFill>
                  <a:srgbClr val="F79646">
                    <a:lumMod val="75000"/>
                  </a:srgbClr>
                </a:solidFill>
              </a:rPr>
              <a:t>Eventos de formación</a:t>
            </a:r>
            <a:endParaRPr lang="es-CO" sz="3733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97274461"/>
              </p:ext>
            </p:extLst>
          </p:nvPr>
        </p:nvGraphicFramePr>
        <p:xfrm>
          <a:off x="356245" y="1389768"/>
          <a:ext cx="11302355" cy="499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26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83494" y="513247"/>
            <a:ext cx="561961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733" b="1" dirty="0">
                <a:solidFill>
                  <a:srgbClr val="ED7D31"/>
                </a:solidFill>
              </a:rPr>
              <a:t>Modalidades de formación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49384" y="3160087"/>
            <a:ext cx="98438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200" dirty="0"/>
          </a:p>
          <a:p>
            <a:pPr algn="just"/>
            <a:endParaRPr lang="es-CO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922874" y="1180033"/>
            <a:ext cx="9875114" cy="1455591"/>
          </a:xfrm>
          <a:prstGeom prst="roundRect">
            <a:avLst/>
          </a:prstGeom>
          <a:solidFill>
            <a:srgbClr val="DAE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Formación </a:t>
            </a:r>
            <a:r>
              <a:rPr lang="es-CO" sz="2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presencial</a:t>
            </a:r>
            <a:endParaRPr lang="es-CO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Es aquella que durante su desarrollo se da un encuentro en un mismo espacio entre </a:t>
            </a: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el capacitador </a:t>
            </a: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y los trabajadores en formación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922874" y="2806551"/>
            <a:ext cx="9985532" cy="1656058"/>
          </a:xfrm>
          <a:prstGeom prst="roundRect">
            <a:avLst/>
          </a:prstGeom>
          <a:solidFill>
            <a:srgbClr val="DAE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Formación virtual</a:t>
            </a:r>
            <a:endParaRPr lang="es-CO" sz="2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Modalidad de formación para facilitar la enseñanza-aprendizaje usando las tecnologías de la información y la comunicación como medio para la apropiación del aprendizaje significativo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922874" y="4698968"/>
            <a:ext cx="9985532" cy="1769067"/>
          </a:xfrm>
          <a:prstGeom prst="roundRect">
            <a:avLst/>
          </a:prstGeom>
          <a:solidFill>
            <a:srgbClr val="DAE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Formación combinada</a:t>
            </a:r>
            <a:endParaRPr lang="es-CO" sz="2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</a:t>
            </a: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 </a:t>
            </a: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debe estructurar involucrando tanto la formación presencial como la virtual, cumpliendo con las condiciones establecidas para cada una de </a:t>
            </a: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ellas</a:t>
            </a:r>
          </a:p>
          <a:p>
            <a:pPr algn="just"/>
            <a:endParaRPr lang="es-CO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Aplica únicamente para los eventos de formación Curso y Diplomado</a:t>
            </a:r>
            <a:endParaRPr lang="es-CO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7886" y="1627051"/>
            <a:ext cx="9702546" cy="4224040"/>
          </a:xfrm>
          <a:prstGeom prst="snip2Diag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CO" sz="2800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es-CO" sz="2800" dirty="0" smtClean="0">
                <a:solidFill>
                  <a:schemeClr val="bg2">
                    <a:lumMod val="25000"/>
                  </a:schemeClr>
                </a:solidFill>
              </a:rPr>
              <a:t>% sobre el total de beneficiarios </a:t>
            </a:r>
            <a:r>
              <a:rPr lang="es-CO" sz="2800" dirty="0" smtClean="0">
                <a:solidFill>
                  <a:schemeClr val="bg2">
                    <a:lumMod val="25000"/>
                  </a:schemeClr>
                </a:solidFill>
              </a:rPr>
              <a:t>proponente </a:t>
            </a:r>
            <a:endParaRPr lang="es-CO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ctr"/>
            <a:endParaRPr lang="es-CO" sz="2800" dirty="0">
              <a:solidFill>
                <a:schemeClr val="bg2">
                  <a:lumMod val="25000"/>
                </a:schemeClr>
              </a:solidFill>
            </a:endParaRPr>
          </a:p>
          <a:p>
            <a:pPr lvl="0" algn="ctr"/>
            <a:r>
              <a:rPr lang="es-CO" sz="2800" b="1" dirty="0" smtClean="0">
                <a:solidFill>
                  <a:schemeClr val="bg2">
                    <a:lumMod val="25000"/>
                  </a:schemeClr>
                </a:solidFill>
              </a:rPr>
              <a:t>Alternativas:</a:t>
            </a:r>
            <a:r>
              <a:rPr lang="es-CO" sz="6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bg2">
                    <a:lumMod val="25000"/>
                  </a:schemeClr>
                </a:solidFill>
              </a:rPr>
              <a:t>Orientación con expertos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bg2">
                    <a:lumMod val="25000"/>
                  </a:schemeClr>
                </a:solidFill>
              </a:rPr>
              <a:t> Visitas guiadas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s-CO" sz="2800" dirty="0" smtClean="0">
                <a:solidFill>
                  <a:schemeClr val="bg2">
                    <a:lumMod val="25000"/>
                  </a:schemeClr>
                </a:solidFill>
              </a:rPr>
              <a:t>Cupos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</a:rPr>
              <a:t>Transferencia como </a:t>
            </a:r>
            <a:r>
              <a:rPr lang="es-CO" sz="2800" u="sng" dirty="0">
                <a:solidFill>
                  <a:schemeClr val="accent2"/>
                </a:solidFill>
              </a:rPr>
              <a:t>acción de formación </a:t>
            </a:r>
            <a:r>
              <a:rPr lang="es-CO" sz="2800" dirty="0">
                <a:solidFill>
                  <a:schemeClr val="bg2">
                    <a:lumMod val="25000"/>
                  </a:schemeClr>
                </a:solidFill>
              </a:rPr>
              <a:t>en el </a:t>
            </a:r>
            <a:r>
              <a:rPr lang="es-CO" sz="2800" dirty="0" smtClean="0">
                <a:solidFill>
                  <a:schemeClr val="bg2">
                    <a:lumMod val="25000"/>
                  </a:schemeClr>
                </a:solidFill>
              </a:rPr>
              <a:t>SIGP</a:t>
            </a:r>
            <a:endParaRPr lang="es-CO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Imagen 2" descr="Resultado de imagen para terminos"/>
          <p:cNvPicPr/>
          <p:nvPr/>
        </p:nvPicPr>
        <p:blipFill>
          <a:blip r:embed="rId2">
            <a:clrChange>
              <a:clrFrom>
                <a:srgbClr val="BFE5E2"/>
              </a:clrFrom>
              <a:clrTo>
                <a:srgbClr val="BFE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57" y="4798749"/>
            <a:ext cx="2494255" cy="1818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255670" y="287607"/>
            <a:ext cx="7840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accent2"/>
                </a:solidFill>
              </a:rPr>
              <a:t>Transferencia de Conocimiento y Tecnología al SENA</a:t>
            </a:r>
            <a:endParaRPr lang="es-CO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5 Rectángulo"/>
          <p:cNvSpPr/>
          <p:nvPr/>
        </p:nvSpPr>
        <p:spPr>
          <a:xfrm>
            <a:off x="295834" y="-156892"/>
            <a:ext cx="10730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79646">
                    <a:lumMod val="75000"/>
                  </a:srgbClr>
                </a:solidFill>
              </a:rPr>
              <a:t>Modalidades </a:t>
            </a:r>
            <a:r>
              <a:rPr lang="es-CO" sz="2800" b="1" dirty="0" smtClean="0">
                <a:solidFill>
                  <a:srgbClr val="F79646">
                    <a:lumMod val="75000"/>
                  </a:srgbClr>
                </a:solidFill>
              </a:rPr>
              <a:t>de Transferencia </a:t>
            </a:r>
            <a:r>
              <a:rPr lang="es-CO" sz="2800" b="1" dirty="0" smtClean="0">
                <a:solidFill>
                  <a:srgbClr val="F79646">
                    <a:lumMod val="75000"/>
                  </a:srgbClr>
                </a:solidFill>
              </a:rPr>
              <a:t>de Conocimiento y Tecnología </a:t>
            </a:r>
          </a:p>
          <a:p>
            <a:pPr algn="ctr"/>
            <a:r>
              <a:rPr lang="es-CO" sz="2800" b="1" dirty="0" smtClean="0">
                <a:solidFill>
                  <a:srgbClr val="F79646">
                    <a:lumMod val="75000"/>
                  </a:srgbClr>
                </a:solidFill>
              </a:rPr>
              <a:t>al SENA</a:t>
            </a:r>
            <a:r>
              <a:rPr lang="es-CO" sz="2800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endParaRPr lang="es-CO" sz="2800" b="1" dirty="0">
              <a:solidFill>
                <a:srgbClr val="F79646">
                  <a:lumMod val="75000"/>
                </a:srgb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43439"/>
              </p:ext>
            </p:extLst>
          </p:nvPr>
        </p:nvGraphicFramePr>
        <p:xfrm>
          <a:off x="89646" y="739890"/>
          <a:ext cx="12102354" cy="5900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281"/>
                <a:gridCol w="3994568"/>
                <a:gridCol w="4996505"/>
              </a:tblGrid>
              <a:tr h="434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Alternativa</a:t>
                      </a:r>
                      <a:endParaRPr lang="es-CO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Horas</a:t>
                      </a:r>
                      <a:endParaRPr lang="es-CO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Rubros </a:t>
                      </a:r>
                      <a:endParaRPr lang="es-CO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</a:tr>
              <a:tr h="5266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Orientación </a:t>
                      </a:r>
                      <a:r>
                        <a:rPr lang="es-CO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con Expertos</a:t>
                      </a:r>
                      <a:endParaRPr lang="es-CO" sz="2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Aplica para grupo(s) mínimo de 20 beneficiarios, hasta lograr el 10% o más del total de los beneficiarios del proyecto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Se puede realizar en la modalidad formación presencial, a través de los siguientes eventos de formación: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"/>
                        <a:tabLst>
                          <a:tab pos="457200" algn="l"/>
                        </a:tabLst>
                      </a:pPr>
                      <a:r>
                        <a:rPr lang="es-CO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Conferencia, con duración de dos (2) a cuatro (4) horas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"/>
                        <a:tabLst>
                          <a:tab pos="457200" algn="l"/>
                        </a:tabLst>
                      </a:pPr>
                      <a:r>
                        <a:rPr lang="es-CO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Taller o seminario, con un mínimo de ocho (8) horas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"/>
                        <a:tabLst>
                          <a:tab pos="457200" algn="l"/>
                        </a:tabLst>
                      </a:pPr>
                      <a:r>
                        <a:rPr lang="es-CO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En acción(es) de formación en modalidad formación virtual o combinada, se puede realizar en la modalidad de formación presencial o modalidad virtual a través del evento de formación curso, con una duración de veinte (20) horas</a:t>
                      </a:r>
                      <a:endParaRPr lang="es-CO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Rubros</a:t>
                      </a:r>
                      <a:r>
                        <a:rPr lang="es-CO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s-CO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Material de Formación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s-CO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Honorarios Capacitador Nacional/Internacional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s-CO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Tiquetes aéreos, transporte terrestre intermunicipal y/o fluvial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*Formación virtual únicamente podrá contemplar el Rubro Formación Virtual</a:t>
                      </a:r>
                      <a:endParaRPr lang="es-CO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1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523463"/>
              </p:ext>
            </p:extLst>
          </p:nvPr>
        </p:nvGraphicFramePr>
        <p:xfrm>
          <a:off x="838200" y="1223684"/>
          <a:ext cx="10515600" cy="524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357"/>
                <a:gridCol w="3470835"/>
                <a:gridCol w="4341408"/>
              </a:tblGrid>
              <a:tr h="88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Alternativa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Horas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Rubros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</a:tr>
              <a:tr h="1990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Visitas Guiadas para Aprendices y/o Instructores</a:t>
                      </a:r>
                      <a:endParaRPr lang="es-CO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Horas de la visita: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Mínimo cuatro (4) por grupo asistente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Cuando la visita sea dirigida a un grupo de instructores, el tiempo mínimo de la visita es (8) horas y máximo (40) horas por grupo </a:t>
                      </a:r>
                      <a:endParaRPr lang="es-CO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Rubro:</a:t>
                      </a:r>
                      <a:r>
                        <a:rPr lang="es-CO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s-CO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Honorarios Capacitador Interno</a:t>
                      </a:r>
                      <a:endParaRPr lang="es-CO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</a:tr>
              <a:tr h="2036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Cupos para Beneficiarios SENA 	</a:t>
                      </a:r>
                      <a:endParaRPr lang="es-CO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Horas de formación: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Las establecidas para la acción de formación</a:t>
                      </a:r>
                      <a:endParaRPr lang="es-CO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Rubro:</a:t>
                      </a:r>
                      <a:r>
                        <a:rPr lang="es-CO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s-CO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Material de Formación</a:t>
                      </a:r>
                      <a:endParaRPr lang="es-CO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75" marR="82475" marT="41238" marB="41238"/>
                </a:tc>
              </a:tr>
            </a:tbl>
          </a:graphicData>
        </a:graphic>
      </p:graphicFrame>
      <p:sp>
        <p:nvSpPr>
          <p:cNvPr id="5" name="15 Rectángulo"/>
          <p:cNvSpPr/>
          <p:nvPr/>
        </p:nvSpPr>
        <p:spPr>
          <a:xfrm>
            <a:off x="228599" y="138944"/>
            <a:ext cx="10730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79646">
                    <a:lumMod val="75000"/>
                  </a:srgbClr>
                </a:solidFill>
              </a:rPr>
              <a:t>Modalidades </a:t>
            </a:r>
            <a:r>
              <a:rPr lang="es-CO" sz="2800" b="1" dirty="0" smtClean="0">
                <a:solidFill>
                  <a:srgbClr val="F79646">
                    <a:lumMod val="75000"/>
                  </a:srgbClr>
                </a:solidFill>
              </a:rPr>
              <a:t>de Transferencia </a:t>
            </a:r>
            <a:r>
              <a:rPr lang="es-CO" sz="2800" b="1" dirty="0" smtClean="0">
                <a:solidFill>
                  <a:srgbClr val="F79646">
                    <a:lumMod val="75000"/>
                  </a:srgbClr>
                </a:solidFill>
              </a:rPr>
              <a:t>de Conocimiento y Tecnología </a:t>
            </a:r>
          </a:p>
          <a:p>
            <a:pPr algn="ctr"/>
            <a:r>
              <a:rPr lang="es-CO" sz="2800" b="1" dirty="0" smtClean="0">
                <a:solidFill>
                  <a:srgbClr val="F79646">
                    <a:lumMod val="75000"/>
                  </a:srgbClr>
                </a:solidFill>
              </a:rPr>
              <a:t>al SENA</a:t>
            </a:r>
            <a:r>
              <a:rPr lang="es-CO" sz="2800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endParaRPr lang="es-CO" sz="2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00322" y="436740"/>
            <a:ext cx="5156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 smtClean="0">
                <a:solidFill>
                  <a:srgbClr val="F79646">
                    <a:lumMod val="75000"/>
                  </a:srgbClr>
                </a:solidFill>
              </a:rPr>
              <a:t>Criterios </a:t>
            </a:r>
            <a:r>
              <a:rPr lang="es-CO" sz="4000" b="1" dirty="0" smtClean="0">
                <a:solidFill>
                  <a:srgbClr val="F79646">
                    <a:lumMod val="75000"/>
                  </a:srgbClr>
                </a:solidFill>
              </a:rPr>
              <a:t>de evaluación </a:t>
            </a:r>
            <a:endParaRPr lang="es-CO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9718"/>
          <a:stretch/>
        </p:blipFill>
        <p:spPr>
          <a:xfrm>
            <a:off x="376518" y="1383831"/>
            <a:ext cx="11080376" cy="49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9" y="1223682"/>
            <a:ext cx="10394577" cy="49759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420212" y="381895"/>
            <a:ext cx="5156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 smtClean="0">
                <a:solidFill>
                  <a:srgbClr val="F79646">
                    <a:lumMod val="75000"/>
                  </a:srgbClr>
                </a:solidFill>
              </a:rPr>
              <a:t>Criterios </a:t>
            </a:r>
            <a:r>
              <a:rPr lang="es-CO" sz="4000" b="1" dirty="0" smtClean="0">
                <a:solidFill>
                  <a:srgbClr val="F79646">
                    <a:lumMod val="75000"/>
                  </a:srgbClr>
                </a:solidFill>
              </a:rPr>
              <a:t>de evaluación 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30985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37549" y="552651"/>
            <a:ext cx="7840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accent2"/>
                </a:solidFill>
              </a:rPr>
              <a:t>Criterios de Evaluación</a:t>
            </a:r>
            <a:endParaRPr lang="es-CO" sz="3200" b="1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35749" y="1388684"/>
            <a:ext cx="4166236" cy="1873270"/>
          </a:xfrm>
          <a:prstGeom prst="snip2Diag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>
                    <a:lumMod val="50000"/>
                  </a:schemeClr>
                </a:solidFill>
              </a:rPr>
              <a:t>Criterio de 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</a:rPr>
              <a:t>desempate:</a:t>
            </a:r>
            <a:endParaRPr lang="es-CO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s-CO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</a:rPr>
              <a:t>Trabajadores </a:t>
            </a:r>
            <a:r>
              <a:rPr lang="es-CO" sz="2400" dirty="0">
                <a:solidFill>
                  <a:schemeClr val="bg1">
                    <a:lumMod val="50000"/>
                  </a:schemeClr>
                </a:solidFill>
              </a:rPr>
              <a:t>en condición de discapacidad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23277" y="3649969"/>
            <a:ext cx="4554473" cy="2938463"/>
          </a:xfrm>
          <a:prstGeom prst="snip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/>
            </a:lvl1pPr>
          </a:lstStyle>
          <a:p>
            <a:r>
              <a:rPr lang="es-CO" sz="2200" b="0" dirty="0" smtClean="0">
                <a:solidFill>
                  <a:schemeClr val="bg1">
                    <a:lumMod val="50000"/>
                  </a:schemeClr>
                </a:solidFill>
              </a:rPr>
              <a:t>Se otorga puntaje por: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200" b="0" dirty="0" smtClean="0">
                <a:solidFill>
                  <a:schemeClr val="bg1">
                    <a:lumMod val="50000"/>
                  </a:schemeClr>
                </a:solidFill>
              </a:rPr>
              <a:t>Inscripción Agencia Pública Empleo – SENA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b="0" dirty="0" smtClean="0">
                <a:solidFill>
                  <a:schemeClr val="bg1">
                    <a:lumMod val="50000"/>
                  </a:schemeClr>
                </a:solidFill>
              </a:rPr>
              <a:t>Participación en Mesas Sectoriales</a:t>
            </a:r>
            <a:r>
              <a:rPr lang="es-CO" sz="22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sz="2200" b="0" dirty="0" smtClean="0">
                <a:solidFill>
                  <a:schemeClr val="bg1">
                    <a:lumMod val="50000"/>
                  </a:schemeClr>
                </a:solidFill>
              </a:rPr>
              <a:t>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200" b="0" dirty="0" smtClean="0">
                <a:solidFill>
                  <a:schemeClr val="bg1">
                    <a:lumMod val="50000"/>
                  </a:schemeClr>
                </a:solidFill>
              </a:rPr>
              <a:t>Proceso Evaluación y Certificación CL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6831106" y="1784710"/>
            <a:ext cx="4827494" cy="418838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>
                    <a:lumMod val="50000"/>
                  </a:schemeClr>
                </a:solidFill>
              </a:rPr>
              <a:t>Implementación de alguna acción de formación con el modelo de aprendizaje puesto de trabajo real, o que en la modalidad de formación combinada, incluya el modelo de aprendizaje aula invertida - </a:t>
            </a:r>
            <a:r>
              <a:rPr lang="es-CO" sz="2400" dirty="0" err="1">
                <a:solidFill>
                  <a:schemeClr val="bg1">
                    <a:lumMod val="50000"/>
                  </a:schemeClr>
                </a:solidFill>
              </a:rPr>
              <a:t>Flipped</a:t>
            </a:r>
            <a:r>
              <a:rPr lang="es-CO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sz="2400" dirty="0" err="1">
                <a:solidFill>
                  <a:schemeClr val="bg1">
                    <a:lumMod val="50000"/>
                  </a:schemeClr>
                </a:solidFill>
              </a:rPr>
              <a:t>Classroom</a:t>
            </a:r>
            <a:r>
              <a:rPr lang="es-CO" sz="2400" dirty="0">
                <a:solidFill>
                  <a:schemeClr val="bg1">
                    <a:lumMod val="50000"/>
                  </a:schemeClr>
                </a:solidFill>
              </a:rPr>
              <a:t> y/o modalidad de formación virtual </a:t>
            </a:r>
            <a:r>
              <a:rPr lang="es-CO" sz="2400" dirty="0">
                <a:solidFill>
                  <a:schemeClr val="bg1">
                    <a:lumMod val="50000"/>
                  </a:schemeClr>
                </a:solidFill>
              </a:rPr>
              <a:t>masiva </a:t>
            </a:r>
          </a:p>
          <a:p>
            <a:pPr algn="ctr"/>
            <a:r>
              <a:rPr lang="es-CO" sz="2400" dirty="0">
                <a:solidFill>
                  <a:schemeClr val="bg1">
                    <a:lumMod val="50000"/>
                  </a:schemeClr>
                </a:solidFill>
              </a:rPr>
              <a:t>Bonificación 2 puntos</a:t>
            </a:r>
            <a:endParaRPr lang="es-CO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ceso alternativo 2"/>
          <p:cNvSpPr/>
          <p:nvPr/>
        </p:nvSpPr>
        <p:spPr>
          <a:xfrm>
            <a:off x="4388470" y="3043896"/>
            <a:ext cx="3210991" cy="127055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prstClr val="white"/>
                </a:solidFill>
              </a:rPr>
              <a:t>Rubros financiables con recursos del SENA y de contrapartida del conviniente</a:t>
            </a:r>
            <a:endParaRPr lang="es-CO" b="1" dirty="0">
              <a:solidFill>
                <a:prstClr val="white"/>
              </a:solidFill>
            </a:endParaRPr>
          </a:p>
        </p:txBody>
      </p:sp>
      <p:sp>
        <p:nvSpPr>
          <p:cNvPr id="4" name="Proceso alternativo 3">
            <a:hlinkClick r:id="rId3" action="ppaction://hlinksldjump"/>
          </p:cNvPr>
          <p:cNvSpPr/>
          <p:nvPr/>
        </p:nvSpPr>
        <p:spPr>
          <a:xfrm>
            <a:off x="689274" y="1824037"/>
            <a:ext cx="2524630" cy="104884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Capacitadores nacionales e internacionales – Líder  Mundial</a:t>
            </a:r>
            <a:endParaRPr lang="es-CO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Proceso alternativo 4"/>
          <p:cNvSpPr/>
          <p:nvPr/>
        </p:nvSpPr>
        <p:spPr>
          <a:xfrm>
            <a:off x="9607095" y="1359303"/>
            <a:ext cx="2336639" cy="148692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Tiquetes aéreos y/o transporte intermunicipal terrestre y/o fluvial</a:t>
            </a: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Proceso alternativo 5"/>
          <p:cNvSpPr/>
          <p:nvPr/>
        </p:nvSpPr>
        <p:spPr>
          <a:xfrm>
            <a:off x="680363" y="4715244"/>
            <a:ext cx="2748637" cy="132257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es-CO" sz="11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Promoción y divulgaciones de las acciones de formación</a:t>
            </a: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Proceso alternativo 6"/>
          <p:cNvSpPr/>
          <p:nvPr/>
        </p:nvSpPr>
        <p:spPr>
          <a:xfrm>
            <a:off x="3886165" y="1838072"/>
            <a:ext cx="2445630" cy="8623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Alojamiento, manutención y transporte local </a:t>
            </a: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54856" y="1797383"/>
            <a:ext cx="5357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2</a:t>
            </a:r>
          </a:p>
          <a:p>
            <a:pPr algn="ctr"/>
            <a:endParaRPr lang="es-ES" sz="5400" b="1" dirty="0">
              <a:ln/>
              <a:solidFill>
                <a:srgbClr val="FFC000"/>
              </a:solidFill>
            </a:endParaRPr>
          </a:p>
        </p:txBody>
      </p:sp>
      <p:sp>
        <p:nvSpPr>
          <p:cNvPr id="9" name="Proceso alternativo 8"/>
          <p:cNvSpPr/>
          <p:nvPr/>
        </p:nvSpPr>
        <p:spPr>
          <a:xfrm>
            <a:off x="3952351" y="4806210"/>
            <a:ext cx="1984451" cy="11971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Gastos de operación del proyecto</a:t>
            </a:r>
          </a:p>
        </p:txBody>
      </p:sp>
      <p:sp>
        <p:nvSpPr>
          <p:cNvPr id="13" name="Proceso alternativo 12"/>
          <p:cNvSpPr/>
          <p:nvPr/>
        </p:nvSpPr>
        <p:spPr>
          <a:xfrm>
            <a:off x="6833222" y="1646393"/>
            <a:ext cx="2197198" cy="949889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Traducción simultanea de conferencias</a:t>
            </a: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Proceso alternativo 13"/>
          <p:cNvSpPr/>
          <p:nvPr/>
        </p:nvSpPr>
        <p:spPr>
          <a:xfrm>
            <a:off x="8480407" y="3070112"/>
            <a:ext cx="3300485" cy="127955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Alquiler de salones, ayudas y equipos para la formación</a:t>
            </a: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853449" y="3043895"/>
            <a:ext cx="5288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FFC000"/>
                </a:solidFill>
              </a:rPr>
              <a:t>6</a:t>
            </a:r>
            <a:endParaRPr lang="es-ES" sz="5400" b="1" dirty="0">
              <a:ln/>
              <a:solidFill>
                <a:srgbClr val="FFC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335740" y="17552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450249" y="97176"/>
            <a:ext cx="7128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ED7D31"/>
                </a:solidFill>
              </a:rPr>
              <a:t>Rubros Financiables</a:t>
            </a:r>
          </a:p>
          <a:p>
            <a:pPr algn="ctr"/>
            <a:r>
              <a:rPr lang="es-CO" sz="2800" b="1" dirty="0" smtClean="0">
                <a:solidFill>
                  <a:srgbClr val="ED7D31"/>
                </a:solidFill>
              </a:rPr>
              <a:t>Resolución de Tarifas </a:t>
            </a:r>
            <a:r>
              <a:rPr lang="es-CO" sz="2800" b="1" dirty="0" smtClean="0">
                <a:solidFill>
                  <a:srgbClr val="ED7D31"/>
                </a:solidFill>
              </a:rPr>
              <a:t>1-0502 de </a:t>
            </a:r>
            <a:r>
              <a:rPr lang="es-CO" sz="2800" b="1" dirty="0" smtClean="0">
                <a:solidFill>
                  <a:srgbClr val="ED7D31"/>
                </a:solidFill>
              </a:rPr>
              <a:t>2019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691894" y="493426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FFC000"/>
                </a:solidFill>
              </a:rPr>
              <a:t>10</a:t>
            </a:r>
            <a:endParaRPr lang="es-ES" sz="5400" b="1" dirty="0">
              <a:ln/>
              <a:solidFill>
                <a:srgbClr val="FFC000"/>
              </a:solidFill>
            </a:endParaRPr>
          </a:p>
        </p:txBody>
      </p:sp>
      <p:sp>
        <p:nvSpPr>
          <p:cNvPr id="26" name="Proceso alternativo 25"/>
          <p:cNvSpPr/>
          <p:nvPr/>
        </p:nvSpPr>
        <p:spPr>
          <a:xfrm>
            <a:off x="9592055" y="4859421"/>
            <a:ext cx="2351680" cy="107302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Formación combinada</a:t>
            </a: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968623" y="17974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FFC000"/>
                </a:solidFill>
              </a:rPr>
              <a:t>4</a:t>
            </a:r>
            <a:endParaRPr lang="es-ES" sz="5400" b="1" dirty="0">
              <a:ln/>
              <a:solidFill>
                <a:srgbClr val="FFC000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74342" y="34010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FFC000"/>
                </a:solidFill>
              </a:rPr>
              <a:t>5</a:t>
            </a:r>
            <a:endParaRPr lang="es-ES" sz="5400" b="1" dirty="0">
              <a:ln/>
              <a:solidFill>
                <a:srgbClr val="FFC000"/>
              </a:solidFill>
            </a:endParaRPr>
          </a:p>
        </p:txBody>
      </p:sp>
      <p:sp>
        <p:nvSpPr>
          <p:cNvPr id="29" name="Proceso alternativo 28"/>
          <p:cNvSpPr/>
          <p:nvPr/>
        </p:nvSpPr>
        <p:spPr>
          <a:xfrm>
            <a:off x="840821" y="3154286"/>
            <a:ext cx="3300485" cy="127955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Material de formación </a:t>
            </a: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287562" y="4934266"/>
            <a:ext cx="5288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FFC000"/>
                </a:solidFill>
              </a:rPr>
              <a:t>8</a:t>
            </a:r>
            <a:endParaRPr lang="es-ES" sz="5400" b="1" dirty="0">
              <a:ln/>
              <a:solidFill>
                <a:srgbClr val="FFC000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28264" y="5020851"/>
            <a:ext cx="5288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FFC000"/>
                </a:solidFill>
              </a:rPr>
              <a:t>7</a:t>
            </a:r>
            <a:endParaRPr lang="es-ES" sz="5400" b="1" dirty="0">
              <a:ln/>
              <a:solidFill>
                <a:srgbClr val="FFC000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029982" y="4905843"/>
            <a:ext cx="5288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FFC000"/>
                </a:solidFill>
              </a:rPr>
              <a:t>9</a:t>
            </a:r>
            <a:endParaRPr lang="es-ES" sz="5400" b="1" dirty="0">
              <a:ln/>
              <a:solidFill>
                <a:srgbClr val="FFC000"/>
              </a:solidFill>
            </a:endParaRPr>
          </a:p>
        </p:txBody>
      </p:sp>
      <p:sp>
        <p:nvSpPr>
          <p:cNvPr id="33" name="Proceso alternativo 32"/>
          <p:cNvSpPr/>
          <p:nvPr/>
        </p:nvSpPr>
        <p:spPr>
          <a:xfrm>
            <a:off x="6707443" y="4840629"/>
            <a:ext cx="1984451" cy="11971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Formación virtual</a:t>
            </a: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20853" y="19229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FFC000"/>
                </a:solidFill>
              </a:rPr>
              <a:t>1</a:t>
            </a:r>
            <a:endParaRPr lang="es-ES" sz="5400" b="1" dirty="0">
              <a:ln/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ceso alternativo 2"/>
          <p:cNvSpPr/>
          <p:nvPr/>
        </p:nvSpPr>
        <p:spPr>
          <a:xfrm>
            <a:off x="4388470" y="3043896"/>
            <a:ext cx="3210991" cy="127055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prstClr val="white"/>
                </a:solidFill>
              </a:rPr>
              <a:t>Rubros financiados únicamente como contrapartida del conviniente</a:t>
            </a:r>
            <a:endParaRPr lang="es-CO" b="1" dirty="0">
              <a:solidFill>
                <a:prstClr val="white"/>
              </a:solidFill>
            </a:endParaRPr>
          </a:p>
        </p:txBody>
      </p:sp>
      <p:sp>
        <p:nvSpPr>
          <p:cNvPr id="4" name="Proceso alternativo 3">
            <a:hlinkClick r:id="rId2" action="ppaction://hlinksldjump"/>
          </p:cNvPr>
          <p:cNvSpPr/>
          <p:nvPr/>
        </p:nvSpPr>
        <p:spPr>
          <a:xfrm>
            <a:off x="1103494" y="1822580"/>
            <a:ext cx="3063924" cy="83251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Honorarios </a:t>
            </a:r>
            <a:r>
              <a:rPr lang="es-CO" sz="20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capacitadores </a:t>
            </a: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internos</a:t>
            </a: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ceso alternativo 4"/>
          <p:cNvSpPr/>
          <p:nvPr/>
        </p:nvSpPr>
        <p:spPr>
          <a:xfrm>
            <a:off x="1823544" y="4978280"/>
            <a:ext cx="3399552" cy="122095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Transferencia de conocimiento y tecnología al SENA</a:t>
            </a: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Proceso alternativo 6"/>
          <p:cNvSpPr/>
          <p:nvPr/>
        </p:nvSpPr>
        <p:spPr>
          <a:xfrm>
            <a:off x="4896447" y="1777547"/>
            <a:ext cx="2911771" cy="87754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O" sz="20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Pólizas de seguro requeridas ejecución proyecto</a:t>
            </a: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06176" y="1680175"/>
            <a:ext cx="5357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2</a:t>
            </a:r>
          </a:p>
          <a:p>
            <a:pPr algn="ctr"/>
            <a:endParaRPr lang="es-ES" sz="5400" b="1" dirty="0">
              <a:ln/>
              <a:solidFill>
                <a:srgbClr val="FFC000"/>
              </a:solidFill>
            </a:endParaRPr>
          </a:p>
        </p:txBody>
      </p:sp>
      <p:sp>
        <p:nvSpPr>
          <p:cNvPr id="13" name="Proceso alternativo 12"/>
          <p:cNvSpPr/>
          <p:nvPr/>
        </p:nvSpPr>
        <p:spPr>
          <a:xfrm>
            <a:off x="8595362" y="1797383"/>
            <a:ext cx="3383095" cy="102527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Alimentación y transporte para beneficiarios del sector agropecuario</a:t>
            </a: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Proceso alternativo 13"/>
          <p:cNvSpPr/>
          <p:nvPr/>
        </p:nvSpPr>
        <p:spPr>
          <a:xfrm>
            <a:off x="7703545" y="4858082"/>
            <a:ext cx="3300485" cy="127955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Aportes al sistema de seguridad social y para fiscales derivados del proyecto</a:t>
            </a: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020580" y="503619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130627" y="16813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287820" y="5036196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FFC000"/>
                </a:solidFill>
              </a:rPr>
              <a:t>4</a:t>
            </a:r>
            <a:endParaRPr lang="es-ES" sz="5400" b="1" dirty="0">
              <a:ln/>
              <a:solidFill>
                <a:srgbClr val="FFC00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35403" y="1777172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FFC000"/>
                </a:solidFill>
              </a:rPr>
              <a:t>1</a:t>
            </a:r>
            <a:endParaRPr lang="es-ES" sz="5400" b="1" dirty="0">
              <a:ln/>
              <a:solidFill>
                <a:srgbClr val="FFC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287820" y="176798"/>
            <a:ext cx="8475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ED7D31"/>
                </a:solidFill>
              </a:rPr>
              <a:t>Rubros Financiables</a:t>
            </a:r>
          </a:p>
          <a:p>
            <a:pPr algn="ctr"/>
            <a:r>
              <a:rPr lang="es-CO" sz="2800" b="1" dirty="0" smtClean="0">
                <a:solidFill>
                  <a:srgbClr val="ED7D31"/>
                </a:solidFill>
              </a:rPr>
              <a:t>Resolución de Tarifas </a:t>
            </a:r>
            <a:r>
              <a:rPr lang="es-CO" sz="2800" b="1" dirty="0" smtClean="0">
                <a:solidFill>
                  <a:srgbClr val="ED7D31"/>
                </a:solidFill>
              </a:rPr>
              <a:t>1-0502 de </a:t>
            </a:r>
            <a:r>
              <a:rPr lang="es-CO" sz="2800" b="1" dirty="0" smtClean="0">
                <a:solidFill>
                  <a:srgbClr val="ED7D31"/>
                </a:solidFill>
              </a:rPr>
              <a:t>2019</a:t>
            </a:r>
            <a:endParaRPr lang="es-C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62444" y="752489"/>
            <a:ext cx="7426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Oferta del SENA donde las empresas, entidades y/o gremios presentan proyectos de formación continua diseñados a la medida de sus necesidades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06829" y="789953"/>
            <a:ext cx="1881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ED7D31"/>
                </a:solidFill>
              </a:rPr>
              <a:t>Qué es?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659968" y="2053595"/>
            <a:ext cx="3350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 b="1">
                <a:solidFill>
                  <a:srgbClr val="ED7D31"/>
                </a:solidFill>
              </a:defRPr>
            </a:lvl1pPr>
          </a:lstStyle>
          <a:p>
            <a:pPr algn="ctr"/>
            <a:r>
              <a:rPr lang="es-ES" dirty="0"/>
              <a:t>Propósito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072859" y="2773594"/>
            <a:ext cx="4524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Mejorar y cualificar 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competencias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de 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los</a:t>
            </a:r>
          </a:p>
          <a:p>
            <a:pPr algn="ctr"/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trabajadores</a:t>
            </a:r>
            <a:endParaRPr lang="es-ES" sz="24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18221" y="4124010"/>
            <a:ext cx="545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ED7D31"/>
                </a:solidFill>
              </a:rPr>
              <a:t>¿Cómo se desarrolla?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962806" y="4927001"/>
            <a:ext cx="52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 través de convocatoria pública dirigida a empleadores aportantes de parafiscales al SENA</a:t>
            </a:r>
          </a:p>
        </p:txBody>
      </p:sp>
      <p:sp>
        <p:nvSpPr>
          <p:cNvPr id="10" name="22 CuadroTexto"/>
          <p:cNvSpPr txBox="1"/>
          <p:nvPr/>
        </p:nvSpPr>
        <p:spPr>
          <a:xfrm>
            <a:off x="394474" y="5388946"/>
            <a:ext cx="4595820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s-CO" sz="3600" dirty="0">
                <a:solidFill>
                  <a:srgbClr val="008080"/>
                </a:solidFill>
              </a:rPr>
              <a:t>No portafolio SENA</a:t>
            </a:r>
          </a:p>
        </p:txBody>
      </p:sp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6" y="2591108"/>
            <a:ext cx="4186856" cy="233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ón 2 2"/>
          <p:cNvSpPr/>
          <p:nvPr/>
        </p:nvSpPr>
        <p:spPr>
          <a:xfrm rot="2029609">
            <a:off x="2779403" y="3664061"/>
            <a:ext cx="2049848" cy="18739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6" name="Conector recto 45"/>
          <p:cNvCxnSpPr>
            <a:stCxn id="52" idx="2"/>
          </p:cNvCxnSpPr>
          <p:nvPr/>
        </p:nvCxnSpPr>
        <p:spPr>
          <a:xfrm flipH="1">
            <a:off x="2163412" y="2955257"/>
            <a:ext cx="1" cy="12583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50"/>
          <p:cNvSpPr/>
          <p:nvPr/>
        </p:nvSpPr>
        <p:spPr>
          <a:xfrm>
            <a:off x="83264" y="1637267"/>
            <a:ext cx="1255645" cy="1325596"/>
          </a:xfrm>
          <a:prstGeom prst="rect">
            <a:avLst/>
          </a:prstGeom>
          <a:solidFill>
            <a:srgbClr val="F8FCF6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914354"/>
            <a:r>
              <a:rPr lang="es-ES" sz="1467" b="1" dirty="0">
                <a:solidFill>
                  <a:srgbClr val="5B9BD5"/>
                </a:solidFill>
                <a:latin typeface="+mj-lt"/>
              </a:rPr>
              <a:t>Publicación</a:t>
            </a:r>
            <a:r>
              <a:rPr lang="es-ES" sz="1467" b="1" dirty="0">
                <a:solidFill>
                  <a:prstClr val="black"/>
                </a:solidFill>
                <a:latin typeface="+mj-lt"/>
              </a:rPr>
              <a:t> </a:t>
            </a:r>
          </a:p>
          <a:p>
            <a:pPr algn="ctr" defTabSz="914354"/>
            <a:r>
              <a:rPr lang="es-ES" sz="1467" b="1" dirty="0">
                <a:solidFill>
                  <a:srgbClr val="5B9BD5"/>
                </a:solidFill>
                <a:latin typeface="+mj-lt"/>
              </a:rPr>
              <a:t>Pre pliego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1530480" y="1631098"/>
            <a:ext cx="1265865" cy="1324161"/>
          </a:xfrm>
          <a:prstGeom prst="rect">
            <a:avLst/>
          </a:prstGeom>
          <a:solidFill>
            <a:srgbClr val="F8FCF6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914354"/>
            <a:r>
              <a:rPr lang="es-ES" sz="1467" b="1" dirty="0">
                <a:solidFill>
                  <a:srgbClr val="5B9BD5"/>
                </a:solidFill>
                <a:latin typeface="+mj-lt"/>
              </a:rPr>
              <a:t>Apertura de la Convocatoria Publicación Pliego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3025626" y="1616676"/>
            <a:ext cx="1312095" cy="1280741"/>
          </a:xfrm>
          <a:prstGeom prst="rect">
            <a:avLst/>
          </a:prstGeom>
          <a:solidFill>
            <a:srgbClr val="F8FCF6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914354"/>
            <a:r>
              <a:rPr lang="es-ES" sz="1467" b="1" dirty="0">
                <a:solidFill>
                  <a:srgbClr val="5B9BD5"/>
                </a:solidFill>
                <a:latin typeface="+mj-lt"/>
              </a:rPr>
              <a:t>Cierre Convocatoria</a:t>
            </a:r>
          </a:p>
          <a:p>
            <a:pPr algn="ctr" defTabSz="914354"/>
            <a:r>
              <a:rPr lang="es-ES" sz="1467" b="1" dirty="0">
                <a:solidFill>
                  <a:srgbClr val="5B9BD5"/>
                </a:solidFill>
                <a:latin typeface="+mj-lt"/>
              </a:rPr>
              <a:t>Radicación de Propuestas</a:t>
            </a:r>
          </a:p>
        </p:txBody>
      </p:sp>
      <p:sp>
        <p:nvSpPr>
          <p:cNvPr id="92" name="Rectángulo 91"/>
          <p:cNvSpPr/>
          <p:nvPr/>
        </p:nvSpPr>
        <p:spPr>
          <a:xfrm>
            <a:off x="7742020" y="1626143"/>
            <a:ext cx="1288091" cy="1300760"/>
          </a:xfrm>
          <a:prstGeom prst="rect">
            <a:avLst/>
          </a:prstGeom>
          <a:solidFill>
            <a:srgbClr val="F8FCF6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914354"/>
            <a:r>
              <a:rPr lang="es-CO" sz="1467" b="1" dirty="0">
                <a:solidFill>
                  <a:srgbClr val="5B9BD5"/>
                </a:solidFill>
                <a:latin typeface="+mj-lt"/>
                <a:ea typeface="Times New Roman"/>
                <a:cs typeface="Times New Roman"/>
              </a:rPr>
              <a:t>Publicación de resultados definitivos</a:t>
            </a:r>
          </a:p>
        </p:txBody>
      </p:sp>
      <p:sp>
        <p:nvSpPr>
          <p:cNvPr id="93" name="Rectángulo 92"/>
          <p:cNvSpPr/>
          <p:nvPr/>
        </p:nvSpPr>
        <p:spPr>
          <a:xfrm>
            <a:off x="9210567" y="1627388"/>
            <a:ext cx="1433808" cy="1271163"/>
          </a:xfrm>
          <a:prstGeom prst="rect">
            <a:avLst/>
          </a:prstGeom>
          <a:solidFill>
            <a:srgbClr val="F8FCF6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914354"/>
            <a:r>
              <a:rPr lang="es-CO" sz="1467" b="1" dirty="0">
                <a:solidFill>
                  <a:srgbClr val="5B9BD5"/>
                </a:solidFill>
                <a:latin typeface="+mj-lt"/>
              </a:rPr>
              <a:t>Viabilidad </a:t>
            </a:r>
          </a:p>
          <a:p>
            <a:pPr algn="ctr" defTabSz="914354"/>
            <a:r>
              <a:rPr lang="es-CO" sz="1467" b="1" dirty="0">
                <a:solidFill>
                  <a:srgbClr val="5B9BD5"/>
                </a:solidFill>
                <a:latin typeface="+mj-lt"/>
              </a:rPr>
              <a:t>Técnica Comisión Nacional de Proyectos</a:t>
            </a:r>
            <a:endParaRPr lang="es-ES" sz="1467" b="1" dirty="0">
              <a:solidFill>
                <a:srgbClr val="5B9BD5"/>
              </a:solidFill>
              <a:latin typeface="+mj-lt"/>
            </a:endParaRPr>
          </a:p>
        </p:txBody>
      </p:sp>
      <p:cxnSp>
        <p:nvCxnSpPr>
          <p:cNvPr id="94" name="Conector recto 93"/>
          <p:cNvCxnSpPr>
            <a:stCxn id="92" idx="2"/>
            <a:endCxn id="109" idx="0"/>
          </p:cNvCxnSpPr>
          <p:nvPr/>
        </p:nvCxnSpPr>
        <p:spPr>
          <a:xfrm flipH="1">
            <a:off x="8376936" y="2926905"/>
            <a:ext cx="9128" cy="11211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/>
          <p:cNvCxnSpPr/>
          <p:nvPr/>
        </p:nvCxnSpPr>
        <p:spPr>
          <a:xfrm>
            <a:off x="648153" y="2948765"/>
            <a:ext cx="4027" cy="16860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 flipH="1">
            <a:off x="3708942" y="2920332"/>
            <a:ext cx="4013" cy="12477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/>
          <p:cNvCxnSpPr/>
          <p:nvPr/>
        </p:nvCxnSpPr>
        <p:spPr>
          <a:xfrm>
            <a:off x="9955489" y="3012718"/>
            <a:ext cx="4027" cy="16860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ángulo 97"/>
          <p:cNvSpPr/>
          <p:nvPr/>
        </p:nvSpPr>
        <p:spPr>
          <a:xfrm>
            <a:off x="10751523" y="1627388"/>
            <a:ext cx="1429815" cy="1271163"/>
          </a:xfrm>
          <a:prstGeom prst="rect">
            <a:avLst/>
          </a:prstGeom>
          <a:solidFill>
            <a:srgbClr val="F8FCF6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914354"/>
            <a:r>
              <a:rPr lang="es-CO" sz="1467" b="1" dirty="0">
                <a:solidFill>
                  <a:srgbClr val="5B9BD5"/>
                </a:solidFill>
                <a:latin typeface="+mj-lt"/>
              </a:rPr>
              <a:t>Aprobación de proyectos - Consejo Directivo Nacional  SENA</a:t>
            </a:r>
            <a:endParaRPr lang="es-ES" sz="1467" b="1" dirty="0">
              <a:solidFill>
                <a:srgbClr val="5B9BD5"/>
              </a:solidFill>
              <a:latin typeface="+mj-lt"/>
            </a:endParaRPr>
          </a:p>
        </p:txBody>
      </p:sp>
      <p:cxnSp>
        <p:nvCxnSpPr>
          <p:cNvPr id="99" name="Conector recto 98"/>
          <p:cNvCxnSpPr>
            <a:stCxn id="98" idx="2"/>
            <a:endCxn id="111" idx="0"/>
          </p:cNvCxnSpPr>
          <p:nvPr/>
        </p:nvCxnSpPr>
        <p:spPr>
          <a:xfrm>
            <a:off x="11466429" y="2898549"/>
            <a:ext cx="0" cy="11494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/>
          <p:cNvCxnSpPr/>
          <p:nvPr/>
        </p:nvCxnSpPr>
        <p:spPr>
          <a:xfrm flipV="1">
            <a:off x="207819" y="3472773"/>
            <a:ext cx="11882927" cy="15992"/>
          </a:xfrm>
          <a:prstGeom prst="straightConnector1">
            <a:avLst/>
          </a:prstGeom>
          <a:ln w="920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ángulo 100"/>
          <p:cNvSpPr/>
          <p:nvPr/>
        </p:nvSpPr>
        <p:spPr>
          <a:xfrm>
            <a:off x="6160456" y="1616675"/>
            <a:ext cx="1288233" cy="1310229"/>
          </a:xfrm>
          <a:prstGeom prst="rect">
            <a:avLst/>
          </a:prstGeom>
          <a:solidFill>
            <a:srgbClr val="F8FCF6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914354"/>
            <a:r>
              <a:rPr lang="es-CO" sz="1467" b="1" dirty="0">
                <a:solidFill>
                  <a:srgbClr val="5B9BD5"/>
                </a:solidFill>
                <a:latin typeface="+mj-lt"/>
                <a:ea typeface="Times New Roman"/>
                <a:cs typeface="Times New Roman"/>
              </a:rPr>
              <a:t>Publicación preliminar de resultados </a:t>
            </a:r>
            <a:r>
              <a:rPr lang="es-CO" sz="1467" b="1" dirty="0">
                <a:solidFill>
                  <a:srgbClr val="5B9BD5"/>
                </a:solidFill>
                <a:latin typeface="+mj-lt"/>
                <a:cs typeface="Times New Roman"/>
              </a:rPr>
              <a:t>Evaluación Técnica</a:t>
            </a:r>
            <a:endParaRPr lang="es-ES" sz="1467" b="1" dirty="0">
              <a:solidFill>
                <a:srgbClr val="5B9BD5"/>
              </a:solidFill>
              <a:latin typeface="+mj-lt"/>
            </a:endParaRPr>
          </a:p>
        </p:txBody>
      </p:sp>
      <p:sp>
        <p:nvSpPr>
          <p:cNvPr id="102" name="Rectángulo 101"/>
          <p:cNvSpPr/>
          <p:nvPr/>
        </p:nvSpPr>
        <p:spPr>
          <a:xfrm>
            <a:off x="4444865" y="1616673"/>
            <a:ext cx="1561411" cy="1303659"/>
          </a:xfrm>
          <a:prstGeom prst="rect">
            <a:avLst/>
          </a:prstGeom>
          <a:solidFill>
            <a:srgbClr val="F8FCF6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914354"/>
            <a:r>
              <a:rPr lang="es-CO" sz="1467" b="1" dirty="0">
                <a:solidFill>
                  <a:srgbClr val="5B9BD5"/>
                </a:solidFill>
                <a:latin typeface="+mj-lt"/>
                <a:ea typeface="Times New Roman"/>
                <a:cs typeface="Times New Roman"/>
              </a:rPr>
              <a:t>Publicación preliminar de resultados </a:t>
            </a:r>
            <a:r>
              <a:rPr lang="es-CO" sz="1467" b="1" dirty="0">
                <a:solidFill>
                  <a:srgbClr val="5B9BD5"/>
                </a:solidFill>
                <a:latin typeface="+mj-lt"/>
                <a:cs typeface="Times New Roman"/>
              </a:rPr>
              <a:t>Verificación Jurídica</a:t>
            </a:r>
            <a:endParaRPr lang="es-ES" sz="1467" b="1" dirty="0">
              <a:solidFill>
                <a:srgbClr val="5B9BD5"/>
              </a:solidFill>
              <a:latin typeface="+mj-lt"/>
            </a:endParaRPr>
          </a:p>
        </p:txBody>
      </p:sp>
      <p:cxnSp>
        <p:nvCxnSpPr>
          <p:cNvPr id="103" name="Conector recto 102"/>
          <p:cNvCxnSpPr/>
          <p:nvPr/>
        </p:nvCxnSpPr>
        <p:spPr>
          <a:xfrm>
            <a:off x="6804569" y="2948766"/>
            <a:ext cx="0" cy="11901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/>
          <p:cNvCxnSpPr>
            <a:endCxn id="124" idx="0"/>
          </p:cNvCxnSpPr>
          <p:nvPr/>
        </p:nvCxnSpPr>
        <p:spPr>
          <a:xfrm>
            <a:off x="5245738" y="2792814"/>
            <a:ext cx="18225" cy="12552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upo 104"/>
          <p:cNvGrpSpPr/>
          <p:nvPr/>
        </p:nvGrpSpPr>
        <p:grpSpPr>
          <a:xfrm>
            <a:off x="0" y="4048042"/>
            <a:ext cx="12135469" cy="2654015"/>
            <a:chOff x="0" y="3036028"/>
            <a:chExt cx="9101602" cy="1990510"/>
          </a:xfrm>
        </p:grpSpPr>
        <p:sp>
          <p:nvSpPr>
            <p:cNvPr id="106" name="CuadroTexto 105"/>
            <p:cNvSpPr txBox="1"/>
            <p:nvPr/>
          </p:nvSpPr>
          <p:spPr>
            <a:xfrm>
              <a:off x="1191636" y="3041076"/>
              <a:ext cx="866759" cy="7480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62560" tIns="81280" rIns="162560" bIns="81280" rtlCol="0" anchor="ctr">
              <a:noAutofit/>
            </a:bodyPr>
            <a:lstStyle/>
            <a:p>
              <a:pPr algn="ctr" defTabSz="914354"/>
              <a:r>
                <a:rPr lang="es-ES" sz="2133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3 de Abril</a:t>
              </a:r>
            </a:p>
          </p:txBody>
        </p:sp>
        <p:sp>
          <p:nvSpPr>
            <p:cNvPr id="107" name="CuadroTexto 106"/>
            <p:cNvSpPr txBox="1"/>
            <p:nvPr/>
          </p:nvSpPr>
          <p:spPr>
            <a:xfrm>
              <a:off x="2276074" y="3038637"/>
              <a:ext cx="987652" cy="7368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62560" tIns="81280" rIns="162560" bIns="81280" rtlCol="0" anchor="ctr">
              <a:noAutofit/>
            </a:bodyPr>
            <a:lstStyle/>
            <a:p>
              <a:pPr algn="ctr" defTabSz="914354"/>
              <a:r>
                <a:rPr lang="es-ES" sz="2133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6 de Mayo</a:t>
              </a:r>
            </a:p>
            <a:p>
              <a:pPr algn="ctr" defTabSz="914354"/>
              <a:r>
                <a:rPr lang="es-ES" sz="1600" b="1" dirty="0" smtClean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14</a:t>
              </a:r>
              <a:r>
                <a:rPr lang="es-ES" sz="1600" b="1" dirty="0" smtClean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:00:00</a:t>
              </a:r>
              <a:endParaRPr lang="es-ES" sz="1600" b="1" dirty="0">
                <a:solidFill>
                  <a:prstClr val="white">
                    <a:lumMod val="50000"/>
                  </a:prstClr>
                </a:solidFill>
                <a:latin typeface="+mj-lt"/>
              </a:endParaRPr>
            </a:p>
          </p:txBody>
        </p:sp>
        <p:sp>
          <p:nvSpPr>
            <p:cNvPr id="108" name="CuadroTexto 107"/>
            <p:cNvSpPr txBox="1"/>
            <p:nvPr/>
          </p:nvSpPr>
          <p:spPr>
            <a:xfrm>
              <a:off x="62447" y="3041569"/>
              <a:ext cx="818183" cy="7480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62560" tIns="81280" rIns="162560" bIns="81280" rtlCol="0" anchor="ctr">
              <a:noAutofit/>
            </a:bodyPr>
            <a:lstStyle/>
            <a:p>
              <a:pPr algn="ctr" defTabSz="914354"/>
              <a:r>
                <a:rPr lang="es-ES" sz="2133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28 de Marzo</a:t>
              </a:r>
            </a:p>
          </p:txBody>
        </p:sp>
        <p:sp>
          <p:nvSpPr>
            <p:cNvPr id="109" name="CuadroTexto 108"/>
            <p:cNvSpPr txBox="1"/>
            <p:nvPr/>
          </p:nvSpPr>
          <p:spPr>
            <a:xfrm>
              <a:off x="5840152" y="3036028"/>
              <a:ext cx="885100" cy="7368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62560" tIns="81280" rIns="162560" bIns="81280" rtlCol="0" anchor="ctr">
              <a:noAutofit/>
            </a:bodyPr>
            <a:lstStyle/>
            <a:p>
              <a:pPr algn="ctr" defTabSz="914354"/>
              <a:r>
                <a:rPr lang="es-ES" sz="2133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6 de Junio</a:t>
              </a:r>
            </a:p>
          </p:txBody>
        </p:sp>
        <p:sp>
          <p:nvSpPr>
            <p:cNvPr id="110" name="CuadroTexto 109"/>
            <p:cNvSpPr txBox="1"/>
            <p:nvPr/>
          </p:nvSpPr>
          <p:spPr>
            <a:xfrm>
              <a:off x="7011133" y="3041569"/>
              <a:ext cx="833421" cy="7368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62560" tIns="81280" rIns="162560" bIns="81280" rtlCol="0" anchor="ctr">
              <a:noAutofit/>
            </a:bodyPr>
            <a:lstStyle/>
            <a:p>
              <a:pPr algn="ctr" defTabSz="914354"/>
              <a:r>
                <a:rPr lang="es-ES" sz="2133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Por definir</a:t>
              </a:r>
            </a:p>
          </p:txBody>
        </p:sp>
        <p:sp>
          <p:nvSpPr>
            <p:cNvPr id="111" name="CuadroTexto 110"/>
            <p:cNvSpPr txBox="1"/>
            <p:nvPr/>
          </p:nvSpPr>
          <p:spPr>
            <a:xfrm>
              <a:off x="8098041" y="3036028"/>
              <a:ext cx="1003561" cy="7368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62560" tIns="81280" rIns="162560" bIns="81280" rtlCol="0" anchor="ctr">
              <a:noAutofit/>
            </a:bodyPr>
            <a:lstStyle/>
            <a:p>
              <a:pPr algn="ctr" defTabSz="914354"/>
              <a:r>
                <a:rPr lang="es-ES" sz="2133" b="1" dirty="0">
                  <a:solidFill>
                    <a:prstClr val="white">
                      <a:lumMod val="50000"/>
                    </a:prstClr>
                  </a:solidFill>
                </a:rPr>
                <a:t>Por definir</a:t>
              </a:r>
            </a:p>
          </p:txBody>
        </p:sp>
        <p:cxnSp>
          <p:nvCxnSpPr>
            <p:cNvPr id="112" name="Conector recto 111"/>
            <p:cNvCxnSpPr>
              <a:endCxn id="121" idx="0"/>
            </p:cNvCxnSpPr>
            <p:nvPr/>
          </p:nvCxnSpPr>
          <p:spPr>
            <a:xfrm flipH="1">
              <a:off x="1892328" y="3797832"/>
              <a:ext cx="22341" cy="3365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/>
            <p:cNvCxnSpPr/>
            <p:nvPr/>
          </p:nvCxnSpPr>
          <p:spPr>
            <a:xfrm>
              <a:off x="858918" y="3825957"/>
              <a:ext cx="0" cy="2953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ángulo 113"/>
            <p:cNvSpPr/>
            <p:nvPr/>
          </p:nvSpPr>
          <p:spPr>
            <a:xfrm>
              <a:off x="6676521" y="3893088"/>
              <a:ext cx="1533917" cy="1067717"/>
            </a:xfrm>
            <a:prstGeom prst="rect">
              <a:avLst/>
            </a:prstGeom>
            <a:solidFill>
              <a:srgbClr val="F8FCF6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marL="228584" indent="-228584" defTabSz="914354">
                <a:buFont typeface="Wingdings" panose="05000000000000000000" pitchFamily="2" charset="2"/>
                <a:buChar char="§"/>
              </a:pPr>
              <a:r>
                <a:rPr lang="es-CO" sz="1467" dirty="0">
                  <a:solidFill>
                    <a:srgbClr val="44546A"/>
                  </a:solidFill>
                  <a:latin typeface="+mj-lt"/>
                </a:rPr>
                <a:t>Colciencias</a:t>
              </a:r>
            </a:p>
            <a:p>
              <a:pPr marL="228584" indent="-228584" defTabSz="914354">
                <a:buFont typeface="Wingdings" panose="05000000000000000000" pitchFamily="2" charset="2"/>
                <a:buChar char="§"/>
              </a:pPr>
              <a:r>
                <a:rPr lang="es-CO" sz="1467" dirty="0">
                  <a:solidFill>
                    <a:srgbClr val="44546A"/>
                  </a:solidFill>
                  <a:latin typeface="+mj-lt"/>
                </a:rPr>
                <a:t>Min. Trabajo</a:t>
              </a:r>
            </a:p>
            <a:p>
              <a:pPr marL="228584" indent="-228584" defTabSz="914354">
                <a:buFont typeface="Wingdings" panose="05000000000000000000" pitchFamily="2" charset="2"/>
                <a:buChar char="§"/>
              </a:pPr>
              <a:r>
                <a:rPr lang="es-CO" sz="1467" dirty="0" err="1">
                  <a:solidFill>
                    <a:srgbClr val="44546A"/>
                  </a:solidFill>
                  <a:latin typeface="+mj-lt"/>
                </a:rPr>
                <a:t>MinCit</a:t>
              </a:r>
              <a:endParaRPr lang="es-CO" sz="1467" dirty="0">
                <a:solidFill>
                  <a:srgbClr val="44546A"/>
                </a:solidFill>
                <a:latin typeface="+mj-lt"/>
              </a:endParaRPr>
            </a:p>
            <a:p>
              <a:pPr marL="228584" indent="-228584" defTabSz="914354">
                <a:buFont typeface="Wingdings" panose="05000000000000000000" pitchFamily="2" charset="2"/>
                <a:buChar char="§"/>
              </a:pPr>
              <a:r>
                <a:rPr lang="es-CO" sz="1467" dirty="0">
                  <a:solidFill>
                    <a:srgbClr val="44546A"/>
                  </a:solidFill>
                  <a:latin typeface="+mj-lt"/>
                </a:rPr>
                <a:t>DNP</a:t>
              </a:r>
            </a:p>
            <a:p>
              <a:pPr marL="228584" indent="-228584" defTabSz="914354">
                <a:buFont typeface="Wingdings" panose="05000000000000000000" pitchFamily="2" charset="2"/>
                <a:buChar char="§"/>
              </a:pPr>
              <a:r>
                <a:rPr lang="es-CO" sz="1467" dirty="0">
                  <a:solidFill>
                    <a:srgbClr val="44546A"/>
                  </a:solidFill>
                  <a:latin typeface="+mj-lt"/>
                </a:rPr>
                <a:t>ANUC</a:t>
              </a:r>
            </a:p>
            <a:p>
              <a:pPr marL="228584" indent="-228584" defTabSz="914354">
                <a:buFont typeface="Wingdings" panose="05000000000000000000" pitchFamily="2" charset="2"/>
                <a:buChar char="§"/>
              </a:pPr>
              <a:r>
                <a:rPr lang="es-CO" sz="1467" dirty="0">
                  <a:solidFill>
                    <a:srgbClr val="44546A"/>
                  </a:solidFill>
                  <a:latin typeface="+mj-lt"/>
                </a:rPr>
                <a:t>GREMIO - FENALCO</a:t>
              </a:r>
            </a:p>
          </p:txBody>
        </p:sp>
        <p:sp>
          <p:nvSpPr>
            <p:cNvPr id="115" name="Rectángulo 114"/>
            <p:cNvSpPr/>
            <p:nvPr/>
          </p:nvSpPr>
          <p:spPr>
            <a:xfrm>
              <a:off x="2450338" y="4085520"/>
              <a:ext cx="727947" cy="682854"/>
            </a:xfrm>
            <a:prstGeom prst="rect">
              <a:avLst/>
            </a:prstGeom>
            <a:solidFill>
              <a:srgbClr val="F8FCF6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 defTabSz="914354"/>
              <a:r>
                <a:rPr lang="es-CO" sz="1467" b="1" dirty="0">
                  <a:solidFill>
                    <a:srgbClr val="44546A"/>
                  </a:solidFill>
                  <a:latin typeface="+mj-lt"/>
                </a:rPr>
                <a:t>Dirección General </a:t>
              </a:r>
            </a:p>
            <a:p>
              <a:pPr algn="ctr" defTabSz="914354"/>
              <a:r>
                <a:rPr lang="es-CO" sz="1467" b="1" dirty="0">
                  <a:solidFill>
                    <a:srgbClr val="44546A"/>
                  </a:solidFill>
                  <a:latin typeface="+mj-lt"/>
                </a:rPr>
                <a:t>SENA</a:t>
              </a:r>
              <a:endParaRPr lang="es-ES" sz="1467" b="1" dirty="0">
                <a:solidFill>
                  <a:srgbClr val="44546A"/>
                </a:solidFill>
                <a:latin typeface="+mj-lt"/>
              </a:endParaRPr>
            </a:p>
          </p:txBody>
        </p:sp>
        <p:cxnSp>
          <p:nvCxnSpPr>
            <p:cNvPr id="116" name="Conector recto 115"/>
            <p:cNvCxnSpPr/>
            <p:nvPr/>
          </p:nvCxnSpPr>
          <p:spPr>
            <a:xfrm>
              <a:off x="2802356" y="3789587"/>
              <a:ext cx="0" cy="2953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ángulo 116"/>
            <p:cNvSpPr/>
            <p:nvPr/>
          </p:nvSpPr>
          <p:spPr>
            <a:xfrm>
              <a:off x="858919" y="4134382"/>
              <a:ext cx="576377" cy="34624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 defTabSz="914354"/>
              <a:r>
                <a:rPr lang="es-ES" sz="1200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28 y  29</a:t>
              </a:r>
            </a:p>
            <a:p>
              <a:pPr algn="ctr" defTabSz="914354"/>
              <a:r>
                <a:rPr lang="es-ES" sz="1200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Marzo</a:t>
              </a:r>
              <a:endParaRPr lang="es-CO" sz="1200" b="1" dirty="0">
                <a:solidFill>
                  <a:prstClr val="white">
                    <a:lumMod val="50000"/>
                  </a:prstClr>
                </a:solidFill>
                <a:latin typeface="+mj-lt"/>
              </a:endParaRPr>
            </a:p>
          </p:txBody>
        </p:sp>
        <p:sp>
          <p:nvSpPr>
            <p:cNvPr id="118" name="Rectángulo 117"/>
            <p:cNvSpPr/>
            <p:nvPr/>
          </p:nvSpPr>
          <p:spPr>
            <a:xfrm>
              <a:off x="892116" y="4697969"/>
              <a:ext cx="458299" cy="20774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 defTabSz="914354"/>
              <a:r>
                <a:rPr lang="es-ES" sz="1200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3  Abril</a:t>
              </a:r>
              <a:endParaRPr lang="es-CO" sz="1200" b="1" dirty="0">
                <a:solidFill>
                  <a:prstClr val="white">
                    <a:lumMod val="50000"/>
                  </a:prstClr>
                </a:solidFill>
                <a:latin typeface="+mj-lt"/>
              </a:endParaRPr>
            </a:p>
          </p:txBody>
        </p:sp>
        <p:sp>
          <p:nvSpPr>
            <p:cNvPr id="119" name="Flecha derecha 118"/>
            <p:cNvSpPr/>
            <p:nvPr/>
          </p:nvSpPr>
          <p:spPr>
            <a:xfrm>
              <a:off x="0" y="4125831"/>
              <a:ext cx="880630" cy="405227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r>
                <a:rPr lang="es-CO" sz="1000" b="1" dirty="0">
                  <a:solidFill>
                    <a:srgbClr val="44546A"/>
                  </a:solidFill>
                  <a:latin typeface="+mj-lt"/>
                </a:rPr>
                <a:t>Observaciones</a:t>
              </a:r>
            </a:p>
          </p:txBody>
        </p:sp>
        <p:sp>
          <p:nvSpPr>
            <p:cNvPr id="120" name="Flecha derecha 119"/>
            <p:cNvSpPr/>
            <p:nvPr/>
          </p:nvSpPr>
          <p:spPr>
            <a:xfrm>
              <a:off x="16141" y="4600234"/>
              <a:ext cx="824300" cy="42630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r>
                <a:rPr lang="es-CO" sz="1000" b="1" dirty="0">
                  <a:solidFill>
                    <a:srgbClr val="44546A"/>
                  </a:solidFill>
                  <a:latin typeface="+mj-lt"/>
                </a:rPr>
                <a:t>Respuestas</a:t>
              </a:r>
            </a:p>
          </p:txBody>
        </p:sp>
        <p:sp>
          <p:nvSpPr>
            <p:cNvPr id="121" name="Rectángulo 120"/>
            <p:cNvSpPr/>
            <p:nvPr/>
          </p:nvSpPr>
          <p:spPr>
            <a:xfrm>
              <a:off x="1602880" y="4134382"/>
              <a:ext cx="578896" cy="34624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 defTabSz="914354"/>
              <a:r>
                <a:rPr lang="es-ES" sz="1200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4 y 5 Abril</a:t>
              </a:r>
              <a:endParaRPr lang="es-CO" sz="1200" b="1" dirty="0">
                <a:solidFill>
                  <a:prstClr val="white">
                    <a:lumMod val="50000"/>
                  </a:prstClr>
                </a:solidFill>
                <a:latin typeface="+mj-lt"/>
              </a:endParaRPr>
            </a:p>
          </p:txBody>
        </p:sp>
        <p:sp>
          <p:nvSpPr>
            <p:cNvPr id="122" name="Rectángulo 121"/>
            <p:cNvSpPr/>
            <p:nvPr/>
          </p:nvSpPr>
          <p:spPr>
            <a:xfrm>
              <a:off x="1711357" y="4697969"/>
              <a:ext cx="490760" cy="20774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 defTabSz="914354"/>
              <a:r>
                <a:rPr lang="es-ES" sz="1200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10 Abril</a:t>
              </a:r>
              <a:endParaRPr lang="es-CO" sz="1200" b="1" dirty="0">
                <a:solidFill>
                  <a:prstClr val="white">
                    <a:lumMod val="50000"/>
                  </a:prstClr>
                </a:solidFill>
                <a:latin typeface="+mj-lt"/>
              </a:endParaRPr>
            </a:p>
          </p:txBody>
        </p:sp>
        <p:sp>
          <p:nvSpPr>
            <p:cNvPr id="123" name="CuadroTexto 122"/>
            <p:cNvSpPr txBox="1"/>
            <p:nvPr/>
          </p:nvSpPr>
          <p:spPr>
            <a:xfrm>
              <a:off x="4676401" y="3041375"/>
              <a:ext cx="885100" cy="7368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62560" tIns="81280" rIns="162560" bIns="81280" rtlCol="0" anchor="ctr">
              <a:noAutofit/>
            </a:bodyPr>
            <a:lstStyle/>
            <a:p>
              <a:pPr algn="ctr" defTabSz="914354"/>
              <a:r>
                <a:rPr lang="es-ES" sz="2133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28 de Mayo</a:t>
              </a:r>
            </a:p>
          </p:txBody>
        </p:sp>
        <p:sp>
          <p:nvSpPr>
            <p:cNvPr id="124" name="CuadroTexto 123"/>
            <p:cNvSpPr txBox="1"/>
            <p:nvPr/>
          </p:nvSpPr>
          <p:spPr>
            <a:xfrm>
              <a:off x="3505420" y="3036034"/>
              <a:ext cx="885100" cy="7368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62560" tIns="81280" rIns="162560" bIns="81280" rtlCol="0" anchor="ctr">
              <a:noAutofit/>
            </a:bodyPr>
            <a:lstStyle/>
            <a:p>
              <a:pPr algn="ctr" defTabSz="914354"/>
              <a:r>
                <a:rPr lang="es-ES" sz="2133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17 de Mayo</a:t>
              </a:r>
            </a:p>
          </p:txBody>
        </p:sp>
        <p:sp>
          <p:nvSpPr>
            <p:cNvPr id="125" name="Rectángulo 124"/>
            <p:cNvSpPr/>
            <p:nvPr/>
          </p:nvSpPr>
          <p:spPr>
            <a:xfrm>
              <a:off x="4804563" y="4125830"/>
              <a:ext cx="628774" cy="34624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 defTabSz="914354"/>
              <a:r>
                <a:rPr lang="es-ES" sz="1200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29 y 30 Mayo</a:t>
              </a:r>
              <a:endParaRPr lang="es-CO" sz="1200" b="1" dirty="0">
                <a:solidFill>
                  <a:prstClr val="white">
                    <a:lumMod val="50000"/>
                  </a:prstClr>
                </a:solidFill>
                <a:latin typeface="+mj-lt"/>
              </a:endParaRPr>
            </a:p>
          </p:txBody>
        </p:sp>
        <p:sp>
          <p:nvSpPr>
            <p:cNvPr id="126" name="Rectángulo 125"/>
            <p:cNvSpPr/>
            <p:nvPr/>
          </p:nvSpPr>
          <p:spPr>
            <a:xfrm>
              <a:off x="4796187" y="4672566"/>
              <a:ext cx="937308" cy="20774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 defTabSz="914354"/>
              <a:r>
                <a:rPr lang="es-ES" sz="1200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06  junio</a:t>
              </a:r>
              <a:endParaRPr lang="es-CO" sz="1200" b="1" dirty="0">
                <a:solidFill>
                  <a:prstClr val="white">
                    <a:lumMod val="50000"/>
                  </a:prstClr>
                </a:solidFill>
                <a:latin typeface="+mj-lt"/>
              </a:endParaRPr>
            </a:p>
          </p:txBody>
        </p:sp>
        <p:sp>
          <p:nvSpPr>
            <p:cNvPr id="127" name="Rectángulo 126"/>
            <p:cNvSpPr/>
            <p:nvPr/>
          </p:nvSpPr>
          <p:spPr>
            <a:xfrm>
              <a:off x="3569500" y="4138195"/>
              <a:ext cx="756938" cy="34624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 defTabSz="914354"/>
              <a:r>
                <a:rPr lang="es-ES" sz="1200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20 y 21</a:t>
              </a:r>
            </a:p>
            <a:p>
              <a:pPr algn="ctr" defTabSz="914354"/>
              <a:r>
                <a:rPr lang="es-ES" sz="1200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Mayo</a:t>
              </a:r>
              <a:endParaRPr lang="es-CO" sz="1200" b="1" dirty="0">
                <a:solidFill>
                  <a:prstClr val="white">
                    <a:lumMod val="50000"/>
                  </a:prstClr>
                </a:solidFill>
                <a:latin typeface="+mj-lt"/>
              </a:endParaRPr>
            </a:p>
          </p:txBody>
        </p:sp>
        <p:cxnSp>
          <p:nvCxnSpPr>
            <p:cNvPr id="128" name="Conector recto 127"/>
            <p:cNvCxnSpPr/>
            <p:nvPr/>
          </p:nvCxnSpPr>
          <p:spPr>
            <a:xfrm>
              <a:off x="3947971" y="3802897"/>
              <a:ext cx="2600" cy="33655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128"/>
            <p:cNvCxnSpPr>
              <a:stCxn id="123" idx="2"/>
              <a:endCxn id="125" idx="0"/>
            </p:cNvCxnSpPr>
            <p:nvPr/>
          </p:nvCxnSpPr>
          <p:spPr>
            <a:xfrm flipH="1">
              <a:off x="5118950" y="3778224"/>
              <a:ext cx="1" cy="34760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ángulo 129"/>
            <p:cNvSpPr/>
            <p:nvPr/>
          </p:nvSpPr>
          <p:spPr>
            <a:xfrm>
              <a:off x="3657336" y="4672566"/>
              <a:ext cx="559240" cy="20774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 defTabSz="914354"/>
              <a:r>
                <a:rPr lang="es-ES" sz="1200" b="1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23  Mayo</a:t>
              </a:r>
              <a:endParaRPr lang="es-CO" sz="1200" b="1" dirty="0">
                <a:solidFill>
                  <a:prstClr val="white">
                    <a:lumMod val="50000"/>
                  </a:prstClr>
                </a:solidFill>
                <a:latin typeface="+mj-lt"/>
              </a:endParaRPr>
            </a:p>
          </p:txBody>
        </p:sp>
      </p:grpSp>
      <p:sp>
        <p:nvSpPr>
          <p:cNvPr id="49" name="15 Rectángulo"/>
          <p:cNvSpPr/>
          <p:nvPr/>
        </p:nvSpPr>
        <p:spPr>
          <a:xfrm>
            <a:off x="2909034" y="481635"/>
            <a:ext cx="642092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733" b="1" dirty="0" smtClean="0">
                <a:solidFill>
                  <a:srgbClr val="F79646">
                    <a:lumMod val="75000"/>
                  </a:srgbClr>
                </a:solidFill>
              </a:rPr>
              <a:t>Cronograma Convocatoria 2019</a:t>
            </a:r>
            <a:endParaRPr lang="es-CO" sz="3733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09560" y="567638"/>
            <a:ext cx="721934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733" b="1" dirty="0">
                <a:solidFill>
                  <a:srgbClr val="F79646">
                    <a:lumMod val="75000"/>
                  </a:srgbClr>
                </a:solidFill>
              </a:rPr>
              <a:t>Plazo de ejecución de los convenios</a:t>
            </a:r>
            <a:endParaRPr lang="es-CO" sz="3733" dirty="0"/>
          </a:p>
        </p:txBody>
      </p:sp>
      <p:sp>
        <p:nvSpPr>
          <p:cNvPr id="3" name="Rectángulo 2"/>
          <p:cNvSpPr/>
          <p:nvPr/>
        </p:nvSpPr>
        <p:spPr>
          <a:xfrm>
            <a:off x="4003606" y="2089042"/>
            <a:ext cx="7345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bg1">
                    <a:lumMod val="50000"/>
                  </a:schemeClr>
                </a:solidFill>
              </a:rPr>
              <a:t>Hasta el 29 de noviembre de 2019 sin exceder en ningún caso el 31 de diciembre de </a:t>
            </a:r>
            <a:r>
              <a:rPr lang="es-CO" sz="2800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s-CO" sz="28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CO" sz="2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CO" sz="2800" dirty="0">
                <a:solidFill>
                  <a:schemeClr val="bg1">
                    <a:lumMod val="50000"/>
                  </a:schemeClr>
                </a:solidFill>
              </a:rPr>
              <a:t>Para efectos de </a:t>
            </a:r>
            <a:r>
              <a:rPr lang="es-CO" sz="2800" u="sng" dirty="0">
                <a:solidFill>
                  <a:srgbClr val="FF6711"/>
                </a:solidFill>
              </a:rPr>
              <a:t>la planeación académica</a:t>
            </a:r>
            <a:r>
              <a:rPr lang="es-CO" sz="2800" dirty="0">
                <a:solidFill>
                  <a:schemeClr val="bg1">
                    <a:lumMod val="50000"/>
                  </a:schemeClr>
                </a:solidFill>
              </a:rPr>
              <a:t>, la última acción de formación que contemple el proyecto aprobado debe programarse con terminación hasta </a:t>
            </a:r>
            <a:r>
              <a:rPr lang="es-CO" sz="2800" u="sng" dirty="0">
                <a:solidFill>
                  <a:srgbClr val="FF6711"/>
                </a:solidFill>
              </a:rPr>
              <a:t>el 22 de noviembre de </a:t>
            </a:r>
            <a:r>
              <a:rPr lang="es-CO" sz="2800" u="sng" dirty="0" smtClean="0">
                <a:solidFill>
                  <a:srgbClr val="FF6711"/>
                </a:solidFill>
              </a:rPr>
              <a:t>2019</a:t>
            </a:r>
            <a:endParaRPr lang="es-CO" sz="2800" u="sng" dirty="0">
              <a:solidFill>
                <a:srgbClr val="FF671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5" y="2411343"/>
            <a:ext cx="2624296" cy="26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ceso alternativo 2"/>
          <p:cNvSpPr/>
          <p:nvPr/>
        </p:nvSpPr>
        <p:spPr>
          <a:xfrm>
            <a:off x="4372100" y="2918595"/>
            <a:ext cx="3210991" cy="127055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prstClr val="white"/>
                </a:solidFill>
              </a:rPr>
              <a:t>Formulación de la estructura del proyecto</a:t>
            </a:r>
          </a:p>
        </p:txBody>
      </p:sp>
      <p:sp>
        <p:nvSpPr>
          <p:cNvPr id="4" name="Proceso alternativo 3">
            <a:hlinkClick r:id="rId2" action="ppaction://hlinksldjump"/>
          </p:cNvPr>
          <p:cNvSpPr/>
          <p:nvPr/>
        </p:nvSpPr>
        <p:spPr>
          <a:xfrm>
            <a:off x="644043" y="1709626"/>
            <a:ext cx="3063924" cy="83251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Identificar el diagnóstico de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necesidades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formación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Proceso alternativo 4"/>
          <p:cNvSpPr/>
          <p:nvPr/>
        </p:nvSpPr>
        <p:spPr>
          <a:xfrm>
            <a:off x="566599" y="3028353"/>
            <a:ext cx="3195948" cy="122095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es-CO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07000"/>
              </a:lnSpc>
            </a:pPr>
            <a:endParaRPr lang="es-CO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07000"/>
              </a:lnSpc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Velar por el cumplimiento de la Transferencia de Conocimiento y Tecnología al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SENA 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07000"/>
              </a:lnSpc>
            </a:pPr>
            <a:endParaRPr lang="es-CO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07000"/>
              </a:lnSpc>
            </a:pP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roceso alternativo 5"/>
          <p:cNvSpPr/>
          <p:nvPr/>
        </p:nvSpPr>
        <p:spPr>
          <a:xfrm>
            <a:off x="893657" y="4866360"/>
            <a:ext cx="3241664" cy="92333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07000"/>
              </a:lnSpc>
            </a:pPr>
            <a:r>
              <a:rPr lang="es-CO" sz="2000" dirty="0">
                <a:solidFill>
                  <a:schemeClr val="bg2">
                    <a:lumMod val="50000"/>
                  </a:schemeClr>
                </a:solidFill>
              </a:rPr>
              <a:t>Identificar </a:t>
            </a:r>
            <a:r>
              <a:rPr lang="es-CO" sz="2000" dirty="0" smtClean="0">
                <a:solidFill>
                  <a:schemeClr val="bg2">
                    <a:lumMod val="50000"/>
                  </a:schemeClr>
                </a:solidFill>
              </a:rPr>
              <a:t>los </a:t>
            </a:r>
            <a:r>
              <a:rPr lang="es-CO" sz="2000" dirty="0">
                <a:solidFill>
                  <a:schemeClr val="bg2">
                    <a:lumMod val="50000"/>
                  </a:schemeClr>
                </a:solidFill>
              </a:rPr>
              <a:t>beneficiarios del proyecto</a:t>
            </a:r>
          </a:p>
          <a:p>
            <a:pPr algn="ctr">
              <a:lnSpc>
                <a:spcPct val="107000"/>
              </a:lnSpc>
            </a:pPr>
            <a:endParaRPr lang="es-CO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Proceso alternativo 6"/>
          <p:cNvSpPr/>
          <p:nvPr/>
        </p:nvSpPr>
        <p:spPr>
          <a:xfrm>
            <a:off x="4521711" y="1454265"/>
            <a:ext cx="2911771" cy="115039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Establecer un objetivo general concreto, medible y realizable (solución del problema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80067" y="1681325"/>
            <a:ext cx="5357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2</a:t>
            </a:r>
          </a:p>
          <a:p>
            <a:pPr algn="ctr"/>
            <a:endParaRPr lang="es-ES" sz="5400" b="1" dirty="0">
              <a:ln/>
              <a:solidFill>
                <a:srgbClr val="FFC000"/>
              </a:solidFill>
            </a:endParaRPr>
          </a:p>
        </p:txBody>
      </p:sp>
      <p:sp>
        <p:nvSpPr>
          <p:cNvPr id="9" name="Proceso alternativo 8"/>
          <p:cNvSpPr/>
          <p:nvPr/>
        </p:nvSpPr>
        <p:spPr>
          <a:xfrm>
            <a:off x="4634025" y="4660408"/>
            <a:ext cx="2481344" cy="147915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Las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acciones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formación deben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dar respuesta a la solución del problema</a:t>
            </a:r>
          </a:p>
        </p:txBody>
      </p:sp>
      <p:sp>
        <p:nvSpPr>
          <p:cNvPr id="10" name="Proceso alternativo 9"/>
          <p:cNvSpPr/>
          <p:nvPr/>
        </p:nvSpPr>
        <p:spPr>
          <a:xfrm>
            <a:off x="7433482" y="4454453"/>
            <a:ext cx="4544975" cy="56283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es-CO" sz="1600" dirty="0">
                <a:solidFill>
                  <a:prstClr val="white"/>
                </a:solidFill>
              </a:rPr>
              <a:t>Cumplimiento del tiempo de duración, especificado en el  </a:t>
            </a:r>
            <a:r>
              <a:rPr lang="es-CO" sz="1600" dirty="0" smtClean="0">
                <a:solidFill>
                  <a:prstClr val="white"/>
                </a:solidFill>
              </a:rPr>
              <a:t>pliego para </a:t>
            </a:r>
            <a:r>
              <a:rPr lang="es-CO" sz="1600" dirty="0">
                <a:solidFill>
                  <a:prstClr val="white"/>
                </a:solidFill>
              </a:rPr>
              <a:t>cada evento de </a:t>
            </a:r>
            <a:r>
              <a:rPr lang="es-CO" sz="1600" dirty="0" smtClean="0">
                <a:solidFill>
                  <a:prstClr val="white"/>
                </a:solidFill>
              </a:rPr>
              <a:t>formación</a:t>
            </a:r>
            <a:endParaRPr lang="es-CO" sz="1600" dirty="0">
              <a:solidFill>
                <a:prstClr val="white"/>
              </a:solidFill>
            </a:endParaRPr>
          </a:p>
        </p:txBody>
      </p:sp>
      <p:sp>
        <p:nvSpPr>
          <p:cNvPr id="11" name="Proceso alternativo 10"/>
          <p:cNvSpPr/>
          <p:nvPr/>
        </p:nvSpPr>
        <p:spPr>
          <a:xfrm>
            <a:off x="7401678" y="5122072"/>
            <a:ext cx="4758518" cy="56283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es-CO" sz="1600" dirty="0">
                <a:solidFill>
                  <a:prstClr val="white"/>
                </a:solidFill>
              </a:rPr>
              <a:t>Cumplimiento del número de </a:t>
            </a:r>
            <a:r>
              <a:rPr lang="es-CO" sz="1600" dirty="0" smtClean="0">
                <a:solidFill>
                  <a:prstClr val="white"/>
                </a:solidFill>
              </a:rPr>
              <a:t>beneficiarios </a:t>
            </a:r>
            <a:r>
              <a:rPr lang="es-CO" sz="1600" dirty="0">
                <a:solidFill>
                  <a:prstClr val="white"/>
                </a:solidFill>
              </a:rPr>
              <a:t>de acuerdo al rango </a:t>
            </a:r>
            <a:r>
              <a:rPr lang="es-CO" sz="1600" dirty="0" smtClean="0">
                <a:solidFill>
                  <a:prstClr val="white"/>
                </a:solidFill>
              </a:rPr>
              <a:t>establecido por evento de formación</a:t>
            </a:r>
            <a:endParaRPr lang="es-CO" sz="1600" dirty="0">
              <a:solidFill>
                <a:prstClr val="white"/>
              </a:solidFill>
            </a:endParaRPr>
          </a:p>
        </p:txBody>
      </p:sp>
      <p:sp>
        <p:nvSpPr>
          <p:cNvPr id="12" name="Proceso alternativo 11"/>
          <p:cNvSpPr/>
          <p:nvPr/>
        </p:nvSpPr>
        <p:spPr>
          <a:xfrm>
            <a:off x="7433482" y="5789691"/>
            <a:ext cx="4544975" cy="56283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es-CO" sz="1600" dirty="0">
                <a:solidFill>
                  <a:prstClr val="white"/>
                </a:solidFill>
              </a:rPr>
              <a:t>Cumplimiento del mínimo y máximo de horas diarias de formación </a:t>
            </a:r>
            <a:r>
              <a:rPr lang="es-CO" sz="1600" dirty="0" smtClean="0">
                <a:solidFill>
                  <a:prstClr val="white"/>
                </a:solidFill>
              </a:rPr>
              <a:t>estipulado en el pliego</a:t>
            </a:r>
            <a:endParaRPr lang="es-CO" sz="1600" dirty="0">
              <a:solidFill>
                <a:prstClr val="white"/>
              </a:solidFill>
            </a:endParaRPr>
          </a:p>
        </p:txBody>
      </p:sp>
      <p:sp>
        <p:nvSpPr>
          <p:cNvPr id="13" name="Proceso alternativo 12"/>
          <p:cNvSpPr/>
          <p:nvPr/>
        </p:nvSpPr>
        <p:spPr>
          <a:xfrm>
            <a:off x="8397797" y="1337360"/>
            <a:ext cx="3383095" cy="139753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Establecer objetivos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de la(s) acción(es) de formación que evidencien la solución al problema/necesidad identificado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Proceso alternativo 13"/>
          <p:cNvSpPr/>
          <p:nvPr/>
        </p:nvSpPr>
        <p:spPr>
          <a:xfrm>
            <a:off x="8397797" y="2901222"/>
            <a:ext cx="3300485" cy="127955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07000"/>
              </a:lnSpc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Definir línea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base, metas y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medio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de verificación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los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indicadores de impacto del proyecto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07000"/>
              </a:lnSpc>
            </a:pP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846625" y="30283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846625" y="17042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3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7111451" y="4882101"/>
            <a:ext cx="215121" cy="5213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7112755" y="5396483"/>
            <a:ext cx="213817" cy="35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9" idx="3"/>
          </p:cNvCxnSpPr>
          <p:nvPr/>
        </p:nvCxnSpPr>
        <p:spPr>
          <a:xfrm>
            <a:off x="7115369" y="5399986"/>
            <a:ext cx="211203" cy="54759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995082" y="278465"/>
            <a:ext cx="9170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ED7D31"/>
                </a:solidFill>
              </a:rPr>
              <a:t>P</a:t>
            </a:r>
            <a:r>
              <a:rPr lang="es-CO" sz="3200" b="1" dirty="0" smtClean="0">
                <a:solidFill>
                  <a:srgbClr val="ED7D31"/>
                </a:solidFill>
              </a:rPr>
              <a:t>untos de éxito en </a:t>
            </a:r>
            <a:r>
              <a:rPr lang="es-CO" sz="3200" b="1" dirty="0" smtClean="0">
                <a:solidFill>
                  <a:srgbClr val="ED7D31"/>
                </a:solidFill>
              </a:rPr>
              <a:t>la formulación </a:t>
            </a:r>
            <a:r>
              <a:rPr lang="es-CO" sz="3200" b="1" dirty="0" smtClean="0">
                <a:solidFill>
                  <a:srgbClr val="ED7D31"/>
                </a:solidFill>
              </a:rPr>
              <a:t>del proyecto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21" name="Rectángulo 11"/>
          <p:cNvSpPr/>
          <p:nvPr/>
        </p:nvSpPr>
        <p:spPr>
          <a:xfrm>
            <a:off x="3969852" y="3280236"/>
            <a:ext cx="5598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ES" sz="5400" b="1" dirty="0">
              <a:ln/>
              <a:solidFill>
                <a:srgbClr val="FFC000"/>
              </a:solidFill>
            </a:endParaRPr>
          </a:p>
          <a:p>
            <a:pPr algn="ctr"/>
            <a:endParaRPr lang="es-ES" sz="5400" b="1" dirty="0">
              <a:ln/>
              <a:solidFill>
                <a:srgbClr val="FFC000"/>
              </a:solidFill>
            </a:endParaRPr>
          </a:p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7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5845" y="161881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-130388" y="3092208"/>
            <a:ext cx="8035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0" y="48821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798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67435" y="342825"/>
            <a:ext cx="85254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000" b="1" dirty="0" smtClean="0">
                <a:solidFill>
                  <a:srgbClr val="ED7D31"/>
                </a:solidFill>
              </a:rPr>
              <a:t>Puntos de éxito en la </a:t>
            </a:r>
            <a:r>
              <a:rPr lang="es-CO" sz="3000" b="1" dirty="0" smtClean="0">
                <a:solidFill>
                  <a:srgbClr val="ED7D31"/>
                </a:solidFill>
              </a:rPr>
              <a:t>f</a:t>
            </a:r>
            <a:r>
              <a:rPr lang="es-CO" sz="3000" b="1" dirty="0" smtClean="0">
                <a:solidFill>
                  <a:srgbClr val="ED7D31"/>
                </a:solidFill>
              </a:rPr>
              <a:t>ormulación </a:t>
            </a:r>
            <a:r>
              <a:rPr lang="es-CO" sz="3000" b="1" dirty="0" smtClean="0">
                <a:solidFill>
                  <a:srgbClr val="ED7D31"/>
                </a:solidFill>
              </a:rPr>
              <a:t>del presupuesto</a:t>
            </a:r>
            <a:endParaRPr lang="es-CO" sz="3000" b="1" dirty="0">
              <a:solidFill>
                <a:srgbClr val="FF0000"/>
              </a:solidFill>
            </a:endParaRPr>
          </a:p>
        </p:txBody>
      </p:sp>
      <p:sp>
        <p:nvSpPr>
          <p:cNvPr id="4" name="Proceso alternativo 3"/>
          <p:cNvSpPr/>
          <p:nvPr/>
        </p:nvSpPr>
        <p:spPr>
          <a:xfrm>
            <a:off x="4345837" y="1943085"/>
            <a:ext cx="2908920" cy="1267051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prstClr val="white"/>
                </a:solidFill>
              </a:rPr>
              <a:t>Formulación del presupuesto</a:t>
            </a:r>
          </a:p>
        </p:txBody>
      </p:sp>
      <p:sp>
        <p:nvSpPr>
          <p:cNvPr id="5" name="Proceso alternativo 4"/>
          <p:cNvSpPr/>
          <p:nvPr/>
        </p:nvSpPr>
        <p:spPr>
          <a:xfrm>
            <a:off x="603428" y="1646741"/>
            <a:ext cx="3388329" cy="193052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Que el valor del aporte del SENA no supere el 50% del total de aportes parafiscales realizados por los empleadores al SENA en la vigencia inmediatamente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anterior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roceso alternativo 5"/>
          <p:cNvSpPr/>
          <p:nvPr/>
        </p:nvSpPr>
        <p:spPr>
          <a:xfrm>
            <a:off x="472081" y="3985185"/>
            <a:ext cx="3446747" cy="209204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Que el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aporte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de la contrapartida en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dinero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sea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equivalente por lo menos al 50% del valor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total de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contrapartida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Proceso alternativo 6"/>
          <p:cNvSpPr/>
          <p:nvPr/>
        </p:nvSpPr>
        <p:spPr>
          <a:xfrm>
            <a:off x="8205590" y="1716598"/>
            <a:ext cx="3798791" cy="140552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Que las tarifas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de honorarios correspondan con los perfiles relacionados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en el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proyecto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07000"/>
              </a:lnSpc>
              <a:defRPr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616" y="20433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55520" y="44251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864471" y="4569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475742" y="2054798"/>
            <a:ext cx="8035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12" name="Proceso alternativo 11"/>
          <p:cNvSpPr/>
          <p:nvPr/>
        </p:nvSpPr>
        <p:spPr>
          <a:xfrm>
            <a:off x="8301005" y="4993627"/>
            <a:ext cx="3844104" cy="126084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Que el presupuesto no registre rubros no financiables o que no correspondan a los definidos en la Resolución de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Tarifas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669866" y="361282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14" name="Proceso alternativo 13"/>
          <p:cNvSpPr/>
          <p:nvPr/>
        </p:nvSpPr>
        <p:spPr>
          <a:xfrm>
            <a:off x="4345837" y="4074494"/>
            <a:ext cx="3388328" cy="214215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Que el valor máximo de la cofinanciación SENA por proyecto </a:t>
            </a:r>
            <a:r>
              <a:rPr lang="es-CO" altLang="es-CO" dirty="0">
                <a:solidFill>
                  <a:schemeClr val="bg2">
                    <a:lumMod val="50000"/>
                  </a:schemeClr>
                </a:solidFill>
              </a:rPr>
              <a:t>no </a:t>
            </a:r>
            <a:r>
              <a:rPr lang="es-CO" altLang="es-CO" dirty="0" smtClean="0">
                <a:solidFill>
                  <a:schemeClr val="bg2">
                    <a:lumMod val="50000"/>
                  </a:schemeClr>
                </a:solidFill>
              </a:rPr>
              <a:t>exceda </a:t>
            </a:r>
            <a:r>
              <a:rPr lang="es-CO" altLang="es-CO" dirty="0">
                <a:solidFill>
                  <a:schemeClr val="bg2">
                    <a:lumMod val="50000"/>
                  </a:schemeClr>
                </a:solidFill>
              </a:rPr>
              <a:t>el 10% del presupuesto total oficial de la </a:t>
            </a:r>
            <a:r>
              <a:rPr lang="es-CO" altLang="es-CO" dirty="0" smtClean="0">
                <a:solidFill>
                  <a:schemeClr val="bg2">
                    <a:lumMod val="50000"/>
                  </a:schemeClr>
                </a:solidFill>
              </a:rPr>
              <a:t>Convocatoria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roceso alternativo 14"/>
          <p:cNvSpPr/>
          <p:nvPr/>
        </p:nvSpPr>
        <p:spPr>
          <a:xfrm>
            <a:off x="8253142" y="3392519"/>
            <a:ext cx="3798791" cy="1322759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Que las tarifas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no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excedan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los topes  establecidos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en la Resolución de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Tarifas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765281" y="51125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C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488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07836225"/>
              </p:ext>
            </p:extLst>
          </p:nvPr>
        </p:nvGraphicFramePr>
        <p:xfrm>
          <a:off x="1156034" y="907287"/>
          <a:ext cx="9890623" cy="560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5 Rectángulo"/>
          <p:cNvSpPr/>
          <p:nvPr/>
        </p:nvSpPr>
        <p:spPr>
          <a:xfrm>
            <a:off x="4226829" y="558908"/>
            <a:ext cx="3785332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733" b="1" dirty="0">
                <a:solidFill>
                  <a:srgbClr val="F79646">
                    <a:lumMod val="75000"/>
                  </a:srgbClr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2138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021458" y="449618"/>
            <a:ext cx="3950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F79646">
                    <a:lumMod val="75000"/>
                  </a:srgbClr>
                </a:solidFill>
              </a:rPr>
              <a:t>Instalación del SIGP</a:t>
            </a:r>
            <a:endParaRPr lang="es-CO" sz="3600" dirty="0"/>
          </a:p>
        </p:txBody>
      </p:sp>
      <p:sp>
        <p:nvSpPr>
          <p:cNvPr id="6" name="Rectángulo 5"/>
          <p:cNvSpPr/>
          <p:nvPr/>
        </p:nvSpPr>
        <p:spPr>
          <a:xfrm>
            <a:off x="826271" y="1213496"/>
            <a:ext cx="1145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/>
              <a:t>Paso 1</a:t>
            </a:r>
            <a:endParaRPr lang="es-CO" sz="2800" dirty="0"/>
          </a:p>
        </p:txBody>
      </p:sp>
      <p:pic>
        <p:nvPicPr>
          <p:cNvPr id="8" name="Donde Encontrar el SI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403" y="1859254"/>
            <a:ext cx="81343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1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021458" y="449618"/>
            <a:ext cx="3950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F79646">
                    <a:lumMod val="75000"/>
                  </a:srgbClr>
                </a:solidFill>
              </a:rPr>
              <a:t>Instalación del SIGP</a:t>
            </a:r>
            <a:endParaRPr lang="es-CO" sz="3600" dirty="0"/>
          </a:p>
        </p:txBody>
      </p:sp>
      <p:sp>
        <p:nvSpPr>
          <p:cNvPr id="6" name="Rectángulo 5"/>
          <p:cNvSpPr/>
          <p:nvPr/>
        </p:nvSpPr>
        <p:spPr>
          <a:xfrm>
            <a:off x="826271" y="1213496"/>
            <a:ext cx="1145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/>
              <a:t>Paso 2</a:t>
            </a:r>
            <a:endParaRPr lang="es-CO" sz="2800" dirty="0"/>
          </a:p>
        </p:txBody>
      </p:sp>
      <p:pic>
        <p:nvPicPr>
          <p:cNvPr id="3" name="Error de instalacion SI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3372" y="1736716"/>
            <a:ext cx="81343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646048" y="154051"/>
            <a:ext cx="605832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s-CO" sz="3733" b="1" dirty="0">
                <a:solidFill>
                  <a:srgbClr val="ED7D31"/>
                </a:solidFill>
              </a:rPr>
              <a:t>Modalidades de Participación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1428913" y="2464252"/>
            <a:ext cx="2349809" cy="9856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190500" dist="228600" dir="2700000" sx="92000" sy="92000" algn="ctr">
              <a:srgbClr val="000000">
                <a:alpha val="3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556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chemeClr val="bg1">
                    <a:lumMod val="50000"/>
                  </a:schemeClr>
                </a:solidFill>
              </a:rPr>
              <a:t>Empresa </a:t>
            </a:r>
          </a:p>
          <a:p>
            <a:pPr algn="ctr" defTabSz="15556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chemeClr val="bg1">
                    <a:lumMod val="50000"/>
                  </a:schemeClr>
                </a:solidFill>
              </a:rPr>
              <a:t>Individual 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5305194" y="2471054"/>
            <a:ext cx="1968501" cy="978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556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chemeClr val="bg1">
                    <a:lumMod val="50000"/>
                  </a:schemeClr>
                </a:solidFill>
              </a:rPr>
              <a:t>Empresas Agrupadas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9335746" y="2464252"/>
            <a:ext cx="1698933" cy="7577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556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chemeClr val="bg1">
                    <a:lumMod val="50000"/>
                  </a:schemeClr>
                </a:solidFill>
              </a:rPr>
              <a:t>Gremios</a:t>
            </a:r>
          </a:p>
        </p:txBody>
      </p:sp>
      <p:grpSp>
        <p:nvGrpSpPr>
          <p:cNvPr id="16" name="30 Grupo"/>
          <p:cNvGrpSpPr/>
          <p:nvPr/>
        </p:nvGrpSpPr>
        <p:grpSpPr>
          <a:xfrm>
            <a:off x="9821160" y="3686797"/>
            <a:ext cx="890405" cy="537510"/>
            <a:chOff x="8208638" y="753034"/>
            <a:chExt cx="1870306" cy="427052"/>
          </a:xfrm>
          <a:solidFill>
            <a:srgbClr val="008080"/>
          </a:solidFill>
          <a:scene3d>
            <a:camera prst="orthographicFront"/>
            <a:lightRig rig="chilly" dir="t"/>
          </a:scene3d>
        </p:grpSpPr>
        <p:sp>
          <p:nvSpPr>
            <p:cNvPr id="17" name="31 Rectángulo redondeado"/>
            <p:cNvSpPr/>
            <p:nvPr/>
          </p:nvSpPr>
          <p:spPr>
            <a:xfrm>
              <a:off x="8426606" y="800746"/>
              <a:ext cx="1652338" cy="379340"/>
            </a:xfrm>
            <a:prstGeom prst="roundRect">
              <a:avLst>
                <a:gd name="adj" fmla="val 10000"/>
              </a:avLst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32 Rectángulo"/>
            <p:cNvSpPr/>
            <p:nvPr/>
          </p:nvSpPr>
          <p:spPr>
            <a:xfrm>
              <a:off x="8208638" y="753034"/>
              <a:ext cx="1630121" cy="3571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algn="ctr" defTabSz="84449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80%</a:t>
              </a:r>
            </a:p>
          </p:txBody>
        </p:sp>
      </p:grpSp>
      <p:sp>
        <p:nvSpPr>
          <p:cNvPr id="19" name="Rectángulo redondeado 18"/>
          <p:cNvSpPr/>
          <p:nvPr/>
        </p:nvSpPr>
        <p:spPr>
          <a:xfrm>
            <a:off x="354896" y="1138684"/>
            <a:ext cx="4744509" cy="7244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s-CO" sz="2667" b="1" dirty="0">
                <a:solidFill>
                  <a:schemeClr val="bg1">
                    <a:lumMod val="50000"/>
                  </a:schemeClr>
                </a:solidFill>
              </a:rPr>
              <a:t>Cofinanciación SENA</a:t>
            </a:r>
          </a:p>
        </p:txBody>
      </p:sp>
      <p:cxnSp>
        <p:nvCxnSpPr>
          <p:cNvPr id="20" name="Conector recto 19"/>
          <p:cNvCxnSpPr/>
          <p:nvPr/>
        </p:nvCxnSpPr>
        <p:spPr>
          <a:xfrm>
            <a:off x="4366925" y="2421102"/>
            <a:ext cx="0" cy="2337332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8190741" y="2421102"/>
            <a:ext cx="0" cy="2359236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4775546" y="4421018"/>
            <a:ext cx="314499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6309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altLang="es-CO" dirty="0">
                <a:solidFill>
                  <a:schemeClr val="bg2">
                    <a:lumMod val="50000"/>
                  </a:schemeClr>
                </a:solidFill>
              </a:rPr>
              <a:t>Aporte parafiscal del proponente y de las empresas agrupadas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8314838" y="4438575"/>
            <a:ext cx="378870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63099">
              <a:lnSpc>
                <a:spcPct val="90000"/>
              </a:lnSpc>
              <a:spcBef>
                <a:spcPct val="0"/>
              </a:spcBef>
            </a:pPr>
            <a:r>
              <a:rPr lang="es-CO" altLang="es-CO" dirty="0">
                <a:solidFill>
                  <a:schemeClr val="bg2">
                    <a:lumMod val="50000"/>
                  </a:schemeClr>
                </a:solidFill>
              </a:rPr>
              <a:t>Aporte parafiscal del gremio </a:t>
            </a:r>
          </a:p>
          <a:p>
            <a:pPr algn="ctr" defTabSz="1363099">
              <a:lnSpc>
                <a:spcPct val="90000"/>
              </a:lnSpc>
              <a:spcBef>
                <a:spcPct val="0"/>
              </a:spcBef>
            </a:pPr>
            <a:r>
              <a:rPr lang="es-CO" altLang="es-CO" dirty="0">
                <a:solidFill>
                  <a:schemeClr val="bg2">
                    <a:lumMod val="50000"/>
                  </a:schemeClr>
                </a:solidFill>
              </a:rPr>
              <a:t>proponente y de sus empresas afiliadas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77913" y="5368036"/>
            <a:ext cx="10990845" cy="5909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defTabSz="136309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altLang="es-CO" b="1" dirty="0">
                <a:solidFill>
                  <a:schemeClr val="bg1">
                    <a:lumMod val="50000"/>
                  </a:schemeClr>
                </a:solidFill>
              </a:rPr>
              <a:t>La cofinanciación SENA no podrá superar el 50% del total de aportes parafiscales pagados al SENA en la vigencia 2018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30 Grupo"/>
          <p:cNvGrpSpPr/>
          <p:nvPr/>
        </p:nvGrpSpPr>
        <p:grpSpPr>
          <a:xfrm>
            <a:off x="2220587" y="3710710"/>
            <a:ext cx="766459" cy="497147"/>
            <a:chOff x="8426606" y="785103"/>
            <a:chExt cx="1675326" cy="394983"/>
          </a:xfrm>
          <a:solidFill>
            <a:srgbClr val="008080"/>
          </a:solidFill>
          <a:scene3d>
            <a:camera prst="orthographicFront"/>
            <a:lightRig rig="chilly" dir="t"/>
          </a:scene3d>
        </p:grpSpPr>
        <p:sp>
          <p:nvSpPr>
            <p:cNvPr id="26" name="31 Rectángulo redondeado"/>
            <p:cNvSpPr/>
            <p:nvPr/>
          </p:nvSpPr>
          <p:spPr>
            <a:xfrm>
              <a:off x="8426606" y="800746"/>
              <a:ext cx="1652338" cy="379340"/>
            </a:xfrm>
            <a:prstGeom prst="roundRect">
              <a:avLst>
                <a:gd name="adj" fmla="val 10000"/>
              </a:avLst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7" name="32 Rectángulo"/>
            <p:cNvSpPr/>
            <p:nvPr/>
          </p:nvSpPr>
          <p:spPr>
            <a:xfrm>
              <a:off x="8471812" y="785103"/>
              <a:ext cx="1630120" cy="3571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algn="ctr" defTabSz="84449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471385" y="6062812"/>
            <a:ext cx="10997373" cy="3416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defTabSz="136309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altLang="es-CO" b="1" dirty="0">
                <a:solidFill>
                  <a:schemeClr val="bg1">
                    <a:lumMod val="50000"/>
                  </a:schemeClr>
                </a:solidFill>
              </a:rPr>
              <a:t>La contrapartida podrá ser en dinero, o en dinero (50% mínimo) y en </a:t>
            </a:r>
            <a:r>
              <a:rPr lang="es-CO" altLang="es-CO" b="1" dirty="0" smtClean="0">
                <a:solidFill>
                  <a:schemeClr val="bg1">
                    <a:lumMod val="50000"/>
                  </a:schemeClr>
                </a:solidFill>
              </a:rPr>
              <a:t>especie</a:t>
            </a:r>
            <a:r>
              <a:rPr lang="es-ES" altLang="es-CO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CO" alt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041661" y="4421017"/>
            <a:ext cx="314499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6309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altLang="es-CO" dirty="0">
                <a:solidFill>
                  <a:schemeClr val="bg2">
                    <a:lumMod val="50000"/>
                  </a:schemeClr>
                </a:solidFill>
              </a:rPr>
              <a:t>Aporte parafiscal de proponente</a:t>
            </a:r>
          </a:p>
        </p:txBody>
      </p:sp>
      <p:grpSp>
        <p:nvGrpSpPr>
          <p:cNvPr id="30" name="30 Grupo"/>
          <p:cNvGrpSpPr/>
          <p:nvPr/>
        </p:nvGrpSpPr>
        <p:grpSpPr>
          <a:xfrm>
            <a:off x="5970071" y="3700866"/>
            <a:ext cx="766459" cy="497147"/>
            <a:chOff x="8426606" y="785103"/>
            <a:chExt cx="1675326" cy="394983"/>
          </a:xfrm>
          <a:solidFill>
            <a:srgbClr val="008080"/>
          </a:solidFill>
          <a:scene3d>
            <a:camera prst="orthographicFront"/>
            <a:lightRig rig="chilly" dir="t"/>
          </a:scene3d>
        </p:grpSpPr>
        <p:sp>
          <p:nvSpPr>
            <p:cNvPr id="31" name="31 Rectángulo redondeado"/>
            <p:cNvSpPr/>
            <p:nvPr/>
          </p:nvSpPr>
          <p:spPr>
            <a:xfrm>
              <a:off x="8426606" y="800746"/>
              <a:ext cx="1652338" cy="379340"/>
            </a:xfrm>
            <a:prstGeom prst="roundRect">
              <a:avLst>
                <a:gd name="adj" fmla="val 10000"/>
              </a:avLst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2" name="32 Rectángulo"/>
            <p:cNvSpPr/>
            <p:nvPr/>
          </p:nvSpPr>
          <p:spPr>
            <a:xfrm>
              <a:off x="8471812" y="785103"/>
              <a:ext cx="1630120" cy="3571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algn="ctr" defTabSz="84449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</a:p>
          </p:txBody>
        </p:sp>
      </p:grpSp>
      <p:sp>
        <p:nvSpPr>
          <p:cNvPr id="33" name="Rectángulo 32"/>
          <p:cNvSpPr/>
          <p:nvPr/>
        </p:nvSpPr>
        <p:spPr>
          <a:xfrm>
            <a:off x="0" y="6694099"/>
            <a:ext cx="1977531" cy="141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67" dirty="0">
                <a:solidFill>
                  <a:schemeClr val="bg1">
                    <a:lumMod val="50000"/>
                  </a:schemeClr>
                </a:solidFill>
              </a:rPr>
              <a:t>Fuente: Acuerdo 0005 de 2014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60" y="815633"/>
            <a:ext cx="1258239" cy="949460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7377782" y="875064"/>
            <a:ext cx="351842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733" b="1" dirty="0">
                <a:solidFill>
                  <a:schemeClr val="accent2"/>
                </a:solidFill>
              </a:rPr>
              <a:t>$36.448 millones</a:t>
            </a:r>
            <a:endParaRPr lang="es-CO" sz="3733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9412" y="530433"/>
            <a:ext cx="8488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2"/>
                </a:solidFill>
              </a:rPr>
              <a:t>Convocatoria PFCE-0001 </a:t>
            </a:r>
            <a:r>
              <a:rPr lang="es-CO" sz="3600" b="1" dirty="0" smtClean="0">
                <a:solidFill>
                  <a:schemeClr val="accent2"/>
                </a:solidFill>
              </a:rPr>
              <a:t>2019</a:t>
            </a:r>
            <a:endParaRPr lang="es-CO" sz="3600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5487" y="2283783"/>
            <a:ext cx="4984124" cy="14325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/>
            </a:lvl1pPr>
          </a:lstStyle>
          <a:p>
            <a:pPr lvl="0" algn="ctr"/>
            <a:r>
              <a:rPr lang="es-CO" b="0" dirty="0">
                <a:solidFill>
                  <a:schemeClr val="bg1">
                    <a:lumMod val="50000"/>
                  </a:schemeClr>
                </a:solidFill>
              </a:rPr>
              <a:t>Inclusión de trabajadores de empresas </a:t>
            </a:r>
            <a:r>
              <a:rPr lang="es-CO" b="0" dirty="0" err="1">
                <a:solidFill>
                  <a:schemeClr val="bg1">
                    <a:lumMod val="50000"/>
                  </a:schemeClr>
                </a:solidFill>
              </a:rPr>
              <a:t>Mipymes</a:t>
            </a:r>
            <a:r>
              <a:rPr lang="es-CO" b="0" dirty="0">
                <a:solidFill>
                  <a:schemeClr val="bg1">
                    <a:lumMod val="50000"/>
                  </a:schemeClr>
                </a:solidFill>
              </a:rPr>
              <a:t> como beneficiarios de la formación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80374" y="4700290"/>
            <a:ext cx="4443211" cy="14325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</a:rPr>
              <a:t>Publicación en el Portal Innovamos </a:t>
            </a:r>
            <a:r>
              <a:rPr lang="en-US" sz="2400" u="sng" dirty="0">
                <a:hlinkClick r:id="rId2"/>
              </a:rPr>
              <a:t>https://www.innovamos.gov.co/</a:t>
            </a:r>
            <a:endParaRPr lang="es-CO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50570" y="4795960"/>
            <a:ext cx="3364123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CO" sz="2400" dirty="0">
                <a:solidFill>
                  <a:schemeClr val="bg1">
                    <a:lumMod val="50000"/>
                  </a:schemeClr>
                </a:solidFill>
              </a:rPr>
              <a:t>Planeación académica 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</a:rPr>
              <a:t>cronograma</a:t>
            </a:r>
            <a:endParaRPr lang="es-CO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</a:rPr>
              <a:t>Formato Access </a:t>
            </a:r>
            <a:r>
              <a:rPr lang="es-CO" sz="2400" dirty="0" err="1" smtClean="0">
                <a:solidFill>
                  <a:schemeClr val="bg1">
                    <a:lumMod val="50000"/>
                  </a:schemeClr>
                </a:solidFill>
              </a:rPr>
              <a:t>ó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</a:rPr>
              <a:t> Excel </a:t>
            </a:r>
            <a:endParaRPr lang="es-CO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80374" y="2504167"/>
            <a:ext cx="4151702" cy="991731"/>
          </a:xfrm>
          <a:prstGeom prst="snip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/>
            </a:lvl1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</a:rPr>
              <a:t>Mayor plazo de </a:t>
            </a:r>
            <a:r>
              <a:rPr lang="es-CO" b="0" dirty="0" smtClean="0">
                <a:solidFill>
                  <a:schemeClr val="bg1">
                    <a:lumMod val="50000"/>
                  </a:schemeClr>
                </a:solidFill>
              </a:rPr>
              <a:t>ejecución</a:t>
            </a:r>
            <a:endParaRPr lang="es-CO" b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b="0" dirty="0" smtClean="0">
                <a:solidFill>
                  <a:schemeClr val="bg1">
                    <a:lumMod val="50000"/>
                  </a:schemeClr>
                </a:solidFill>
              </a:rPr>
              <a:t>5 meses</a:t>
            </a:r>
            <a:endParaRPr lang="es-CO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957822" y="3219823"/>
            <a:ext cx="5840742" cy="3342501"/>
          </a:xfrm>
          <a:prstGeom prst="snip2Diag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</a:rPr>
              <a:t>Porcentaje máximo </a:t>
            </a:r>
            <a:r>
              <a:rPr lang="es-CO" sz="2400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</a:rPr>
              <a:t>deserción permitido </a:t>
            </a:r>
          </a:p>
          <a:p>
            <a:pPr algn="ctr"/>
            <a:r>
              <a:rPr lang="es-CO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s-CO" sz="2800" dirty="0">
                <a:solidFill>
                  <a:schemeClr val="bg1">
                    <a:lumMod val="50000"/>
                  </a:schemeClr>
                </a:solidFill>
              </a:rPr>
              <a:t>% por acción de </a:t>
            </a:r>
            <a:r>
              <a:rPr lang="es-CO" sz="2800" dirty="0" smtClean="0">
                <a:solidFill>
                  <a:schemeClr val="bg1">
                    <a:lumMod val="50000"/>
                  </a:schemeClr>
                </a:solidFill>
              </a:rPr>
              <a:t>formación</a:t>
            </a:r>
          </a:p>
          <a:p>
            <a:pPr algn="ctr"/>
            <a:endParaRPr lang="es-CO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CO" sz="2400" dirty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s-CO" sz="2400" dirty="0">
                <a:solidFill>
                  <a:schemeClr val="bg1">
                    <a:lumMod val="50000"/>
                  </a:schemeClr>
                </a:solidFill>
              </a:rPr>
              <a:t>su reconocimiento debe estar fundamentado en circunstancias de fuerza mayor y/o caso 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</a:rPr>
              <a:t>fortuito</a:t>
            </a:r>
            <a:endParaRPr lang="es-CO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24" y="1137426"/>
            <a:ext cx="3426462" cy="15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75649" y="3983154"/>
            <a:ext cx="5324623" cy="16004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Director del Proyecto  </a:t>
            </a:r>
            <a:endParaRPr lang="es-E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Puede ser vinculado directamente a la 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empresa/gremio</a:t>
            </a:r>
            <a:endParaRPr lang="es-CO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37549" y="552651"/>
            <a:ext cx="7840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accent2"/>
                </a:solidFill>
              </a:rPr>
              <a:t>Convocatoria </a:t>
            </a:r>
            <a:r>
              <a:rPr lang="es-CO" sz="3200" b="1" dirty="0">
                <a:solidFill>
                  <a:schemeClr val="accent2"/>
                </a:solidFill>
              </a:rPr>
              <a:t>PFCE-0001 2019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68702" y="1893819"/>
            <a:ext cx="5689120" cy="1138654"/>
          </a:xfrm>
          <a:prstGeom prst="snip2Diag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CO" sz="2800" dirty="0">
                <a:solidFill>
                  <a:schemeClr val="bg1">
                    <a:lumMod val="50000"/>
                  </a:schemeClr>
                </a:solidFill>
              </a:rPr>
              <a:t>Modalidad </a:t>
            </a:r>
            <a:r>
              <a:rPr lang="es-CO" sz="2800" dirty="0" smtClean="0">
                <a:solidFill>
                  <a:schemeClr val="bg1">
                    <a:lumMod val="50000"/>
                  </a:schemeClr>
                </a:solidFill>
              </a:rPr>
              <a:t>formación</a:t>
            </a:r>
          </a:p>
          <a:p>
            <a:pPr lvl="0" algn="ctr"/>
            <a:r>
              <a:rPr lang="es-CO" sz="2800" dirty="0" smtClean="0">
                <a:solidFill>
                  <a:schemeClr val="bg1">
                    <a:lumMod val="50000"/>
                  </a:schemeClr>
                </a:solidFill>
              </a:rPr>
              <a:t>Presencial</a:t>
            </a:r>
            <a:r>
              <a:rPr lang="es-CO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sz="28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s-CO" sz="2800" dirty="0">
                <a:solidFill>
                  <a:schemeClr val="bg1">
                    <a:lumMod val="50000"/>
                  </a:schemeClr>
                </a:solidFill>
              </a:rPr>
              <a:t>Virtual </a:t>
            </a:r>
            <a:r>
              <a:rPr lang="es-CO" sz="2800" dirty="0" smtClean="0">
                <a:solidFill>
                  <a:schemeClr val="bg1">
                    <a:lumMod val="50000"/>
                  </a:schemeClr>
                </a:solidFill>
              </a:rPr>
              <a:t>- Combinada </a:t>
            </a:r>
            <a:endParaRPr lang="es-CO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3290" y="1822409"/>
            <a:ext cx="5078564" cy="4517886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0691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/>
            </a:lvl1pPr>
          </a:lstStyle>
          <a:p>
            <a:r>
              <a:rPr lang="es-CO" sz="2200" b="0" dirty="0" smtClean="0">
                <a:solidFill>
                  <a:schemeClr val="bg1">
                    <a:lumMod val="50000"/>
                  </a:schemeClr>
                </a:solidFill>
              </a:rPr>
              <a:t>Proyectos presentados </a:t>
            </a:r>
            <a:r>
              <a:rPr lang="es-CO" sz="2200" b="0" dirty="0">
                <a:solidFill>
                  <a:schemeClr val="bg1">
                    <a:lumMod val="50000"/>
                  </a:schemeClr>
                </a:solidFill>
              </a:rPr>
              <a:t>por proponentes domiciliados en alguno de los Departamentos del </a:t>
            </a:r>
            <a:r>
              <a:rPr lang="es-CO" sz="2200" b="0" dirty="0" err="1" smtClean="0">
                <a:solidFill>
                  <a:schemeClr val="bg1">
                    <a:lumMod val="50000"/>
                  </a:schemeClr>
                </a:solidFill>
              </a:rPr>
              <a:t>Indice</a:t>
            </a:r>
            <a:r>
              <a:rPr lang="es-CO" sz="22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sz="2200" b="0" dirty="0">
                <a:solidFill>
                  <a:schemeClr val="bg1">
                    <a:lumMod val="50000"/>
                  </a:schemeClr>
                </a:solidFill>
              </a:rPr>
              <a:t>Departamental de Competitividad </a:t>
            </a:r>
            <a:r>
              <a:rPr lang="es-CO" sz="2200" b="0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</a:p>
          <a:p>
            <a:pPr algn="just"/>
            <a:endParaRPr lang="es-CO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200" b="0" dirty="0" smtClean="0">
                <a:solidFill>
                  <a:schemeClr val="bg1">
                    <a:lumMod val="50000"/>
                  </a:schemeClr>
                </a:solidFill>
              </a:rPr>
              <a:t>Proyectos </a:t>
            </a:r>
            <a:r>
              <a:rPr lang="es-ES" sz="2200" b="0" dirty="0">
                <a:solidFill>
                  <a:schemeClr val="bg1">
                    <a:lumMod val="50000"/>
                  </a:schemeClr>
                </a:solidFill>
              </a:rPr>
              <a:t>presentados por proponentes domiciliados y/o </a:t>
            </a:r>
            <a:r>
              <a:rPr lang="es-ES" sz="2200" b="0" dirty="0" smtClean="0">
                <a:solidFill>
                  <a:schemeClr val="bg1">
                    <a:lumMod val="50000"/>
                  </a:schemeClr>
                </a:solidFill>
              </a:rPr>
              <a:t>que </a:t>
            </a:r>
            <a:r>
              <a:rPr lang="es-ES" sz="2200" b="0" dirty="0">
                <a:solidFill>
                  <a:schemeClr val="bg1">
                    <a:lumMod val="50000"/>
                  </a:schemeClr>
                </a:solidFill>
              </a:rPr>
              <a:t>ejecuten acciones de formación en alguno de los </a:t>
            </a:r>
            <a:r>
              <a:rPr lang="es-ES" sz="2200" b="0" dirty="0" smtClean="0">
                <a:solidFill>
                  <a:schemeClr val="bg1">
                    <a:lumMod val="50000"/>
                  </a:schemeClr>
                </a:solidFill>
              </a:rPr>
              <a:t>municipios </a:t>
            </a:r>
            <a:r>
              <a:rPr lang="es-ES" sz="2200" b="0" dirty="0">
                <a:solidFill>
                  <a:schemeClr val="bg1">
                    <a:lumMod val="50000"/>
                  </a:schemeClr>
                </a:solidFill>
              </a:rPr>
              <a:t>de la Colombia </a:t>
            </a:r>
            <a:r>
              <a:rPr lang="es-ES" sz="2200" b="0" dirty="0" smtClean="0">
                <a:solidFill>
                  <a:schemeClr val="bg1">
                    <a:lumMod val="50000"/>
                  </a:schemeClr>
                </a:solidFill>
              </a:rPr>
              <a:t>Profunda</a:t>
            </a:r>
            <a:endParaRPr lang="es-CO" sz="22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6555" y="2263178"/>
            <a:ext cx="6452314" cy="3636347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0691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/>
            </a:lvl1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</a:rPr>
              <a:t>Alineación de las acciones de formación con Economía Naranja, Revolución Industrial 4.0, Apuestas Productivas Departamentales Priorizadas, Focos Temáticos de Desarrollo Regional en </a:t>
            </a:r>
            <a:r>
              <a:rPr lang="es-CO" b="0" dirty="0" err="1">
                <a:solidFill>
                  <a:schemeClr val="bg1">
                    <a:lumMod val="50000"/>
                  </a:schemeClr>
                </a:solidFill>
              </a:rPr>
              <a:t>CTeI</a:t>
            </a:r>
            <a:r>
              <a:rPr lang="es-CO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CO" b="0" dirty="0" smtClean="0">
                <a:solidFill>
                  <a:schemeClr val="bg1">
                    <a:lumMod val="50000"/>
                  </a:schemeClr>
                </a:solidFill>
              </a:rPr>
              <a:t>Vocaciones </a:t>
            </a:r>
            <a:r>
              <a:rPr lang="es-CO" b="0" dirty="0">
                <a:solidFill>
                  <a:schemeClr val="bg1">
                    <a:lumMod val="50000"/>
                  </a:schemeClr>
                </a:solidFill>
              </a:rPr>
              <a:t>Productivas Regionales definidas por las Comisiones Regionales de </a:t>
            </a:r>
            <a:r>
              <a:rPr lang="es-CO" b="0" dirty="0" smtClean="0">
                <a:solidFill>
                  <a:schemeClr val="bg1">
                    <a:lumMod val="50000"/>
                  </a:schemeClr>
                </a:solidFill>
              </a:rPr>
              <a:t>Competitividad </a:t>
            </a:r>
            <a:r>
              <a:rPr lang="es-CO" b="0" dirty="0">
                <a:solidFill>
                  <a:schemeClr val="bg1">
                    <a:lumMod val="50000"/>
                  </a:schemeClr>
                </a:solidFill>
              </a:rPr>
              <a:t>en cada </a:t>
            </a:r>
            <a:r>
              <a:rPr lang="es-CO" b="0" dirty="0" smtClean="0">
                <a:solidFill>
                  <a:schemeClr val="bg1">
                    <a:lumMod val="50000"/>
                  </a:schemeClr>
                </a:solidFill>
              </a:rPr>
              <a:t>Departamento</a:t>
            </a:r>
            <a:endParaRPr lang="es-CO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32516" y="463198"/>
            <a:ext cx="8488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2"/>
                </a:solidFill>
              </a:rPr>
              <a:t>Convocatoria PFCE-0001 </a:t>
            </a:r>
            <a:r>
              <a:rPr lang="es-CO" sz="3600" b="1" dirty="0" smtClean="0">
                <a:solidFill>
                  <a:schemeClr val="accent2"/>
                </a:solidFill>
              </a:rPr>
              <a:t>2019</a:t>
            </a:r>
            <a:endParaRPr lang="es-CO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29579" y="577951"/>
            <a:ext cx="6800045" cy="6060579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0691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/>
            </a:lvl1pPr>
          </a:lstStyle>
          <a:p>
            <a:pPr algn="just"/>
            <a:r>
              <a:rPr lang="es-CO" sz="1800" b="0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s-ES" sz="1800" b="0" dirty="0" err="1" smtClean="0">
                <a:solidFill>
                  <a:schemeClr val="bg1">
                    <a:lumMod val="50000"/>
                  </a:schemeClr>
                </a:solidFill>
              </a:rPr>
              <a:t>royectos</a:t>
            </a:r>
            <a:r>
              <a:rPr lang="es-ES" sz="1800" b="0" dirty="0" smtClean="0">
                <a:solidFill>
                  <a:schemeClr val="bg1">
                    <a:lumMod val="50000"/>
                  </a:schemeClr>
                </a:solidFill>
              </a:rPr>
              <a:t> presentados 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por proponentes domiciliados </a:t>
            </a:r>
            <a:r>
              <a:rPr lang="es-ES" sz="1800" b="0" dirty="0" smtClean="0">
                <a:solidFill>
                  <a:schemeClr val="bg1">
                    <a:lumMod val="50000"/>
                  </a:schemeClr>
                </a:solidFill>
              </a:rPr>
              <a:t>y/o que 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ejecuten acciones de formación en alguno de los siguientes municipios de la Colombia Profunda: Caquetá (Cartagena del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Chairá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San Vicente del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Caguán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La Montañita) – Córdoba (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Montelíbano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Puerto Libertador,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Tierralta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Valencia, San José de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Úre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) – Nariño (Tumaco) – Sucre (Ovejas, San Onofre) – Arauca (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Tame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Fortul,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Saravena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Arauquita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Cravo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 Norte, Arauca, Puerto Rondón) – La Guajira (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Uribia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) – Meta (La Macarena, Mesetas, Puerto rico, San Juan de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Arama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La Uribe, Vista Hermosa) – Putumayo (Puerto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Leguízamo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Puerto Asís, San Miguel, Valle del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Guamez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), Norte de Santander (Convención, El Carmen, El Tarra,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Hacarí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San Calixto, 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Teorama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Tibú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), Cauca (Miranda, Corinto, Caloto, Santander de Quilichao,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Toribío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), Antioquia (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Anorí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Briceño, Cáceres, Caucasia, El Bagre,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Ituango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Nechí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Tarazá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, Valdivia, Zaragoza), Bolívar (El Carmen de Bolívar, San Jacinto), Valle del Cauca (Pradera, Florida), Tolima (Ataco, Chaparral, Planadas, </a:t>
            </a:r>
            <a:r>
              <a:rPr lang="es-ES" sz="1800" b="0" dirty="0" err="1">
                <a:solidFill>
                  <a:schemeClr val="bg1">
                    <a:lumMod val="50000"/>
                  </a:schemeClr>
                </a:solidFill>
              </a:rPr>
              <a:t>Rioblanco</a:t>
            </a:r>
            <a:r>
              <a:rPr lang="es-ES" sz="1800" b="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CO" sz="1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6168" y="990075"/>
            <a:ext cx="3880830" cy="41169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0691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/>
            </a:lvl1pPr>
          </a:lstStyle>
          <a:p>
            <a:pPr algn="just"/>
            <a:r>
              <a:rPr lang="es-CO" sz="2000" b="0" dirty="0" smtClean="0">
                <a:solidFill>
                  <a:schemeClr val="bg1">
                    <a:lumMod val="50000"/>
                  </a:schemeClr>
                </a:solidFill>
              </a:rPr>
              <a:t>Proyectos presentados </a:t>
            </a:r>
            <a:r>
              <a:rPr lang="es-CO" sz="2000" b="0" dirty="0">
                <a:solidFill>
                  <a:schemeClr val="bg1">
                    <a:lumMod val="50000"/>
                  </a:schemeClr>
                </a:solidFill>
              </a:rPr>
              <a:t>por proponentes domiciliados en alguno de los Departamentos del Índice Departamental de Competitividad 2018: Amazonas – Caquetá – Chocó – Córdoba – Guainía – Guaviare – Nariño – Sucre – Vaupés – Vichada – Arauca – Casanare – Cesar – La Guajira – Meta – Putumayo</a:t>
            </a:r>
            <a:endParaRPr lang="es-CO" sz="22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04600" y="40069"/>
            <a:ext cx="8488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2"/>
                </a:solidFill>
              </a:rPr>
              <a:t>Convocatoria PFCE-0001 </a:t>
            </a:r>
            <a:r>
              <a:rPr lang="es-CO" sz="3600" b="1" dirty="0" smtClean="0">
                <a:solidFill>
                  <a:schemeClr val="accent2"/>
                </a:solidFill>
              </a:rPr>
              <a:t>2019</a:t>
            </a:r>
            <a:endParaRPr lang="es-CO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51298" y="325565"/>
            <a:ext cx="447481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733" b="1" dirty="0">
                <a:solidFill>
                  <a:srgbClr val="F79646">
                    <a:lumMod val="75000"/>
                  </a:srgbClr>
                </a:solidFill>
              </a:rPr>
              <a:t>Eventos de formación</a:t>
            </a:r>
            <a:endParaRPr lang="es-CO" sz="3733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690699122"/>
              </p:ext>
            </p:extLst>
          </p:nvPr>
        </p:nvGraphicFramePr>
        <p:xfrm>
          <a:off x="270456" y="1349441"/>
          <a:ext cx="11921544" cy="491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3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2059" y="428596"/>
            <a:ext cx="447481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733" b="1" dirty="0">
                <a:solidFill>
                  <a:srgbClr val="F79646">
                    <a:lumMod val="75000"/>
                  </a:srgbClr>
                </a:solidFill>
              </a:rPr>
              <a:t>Eventos de formación</a:t>
            </a:r>
            <a:endParaRPr lang="es-CO" sz="3733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666474266"/>
              </p:ext>
            </p:extLst>
          </p:nvPr>
        </p:nvGraphicFramePr>
        <p:xfrm>
          <a:off x="356245" y="1389768"/>
          <a:ext cx="11377007" cy="499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6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F323E734AD0649B788376813C60016" ma:contentTypeVersion="1" ma:contentTypeDescription="Crear nuevo documento." ma:contentTypeScope="" ma:versionID="9200fd1f2dafb2ebce2de7f870ef05c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32A095D-6922-4240-8913-C929CACD1E37}"/>
</file>

<file path=customXml/itemProps2.xml><?xml version="1.0" encoding="utf-8"?>
<ds:datastoreItem xmlns:ds="http://schemas.openxmlformats.org/officeDocument/2006/customXml" ds:itemID="{95BC71D3-81EA-463A-91BD-1E4C9538F7B7}"/>
</file>

<file path=customXml/itemProps3.xml><?xml version="1.0" encoding="utf-8"?>
<ds:datastoreItem xmlns:ds="http://schemas.openxmlformats.org/officeDocument/2006/customXml" ds:itemID="{5921A71B-2C9B-43A3-B12C-978811BDC531}"/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1803</Words>
  <Application>Microsoft Office PowerPoint</Application>
  <PresentationFormat>Panorámica</PresentationFormat>
  <Paragraphs>284</Paragraphs>
  <Slides>27</Slides>
  <Notes>1</Notes>
  <HiddenSlides>1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Maria Teresa Rocha Gonzalez</cp:lastModifiedBy>
  <cp:revision>176</cp:revision>
  <dcterms:created xsi:type="dcterms:W3CDTF">2019-03-30T15:00:40Z</dcterms:created>
  <dcterms:modified xsi:type="dcterms:W3CDTF">2019-04-09T23:19:50Z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0x0101000EF323E734AD0649B788376813C60016</vt:lpwstr>
  </property>
</Properties>
</file>