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10517"/>
  <workbookPr updateLinks="always" defaultThemeVersion="166925"/>
  <mc:AlternateContent xmlns:mc="http://schemas.openxmlformats.org/markup-compatibility/2006">
    <mc:Choice Requires="x15">
      <x15ac:absPath xmlns:x15ac="http://schemas.microsoft.com/office/spreadsheetml/2010/11/ac" url="/Users/juansarmiento/Desktop/Informes Finales/"/>
    </mc:Choice>
  </mc:AlternateContent>
  <xr:revisionPtr revIDLastSave="0" documentId="13_ncr:1_{4C06BB3B-3D00-7C44-AE98-C78CF5E4C8A5}" xr6:coauthVersionLast="47" xr6:coauthVersionMax="47" xr10:uidLastSave="{00000000-0000-0000-0000-000000000000}"/>
  <bookViews>
    <workbookView xWindow="1060" yWindow="1040" windowWidth="28340" windowHeight="16500" xr2:uid="{00000000-000D-0000-FFFF-FFFF00000000}"/>
  </bookViews>
  <sheets>
    <sheet name="Respuesta Observaciones EvFinal" sheetId="3" r:id="rId1"/>
  </sheets>
  <definedNames>
    <definedName name="_xlnm._FilterDatabase" localSheetId="0" hidden="1">'Respuesta Observaciones EvFinal'!$A$7:$D$107</definedName>
    <definedName name="_Hlk52783957">#REF!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10" uniqueCount="210">
  <si>
    <t>SENA - FONDO EMPRENDER</t>
  </si>
  <si>
    <t>CONVOCATORIA NACIONAL  No.159 VÍCTIMAS Y VULNERABLES- CORTE No. 1</t>
  </si>
  <si>
    <t>RESPUESTA OBSERVACIONES AL INFORME DE EVALUACIÓN</t>
  </si>
  <si>
    <t>OBSERVACIONES Y RESPUESTAS AL INFORME DE EVALUACIÓN</t>
  </si>
  <si>
    <t>Mayo 21 de 2026</t>
  </si>
  <si>
    <t>FECHA: 09/12/2025</t>
  </si>
  <si>
    <t>Consec</t>
  </si>
  <si>
    <t>Id Plan de Negocios</t>
  </si>
  <si>
    <t>Observación Emprendedor</t>
  </si>
  <si>
    <t>Respuesta observación</t>
  </si>
  <si>
    <t xml:space="preserve">1. INTRODUCCIÓN Yo, Leidy Gineth Guzmán Aguirre, en calidad de representante de la iniciativa MORRALES PARA MASCOTAS LEIDY, presento reclamación técnica al Informe de Evaluación del proyecto ID 106840, con el fin de que se revise y reconsidere la calificación otorgada, dado que varias observaciones no reflejan de manera fiel ni completa la información registrada en el formato oficial CREAR, especialmente en los componentes comercial, técnico y financiero. La reclamación se fundamenta exclusivamente en la información consignada en el proyecto, diligenciada conforme a los lineamientos del Fondo Emprender y con acompañamiento del SENA.  2. RESPUESTA A LAS OBSERVACIONES 2.1. Componente Comercial El informe indica ausencia de soporte cuantitativo del mercado. No obstante, el proyecto sí desarrolla una caracterización detallada del cliente y consumidor en el Elemento 1, definiendo ubicación geográfica (Circasia, Armenia, Calarcá, Montenegro y Salento), estratos socioeconómicos (2, 3 y 4), rango etario, comportamiento de compra y motivaciones asociadas al bienestar animal y transporte responsable. Adicionalmente, en el Elemento 9 se incorporan supuestos macroeconómicos (IPC e IPP) y se justifica el crecimiento proyectado con base en tendencias nacionales del mercado de mascotas, trayectoria comercial desde 2022 y participación continua en el programa “Mujeres y Hombres al Parque”. La convocatoria CREAR no exige estados financieros históricos, y el proyecto plantea un crecimiento conservador del 10 % anual, coherente con el sector. Respecto a la competencia digital, el proyecto reconoce el uso de redes sociales (Instagram, Facebook y TikTok) y contempla envíos a nivel nacional mediante operadores logísticos, aspecto que fue fortalecido frente a versiones anteriores. La diferenciación no se basa solo en precio, sino en fabricación local, personalización y variedad de tallas, lo que representa una ventaja competitiva frente a productos genéricos.  2.2. Componente Técnico El informe señala un déficit de capacidad en el año 5 por concentración de funciones en el cargo Gerente Operario. Sin embargo, el proyecto declara expresamente que es un modelo de autoempleo, permitido y frecuente en la línea CREAR, donde la generación de autoempleo es un objetivo central. La herramienta no exige proyección obligatoria de nuevos empleos en el tiempo. De ser necesario, la contratación futura de un operario no afectaría la viabilidad financiera, dado que en el año 5 se proyecta una utilidad neta superior a $56.000.000. Además, el Elemento 12 contempla tecnificación del proceso productivo, orientada a mejorar eficiencia y reducir tiempos operativos. La operación desde la vivienda y la flexibilidad horaria son coherentes con un emprendimiento en etapa inicial y no implican incapacidad operativa.  2.3. Componente Legal El proyecto sí contempla la implementación del SG-SST dentro de los gastos preoperativos. En cuanto a facturación electrónica, al formalizarse como persona natural, la DIAN dispone de un software gratuito, por lo que no se generan costos adicionales, es importantísimo tener en cuenta  que la norma dice que personas naturales con ventas mayores a los $ 183.000.000 anuales  son los obligados a facturar de lo contrario lo pueden hacer con un documento soporte }. Los aspectos ambientales y de protección de datos son transversales a la formalización y se implementan una vez se cuenta con la personería jurídica activa, sin afectar la viabilidad del modelo.  2.4. Componente Financiero El formato CREAR no permite modificar su estructura, y el plan operativo solo contempla hasta 9 meses, aunque el proyecto tenga horizonte anual. Algunos costos señalados (hosting y dominio) no aplican, ya que el proyecto no contempla página web. En cuanto a transporte y envíos, se especifica en varios apartes del proyecto que el cliente asume dichos costos, por lo que no corresponde incorporarlos como gasto del negocio.  2.5. Componente Impacto El proyecto define impactos económicos, sociales, ambientales y tecnológicos: generación de autoempleo formal, fortalecimiento de la economía local, reutilización de materiales textiles y tecnificación productiva. El Elemento 17 (Indicadores) es autogenerado por la herramienta, por lo que su estructura no depende del emprendedor.  3. SOLICITUD FINAL Solicito respetuosamente la revisión integral y mejora del puntaje asignado al proyecto ID 106840, considerando que se incorporaron las recomendaciones de evaluaciones anteriores y que no resulta coherente una disminución del puntaje de 90,37 a 65,91. Asimismo, solicito que las observaciones sean consideradas oportunidades de mejora y no debilidades estructurales del proyecto. </t>
  </si>
  <si>
    <t xml:space="preserve">ID Proyecto: 106840
Nombre del proyecto: MORRALES PARA MASCOTAS LEIDY
Convocatoria: 159 - 1C / Víctimas y Vulnerables
Criterio observado: Componentes comercial, técnico, legal, financiero e impacto.
El informe de evaluación del proyecto 106840 – MORRALES PARA MASCOTAS LEIDY registra la convocatoria 159 - 1C / Víctimas y Vulnerables, sector INDUSTRIAS_MANUFACTURERAS, ubicación Quindío - Circasia, puntaje 65,91 y concepto de evaluación VIABLE. 
Observación del postulante:
La postulante solicita la revisión integral del informe de evaluación, manifestando que varias observaciones no reflejan completamente la información registrada en el formato oficial CREAR, especialmente en los componentes comercial, técnico y financiero. Señala que el proyecto caracteriza el cliente objetivo, contempla redes sociales y envíos nacionales, corresponde a un modelo de autoempleo, incluye tecnificación del proceso productivo, incorpora algunos elementos legales y financieros, y que la reducción del puntaje frente a una evaluación anterior no sería coherente.
Resumen de la observación del postulante:
La postulante considera que el proyecto presenta una propuesta viable, con mercado identificado, trayectoria comercial desde 2022, operación bajo autoempleo, costos ajustados al formato CREAR e impactos económicos, sociales, ambientales y tecnológicos. Solicita mejorar el puntaje asignado y que las observaciones sean entendidas como oportunidades de mejora y no como debilidades estructurales.
Respuesta del evaluador:
Revisada la observación presentada y contrastada nuevamente con el plan de negocios 106840_CREAR_ESP_PROYECTO y el informe 106840-Informe Evaluación Conv 159-1C, se encuentra que el concepto emitido es acorde con lo identificado inicialmente en el proceso de evaluación. La proforma institucional establece que la respuesta debe incluir identificación del proyecto, observación del postulante, resumen, respuesta del evaluador, concepto y efecto, señalando si se ratifica o modifica el concepto y puntaje. 
En el componente comercial, el informe reconoce que MORRALES PARA MASCOTAS LEIDY se orienta a personas naturales residentes en Circasia y población flotante de municipios cercanos, interesadas en accesorios para mascotas, especialmente productos que facilitan su transporte. Esta definición permite reconocer de manera general el perfil del cliente objetivo y su motivación de compra. 
No obstante, se mantiene la observación comercial, dado que el informe señala que no se incorporan estimaciones sobre el tamaño del segmento, número aproximado de potenciales consumidores, gasto promedio anual en accesorios para mascotas ni frecuencia estimada de recompra. Esta ausencia limita dimensionar objetivamente la magnitud de la demanda y sustentar las proyecciones comerciales. 
Frente a la oferta, el informe reconoce que el plan identifica competidores y plantea como ventaja competitiva un portafolio diversificado con combinaciones de colores y disponibilidad de tres tamaños, lo cual constituye un aspecto favorable de diferenciación. Sin embargo, se mantiene la recomendación porque el análisis no describe de forma integral la composición del mercado, no identifica suficientemente competidores que atiendan el mismo segmento y no analiza el impacto del comercio electrónico ni la presión competitiva de productos iguales o sustituibles en canales digitales. 
En cuanto a ventas, el informe reconoce que el proyecto proyecta ingresos por $76.342.000 en el primer año y un promedio anual de $111.963.746 en cinco años, y que como sustento cualitativo se menciona la participación desde 2022 en el programa “Mujeres y Hombres al Parque” de Circasia, con stand gratuito los fines de semana en el parque principal del municipio. No obstante, se mantiene la observación porque esas afirmaciones no se acompañan de información cuantitativa verificable sobre ingresos históricos generados, lo que limita evaluar objetivamente la consistencia de las proyecciones. 
En el plan de negocios se evidencian proyecciones mensuales de unidades por producto durante los cinco años y referencias a tendencias del mercado de mascotas; sin embargo, el informe mantiene que se requiere información histórica verificable y mayor soporte cuantitativo para sustentar las ventas estimadas. 
En el componente técnico, el informe reconoce que la iniciativa se desarrolla bajo la actividad económica CIIU 1399 – Fabricación de otros artículos textiles n.c.p., coherente con el portafolio de morrales transportadores para mascotas en talla S y talla L. También reconoce que el plan describe de manera general actividades clave del proceso productivo, tiempos estimados, insumos, equipos requeridos y cargos que intervienen, principalmente los roles de Gerente y Operario. 
El plan registra el cargo Gerente Operario bajo contrato laboral a término indefinido, con funciones de confección, control de calidad, empaque, despacho, atención al cliente, manejo de plataforma de guías, organización y limpieza de tienda, y control de inventario; además, indica que al tratarse de un proyecto de autoempleo la emprendedora cumple funciones administrativas y operativas. 
No obstante, se mantiene la observación técnica porque el informe concluye que sobre la emprendedora recaen simultáneamente funciones gerenciales, productivas y comerciales, y que en el quinto año la capacidad de producción y respuesta operativa se ve comprometida, alcanzando un déficit de -20,29 %. En consecuencia, aunque la modalidad de autoempleo es reconocida dentro del plan, la evaluación mantiene la necesidad de revisar la estructura operativa para mitigar limitaciones futuras sobre ingresos esperados. 
Adicionalmente, el informe señala que no se precisan tiempos de jornada laboral ni horarios de atención al público para el punto de venta desde la vivienda, lo que dificulta evaluar la coherencia entre disponibilidad operativa, atención al cliente y capacidad real de respuesta. También señala que no se define una política de inventarios con niveles mínimos y máximos de stock, criterios de rotación ni manejo de garantía de los productos. 
En el componente legal, el informe reconoce que el proyecto plantea operar bajo la figura de persona natural con establecimiento de comercio, opción pertinente y coherente con la naturaleza y escala del emprendimiento. También reconoce que el plan identifica requisitos como registro mercantil, uso del suelo, visita de bomberos, normativa de etiquetado y referencia a la Ley 1480 de 2011, Ley 1801 de 2016 y Ley 1774 de 2016. 
No obstante, se mantiene la observación legal porque el informe señala que el plan no precisa disposiciones sobre gestión ambiental de residuos, implementación del Sistema de Seguridad y Salud en el Trabajo, protección de datos personales ni obligaciones asociadas a facturación electrónica. La observación de la postulante sobre implementación posterior o no obligatoriedad en ciertos escenarios no modifica la recomendación de completar el análisis normativo aplicable a la formalización y ejecución del proyecto. 
En el componente financiero, el informe reconoce como favorable la coherencia general entre el presupuesto solicitado por $60.459.249, la actividad económica propuesta y los rubros incluidos frente a los conceptos financiables de la convocatoria. Sin embargo, se mantiene la observación financiera porque el informe identifica que los costos fijos se proyectan para ocho meses y no para doce, aunque la iniciativa estima ingresos operacionales desde el primer mes de ejecución.
El plan registra costos fijos como arrendamiento, servicios públicos y mantenimiento de equipos con cantidad requerida de 8 en el año 1, y gastos de administración y ventas como papelería, registro mercantil o renovación, teléfono e internet. El informe señala, además, omisiones de conceptos como empaque y etiquetado, transporte, dotación, servicios contables, gastos de aseo, dominio web y hosting, seguros, gastos financieros y costos derivados de facturación electrónica, lo que evidencia subestimación del nivel real de gastos y afecta la confiabilidad de las proyecciones financieras. 
Respecto al argumento de que el proyecto no contempla página web y que los envíos son asumidos por el cliente, se precisa que el informe mantiene la recomendación de reestructurar la proyección financiera incorporando todos los costos y gastos necesarios para la operación anual, asegurando consistencia entre ingresos, egresos, cronograma de ejecución y liquidez requerida. 
En el componente de impacto, el informe reconoce que el plan expone la intención de generar impactos en varias dimensiones y evidencia orientación hacia la contribución al entorno territorial. Sin embargo, se mantiene la recomendación porque los impactos se formulan de manera descriptiva y no se acompañan de metas cuantificables ni indicadores que permitan verificación, seguimiento periódico y evaluación sistemática de resultados. 
El plan indica que el elemento de indicadores presenta resultados generados a partir de la información registrada y no requiere diligenciamiento por parte del emprendedor; no obstante, también señala que dichos valores deben corresponder con lo registrado en los demás elementos y, en caso de inconsistencias, debe revisarse la información previa. Por ello, se mantiene la recomendación de definir impactos con mayor rigor técnico mediante metas cuantificables e indicadores verificables.
Finalmente, frente a la comparación con la evaluación anterior, el informe señala expresamente que el plan fue previamente evaluado con calificación 90,37 y concepto viable; sin embargo, la evaluación actual corresponde exclusivamente al análisis realizado con base en la información suministrada para la presente convocatoria.
En conclusión, la observación de la postulante reitera fortalezas que ya fueron reconocidas en el informe —coherencia de la actividad económica, portafolio alineado con necesidades de propietarios de mascotas, experiencia previa en comercialización directa y viabilidad operativa—; sin embargo, no aporta elementos suficientes para modificar el puntaje o el concepto emitido, dado que persisten oportunidades de mejora en soporte cuantitativo de mercado, análisis competitivo, capacidad operativa futura, integralidad financiera, cumplimiento normativo e indicadores de impacto.
Concepto:
Revisado nuevamente el plan de negocios 106840_CREAR_ESP_PROYECTO, la observación presentada y el informe 106840-Informe Evaluación Conv 159-1C, se encuentra que el concepto emitido es acorde con lo identificado inicialmente. El proyecto obtuvo una calificación final de 65,91, concepto VIABLE, y una TIR de 23,37 %, indicador que el informe considera positivo y aceptable para el sector INDUSTRIAS_MANUFACTURERAS, siempre que se fortalezcan la eficiencia productiva, el control de costos y la gestión operativa.
Efecto:
Se ratifica el concepto de evaluación emitido. Se mantiene el puntaje 65,91 y el concepto VIABLE para el proyecto 106840 – MORRALES PARA MASCOTAS LEIDY, sin modificación.
</t>
  </si>
  <si>
    <t xml:space="preserve">INFORME DE SUBSANACIÓN Solicitud de Reevaluación de Puntaje Proyecto 107819 ILUSHION ART  Nosotros como ilushion art trabajaremos para ir mejorando cada estrategia y recomendaciones dadas según el informe ya que nuestro objetivo es generar más adelante empleo a madres cabeza de hogar, este ha sido nuestro sentir desde que el emprendimiento empezó hace varios años , me he capacitado en el SENA y he aprendido a diferenciar los diferentes aspectos que se deben tener en cuenta para gestionar un proyecto, es por este motivo es de aclarar que el potencial de mejora y la recomendación que se hace en fortalecer la rigurosidad técnica del modelo financiero, la estrategia comercial y la medición del impacto se hizo lo más real posible aterrizando los precios del mercado vigentes , tomando en cuenta nuestra segmentación de clientes ( niños , jóvenes ancianos , mujeres y campesinos ).  Poniendo nuestros conocimientos y experiencia con las alianzas estratégicas y canales de comunicación que se han podido establecer a nivel local y regional con los diferentes actores y las vivencias cotidianas de los cambios de modernidad y cultura de nuestra sociedad en cuanto a moda  , Contribuyendo así para tener siempre presente los indicadores económicos sociales y culturales de nuestro entorno trabajando con dedicación y responsabilidad para crear empresa y lo más importante reconociendo el talento de nuestras mujeres que han sido maltratadas y arrolladas por la violencia , estoy muy agradecida con Fondo Emprender pues esta herramienta me ha hecho replantear todas mis ideas y me deja en un sentido de ubicación de querer ser empresaria y luchar por un proyecto de vida , muchas gracias SENA. </t>
  </si>
  <si>
    <t>Observaciones Fondo EmprenderProyecto: 107819
Nombre del proyecto: ILUSHION ART
Convocatoria: 159 – 1C / Víctimas y Vulnerables
Criterio observado: Solicitud de reevaluación de puntaje – Enfoque integral del proyecto (componentes comercial, financiero e impacto).
Observación del postulante:
El postulante presenta un informe de subsanación en el que expone el enfoque social del emprendimiento orientado a la generación de empleo para madres cabeza de hogar, el impacto comunitario, la formación recibida en el SENA, la construcción del modelo financiero y la estrategia comercial con base en precios de mercado, segmentación de clientes, alianzas estratégicas y reconocimiento de variables económicas, sociales y culturales del entorno. Asimismo, manifiesta compromiso con la sostenibilidad del proyecto y agradecimiento al programa Fondo Emprender.
Resumen de la observación:
El postulante reafirma los fundamentos sociales, comerciales y financieros del proyecto, destacando su impacto, formación, compromiso y coherencia del modelo de negocio, y solicita implícitamente la reevaluación del puntaje otorgado.
Respuesta del evaluador:
Analizada la observación presentada, se evidencia que los argumentos expuestos corresponden, en su mayoría, a una reafirmación del enfoque social, la motivación personal y el compromiso del postulante con el proyecto, así como a aspectos ya considerados en la evaluación inicial. De acuerdo con la metodología de evaluación establecida por el Fondo Emprender y lo dispuesto en el Acuerdo 010 de 2019 y el Acuerdo 03 de 2024, la asignación de puntaje se fundamenta en la calidad, profundidad, sustento técnico y verificabilidad de la información contenida en el plan de negocios al momento de la evaluación.
El informe de evaluación del proyecto ILUSHION ART ya reconoce de manera explícita el enfoque social, el impacto en población vulnerable, la formación recibida, la coherencia general del modelo financiero y la estrategia comercial, lo cual se refleja en el puntaje obtenido (87,55) y en el concepto final de VIABLE. La observación no incorpora información técnica adicional, ajustes verificables ni soportes nuevos que modifiquen de manera objetiva los criterios evaluados ni que den lugar a una recalificación conforme a la normatividad vigente. En consecuencia, no se identifican elementos que justifiquen un ajuste del puntaje asignado.
Concepto:
No procedente.
Efecto:
Se ratifica el puntaje y el concepto de evaluación</t>
  </si>
  <si>
    <t>Respetados evaluadores: En atención al informe de evaluación emitido para el proyecto SABORES QUE ENAMORAN LMR, presentado a la Convocatoria 159 – 1C, y reconociendo el concepto final de “VIABLE” con una calificación de 79.55 puntos, me permito presentar respetuosamente las siguientes observaciones y solicitudes de reconsideración frente a algunos aspectos específicos del informe, con el propósito de evidenciar que varios de los elementos señalados ya se encuentran incorporados o desarrollados dentro del plan de negocios presentado. El presente documento no busca controvertir el criterio técnico del equipo evaluador, sino complementar y aclarar aspectos que considero no se reflejaron integralmente en la valoración final y que podrían impactar favorablemente la calificación obtenida. Frente al componente legal, en el informe se indica la necesidad de profundizar la normatividad sanitaria aplicable al sector cárnico, incluyendo Buenas Prácticas de Manufactura, sistema de inspección y control de la cadena cárnica, Plan de Saneamiento Básico y normas de rotulado y etiquetado. Sobre esta observación, considero importante señalar que el proyecto sí contempla de manera transversal el cumplimiento sanitario y normativo requerido para la actividad económica propuesta. Dentro del plan de negocios se describen procesos de manipulación de alimentos, trazabilidad, control de temperaturas, capacitación del personal, adecuaciones locativas, acompañamiento técnico y sanitario, así como la intención formal de obtención del registro sanitario ante INVIMA. Adicionalmente, el proyecto contempla la participación de un profesional en alimentos para garantizar el cumplimiento de las exigencias regulatorias del sector. Aunque algunas normas específicas no fueron citadas textualmente por número de resolución o decreto, la estructura técnica y operativa planteada fue diseñada conforme a los principios exigidos para actividades de transformación de alimentos cárnicos, razón por la cual considero que la observación corresponde principalmente a un aspecto documental y no a una ausencia de cumplimiento o desconocimiento normativo. Frente al componente financiero, el informe menciona como oportunidad de mejora la ausencia de un período preoperativo y la no cobertura anual de ciertos cargos estratégicos y costos fijos. Al respecto, considero pertinente precisar que el modelo financiero fue construido bajo una metodología de arranque progresivo, aprovechando capacidades existentes, validación comercial previa y avances reales de operación, razón por la cual se proyectó una entrada temprana en ventas. El proyecto no parte desde cero, sino desde una etapa de validación comercial y técnica ya iniciada, con clientes recurrentes, infraestructura básica disponible y procesos adelantados de formalización. Asimismo, parte de las funciones administrativas, contables y técnicas serían asumidas inicialmente mediante esquemas flexibles y de optimización de recursos, con el fin de proteger el flujo de caja durante la etapa de consolidación. Dichos costos no fueron incluidos dentro de los recursos financiables solicitados al Fondo Emprender, debido a que el proyecto proyecta cubrirlos mediante ingresos propios generados por la operación comercial actualmente en curso. Esto responde a una estrategia financiera conservadora orientada a mantener sostenibilidad y responsabilidad en el uso de los recursos públicos. De igual forma, el modelo financiero proyectado alcanzó una TIR del 29%, reflejando capacidad de generación de valor, sostenibilidad y adecuada rentabilidad. Adicionalmente, el proyecto corresponde a una unidad productiva que actualmente se encuentra operando, con ventas reales, validación comercial efectiva y clientes institucionales recurrentes activos, lo que reduce significativamente el riesgo comercial y fortalece la capacidad de ejecución. Frente al componente de impacto, considero relevante destacar que el proyecto ya evidencia articulación con actores públicos, acompañamiento técnico y validación comercial efectiva. Además, incorpora principios de economía circular, producción responsable, fortalecimiento de proveedores locales y generación de empleo formal, alineándose con los objetivos de impacto económico y social promovidos por el Fondo Emprender. Asimismo, la utilización de herramientas tecnológicas e inteligencia artificial para la gestión y operación constituye un diferencial importante en términos de innovación y modernización empresarial. Considerando que el proyecto fue calificado como VIABLE, obtuvo una TIR del 29%, presenta validación comercial real, clientes recurrentes, estructura técnica definida, avances en formalización e impacto social positivo, solicito respetuosamente se revise la ponderación otorgada a los componentes legal y financiero, teniendo en cuenta que varias de las observaciones corresponden a elementos susceptibles de fortalecimiento documental y operativo durante la ejecución, más no a vacíos estructurales que comprometan la viabilidad del proyecto. De igual manera, solicito valorar de forma diferencial el hecho de que SABORES QUE ENAMORAN LMR ya superó etapas importantes de validación comercial y técnica, evidenciando capacidad real de operación, generación de ingresos y sostenibilidad proyectada. Agradezco la atención prestada y reitero mi compromiso con el cumplimiento técnico, financiero, sanitario y social requerido para la adecuada ejecución del proyecto. Atentamente, Elba Patricia Rivas, SABORES QUE ENAMORAN LMR</t>
  </si>
  <si>
    <t xml:space="preserve">ID: 107864
Nombre del proyecto: SABORES QUE ENAMORAN LMR
Convocatoria: 159 - 1C / Víctimas y Vulnerables
Criterio observado: Componente legal y componente financiero.
Observación del postulante:
La postulante solicita la reconsideración de la ponderación otorgada a los componentes legal y financiero, argumentando que el proyecto contempla el cumplimiento sanitario y normativo aplicable al sector cárnico, incluyendo manipulación de alimentos, trazabilidad, control de temperaturas, capacitación del personal, adecuaciones locativas, acompañamiento técnico y sanitario, así como la intención de obtener el registro sanitario ante INVIMA. Adicionalmente, señala que el modelo financiero fue construido bajo una metodología de arranque progresivo, considerando validación comercial previa, clientes recurrentes, infraestructura básica disponible, ingresos propios y una TIR del 29%, por lo cual considera que las observaciones corresponden a aspectos documentales u operativos susceptibles de fortalecimiento durante la ejecución.
Resumen de la observación:
La observación plantea que el plan de negocio ya incorpora elementos técnicos, comerciales, sanitarios y financieros suficientes para soportar la viabilidad del proyecto, y solicita revisar la valoración de los componentes legal y financiero, al considerar que las oportunidades de mejora identificadas no constituyen vacíos estructurales. El informe de evaluación registró que el proyecto obtuvo una calificación de 79.55 puntos, concepto VIABLE y una TIR del 29%
Respuesta del evaluador:
Revisada la observación presentada, se ratifica el concepto emitido, dado que los argumentos expuestos por la postulante corresponden principalmente a información adicional o precisiones posteriores que no estaban incorporadas de forma completa en el plan de negocio evaluado. Aunque el proyecto evidencia avances comerciales, técnicos y financieros, persisten las observaciones frente a la necesidad de documentar expresamente la normatividad sanitaria aplicable al sector cárnico, incluir el periodo preoperativo requerido para adecuaciones, instalación de equipos y obtención del registro INVIMA, así como contemplar la cobertura adecuada del personal clave y los costos asociados a la operación formal.
En particular, frente al registro INVIMA, debe precisarse que para una unidad productiva dedicada a la elaboración de productos cárnicos procesados este requisito no constituye un aspecto secundario, sino una condición indispensable para la operación formal del negocio. La obtención de dicho registro requiere contar previamente con condiciones locativas, técnicas, sanitarias y documentales acordes con la normatividad aplicable, así como con procesos implementados de Buenas Prácticas de Manufactura, Plan de Saneamiento Básico, rotulado y etiquetado, trazabilidad, control de calidad y acompañamiento técnico especializado. En el informe de evaluación se señaló que el plan mencionaba el trámite ante INVIMA, pero no desarrollaba de forma explícita la normativa sanitaria específica del sector cárnico ni los requerimientos asociados a su cumplimiento. 
Así mismo, desde el componente financiero, la ausencia de un periodo preoperativo impacta directamente la coherencia del modelo, dado que las proyecciones contemplan ventas desde el primer mes sin considerar el tiempo necesario para realizar adecuaciones de planta, instalación de maquinaria, contratación o vinculación del personal clave, implementación documental y sanitaria, y trámite del registro INVIMA. Esta situación resulta relevante porque, sin el cumplimiento de estos requisitos, no es posible asumir una operación formal inmediata en el marco de la actividad económica propuesta. 
Aunque el plan incluye un profesional de alimentos con funciones relacionadas con BPM, control sanitario, rotulación, etiquetado, trazabilidad y apoyo en el trámite de registros sanitarios INVIMA, su vinculación se proyecta por cinco meses, sin evidenciar cobertura suficiente durante todo el proceso de alistamiento, obtención del registro y operación anual. De igual manera, el informe identificó que los pagos del profesional de alimentos y del contador no fueron incorporados de forma completa dentro de las necesidades y requerimientos, pese a su importancia para el cumplimiento sanitario y contable del proyecto. 
En consecuencia, la información presentada en la observación corresponde principalmente a aclaraciones y elementos complementarios posteriores, pero no modifica el análisis realizado sobre el plan de negocio evaluado. La evaluación reconoce que el proyecto conserva condiciones favorables de viabilidad, validación comercial e impacto; sin embargo, mantiene la necesidad de fortalecer la planeación legal, sanitaria, preoperativa y financiera para asegurar una ejecución formal, sostenible y alineada con la normativa aplicable al sector cárnico. 
Concepto:
Se ratifica el concepto de evaluación VIABLE del proyecto SABORES QUE ENAMORAN LMR, con calificación de 79.55 puntos. Las observaciones presentadas por la postulante no modifican la valoración otorgada, toda vez que corresponden principalmente a información complementaria no incorporada integralmente en el plan de negocio evaluado, y no subsanan la necesidad de incluir de forma expresa el periodo preoperativo, los ajustes requeridos para la obtención del registro INVIMA, la cobertura anual del personal clave y la documentación sanitaria específica aplicable al sector cárnico. 
Efecto:
Se ratifica el puntaje y el concepto emitido. No se realiza ajuste en la calificación final ni en el concepto de viabilidad.
</t>
  </si>
  <si>
    <t>Señores FONDO EMPRENDER Comité Evaluador SENA  ASUNTO: RECURSO DE OBSERVACIONES - PROYECTO 110842 NATURAL BOX Objetivo: Solicitar formalmente la revisión y re-calificación del proyecto NATURAL BOX, dado que el informe de evaluación presenta inconsistencias al omitir información cuantitativa, legal y financiera que sí se encuentra explícitamente registrada en la herramienta PN NBOX PLATAFORMA y en los soportes históricos de la iniciativa. A continuación, se justifican técnica, legal y financieramente las inconsistencias del evaluador por cada componente: 1. Componente Comercial •Inconformidad: El evaluador afirma que hay una falta de una definición clara del mercado objetivo y de estrategias concretas de fidelización. •Justificación y Evidencia en Plataforma: Esta afirmación es inconsistente con la información registrada en la plataforma. En la sección 1. Cliente, se definió y cuantificó el mercado de forma exacta utilizando la metodología TAM, SAM y SOM: se especificaron 7.722 empresas en la región para el segmento B2B, y un mercado base de casi 70.000 habitantes en Tuluá y Trujillo (rango de edad 25 a 45 años, estratos 2 al 5) para el segmento B2C. •Estrategias de fidelización: En la sección 8. Canales, sí se formularon estrategias concretas de fidelización como Referidos y Alianzas (B2B/B2C) y Clases gratuitas de prueba (presupuestadas en $462.350). Se solicita revaluar este ítem, ya que la plataforma sí cuenta con la segmentación detallada exigida. 2. Componente Técnico •Inconformidad: El evaluador señala vacíos importantes como la definición de condiciones mínimas de los usuarios, el manejo de riesgos y accidentes y una subestimación relevante en los requerimientos de personal. •Justificación y Evidencia en Plataforma: Existe una omisión de lectura por parte del evaluador en el modelo financiero. No hay subestimación de personal, sino una optimización financiera: el personal de entrenamiento (Entrenador / Técnico deportivo) no se incluyó como un costo fijo para no asfixiar la liquidez del proyecto, sino que se parametrizó correctamente en la sección 10. Costos Variables (Mano de obra directa), asignando un valor de $30.594 por clase/sesión ejecutada para los planes 1, 2 y 3. •Respecto al manejo de riesgos, en el Punto 7 (Trámites Legales) se previó un presupuesto de $700.000 para el diseño del SG-SST (Sistema de Gestión de Seguridad y Salud en el Trabajo) y $700.000 para la Póliza de Responsabilidad Civil. Asimismo, en el paso a paso del servicio (Punto 6), se incluyó el diagnóstico inicial (ficha técnica) y la carta de exoneración de responsabilidades para usuarios. 3. Componente Legal •Inconformidad: El evaluador indica vacíos críticos frente al cumplimiento de la Ley 729 de 2001 (centros de acondicionamiento físico) y ausencia de concepto sanitario para espacios abiertos. •Justificación y Evidencia en Plataforma: El proyecto está tipificado en la plataforma bajo la actividad 9311 Gestión de instalaciones deportivas, un entorno al aire libre que difiere de la infraestructura cerrada de los gimnasios tradicionales que regula estrictamente la Ley 729. Sin embargo, en estricto cumplimiento del espíritu de la norma (garantizar idoneidad técnica), el proyecto vincula a entrenadores y técnicos deportivos (como se lee en el proceso técnico). Además, en los gastos preoperativos y trámites legales, se garantizó el rubro para el Certificado de Bomberos (700.000), los cuales son los pasos legales previos exigidos por las alcaldías para emitir los respectivos permisos de operación. 4. Componente Financiero •Inconformidad: Se argumenta que las proyecciones de ventas no están respaldadas por un estudio de mercado y que el equipo de trabajo se limita a la emprendedora, sin considerar perfiles profesionales. •Justificación y Evidencia en Plataforma: Nuevamente, el evaluador penalizó la nómina fija (donde solo está la emprendedora por $2.692.192 mensuales), desconociendo que el modelo emplea contratación variable (por horas/clase) para los perfiles profesionales de los entrenadores (Mano de Obra Directa), protegiendo así el Flujo de Caja y la TIR (que resultó positiva en un 18%). •Respecto a las ventas, en la justificación de ingresos se especificó claramente que NATURAL BOX no parte de cero; opera desde 2016 y captar 108 usuarios/mes (para lograr 1.296 mensualidades en el Año 1) equivale a captar menos del 1% del mercado disponible (70.000 habitantes y 7.722 empresas), lo que hace la proyección totalmente realista y conservadora. 5. Componente Impacto •Inconformidad: Se indica que carece de metas de empleo y articulación con actores clave de control y regulación. •Justificación y Evidencia en Plataforma: En la sección 18. Mapa de Actores, sí se incluyeron explícitamente los actores de control y regulación: la Alcaldía de Trujillo (Secretaría de Gobierno y Riesgo) para permisos legales, y los Organismos de Socorro (Bomberos Voluntarios, Defensa Civil, Hospital) para garantizar el esquema de seguridad humana en los eventos masivos. Adicionalmente, el proyecto genera 1 empleo directo fijo, 5 empleos indirectos, y la contratación continua de entrenadores bajo modalidad de prestación de servicios (Mano de Obra Directa). Petición final: Por lo expuesto anteriormente, queda demostrado que el proyecto posee coherencia interna entre el mercado, la estructura de costos y la mitigación de riesgos legales. Se solicita respetuosamente al comité de evaluación reconsiderar el puntaje otorgado, elevándolo por encima del umbral de viabilidad (65 puntos), al confirmarse que las debilidades señaladas sí fueron contempladas y presupuestadas en el modelo financiero y operativo de la plataforma.  Agradezco la atención a la presente.   Sandra Yaneth Cardona Raigoza</t>
  </si>
  <si>
    <t xml:space="preserve">ID Proyecto: 110842
Nombre del proyecto: NATURAL BOX
Convocatoria: 159 - 1C / Víctimas y Vulnerables [110842-Eva...a 6-4-2026 | Excel]
Criterio observado: Componentes comercial, técnico, legal, financiero e impacto, asociados a cliente del proyecto, planteamiento del problema, productos o servicios, proceso técnico, trámites legales, proyección de ventas, costos y gastos, equipo de trabajo, necesidades y requerimientos, valor del proyecto, plan operativo, impacto, indicadores y mapa de actores, conforme a los criterios del Acuerdo 010 de 2019 registrados en la herramienta de evaluación. [110842-Eva...a 6-4-2026 | Excel], [PROFORMA D...IONES.docx | Word]
Observación del postulante: El postulante solicita revisión de la calificación otorgada y de la designación de no viabilidad del plan de negocios.
Resumen de la observación del postulante: Se solicita revisar la calificación frente a aspectos relacionados con la definición y cuantificación del mercado objetivo, capacidad de cobertura y fidelización, planteamiento del problema, condiciones físicas y económicas de los usuarios, manejo de accidentes, cumplimiento normativo para centros de acondicionamiento físico, concepto sanitario, proyección de ventas, crecimiento esperado, costos unitarios, mano de obra, equipo de trabajo, necesidades de personal especializado, valor del proyecto, plan operativo, impacto tecnológico, indicadores y actores clave de control de la actividad.
Con respecto a la observación: “Señores FONDO EMPRENDER Comité Evaluador SENA  ASUNTO: RECURSO DE OBSERVACIONES - PROYECTO 110842 NATURAL BOX Objetivo: Solicitar formalmente la revisión y re-calificación del proyecto NATURAL BOX, dado que el informe de evaluación presenta inconsistencias al omitir información cuantitativa, legal y financiera que sí se encuentra explícitamente registrada en la herramienta PN NBOX PLATAFORMA y en los soportes históricos de la iniciativa. A continuación, se justifican técnica, legal y financieramente las inconsistencias del evaluador por cada componente”,
Respuesta del evaluador: Revisada la observación presentada y contrastada con la evaluación realizada, se ratifica la calificación otorgada y la designación de no viabilidad, teniendo en cuenta que el proyecto corresponde a la modalidad Crear, tipo individual, bajo la iniciativa NATURAL BOX, con actividad económica 9311 Gestión de instalaciones deportivas, y registra un puntaje final de 57,05. 
Frente a la observación: “1. Componente Comercial •Inconformidad: El evaluador afirma que hay una falta de una definición clara del mercado objetivo y de estrategias concretas de fidelización. •Justificación y Evidencia en Plataforma: Esta afirmación es inconsistente con la información registrada en la plataforma. En la sección 1. Cliente, se definió y cuantificó el mercado de forma exacta utilizando la metodología TAM, SAM y SOM: se especificaron 7.722 empresas en la región para el segmento B2B, y un mercado base de casi 70.000 habitantes en Tuluá y Trujillo (rango de edad 25 a 45 años, estratos 2 al 5) para el segmento B2C. •Estrategias de fidelización: En la sección 8. Canales, sí se formularon estrategias concretas de fidelización como Referidos y Alianzas (B2B/B2C) y Clases gratuitas de prueba (presupuestadas en $462.350). Se solicita revaluar este ítem, ya que la plataforma sí cuenta con la segmentación detallada exigida.”
En el componente comercial, se mantiene la valoración asignada, considerando que cliente del proyecto obtuvo calificación 3,33; planteamiento del problema 3,33; competencia 3,66; canales 4; y proyección de ventas 2. Estas calificaciones son coherentes con las debilidades identificadas frente a la falta de declaración y cuantificación suficiente del mercado objetivo, la limitada justificación de la cobertura de 1.296 unidades o sesiones proyectadas para el primer año, la ausencia de mayor información sobre NBI, capacidad adquisitiva, alternativas gratuitas de práctica deportiva, condiciones mínimas de los usuarios y magnitud real de la demanda de los servicios ofrecidos.
En relación con la observación: “ 2. Componente Técnico •Inconformidad: El evaluador señala vacíos importantes como la definición de condiciones mínimas de los usuarios, el manejo de riesgos y accidentes y una subestimación relevante en los requerimientos de personal. •Justificación y Evidencia en Plataforma: Existe una omisión de lectura por parte del evaluador en el modelo financiero. No hay subestimación de personal, sino una optimización financiera: el personal de entrenamiento (Entrenador / Técnico deportivo) no se incluyó como un costo fijo para no asfixiar la liquidez del proyecto, sino que se parametrizó correctamente en la sección 10. Costos Variables (Mano de obra directa), asignando un valor de $30.594 por clase/sesión ejecutada para los planes 1, 2 y 3. •Respecto al manejo de riesgos, en el Punto 7 (Trámites Legales) se previó un presupuesto de $700.000 para el diseño del SG-SST (Sistema de Gestión de Seguridad y Salud en el Trabajo) y $700.000 para la Póliza de Responsabilidad Civil. Asimismo, en el paso a paso del servicio (Punto 6), se incluyó el diagnóstico inicial (ficha técnica) y la carta de exoneración de responsabilidades para usuarios.” Y a la observación “3. Componente Legal •Inconformidad: El evaluador indica vacíos críticos frente al cumplimiento de la Ley 729 de 2001 (centros de acondicionamiento físico) y ausencia de concepto sanitario para espacios abiertos. •Justificación y Evidencia en Plataforma: El proyecto está tipificado en la plataforma bajo la actividad 9311 Gestión de instalaciones deportivas, un entorno al aire libre que difiere de la infraestructura cerrada de los gimnasios tradicionales que regula estrictamente la Ley 729. Sin embargo, en estricto cumplimiento del espíritu de la norma (garantizar idoneidad técnica), el proyecto vincula a entrenadores y técnicos deportivos (como se lee en el proceso técnico). Además, en los gastos preoperativos y trámites legales, se garantizó el rubro para el Certificado de Bomberos (700.000), los cuales son los pasos legales previos exigidos por las alcaldías para emitir los respectivos permisos de operación. “
En el componente técnico y legal, se ratifica la calificación, dado que descripción del proyecto obtuvo 3; productos o servicios 3; proceso técnico 2,66; y trámites legales 2,66. Lo anterior guarda relación con la necesidad de mayor claridad sobre el manejo de accidentes dentro de las instalaciones, activación de seguros médicos y pólizas, así como con la falta de desarrollo de los requisitos normativos asociados a centros de acondicionamiento físico, concepto sanitario favorable y demás validaciones aplicables para la operación del servicio. 
Con respecto a la observación: “4. Componente Financiero •Inconformidad: Se argumenta que las proyecciones de ventas no están respaldadas por un estudio de mercado y que el equipo de trabajo se limita a la emprendedora, sin considerar perfiles profesionales. •Justificación y Evidencia en Plataforma: Nuevamente, el evaluador penalizó la nómina fija (donde solo está la emprendedora por $2.692.192 mensuales), desconociendo que el modelo emplea contratación variable (por horas/clase) para los perfiles profesionales de los entrenadores (Mano de Obra Directa), protegiendo así el Flujo de Caja y la TIR (que resultó positiva en un 18%). •Respecto a las ventas, en la justificación de ingresos se especificó claramente que NATURAL BOX no parte de cero; opera desde 2016 y captar 108 usuarios/mes (para lograr 1.296 mensualidades en el Año 1) equivale a captar menos del 1% del mercado disponible (70.000 habitantes y 7.722 empresas), lo que hace la proyección totalmente realista y conservadora.”
En el componente financiero, se mantiene la valoración asignada, teniendo en cuenta que proyección de ventas obtuvo 2; costos y gastos 1,66; equipo de trabajo 1,66; necesidades y requerimientos 2,66; valor del proyecto 2,33; y plan operativo 3. Estas calificaciones son consistentes con la falta de soporte suficiente para la venta proyectada de 1.296 mensualidades en el año 1, la estimación de ingresos anuales por $82.755.000, el crecimiento optimista previsto, la subestimación y baja desagregación de costos unitarios, la ausencia de detalle del rubro CIF, el tratamiento inadecuado de mano de obra como insumo y la subestimación de gastos de personal especializado requerido para la operación. 
Con relación a la observación: “5. Componente Impacto •Inconformidad: Se indica que carece de metas de empleo y articulación con actores clave de control y regulación. •Justificación y Evidencia en Plataforma: En la sección 18. Mapa de Actores, sí se incluyeron explícitamente los actores de control y regulación: la Alcaldía de Trujillo (Secretaría de Gobierno y Riesgo) para permisos legales, y los Organismos de Socorro (Bomberos Voluntarios, Defensa Civil, Hospital) para garantizar el esquema de seguridad humana en los eventos masivos. Adicionalmente, el proyecto genera 1 empleo directo fijo, 5 empleos indirectos, y la contratación continua de entrenadores bajo modalidad de prestación de servicios (Mano de Obra Directa).”
En el componente de impacto e indicadores, se ratifica la calificación, dado que impacto obtuvo 3,33; indicadores 2,66; mapa de actores 2,66 en la matriz de evaluación de la modalidad Crear. Adicionalmente, la herramienta registra un total de 1 empleo para el proyecto, lo cual es coherente con la observación sobre baja generación de empleo y ausencia de claridad frente a funciones operativas, empleos indirectos y relación del empleo directo con las actividades de entrenamiento funcional. De igual manera, se mantiene la observación frente al impacto tecnológico, dado que la utilización de bioimpedancia y facturación electrónica no constituye, por sí misma, un impacto tecnológico adicional claramente diferenciado dentro del modelo de negocio. También se ratifica la debilidad en el mapa de actores, al no evidenciarse una identificación suficiente de organismos de control y entidades relacionadas con el cumplimiento normativo de centros de actividad física.
Finalmente, frente a la observación: “Petición final: Por lo expuesto anteriormente, queda demostrado que el proyecto posee coherencia interna entre el mercado, la estructura de costos y la mitigación de riesgos legales. Se solicita respetuosamente al comité de evaluación reconsiderar el puntaje otorgado, elevándolo por encima del umbral de viabilidad (65 puntos), al confirmarse que las debilidades señaladas sí fueron contempladas y presupuestadas en el modelo financiero y operativo de la plataforma.  Agradezco la atención a la presente.   Sandra Yaneth Cardona Raigoza.”
La respuesta se fundamenta en la revisión del plan de negocios, el concepto de evaluación y la normatividad aplicable del Fondo Emprender, especialmente los criterios del Acuerdo 010 de 2019 registrados en la herramienta de evaluación. En consecuencia, no se identifican elementos que modifiquen el concepto emitido ni el puntaje inicialmente otorgado.
Concepto: Revisado el plan de negocios, se encuentra que lo conceptuado es acorde con lo evidenciado inicialmente en la evaluación. Se ratifica la calificación otorgada y la designación de no viabilidad, dado que persisten debilidades en la definición del mercado objetivo, cuantificación de la demanda, soporte de ventas, cumplimiento normativo, estimación de costos, equipo de trabajo, necesidades de personal especializado, valor del proyecto, plan operativo, impacto, indicadores y mapa de actores. 
Efecto: Se ratifica el concepto, el puntaje otorgado de 57.05 y la designación de no viabilidad. 
</t>
  </si>
  <si>
    <t>En atención al resultado de evaluación emitido para el proyecto Estación Caribe, identificado con ID 113.187, el cual obtuvo un puntaje de 89,8 y concepto VIABLE dentro de la Convocatoria 159 - 1C / Víctimas y Vulnerables, me permito presentar de manera respetuosa solicitud de reconsideración y revisión de la calificación otorgada, teniendo en cuenta que el plan de negocios evidencia fortalezas técnicas, comerciales, financieras y operativas que consideramos pueden ser valoradas de manera más amplia dentro del proceso evaluativo. La presente solicitud no pretende desconocer el concepto emitido, sino aportar elementos adicionales que permitan evidenciar la solidez, viabilidad y capacidad de sostenibilidad del proyecto, así como la disposición permanente de fortalecer los aspectos que se estimen pertinentes. A continuación, se relacionan algunos aspectos relevantes: COMPONENTE COMERCIAL Estación Caribe cuenta con una estrategia comercial robusta y validada mediante presencia digital orgánica superior a 485 seguidores en Instagram, presencia en Facebook y manejo de pedidos vía WhatsApp lo cual representa un importante posicionamiento de marca teniendo en cuenta el tamaño de la población y el alcance comercial frente a otros emprendimientos del sector. Adicionalmente, el proyecto contempla estrategias de segmentación de mercado, pauta digital, posicionamiento orgánico y apertura de nuevos canales de distribución a través de alianzas comerciales con empresas, comercios locales y almacenes tradicionales del municipio de Chinchiná, aspectos descritos dentro del plan de negocios presentado. COMPONENTE TÉCNICO El proyecto dispone de procesos operativos debidamente estructurados y documentados, incluyendo protocolos de producción, estándares de calidad, requerimientos técnicos, tiempos operativos y procesos de control, garantizando eficiencia operativa, adicionalmente contamos con la definición de recetas estandarizadas por medio de la gestión ante Tecnoparque (empanadas, dedos y bebidas típicas), así como también de estudios de vida útil, procesos físico-químicos y tablas nutricionales de los productos (empanadas, dedos y bebidas típicas) y se maneja el uso de herramientas digitales simples para control de inventarios y pedidos. COMPONENTE LEGAL Estación Caribe manifiesta su compromiso con el cumplimiento integral de los requisitos legales, sanitarios, tributarios y normativos requeridos para la correcta ejecución y formalización del proyecto, conforme a la normatividad aplicable y a los lineamientos establecidos por Fondo Emprender, por ello se encuentra en proceso de tramitación ante Camara de Comercio y se ha gestionado la afiliación al RUT y el proceso de formalización como persona natural con establecimiento comercial. COMPONENTE FINANCIERO El modelo financiero incorpora herramientas de seguimiento y control mediante indicadores clave como margen bruto, punto de equilibrio, rotación de inventario, flujo de caja y costos operativos. Así mismo, las proyecciones financieras fueron estructuradas con criterios técnicos y ajustables a las dinámicas del mercado, permitiendo identificar riesgos, oportunidades y garantizar la sostenibilidad del modelo de negocio. COMPONENTE DE IMPACTO Estación Caribe mantiene un compromiso activo con el fortalecimiento de su impacto social, económico y ambiental, Implementa prácticas de reducción de desperdicios (reutilización de sobrantes y control de porciones), uso de empaques biodegradables y amigables con el medio ambiente, recicla residuos que generan impacto ambiental con empresas locales (Reciclarte), generación de empleo brindando oportunidades a madres cabeza de hogar y cumplimiento de los lineamientos establecidos dentro del proyecto presentado. Por lo anterior, solicito respetuosamente se pueda realizar una revisión integral de la evaluación efectuada, considerando los argumentos anteriormente expuestos y las fortalezas evidenciadas en el plan de negocios.</t>
  </si>
  <si>
    <t>Revisada la observación presentada, se precisa que la evaluación del plan de negocios se realizó con base en la información registrada y visible en el formulario oficial del Fondo Emprender, conforme a los criterios metodológicos y normativos vigentes para la convocatoria.
En el componente comercial, la evaluación reconoció de manera positiva la estrategia de posicionamiento digital, la definición de canales de venta y la segmentación del mercado local. La calificación asignada refleja el nivel de consolidación evidenciado en el documento, considerando que las estrategias propuestas son coherentes con la etapa del emprendimiento y con el contexto territorial.
Respecto al componente técnico‑operativo, se valoró favorablemente la existencia de procesos definidos, protocolos de producción, estandarización de recetas y apoyo técnico de entidades como Tecnoparque. La puntuación otorgada responde a la consistencia entre la capacidad operativa, los tiempos de producción y la escala del negocio planteada en el plan.
En el componente legal, se tuvo en cuenta el compromiso de la emprendedora con la formalización y el cumplimiento de los requisitos sanitarios, tributarios y normativos, así como los trámites en curso ante Cámara de Comercio y RUT, lo cual fue considerado suficiente para sustentar la viabilidad del proyecto.
En cuanto al componente financiero, el modelo presenta coherencia entre ingresos, costos, gastos y proyecciones, incorporando indicadores clave para el seguimiento de la operación. Estos elementos fueron valorados positivamente dentro de la evaluación y se reflejan en el puntaje obtenido.
Finalmente, en el componente de impacto, se reconoció el compromiso del proyecto con la reducción de desperdicios, el uso de empaques biodegradables, el reciclaje con actores locales y la generación de empleo para madres cabeza de hogar, aspectos alineados con los objetivos de la convocatoria.
En consecuencia, los argumentos expuestos en la observación corresponden a fortalezas que ya fueron consideradas dentro del proceso evaluativo y se reflejan en la calificación alta obtenida por el proyecto.</t>
  </si>
  <si>
    <t>Estimados evaluadores:  Reciban un cordial saludo. Agradecemos la evaluación técnica realizada al proyecto Asocot U O (ID 118351) y valoramos las observaciones emitidas, las cuales contribuyen al fortalecimiento de nuestra iniciativa. No obstante, en ejercicio de nuestro derecho a la réplica, nos permitimos presentar las siguientes aclaraciones orientadas a sustentar la coherencia técnica y operativa de la propuesta:  1.? ?Coherencia Estratégica y Propuesta de Valor Frente a la observación sobre la relación entre problemática y necesidad del cliente, precisamos que el aprovechamiento de residuos textiles no es un fin exclusivamente ambiental, sino la base de nuestra ventaja competitiva. El mercado actual demanda moda con propósito; por tanto, la reutilización de materiales es la respuesta directa a la necesidad de un consumidor que prioriza el impacto social y la trazabilidad. Existe una correlación directa entre la problemática (desperdicio textil) y la oportunidad de mercado (demanda de moda sostenible).  2.? ?Justificación Técnica de Inversiones en Activos Respecto a los rubros cuestionados, argumentamos su indispensabilidad para la continuidad del negocio:  Cámaras de Seguridad: No representan un gasto administrativo, sino una medida de mitigación de riesgos y control de mermas. En una unidad productiva de confección, la protección de maquinaria especializada e inventario de insumos es crítica para no afectar los indicadores financieros por pérdida de activos.  Celulares Corporativos: Son herramientas operativas esenciales para la gestión logística y el CRM (atención al cliente). En un modelo de negocio con enfoque digital, la respuesta inmediata y la trazabilidad de pedidos vía canales móviles son el eje central de la operación comercial.  Cámara Fotográfica: En el sector moda, el contenido visual es el insumo básico de ventas. Contar con equipo propio garantiza autonomía operativa y calidad en el catálogo, impactando directamente en la tasa de conversión y reduciendo costos de tercerización a largo plazo.  3.? ?Estrategia de Marketing y Pauta Digital La publicidad y el acompañamiento por agencia no deben considerarse gastos accesorios, sino la fuente de tracción de ingresos. En un modelo basado en ecommerce, la inversión en pauta digital es el motor que genera el tráfico necesario para cumplir con las proyecciones de ventas. Sin esta inversión, la sostenibilidad financiera del proyecto se vería comprometida al carecer de canales de captación de clientes escalables.  4.? ?Proyecciones Financieras y Viabilidad Nuestras proyecciones se basan en un modelo de escalabilidad progresiva. Reafirmamos nuestra total disposición para ajustar parámetros técnicos específicos según las recomendaciones del panel evaluador, siempre que se mantenga el equilibrio necesario para la ejecución del proyecto.  Conclusión Es imperativo resaltar que el informe técnico ya reconoce la VIABILIDAD del proyecto en sus componentes legal, financiero y de impacto. Por lo tanto, solicitamos cordialmente que estas aclaraciones sean integradas a la evaluación final para ratificar la solidez de la propuesta y proceder con su implementación.  Atentamente,  Equipo de Proyecto Asocot U O</t>
  </si>
  <si>
    <t xml:space="preserve">ASUNTO: Respuesta a observaciones 
PROYECTO: Asocot U O (ID 118351)
CONVOCATORIA: 159 – 1C Víctimas y Vulnerables
Respetado(s) emprendedor(es),
En atención a la respuesta presentada frente a las observaciones formuladas en el informe de evaluación, nos permitimos informar que, una vez revisada la información remitida, se procedió a validar las precisiones aportadas mediante su contraste con los componentes comercial, técnico y financiero del plan de negocios, conforme a los criterios de evaluación aplicables.
Del análisis realizado se concluye que la información aportada permite sustentar los aspectos observados y validar la consistencia de los criterios técnicos evaluados frente al contenido del plan de negocios. En este sentido, se clarifica la relación entre la problemática identificada y la propuesta de valor, y se sustenta el enfoque operativo de los rubros asociados a la gestión comercial y a la operación del proyecto.
No obstante lo anterior, en el componente financiero se sugiere analizar la composición y clasificación de algunos rubros, especialmente el presupuesto destinado a publicidad y la pertinencia de ciertas inversiones fijas (cámaras de seguridad, celulares corporativos y cámara fotográfica) que, según el informe, no evidencian relación directa con el objeto del negocio; lo anterior, con el fin de definir, cuando aplique, su implementación en capital de trabajo o en activos esenciales que fortalezcan la eficiencia en el uso de los recursos del proyecto.
En consecuencia, con base en la validación realizada, las precisiones presentadas permiten ajustar la valoración del criterio evaluado; por tanto, se ajusta el puntaje y el concepto de evaluación, los cuales podrán ser validados en el nuevo informe de evaluación dispuesto en plataforma.
Cordialmente,
Equipo Evaluador
</t>
  </si>
  <si>
    <t xml:space="preserve">Solicitud de Reevaluación de Puntaje Proyecto ID 119648 GRANJA AVICOLA MS  1. Estrategia comercial y plan de contenidos La estrategia de comunicación planteada en el proyecto responde a un enfoque práctico basado en la experiencia directa en el territorio. Actualmente, el canal principal de comercialización ha sido el voz a voz, el cual ha demostrado ser efectivo en contextos rurales como Moniquirá, donde la confianza y la cercanía con el cliente son determinantes en la decisión de compra. Este medio, aunque no implica costos monetarios directos, sí constituye un activo comercial importante. Adicionalmente, se incluyó el uso de Instagram con una inversión de $92.000, no solo como canal de promoción, sino como una estrategia de fortalecimiento de capacidades, ya que contempla la capacitación directa a la emprendedora para su manejo autónomo posterior. Si bien no se estructuró inicialmente un plan de contenidos detallado con métricas, se reconoce la importancia de este aspecto y se plantea como una mejora viable a implementar progresivamente, una vez se consolide la operación productiva y comercial del proyecto. ________________________________________ 2. Mapa de actores El proyecto incluyó los actores que han tenido una participación real y directa en su etapa actual de formulación y desarrollo. Esta decisión responde a un criterio de coherencia con la fase inicial del emprendimiento, evitando la inclusión de actores sin una relación concreta. No obstante, se reconoce que, con el fortalecimiento del proyecto a partir de los recursos del Fondo Emprender, será pertinente ampliar el mapa de actores para incluir entidades estratégicas como instituciones financieras, entidades públicas y organizaciones del sector, con el fin de potenciar el crecimiento y la sostenibilidad del negocio. ________________________________________ 3. Componente legal (DIAN y otros registros) El proyecto identificó los principales requisitos legales para su funcionamiento. En particular, el registro ante la DIAN ya se encuentra en proceso, lo cual evidencia que la formalización tributaria no ha sido ignorada, sino que está en etapa de implementación. Los demás requisitos serán abordados de manera progresiva conforme avance la ejecución del proyecto, priorizando aquellos necesarios para el inicio de operaciones y asegurando el cumplimiento total del marco normativo en el corto plazo. ________________________________________ 4. Plan sanitario veterinario El manejo sanitario de las aves se ha contemplado desde la práctica empírica y el conocimiento básico del proceso productivo. Sin embargo, se reconoce la importancia de formalizar un plan sanitario estructurado que incluya protocolos de vacunación, desparasitación y manejo de mortalidad. Este ajuste se considera pertinente y será incorporado como parte del fortalecimiento técnico del proyecto, especialmente en función de la capacidad proyectada de 1.300 gallinas. ________________________________________ 5. Estructura de costos La estructura de costos presentada en el proyecto no corresponde a una estimación teórica, sino que se fundamenta en la experiencia real de operación durante aproximadamente cuatro años, con una capacidad instalada de 800 gallinas en funcionamiento. Esto permite afirmar que los valores considerados responden a condiciones reales del mercado, comportamiento de los insumos y dinámica productiva del contexto local. En este sentido, el proyecto no parte de cero, sino que plantea una ampliación de una unidad productiva ya existente, lo cual brinda un alto grado de confiabilidad a la información financiera presentada. No obstante, se reconoce que el proceso de escalamiento hacia una mayor capacidad productiva puede implicar variaciones en algunos costos operativos. Por ello, se considera pertinente complementar la estructura financiera con escenarios conservadores que permitan anticipar posibles ajustes derivados del crecimiento proyectado. ________________________________________ 6. Cuantificación de impactos  El proyecto define impactos claros en las dimensiones económica, social, ambiental y tecnológica, los cuales se sustentan en la experiencia acumulada durante su operación previa, evidenciando efectos reales en generación de ingresos, acceso a alimentos y aprovechamiento de recursos. Sin embargo, en el documento presentado, estos impactos no fueron expresados mediante indicadores cuantitativos específicos, principalmente debido a que el enfoque inicial se centró en consolidar la operación productiva y comercial. Dado el proceso de fortalecimiento y ampliación que se plantea con el apoyo del Fondo Emprender, se reconoce la pertinencia de estructurar indicadores medibles y metas verificables, que permitan hacer seguimiento sistemático a los resultados del proyecto en su nueva etapa de crecimiento.  </t>
  </si>
  <si>
    <t>ID Proyecto: 119648 
Nombre del proyecto: Granja Avícola MS 
Convocatoria: 159 - 1C / Víctimas y Vulnerables 
Criterio observado: Estrategia comercial y canales; mapa de actores; componente legal; componente técnico sanitario; estructura de costos; cuantificación de impactos.
Observación del postulante:
El postulante solicita reevaluación del puntaje, argumentando que la estrategia comercial se sustenta en el voz a voz y en la creación/manejo de una página de Instagram; que el mapa de actores corresponde a los actores reales de la etapa actual; que el registro ante la DIAN se encuentra en proceso; que el manejo sanitario se ha contemplado desde la práctica empírica; que la estructura de costos se fundamenta en experiencia real de operación; y que los impactos económicos, sociales, ambientales y tecnológicos están definidos, aunque reconoce la necesidad de fortalecer indicadores cuantitativos.
Resumen de la observación del postulante:
Revisada la observación, se evidencia que el postulante reconoce varios aspectos susceptibles de mejora, especialmente en la estructuración del plan de contenidos, ampliación del mapa de actores, formalización de requisitos legales, consolidación de un plan sanitario veterinario, complementación de escenarios financieros y definición de indicadores cuantitativos de impacto. En el plan se identifica la creación y manejo de página de Instagram con publicaciones de arranque por $92.000, así como canales de distribución por punto de venta, domicilio y distribuidores; sin embargo, no se evidencia un plan de contenidos con periodicidad, metas, métricas o responsables. 
Respuesta del evaluador:
Una vez revisada la observación presentada y contrastada con el contenido del plan de negocios, se concluye que los argumentos expuestos no modifican de fondo el análisis realizado inicialmente, toda vez que varios elementos señalados por el postulante corresponden a intenciones de mejora o acciones futuras, pero no se encuentran suficientemente desarrollados, soportados o cuantificados dentro del documento evaluado.
1. Sobre la estrategia comercial y el plan de contenidos
Se reconoce el valor del voz a voz como mecanismo comercial efectivo en contextos rurales, así como la inclusión de Instagram con una inversión inicial de $92.000. No obstante, la calificación asignada al elemento Canales se sustenta en la información consignada en el plan de negocios presentado, donde no se evidenció un plan de contenidos estructurado, métricas de seguimiento, frecuencia de publicación, ni acciones de promoción de lanzamiento o acuerdos formales con distribuidores. La argumentación del voz a voz como activo comercial, aunque pertinente, no fue desarrollada técnicamente en el documento evaluado y, por tanto, no es susceptible de ser ponderada de manera retroactiva. La manifestación de implementar mejoras progresivas se acoge como compromiso de fortalecimiento posterior, pero no modifica la valoración del componente al momento de la evaluación.
2. Sobre el mapa de actores
Se comprende el criterio de coherencia con la fase inicial del emprendimiento expresado por la emprendedora. Sin embargo, los lineamientos de evaluación del Fondo Emprender exigen la identificación de actores estratégicos del territorio que articulen el ecosistema de soporte del proyecto (entidades públicas, instituciones financieras, proveedores, clientes institucionales, cooperativas regionales, entre otros), independientemente de su vínculo actual con la iniciativa. El plan presentado únicamente identificó dos actores (ICA y Cámara de Comercio de Tunja), lo cual resulta insuficiente para un proyecto de la escala proyectada. La ampliación futura del mapa de actores corresponde a una recomendación de mejora orientada a la ejecución, no a un elemento que modifique la calificación del proyecto en su estado actual.
3. Sobre el componente legal y el registro ante la DIAN
La manifestación de que el registro ante la DIAN se encuentra en proceso es valorada positivamente como evidencia del compromiso con la formalización. No obstante, dicha información no fue consignada en el proyecto evaluado. Adicionalmente, la calificación del elemento Trámites Legales no se sustentó únicamente en la ausencia del RUT, sino también en la omisión del concepto sanitario de la Secretaría de Salud Departamental de Boyacá. Estos elementos siguen siendo de obligatorio cumplimiento para la operación legal del proyecto y constituyen una recomendación prioritaria de cara a la ejecución.
4. Sobre el plan sanitario veterinario
Se acoge el reconocimiento de la emprendedora sobre la pertinencia de formalizar un plan sanitario estructurado. Es importante precisar que el manejo empírico y el conocimiento básico, aunque constituyen un activo experiencial valioso, no son equivalentes a la documentación técnica exigida para una unidad productiva de 1.300 gallinas, escala que requiere protocolos formales de vacunación, desparasitación, manejo de mortalidad y bioseguridad, en cumplimiento de la normativa ICA. La observación formulada en el informe se mantiene como recomendación de fortalecimiento técnico durante la fase de ejecución.
5. Sobre la estructura de costos
Se reconoce la experiencia operativa previa como un elemento de respaldo a las estimaciones financieras. Sin embargo, la evaluación del componente financiero se realizó sobre los valores consignados en el plan de negocios, los cuales registraron costos fijos por apenas $1.380.000 anuales, omitiendo rubros indispensables como energía eléctrica del galpón, agua, mantenimiento de equipos, plan sanitario veterinario y costos operativos de la plataforma QR. La existencia de una operación previa de 800 gallinas no fue documentada con soportes financieros (estados de costos históricos, facturas, registros contables) en el proyecto evaluado, por lo cual no es posible reconocerla como evidencia financiera. La recomendación de incorporar escenarios conservadores y rubros omitidos se mantiene vigente como elemento de fortalecimiento durante la ejecución.
6. Sobre la cuantificación de impactos
Se valora positivamente que la emprendedora reconozca la pertinencia de estructurar indicadores medibles y metas verificables. Esta es precisamente la observación formulada en el informe de evaluación: el proyecto describió cualitativamente los impactos en las cuatro dimensiones (económica, social, ambiental y tecnológica), pero no los expresó mediante indicadores cuantitativos, líneas base ni metas verificables, lo cual limita la capacidad de seguimiento durante la ejecución. La calificación asignada refleja la coherencia y pertinencia de los impactos planteados, pero también la ausencia de cuantificación que la metodología de evaluación exige.
De acuerdo con la normatividad aplicable al Fondo Emprender y los criterios de evaluación del plan de negocios, la valoración debe efectuarse con base en la información registrada y soportada en el documento presentado al momento de la evaluación. En consecuencia, las mejoras propuestas por el postulante son pertinentes como recomendaciones para fortalecer la iniciativa, pero no constituyen evidencia suficiente para modificar el concepto o el puntaje otorgado en los criterios observados.
Concepto:
Revisado el plan de negocios y la observación presentada, se encuentra que el concepto emitido inicialmente es acorde con la información contenida en el documento evaluado, ratificando  el puntaje de 80,44 y el concepto de VIABLE asignado al proyecto. La observación permite identificar oportunidades de mejora, pero no aporta soportes adicionales ni evidencia suficiente que permita ajustar la valoración de los criterios observados.
Efecto:
Se ratifica el concepto y el puntaje asignado en los criterios observados.</t>
  </si>
  <si>
    <t>Asunto: Reclamación formal frente al concepto de No Viabilidad – Proyecto ID 119959 Convocatoria 159-Víctimas y Vulnerables  Como formulador del proyecto OMAGUA CHOCOLAT (ID 119959), presento formalmente el recurso de reclamación frente a los resultados de evaluación que otorgaron un puntaje de 61.61. presento ante ustedes recurso de reposición frente al informe de evaluación que dictaminó la NO VIABILIDAD de la iniciativa. Solicito cordialmente la revisión del puntaje y del concepto, bajo los siguientes argumentos técnicos, legales y financieros:  ERRÓNEA VALORACIÓN DE LA CAPACIDAD OPERATIVA Y EL EQUIPO (COMPONENTE TÉCNICO)  El evaluador afirma que existe una concentración de funciones en la gerencia que vuelve frágil la ejecución. Refuto esta apreciación basándome en los siguientes hechos:  •Estandarización y Delegación: El proyecto no es una idea artesanal, sino una operación tecnificada con flujos de proceso estandarizados. El modelo contempla la supervisión técnica por parte de la gerencia para asegurar la calidad Tree-to-Bar, pero se apoya en un Contador externo (honorarios presupuestados en las proyecciones financieras) para las funciones fiscales y administrativas.  •Generación de Empleo y Soporte: El plan proyecta la generación de 2 empleos directos, y cuenta con el respaldo técnico del Comité Departamental de Cacao - FEDECACAO, quien brinda asesoría en fermentación y tostado, mitigando la dependencia absoluta del conocimiento individual.  •Eliminación de Cuellos de Botella: La inversión en una Refinadora de 4.5 Kg y un Refrigerador especial está calculada precisamente para automatizar los procesos de mayor consumo de tiempo, permitiendo una capacidad instalada de 2.940 unidades/año, meta que es coherente con el tiempo disponible de la gerencia bajo una estructura organizada.  SUBVALORACIÓN DE LA ESTRATEGIA COMERCIAL Y LOGÍSTICA (COMPONENTE COMERCIAL)  El informe califica como limitado el presupuesto de mercadeo y ajustada la logística. Sin embargo, los datos demuestran una eficiencia superior:  •Validación Real de Mercado: OMAGUA CHOCOLAT no es un proyecto en etapa cero. Ya cuenta con presencia comercial en Bogotá, Pereira, Armenia, Montenegro y Circasia, entre otros. La logística actual es funcional y escalable, respaldada por un presupuesto de fletes de $1.600.000 anuales.  •Eficiencia del Gasto en Marketing: El presupuesto de $2.200.000 en publicidad (Año 1) se enfoca en canales digitales (Instagram y Facebook), los cuales ya han demostrado tracción real. En un modelo de nicho (Segmento A y B), la pauta segmentada es más efectiva que los presupuestos masivos de consumo masivo.  •Omnicanalidad: La marca ya opera bajo un modelo de ventas físicas y digitales, lo que reduce la necesidad de grandes infraestructuras logísticas propias iniciales, optimizando el recurso solicitado.  SUSTENTO DEL MODELO FINANCIERO Y ESTRATEGIA DE PRECIOS (COMPONENTE FINANCIERO)  Se critica el precio bajo y la dependencia del recurso del Fondo Emprender. Argumento lo siguiente:  •Integración Vertical como Ventaja Competitiva: El precio de $34.000 (Chocolate 100% - 500g) no es una señal de baja calidad, sino el resultado de la soberanía de insumos. Al producir de manera propia el cacao, eliminamos el margen de intermediación que afecta a la competencia, permitiendo capturar mercado con una TIR del 24% (reconocida como atractiva por el evaluador).  •Bajo Punto de Equilibrio: El análisis financiero demuestra que el negocio alcanza su punto de equilibrio con solo 40 unidades mensuales. Esto representa menos del 2% de nuestra capacidad instalada anual, lo que garantiza la sostenibilidad financiera ante cualquier imprevisto operativo.  4. IMPACTO SOCIAL Y MADUREZ LEGAL (COMPONENTE IMPACTO Y LEGAL)  El evaluador reconoce el componente legal como sólido y favorable. Solicito que esta solidez sea valorada como el principal mitigador de riesgo:  •Hitos Alcanzados: Contar con Registro INVIMA, Registro de Marca ante la SIC y Cámara de Comercio pone a OMAGUA en una etapa de madurez superior a la mayoría de los modelos de negocio del segmento en el ámbito regional, asegurando que el recurso se invertirá en escalabilidad inmediata y no en trámites de formalización inciertos.  •Impacto de Bioeconomía: El proyecto impacta directamente en la sostenibilidad del Quindío mediante el uso de empaques biodegradables y prácticas orgánicas, alineándose con las metas de desarrollo sostenible regionales.  CONCLUSIÓN Y SOLICITUD  El informe de evaluación reconoce que el proyecto tiene atributos valiosos, una identidad clara y una rentabilidad atractiva. La calificación de No Viabilidad se basa en una percepción de riesgo sobre la gestión individual que ya ha sido resuelta mediante la estandarización técnica, el apoyo de aliados como FEDECACAO y la planeación de personal proyectado que si bien, en un primer momento es corto, nos apegamos a los términos de referencia de la convocatoria y, además, cargarle más obligaciones de nómina al proyecto sería atentar contra la TIR y el VPN que mantienen el proyecto financieramente viable.   Por otro lado, no podemos olvidar que encontrar un proyecto con este nivel de avance y desarrollo operativo, aterrizado y ajustado al segmento para la condición de ¨emprendedora víctima y vulnerable¨ a nivel nacional es complejo y que mejor que salvaguardar y ayudar al desarrollo de estos modelos de negocio.  Por lo anterior, solicito se reevalúe el proyecto OMAGUA CHOCOLAT teniendo en cuenta todos los aspectos anteriormente mencionados, ya que, consideramos que cuenta con un factor innovador importante y un desarrollo de actividades operativas pertinente no solo para lo que sería una futura ejecución de recursos del fondo emprender sino también, para su operatividad normal.</t>
  </si>
  <si>
    <t xml:space="preserve">ID Proyecto: 119959
Nombre del proyecto: OMAGUA CHOCOLAT
Convocatoria: 159 – 1C / Víctimas y Vulnerables 
Criterio observado: Componente Técnico
Observación del postulante:
El postulante manifiesta que la evaluación realizó una apreciación errónea sobre la concentración de funciones en la gerencia, argumentando que el proyecto cuenta con procesos tecnificados, apoyo de con*9tador externo, acompañamiento técnico de FEDECACAO, generación de dos empleos directos y maquinaria que automatiza procesos críticos, reduciendo la dependencia operativa de una sola persona.
Respuesta del evaluador:
La evaluación técnica no desconoció la existencia de herramientas de apoyo, automatización parcial ni acompañamiento externo; de hecho, el informe reconoce que el proyecto presenta una propuesta productiva estructurada y con conocimiento técnico del proceso Tree-to-Bar. Sin embargo, el análisis de viabilidad no se limita a verificar la existencia de maquinaria o asesoría técnica, sino que evalúa la suficiencia operativa integral del modelo frente a las metas comerciales y productivas proyectadas.
Al revisar el plan de negocios, se evidenció que la mayor parte de las funciones estratégicas y operativas continúan concentradas en la líder del proyecto, incluyendo actividades de producción, supervisión de calidad, coordinación comercial, logística y gestión administrativa. Aunque se menciona un contador externo y acompañamiento gremial, estos apoyos no sustituyen la necesidad de una estructura operativa permanente que garantice continuidad, capacidad de respuesta y escalabilidad.
Desde el enfoque metodológico de evaluación del Fondo Emprender, particularmente en los criterios relacionados con plan operativo, capacidad instalada y coherencia del equipo de trabajo frente a la operación proyectada, no solo se evalúa la capacidad técnica del proceso productivo, sino también la capacidad humana disponible para sostener la ejecución del negocio en condiciones reales de mercado. En este caso, la evaluación identificó que la operación depende de manera significativa de la disponibilidad y gestión directa de una sola persona, lo cual representa un riesgo operativo relevante.
Asimismo, aunque la refinadora y el refrigerador especializado aportan eficiencia al proceso, el plan no evidencia suficientemente tiempos operativos detallados, distribución funcional del trabajo ni mecanismos claros de contingencia frente a aumentos de demanda, ausencias o interrupciones operativas. La capacidad instalada reportada de 2.940 unidades/año fue considerada técnicamente posible; sin embargo, la observación del informe se centró en la sostenibilidad organizacional y no en la imposibilidad técnica de producción.
Criterio observado: Componente Comercial
Observación del postulante:
El postulante indica que el informe subvaloró la estrategia comercial y logística, argumentando que el proyecto ya tiene validación comercial en varias ciudades, presencia activa en canales digitales, presupuesto funcional de publicidad y un modelo omnicanal adecuado para un mercado de nicho.
Respuesta del evaluador:
La evaluación comercial reconoció expresamente que el proyecto presenta avances reales de validación de mercado, presencia regional y claridad en la identificación del cliente objetivo. El informe también destacó positivamente la existencia de canales físicos y digitales, así como la diferenciación del producto dentro del segmento de chocolates de origen y consumo consciente.
No obstante, el análisis de viabilidad comercial se fundamentó en la relación entre el alcance comercial proyectado y la capacidad real de posicionamiento y expansión demostrada en el plan. El proyecto plantea cobertura en ciudades principales como Bogotá, Cali y otros mercados especializados, además de una intención de alcance internacional; sin embargo, el presupuesto destinado a promoción, logística y fortalecimiento comercial fue considerado limitado frente a dicha ambición de mercado.
La evaluación no cuestionó la existencia de ventas o validaciones iniciales, sino la suficiencia de la estrategia para sostener crecimiento, rotación y posicionamiento competitivo en mercados especializados. En metodologías de evaluación de modelos de negocio, especialmente en proyectos de creación empresarial, las validaciones tempranas son valoradas positivamente, pero deben estar acompañadas por estrategias escalables, medibles y financieramente consistentes con las metas de ventas propuestas.
Adicionalmente, aunque el modelo omnicanal representa una ventaja operativa, el plan no profundiza suficientemente en indicadores comerciales verificables como frecuencia de recompra, costos de adquisición de clientes, trazabilidad de ventas por canal, estrategias de fidelización o proyecciones comerciales soportadas en métricas históricas. Estas variables son fundamentales para determinar la solidez comercial y la sostenibilidad del crecimiento proyectado.
El presupuesto de publicidad señalado por el postulante fue efectivamente identificado en el plan; sin embargo, la evaluación técnica consideró que dicho valor resulta ajustado para soportar simultáneamente posicionamiento regional, fortalecimiento digital y expansión comercial en mercados de mayor competencia.
Criterio observado: Componente Financiero
Observación del postulante:
El postulante manifiesta que la evaluación subestimó la sostenibilidad financiera del proyecto, indicando que la integración vertical permite mantener precios competitivos sin afectar rentabilidad, resaltando además la TIR del 24% y un punto de equilibrio bajo.
Respuesta del evaluador:
La evaluación financiera reconoció expresamente que el proyecto presenta indicadores financieros positivos y una TIR atractiva para el sector agroindustrial, aspecto consignado en las conclusiones del informe. Asimismo, se valoró favorablemente la coherencia general entre portafolio, producción proyectada y estructura de inversión solicitada.
Sin embargo, la evaluación de viabilidad financiera no se fundamenta únicamente en la existencia de indicadores positivos, sino en la solidez de los supuestos que sostienen dichos resultados. En este caso, la principal observación estuvo relacionada con la dependencia que tienen las proyecciones financieras respecto al éxito comercial y operativo esperado, el cual todavía presenta fragilidades estructurales identificadas en otros componentes de evaluación.
La integración vertical ciertamente representa una ventaja competitiva y fue reconocida como una fortaleza del proyecto; no obstante, desde el análisis financiero también se consideró que competir con precios significativamente inferiores dentro de un segmento premium puede afectar la percepción de valor del producto, especialmente en mercados especializados donde el consumidor asocia precio con diferenciación, experiencia y calidad.
Respecto al punto de equilibrio, aunque el indicador muestra una aparente resiliencia financiera, la evaluación técnica analizó adicionalmente la capacidad real de sostener ventas recurrentes, operación continua, posicionamiento comercial y absorción de contingencias. En proyectos de creación empresarial, no basta con que los indicadores financieros sean positivos en el papel; también se requiere demostrar robustez operativa y comercial suficiente para soportar el escenario proyectado.
Igualmente, la evaluación identificó una alta dependencia de los recursos solicitados al Fondo Emprender, aspecto relevante dentro de los criterios de sostenibilidad financiera y capacidad de ejecución empresarial.
Criterio observado: Componentes Impacto y Legal
Observación del postulante:
El postulante resalta que el proyecto cuenta con registros legales, formalización avanzada, enfoque sostenible y alineación con objetivos de bioeconomía y desarrollo regional, argumentando que estos elementos reducen significativamente el riesgo del proyecto.
Respuesta del evaluador:
La evaluación efectivamente reconoció que el componente legal constituye una de las principales fortalezas del proyecto. El informe destacó positivamente la existencia de registro INVIMA, registro de marca ante la SIC, formalización ante Cámara de Comercio y el cumplimiento de requisitos sanitarios y normativos necesarios para operar dentro del sector agroindustrial.
Asimismo, el componente impacto valoró favorablemente el uso de empaques biodegradables, la narrativa de producción limpia, la validación comercial inicial y la alineación del proyecto con tendencias de consumo sostenible y bioeconomía.
No obstante, el concepto de viabilidad integral del Fondo Emprender no depende exclusivamente de la fortaleza jurídica o ambiental del proyecto, sino del equilibrio y suficiencia de todos los componentes evaluados. Aunque el componente legal fue considerado sólido y el impacto ambiental favorable, persistieron debilidades relevantes en aspectos operativos, comerciales y de escalabilidad que afectan la sostenibilidad integral del modelo de negocio.
En cuanto al impacto social, la evaluación consideró que, al tratarse de un proyecto individual con generación limitada de empleo directo, el alcance territorial y comunitario todavía resulta moderado frente a las expectativas de crecimiento planteadas. Esto no significa ausencia de impacto, sino una capacidad aún incipiente de transformación económica y generación de empleo escalable.
La condición de población víctima y vulnerable fue reconocida dentro del contexto de la convocatoria; sin embargo, conforme a los criterios metodológicos del Fondo Emprender, la evaluación técnica debe centrarse en la viabilidad integral del plan de negocios y no únicamente en la condición poblacional del postulante.
Efecto:
Se ratifica el puntaje 61,61 asignado, así como el concepto final de NO VIABLE.
</t>
  </si>
  <si>
    <t xml:space="preserve">Respetados señores evaluadores, En calidad de proponente del proyecto “Ponte tu Ropa”, me permito presentar formalmente réplica técnica al informe de evaluación emitido, con el propósito de aclarar, sustentar y desvirtuar algunas observaciones que, si bien no afectan la viabilidad general (como lo reconoce el concepto final), sí reflejan interpretaciones parciales o incompletas de la información consignada en el plan de negocio. El presente documento busca demostrar que el proyecto no solo cumple con los criterios de viabilidad exigidos, sino que presenta un nivel de madurez superior, sustentado en validación comercial real, experiencia operativa comprobada y coherencia técnica y financiera. Réplica al componente comercial La observación relacionada con la supuesta falta de precisión en la estimación del mercado accesible y la participación proyectada no corresponde plenamente a lo evidenciado en el proyecto, toda vez que este incluye una cuantificación detallada del mercado objetivo, identificando 320 instituciones de salud, 1.172 empleados y una demanda estimada de 52.740 dotaciones anuales, lo cual constituye una base sólida para dimensionar el mercado. Adicionalmente, el proyecto no se limita a proyecciones teóricas, sino que presenta validación comercial efectiva mediante la existencia de clientes ancla con compras recurrentes y contratos activos, lo cual reduce considerablemente el riesgo de mercado y constituye una evidencia superior a la comúnmente exigida en etapas de formulación. En este sentido, la participación de mercado se encuentra definida de manera implícita a partir de la capacidad productiva instalada y proyectada, por lo que la observación señalada se considera parcial al no integrar la totalidad de los elementos presentados. Réplica al componente técnico En relación con la observación sobre posibles debilidades en la capacidad instalada y la distribución de actividades, es importante precisar que el proyecto aplica correctamente la metodología exigida por el SENA para su cálculo, basada en tiempos estándar de producción, disponibilidad de horas hombre y organización de procesos productivos, determinando una capacidad sustentada en 10.560 minutos de producción mensual y producción por lotes. De igual forma, el análisis realizado en la evaluación no contempla que el proyecto se encuentra en operación, con una trayectoria superior a siete (7) años, maquinaria instalada y producción real comprobada, lo cual representa una validación empírica de la capacidad productiva. Así mismo, la inversión solicitada contempla la ampliación de dicha capacidad y la vinculación de talento humano, lo que desvirtúa la apreciación de limitaciones estructurales en el componente técnico.  Réplica al componente legal Respecto a la recomendación de incorporar requisitos específicos del sector salud, es necesario aclarar que la actividad económica del proyecto corresponde a la confección de prendas de vestir (CIIU 1410), y no a la fabricación de insumos médicos regulados o productos sanitarios sujetos a control directo de entidades como INVIMA.  En consecuencia, los requisitos legales contemplados en el proyecto (registro mercantil, RUT, uso de suelo, certificación de bomberos y SG-SST) son acordes con la naturaleza de la actividad y cumplen con las exigencias normativas aplicables. Por tanto, las observaciones realizadas no afectan la viabilidad legal del proyecto, sino que corresponden a sugerencias complementarias que no constituyen requisitos habilitantes. Réplica al componente financiero La observación sobre inconsistencias entre capacidad instalada, producción y ventas no refleja adecuadamente el enfoque técnico del modelo financiero, el cual adopta una proyección conservadora al estimar un uso inicial del 60% al 70% de la capacidad instalada, acompañado de un crecimiento progresivo del 25% en el segundo año y del 5% en los años siguientes. Este enfoque corresponde a buenas prácticas de formulación, orientadas a reducir riesgos y garantizar sostenibilidad. Además, las proyecciones están respaldadas por clientes reales y contratos existentes, lo cual reduce la incertidumbre en los ingresos. Finalmente, indicadores como la Tasa Interna de Retorno (TIR) del 26,47% confirman la rentabilidad y viabilidad financiera del proyecto, aun bajo escenarios conservadores. Réplica al componente de impacto En cuanto a la observación sobre la falta de indicadores cuantificables, es importante señalar que el proyecto incluye variables medibles como generación de empleo, volumen de producción, ventas proyectadas y encadenamientos productivos, las cuales alimentan directamente el sistema de indicadores del modelo SENA, que se consolida automáticamente a partir de la información registrada. Adicionalmente, el proyecto presenta evidencia de impacto real mediante trayectoria comercial, crecimiento en ventas y participación en ecosistemas de emprendimiento regional, lo cual evidencia un nivel de desarrollo superior al esperado en etapa de formulación. Si bien la evaluación concluye acertadamente que el proyecto es VIABLE, se evidencia que algunas observaciones corresponden a interpretaciones parciales que no consideran la integralidad de la información presentada ni el nivel de validación real del modelo de negocio. El proyecto “Ponte tu Ropa” no solo cumple con los criterios de viabilidad exigidos por el Fondo Emprender, sino que se configura como una iniciativa en fase de consolidación productiva, con mercado validado, experiencia comprobada, ingresos reales y proyección sostenible. Adicionalmente, este proyecto fue presentado anteriormente y fue viabilizado sin recursos en el año 2025. Se tuvo en cuenta las recomendaciones para esta nueva postulación. En este sentido, respetuosamente se solicita que la presente réplica sea tenida en cuenta dentro del proceso, reconociendo la solidez técnica del proyecto y la correcta estructuración de sus componentes y se emita una nueva evaluación. </t>
  </si>
  <si>
    <t xml:space="preserve">"ID Proyecto: 106037
Nombre del proyecto: PONTE TU ROPA
Convocatoria: 159 - 1C / Víctimas y Vulnerables
Criterio observado:
Solicitud de reconsideración de las observaciones formuladas en los componentes comercial, técnico, legal, financiero e impacto del plan de negocios.
Observación del postulante:
El postulante manifiesta que el proyecto cuenta con experiencia operativa, clientes institucionales reales, capacidad instalada validada y una estructura financiera coherente con la operación actual del negocio, por lo cual solicita reconsiderar las observaciones formuladas en el informe de evaluación y la valoración asignada al proyecto.
Resumen de la observación del postulante:
El postulante solicita que se reconozcan las aclaraciones y soportes aportados frente a mercado, capacidad productiva, requisitos legales, coherencia financiera e impacto, al considerar que las observaciones del informe parten de una lectura parcial del plan de negocios.
Respuesta del evaluador:
Revisadas las observaciones presentadas por el postulante y contrastadas con el contenido del proyecto y el informe de evaluación, se evidencia que las precisiones aportadas complementan aspectos relacionados con la validación comercial, la experiencia operativa, la capacidad instalada y el alcance actual del modelo de negocio, elementos que ya habían sido reconocidos dentro de la valoración efectuada.
Las observaciones presentadas permiten ampliar y contextualizar información del proyecto en los componentes comercial, técnico, legal, financiero y de impacto; no obstante, las recomendaciones formuladas en el informe mantienen validez técnica dentro del análisis integral realizado, en tanto se orientan al fortalecimiento de la articulación, consistencia y trazabilidad entre los diferentes componentes del plan de negocios.
En este sentido, las aclaraciones y soportes aportados por el postulante no desvirtúan las consideraciones técnicas efectuadas durante la evaluación ni evidencian elementos que hagan procedente la modificación de la valoración inicialmente asignada, toda vez que el informe ya reconocía la viabilidad del proyecto y planteaba las observaciones como oportunidades de fortalecimiento del modelo de negocio.
Concepto:
Revisado el plan de negocios PONTE TU ROPA, así como las observaciones presentadas por el postulante y el informe de evaluación, se concluye que las aclaraciones y soportes aportados complementan aspectos ya reconocidos dentro de la evaluación; sin embargo, no desvirtúan las recomendaciones formuladas ni evidencian elementos que hagan procedente la modificación de la valoración técnica inicial. En consecuencia, se ratifica la calificación final de 79,62 y el concepto VIABLE otorgado al proyecto.
Efecto:
Se ratifica el concepto y el puntaje."
</t>
  </si>
  <si>
    <t xml:space="preserve">El análisis entre el plan de negocios diligenciado en la herramienta Excel y el informe de evaluación emitido por Fondo Emprender permite establecer que, si bien el proyecto fue calificado como viable con un puntaje de 75,42, existen elementos objetivos que evidencian una subvaloración del nivel técnico, comercial y operativo, derivada de una interpretación parcial de la información presentada.  En el componente comercial, el evaluador reconoce de manera expresa que el proyecto presenta una estructuración sólida, adecuada caracterización del cliente y coherencia en la propuesta de valor. No obstante, dentro de las recomendaciones se plantea la necesidad de fortalecer la estimación del mercado y la participación esperada, lo cual resulta incongruente con el contenido del plan, dado que en la herramienta Excel se desarrolla un análisis detallado del mercado con segmentación clara (clientes individuales, corporativos), cuantificación del mercado potencial (hasta 40.000 personas), delimitación del mercado objetivo (8.000 a 12.000 consumidores) y sustento en encuestas, experiencia comercial y metodología SBDC. Esta información evidencia un nivel avanzado de estructuración comercial, por lo que la observación no corresponde a ausencia de análisis, sino a una posible falta de reconocimiento integral del mismo, afectando la valoración del componente.  Respecto al componente técnico, aunque la evaluación lo califica como adecuado y viable, se sugiere fortalecer la formalización de procedimientos. Sin embargo, el plan describe de manera detallada el proceso operativo, incluyendo actividades, tiempos, responsables, equipos, insumos, condiciones de manipulación de alimentos y estructura de autoservicio tipo buffet. Adicionalmente, incorpora elementos diferenciadores como control de calidad, flujo de cliente, experiencia de servicio y medidas básicas de higiene. Esto indica que el nivel de desarrollo técnico no es incipiente, sino estructurado, por lo que la observación se limita a aspectos formales más que sustanciales, lo que debió reflejarse en un mayor puntaje dentro del componente.  En el componente legal, el evaluador plantea como principal debilidad la incoherencia en la figura jurídica del proponente. No obstante, el plan evidencia no solo la identificación completa de los requisitos legales (uso de suelo, sanidad, bomberos, SG-SST, publicidad, RUT), sino también avances concretos de formalización, tales como registro en Cámara de Comercio y RUT activo. Es importante precisar que la observación se refiere a un ajuste formal subsanable y no a un incumplimiento estructural, por lo cual su impacto en la calificación debió ser marginal y no determinante.  En el componente financiero, el informe señala inconsistencias entre la capacidad instalada y las unidades proyectadas, así como la omisión del arrendamiento. Sin embargo, al verificar la herramienta Excel, se evidencia que la proyección de ventas está fundamentada en una utilización conservadora del 28% de la capacidad instalada, lo cual es técnicamente correcto en fases iniciales y coherente con emprendimientos gastronómicos. Asimismo, el rubro de arrendamiento sí se encuentra incluido dentro de los costos fijos mensuales, lo que demuestra que la observación parte de una lectura incompleta o desarticulada de la información financiera. Adicionalmente, la proyección se sustenta en ventas reales previas cercanas al 60% de lo proyectado, lo cual refuerza su viabilidad y debería haber incidido positivamente en la evaluación del componente. En el componente de impacto, si bien se reconoce el valor social, económico y ambiental del proyecto, se sugiere fortalecer la definición de actores e indicadores. No obstante, el plan presenta una articulación clara con actores públicos y privados (Cámara de Comercio, Alcaldía, Gobernación, sector financiero), así como impactos medibles en empleo, encadenamientos productivos, reducción de residuos y eficiencia energética. Adicionalmente, incorpora un enfoque diferencial de inclusión al ser liderado por población víctima, lo cual constituye un criterio de alto valor dentro de la convocatoria. En este sentido, el componente sí presenta estructura y coherencia, aunque pueda ser susceptible de ajustes menores.  En consecuencia, del análisis integral se concluye que las observaciones consignadas en el informe de evaluación no corresponden, en varios casos, a vacíos reales del plan de negocios, sino a apreciaciones que desconocen información explícita, desarrollada y sustentada en la herramienta oficial. Esta situación configura una desarticulación entre el contenido técnico presentado y la valoración otorgada, generando una afectación directa en la calificación final. Bajo este contexto, se configura una base técnica suficiente para solicitar el incremento del puntaje, especialmente en los componentes comercial y financiero, donde se evidencia un nivel de desarrollo superior al reconocido en la evaluación. En ese sentido, la revisión solicitada debe orientarse a que la calificación refleje de manera objetiva la existencia de validación comercial previa, estructuración técnica detallada, coherencia operativa y sostenibilidad financiera, elementos que posicionan el proyecto en un nivel competitivo más alto dentro de la convocatoria. </t>
  </si>
  <si>
    <t xml:space="preserve">"ID Proyecto: 110923
Nombre del proyecto: Crepería tipo buffet TORTIBUFFOOD
Convocatoria: 159 - 1C / Víctimas y Vulnerables. 
Criterio observado: Calificación integral del plan de negocios en los componentes comercial, técnico, legal, financiero e impacto, frente a la solicitud de reconsideración del puntaje final. 
Observación del postulante: El postulante manifiesta que el plan de negocios contiene información suficiente y desarrollada en la herramienta Excel para sustentar un mayor puntaje, y que varias observaciones del informe corresponden a apreciaciones parciales o a aspectos formales de fortalecimiento, mas no a debilidades estructurales del proyecto. Señala, entre otros aspectos, que el componente comercial presenta análisis de mercado y validación previa; el componente técnico describe de manera detallada la operación; el componente legal evidencia avances de formalización; el componente financiero sustenta una utilización inicial prudente de la capacidad instalada y sí incorpora el arriendo dentro de los costos fijos; y el componente de impacto incluye actores e impactos medibles coherentes con la naturaleza de la iniciativa.
Resumen de la observación del postulante: El postulante solicita la revisión del puntaje asignado al considerar que existe una subvaloración del nivel comercial, técnico y financiero del proyecto. Indica que el contenido registrado en la herramienta oficial demuestra validación comercial previa, estructuración operativa detallada, avances jurídicos y coherencia financiera, por lo cual solicita especialmente la reconsideración de la valoración de los componentes comercial y financiero.
Respuesta del evaluador: Revisado el plan de negocios, no se evidencian elementos que desvirtúen la evaluación inicial. El informe reconoce fortalezas en los componentes comercial, técnico, legal, financiero e impacto, las cuales sustentaron la calificación de VIABLE.
En el componente comercial, aunque el plan contiene segmentación del cliente, validación previa y experiencia comercial, se mantiene la observación sobre la necesidad de fortalecer la estimación del mercado accesible y la participación esperada, tal como quedó consignado en el informe.
En el componente técnico, se confirma que el proceso operativo, la capacidad instalada y la organización del servicio están descritos; sin embargo, persiste la necesidad de formalizar de manera más explícita los procedimientos operativos y sanitarios.
En el componente legal, se verifica la existencia de avances de formalización y la identificación de requisitos normativos; no obstante, se mantiene la inconsistencia relacionada con la figura jurídica del proponente frente al alcance del proyecto y los requisitos de la convocatoria.
En el componente financiero, la recomendación consignada en el informe de evaluación sobre el arrendamiento no se refiere únicamente a la existencia del rubro dentro de los costos operativos, sino a la necesidad de fortalecer la articulación entre costos recurrentes, necesidades de inversión, fuentes de financiación y sostenibilidad operativa del proyecto durante el horizonte proyectado. En este sentido, la observación mantiene validez técnica dentro del análisis financiero realizado y se conservan los ajustes requeridos sobre la precisión de las proyecciones.
Por lo anterior, la observación presentada no modifica el análisis integral del plan de negocios ni da lugar a ajuste del puntaje o del concepto emitido.
Concepto: Revisado el plan de negocios del proyecto Crepería tipo buffet TORTIBUFFOOD y analizada la observación presentada, se concluye que el concepto emitido es acorde con lo evidenciado inicialmente en la evaluación integral del plan. En consecuencia, se mantiene la calificación final de 75,42 y la condición de VIABLE.
Efecto: Se ratifica el concepto y el puntaje. "
</t>
  </si>
  <si>
    <t>PROYECTO: EL RINCÓN DE BLANQUITA – ID 111085 En el marco del derecho de reposición frente a la evaluación del plan de negocios EL RINCÓN DE BLANQUITA, se presentan las siguientes observaciones técnicas, derivadas del análisis comparativo entre el contenido diligenciado en la herramienta Excel y el informe de evaluación emitido por Fondo Emprender, con el propósito de evidenciar que varias recomendaciones formuladas no corresponden a debilidades estructurales del proyecto y, por tanto, afectaron de manera desproporcionada la calificación final obtenida (80,25). En el componente comercial, si bien se recomienda fortalecer la cuantificación del mercado accesible, es importante señalar que el plan de negocios desarrolla un dimensionamiento del mercado coherente con la escala real, capacidad instalada y naturaleza artesanal del modelo productivo. El proyecto no persigue una participación masiva del mercado, sino una estrategia de diferenciación basada en diseño, personalización, calidad y cercanía con el cliente, dirigida a hogares urbanos y tiendas especializadas del municipio de Pasto, Buesaco, la unión, Llorente y Popayán. Esta definición responde a criterios técnicos de sostenibilidad, control de calidad y coherencia operativa, por lo que la recomendación corresponde a una ampliación deseable, mas no a una debilidad que justifique disminución del puntaje. En el componente técnico, la evaluación reconoce que el proyecto fortalece un taller productivo ya existente, con procesos definidos, portafolio claro, responsables, tiempos y uso de maquinaria. La observación relacionada con la estacionalidad y la validación de la capacidad instalada debe analizarse como una característica inherente del modelo artesanal, no como un riesgo. El plan contempla líneas de producto permanentes (línea lencería para el hogar y línea de cojines decorativos en drapeados) y estacionales, (línea artículos navideños) con producción flexible ajustada a la demanda real, lo que evidencia planeación técnica responsable y reducción de sobreproducción. Por tanto, no se identifica una inconsistencia técnica que amerite afectación en la calificación. Respecto al componente legal, es fundamental precisar que el proyecto se registra como persona natural con establecimiento de comercio, condición bajo la cual el negocio está obligado a registrar ventas y cumplir con obligaciones tributarias, lo cual sí se encuentra contemplado en el plan mediante la actualización del RUT y la formalización comercial. No obstante, la recomendación de incluir facturación electrónica parte de un supuesto de obligatoriedad general que no es aplicable en todos los casos, especialmente cuando se trata de ventas directas al consumidor final y operaciones propias de unidades productivas artesanales. En esta etapa del proyecto, la facturación electrónica no constituye un requisito obligatorio, en la modalidad operacional de la empresa. por lo que su ausencia no representa incumplimiento legal ni debería impactar negativamente el puntaje. “La actividad económica desarrollada por la persona natural identificada con código CIIU 1392 corresponde a una actividad manufacturera de baja escala desarrollada directamente por persona natural no obligada a llevar contabilidad y no responsable de IVA, razón por la cual, conforme al artículo 1.6.1.4.3 del Decreto 1625 de 2016 y el artículo 616-2 del Estatuto Tributario, no se configuran integralmente los presupuestos legales para exigir la implementación obligatoria de factura electrónica.” En el componente financiero, la evaluación indica la necesidad de incorporar costos recurrentes como el arriendo. Al respecto, se aclara que los costos fijos fueron estimados de acuerdo con la necesidad real de la iniciativa, incluyendo el pago de arrendamiento del espacio productivo, en coherencia con la operación del taller. La estructura financiera presentada es conservadora, realista y alineada con la capacidad instalada, reflejando viabilidad económica y sostenibilidad del negocio, lo cual se evidencia en los indicadores financieros positivos. La observación corresponde a un ajuste de forma y no a una debilidad de fondo del modelo financiero. En cuanto al componente de impacto y mapa de actores, se precisa que el proyecto incluyó la totalidad de actores que permite el formato y que dichos actores son los más pertinentes y funcionales para el modelo de negocio propuesto. Al tratarse de una unidad productiva artesanal de escala local, no resulta técnicamente necesario incorporar actores de mayor complejidad institucional que no aportan valor directo a la operación ni al crecimiento real del negocio en esta etapa. La selección realizada es adecuada, coherente y suficiente para los objetivos del proyecto. Por lo anterior, se solicita respetuosamente la reconsideración del puntaje asignado, en especial en los componentes comercial, legal y financiero, teniendo en cuenta el nivel real de avance, coherencia y sostenibilidad de la iniciativa presentada a la convocatoria 159.</t>
  </si>
  <si>
    <t xml:space="preserve">"ID Proyecto: 111085 
Nombre del proyecto: EL RINCÓN DE BLANQUITA 
Convocatoria: 159 - 1C / Víctimas y Vulnerables 
Criterio observado:
Calificación integral del plan de negocios en los componentes comercial, técnico, legal, financiero e impacto, frente a la solicitud de reconsideración del puntaje final. 
Observación del postulante:
El postulante manifiesta que varias recomendaciones del informe no corresponden a debilidades estructurales del proyecto y que, por tanto, afectaron de manera desproporcionada la calificación final. Solicita reconsiderar especialmente la valoración de los componentes comercial, legal y financiero, indicando que el proyecto presenta coherencia operativa, capacidad instalada acorde con el modelo artesanal, cumplimiento básico de formalización y una estructura financiera realista.
Resumen de la observación del postulante
El postulante sostiene que la estrategia comercial es coherente con la escala del negocio y su diferenciación artesanal; que la estacionalidad y la producción flexible hacen parte natural del modelo técnico; que la formalización como persona natural con establecimiento de comercio cubre los requerimientos esenciales de operación; que los costos recurrentes fueron estimados conforme a la realidad del taller; y que el mapa de actores incluido es pertinente para la etapa actual del proyecto.
Respuesta del evaluador:
Revisado nuevamente el plan de negocios y la observación presentada, se mantiene la evaluación inicialmente emitida. El informe de evaluación ya reconoce fortalezas relevantes en los componentes comercial, técnico, legal, financiero e impacto, destacando una estructuración integral y coherente del proyecto, una propuesta de valor diferenciada, una base operativa en funcionamiento, experiencia previa, clientes activos y procesos productivos definidos, elementos que sustentaron su clasificación como VIABLE.
No obstante, el mismo informe identificó oportunidades de mejora relacionadas con la precisión en la estimación del mercado accesible, la validación de la capacidad productiva frente a la demanda estacional, la incorporación de requisitos normativos adicionales y la inclusión completa de costos operativos recurrentes en la planeación financiera. En particular, el componente técnico señala la necesidad de validar la capacidad instalada frente a la demanda proyectada y la estacionalidad de algunos productos; el componente financiero indica que algunos costos operativos recurrentes, como el arriendo, no están plenamente incluidos; y dentro de las recomendaciones se plantea revisar la coherencia entre las proyecciones de ventas y la estacionalidad de la demanda, así como asegurar la inclusión de todos los costos y gastos recurrentes dentro del flujo financiero. 
En relación con la observación sobre la facturación electrónica, se reconoce que la precisión realizada por el postulante tiene validez técnica; no obstante, este aspecto no da lugar a ajuste en la evaluación, dado que en el informe fue planteado como una recomendación de fortalecimiento normativo y formalización comercial, y no como una debilidad estructural que afecte la viabilidad del proyecto. 
De acuerdo con los criterios metodológicos de evaluación del Fondo Emprender, la valoración integral del plan debe considerar la suficiencia, coherencia y alineación de los componentes comercial, técnico, legal, financiero e impacto, así como la identificación de vacíos o aspectos a fortalecer dentro de cada uno de ellos. Asimismo, la metodología establece que el concepto final debe integrar el diagnóstico completo de los cinco componentes y que un puntaje final igual o superior a 65 corresponde a concepto VIABLE. En este caso, la calificación obtenida y el concepto emitido resultan consistentes con el nivel de madurez evidenciado en la formulación del proyecto.
En consecuencia, las precisiones presentadas por el postulante se entienden como aclaraciones pertinentes que complementan la formulación, pero no desvirtúan los aspectos de mejora consignados en el informe ni generan mérito suficiente para modificar el puntaje o el concepto final. 
Concepto:
Revisado el plan de negocios, se encuentra que el concepto emitido es acorde con lo evidenciado inicialmente en la evaluación integral del proyecto. 
Efecto:
Se ratifica el concepto y el puntaje, manteniendo la calificación de VIABLE con 80,25 puntos. "
</t>
  </si>
  <si>
    <t xml:space="preserve">Buenas noches.  Por medio del presente escrito deseo expresar mi agradecimiento por el tiempo, la evaluación y las observaciones realizadas al proyecto “Centro de Cuidado Estético y Bienestar en Salud Podal”, ya que más allá del resultado obtenido, este proceso ha permitido identificar aspectos importantes de fortalecimiento técnico, operativo, legal y financiero que contribuyen significativamente al crecimiento y estructuración del modelo de negocio.  Cada una de las recomendaciones emitidas representa una oportunidad de mejora para consolidar una propuesta más sólida, organizada y sostenible, reafirmando el compromiso, la responsabilidad y la visión de construir un proyecto enfocado no solo en el bienestar estético, sino también en la salud, prevención y calidad de vida de los usuarios.  En consecuencia, me permito presentar el presente recurso de apelación con el fin de aclarar y sustentar aquellos aspectos considerados subsanables dentro de la estructuración del proyecto, considerando que las observaciones realizadas corresponden principalmente a oportunidades de fortalecimiento y precisión técnica, mas no a la inexistencia de viabilidad integral del negocio.  El proyecto sí cuenta con una segmentación de mercado definida y orientada a una necesidad real y creciente relacionada con salud podal, bienestar y autocuidado, respaldada además por la experiencia adquirida mediante la prestación actual de servicios a domicilio, lo que ha permitido validar necesidades reales del mercado, comportamiento de los usuarios y proyección de crecimiento gradual. La estrategia comercial no depende exclusivamente de redes sociales, ya que contempla fortalecer la captación y fidelización de clientes mediante alianzas con gimnasios, centros deportivos, profesionales del área de la salud, spa y redes de recomendación local, buscando generar confianza y sostenibilidad comercial.  Asimismo, el proyecto integra servicios de estética y salud podal debido a la necesidad de generar mayor conciencia sobre el cuidado y salud de los pies y las uñas, promoviendo no solo el bienestar estético sino también la prevención y tratamiento oportuno de afecciones podales. Esta combinación busca educar al usuario y demostrar que priorizando la salud podal también es posible obtener resultados estéticos adecuados, razón por la cual el modelo no se limita únicamente a una línea de servicio.  Frente al componente técnico y financiero, la operación inicial contempla una ejecución gradual, donde la dirección del proyecto asumirá inicialmente funciones operativas y administrativas mientras se consolida el flujo de clientes y posteriormente se formaliza la vinculación del apoyo operativo requerido. Los tiempos establecidos dentro de la proyección corresponden a promedios estimados, teniendo en cuenta que cada paciente requiere una valoración individual, ya que en salud podal los procedimientos varían según la patología, diagnóstico y tratamiento requerido; de igual manera, en los servicios estéticos influyen factores como diseño, estructura, técnica y procedimiento solicitado.  Respecto al lugar de operación, actualmente no se cuenta con un espacio propio debido a que se proyectaba consolidar una vez obtenidos los recursos necesarios para adecuaciones, habilitación y dotación especializada; sin embargo, la prestación actual de servicios a domicilio ha permitido adquirir experiencia directa y evidenciar la necesidad de consolidar un espacio físico que garantice mayor cumplimiento de normas sanitarias, implementación de aparatología y fortalecimiento integral del servicio. Asimismo, ya se tiene visualizado un posible punto de operación, actualmente disponible para arrendamiento mediante la Inmobiliaria Alberto Álvarez, Código AA-92220, el cual fue tomado como referencia para proyectar y estimar las adecuaciones necesarias para el correcto funcionamiento del centro conforme a los requerimientos técnicos y sanitarios del servicio.  En el componente legal, las inconsistencias señaladas corresponden principalmente a aspectos de interpretación y estructuración documental. La iniciativa fue formulada como proyecto individual; no obstante, dentro de la planeación se contempló una posible formalización futura como persona jurídica. Asimismo, el RUT corresponde actualmente a la postulante como persona natural, utilizado como avance inicial de formalización administrativa, entendiendo que los trámites definitivos relacionados con la actividad económica específica se realizarán previo al inicio de operaciones. De igual manera, se tiene claridad frente a los rubros financiables y no financiables del Fondo Emprender, por lo cual dichos aspectos son susceptibles de ajuste dentro de la estructuración final del proyecto.  Finalmente, el impacto y sostenibilidad del proyecto se fundamenta en la construcción de alianzas estratégicas y el trabajo articulado con un equipo multidisciplinario, permitiendo remitir oportunamente a los usuarios según la patología o necesidad identificada. Desde la experiencia adquirida se han evidenciado casos reales donde los pacientes inicialmente consideran presentar una condición estética simple, pero durante la valoración se identifican situaciones que requieren atención especializada, contribuyendo así a la prevención, orientación y mejoramiento de la salud.  Este enfoque permite que el proyecto no se limite únicamente a la prestación de servicios estéticos, sino que aporte a la detección temprana, orientación preventiva y remisión oportuna de afecciones que pueden impactar directamente la salud y calidad de vida de los usuarios.  En consecuencia, el proyecto busca diferenciarse no solo desde el componente estético, sino desde un enfoque integral de salud podal, bienestar y prevención, con la proyección de convertirse en uno de los primeros centros en Medellín en integrar un equipo multidisciplinario orientado a brindar soluciones más efectivas y completas a los usuarios, fortaleciendo progresivamente alianzas con profesionales de la salud y proyectando a futuro la posibilidad de articulación y convenios con EPS, permitiendo ampliar el impacto preventivo y de bienestar en la comunidad. Por lo anterior, se considera que las observaciones realizadas corresponden a aspectos ajustables y fortalecibles dentro del proceso de consolidación del proyecto, sin afectar la viabilidad y sostenibilidad integral del mismo.  Por lo anterior, respetuosamente se solicita reconsiderar la decisión emitida, teniendo en cuenta que las observaciones identificadas corresponden a aspectos ajustables dentro del proceso de consolidación empresarial, sin desvirtuar la viabilidad, pertinencia, sostenibilidad e impacto integral del proyecto “Centro de Cuidado Estético y Bienestar en Salud Podal”. </t>
  </si>
  <si>
    <t xml:space="preserve">Se ratifica el concepto emitido. Si bien la iniciativa presenta una propuesta con elementos favorables en torno al cuidado estético, bienestar y salud podal, la revisión integral confirma que las debilidades identificadas no son únicamente de forma, sino que afectan la coherencia legal, técnica y operativa del plan. En el informe de evaluación se señaló que el proyecto se presenta como individual, pero en el componente legal se hace referencia a persona jurídica, estatutos y socios, lo cual no coincide con la forma jurídica indicada; adicionalmente, el resumen de evaluación reporta inconsistencias frente a integrantes presentados y condiciones de cumplimiento. 
De igual manera, el plan incluye el valor de constitución legal como gasto, pese a que el formato diferencia los rubros financiables y advierte que determinados conceptos deben ser asumidos por la persona postulante, por lo que esta situación incide en la lectura del plan de inversión y en la consistencia financiera del proyecto. 
También se mantiene la debilidad técnica, dado que el proyecto plantea tres líneas de servicio —estética podal, spa y bienestar podal, y salud podal— e incorpora actividades con enfoque preventivo, correctivo y de valoración clínica; sin embargo, no define con suficiente precisión quién realiza los procedimientos de componente clínico, bajo qué soporte técnico o profesional, ni cómo se articula esa prestación con los requisitos legales aplicables. Esta situación fue advertida en la evaluación al señalar la falta de coherencia entre proceso técnico, equipo de trabajo, lugar de operación y soporte legal del servicio. 
Conforme a los criterios de evaluación del Fondo Emprender y a la necesidad de verificar la coherencia entre modalidad de postulación, rubros financiables, estructura legal, equipo de trabajo, permisos y capacidad real de operación, la observación no desvirtúa las debilidades identificadas inicialmente. Por tanto, el concepto evaluativo se mantiene.
Concepto: Revisado nuevamente el plan de negocios y la observación presentada, se encuentra que el concepto emitido es acorde con lo evidenciado inicialmente en el plan. Persisten inconsistencias de fondo en la modalidad de registro, estructura legal, rubros incluidos, definición del equipo de trabajo y precisión del soporte técnico-profesional para la prestación de servicios con componente podológico. 
Efecto: Se ratifica el concepto y el puntaje. El proyecto mantiene calificación final de 60,35 y concepto de evaluación NO VIABLE
</t>
  </si>
  <si>
    <t>Asunto: Recurso de Reposición y Apelación – Proyecto ID 111573 – KADUKWUN Respetados Evaluadores SBDC - Fondo Emprender: Yo, ESTEBAN DAVID MACIAS YEPEZ, identificado con CC 1.082.926.533, presento recurso de apelación contra el puntaje de 86,42 asignado al proyecto KADUKWUN. Solicito la reevaluación técnica para ajustar la calificación por encima de los 90 puntos, fundamentado en que el informe presenta vicios de fondo y contradicciones técnicas insalvables. 1. IMPUGNACIÓN POR ERROR DE IDENTIFICACIÓN (NULIDAD DE CRITERIO) El informe de evaluación afirma explícitamente estar analizando el componente técnico de la LIBRERÍA Y PAPELERÍA SHALOM. Dado que el informe indica haber sido realizado con asistencia de Inteligencia Artificial (IA), es evidente que hubo un error en el procesamiento de datos que mezcló mi proyecto con uno de un sector económico distinto. Evaluar una plataforma tecnológica (TIC) de alta escalabilidad bajo los parámetros de un comercio minorista físico vicia todo el concepto de riesgo operativo y capacidad instalada. Exijo una revisión humana que reconozca a KADUKWUN como una empresa de software. 2. DEFENSA TÉCNICA DE LA ESCALABILIDAD Y LICENCIAMIENTO El evaluador señala una falta de alineación entre capacidad y ventas. Esta observación carece de sustento en el sector de Información y Comunicaciones: Eficiencia de la Licencia Institucional: Mi meta de $85.235.000 (Año 1) depende principalmente de la venta de Lotes de 100 membresías ($11.000.000 c/u). Cumplir el 80% de mi meta anual solo requiere cerrar 8 contratos institucionales. Es técnicamente absurdo calificar como riesgoso o incoherente un plan que solo exige 8 cierres comerciales al año para ser exitoso. Costo Marginal Cero: Una vez desarrollada la arquitectura multilingüe (financiada en el Mes 1), el sistema puede soportar a 600 o a 6.000 usuarios con la misma infraestructura. La capacidad operativa reside en el software, no en el esfuerzo físico del emprendedor. 3. VERIFICACIÓN DE INDICADORES CUANTITATIVOS (DATOS CARGADOS) Contrario a lo afirmado en el informe, el proyecto detalla métricas de tracción exactas: Unidades de Impacto: Se proyectan 642 indicadores de éxito (295 licencias institucionales, 311 particulares y 36 capacitaciones). Estos datos son auditables mediante el panel administrativo incluido en el producto. Eficiencia de Adquisición (CAC): El plan establece un Costo de Adquisición de Cliente (CAC) de $12.022, una cifra de alta eficiencia que garantiza un Retorno de Inversión Publicitaria (ROAS) sobresaliente, demostrando que el presupuesto de marketing de $7.718.200 es más que suficiente para alcanzar las metas. 4. SOSTENIBILIDAD Y ESTRUCTURA DE SOPORTE Impugno la visión de dependencia unipersonal. El plan operativo y financiero contempla: Soporte Delegado: La generación de ingresos permite el soporte de 3 empleos indirectos y la contratación de $4.800.000 anuales en servicios profesionales externos (Contabilidad y Legal). Cumplimiento Normativo: El proyecto cumple con la Ley de Emprendimiento al optimizar recursos mediante la tercerización de servicios no misionales, permitiendo que el emprendedor se enfoque en la dirección estratégica y comercial. CONCLUSIÓN KADUKWUN obtuvo una TIR del 34%, reconocida como atractiva. Sin embargo, el puntaje final fue afectado por una confusión documental y una incomprensión de los modelos de negocio SaaS. Solicito se rectifique el puntaje en los componentes Técnico, Comercial y de Impacto, reconociendo la solidez de los 642 indicadores y la escalabilidad del modelo de licencias.</t>
  </si>
  <si>
    <t xml:space="preserve">ID Proyecto: 111573 
Nombre del proyecto: KADUKWUN 
Convocatoria: 159 - 1C / Víctimas y Vulnerables 
Criterio observado: Coherencia de la información registrada en el informe de evaluación, consistencia entre unidades de venta proyectadas y capacidad instalada declarada, validación cuantitativa de indicadores, estructura operativa y suficiencia del talento humano frente a las funciones previstas en el modelo de negocio. 
Observación del postulante: El emprendedor presenta observaciones frente al informe de evaluación, indicando que existe un error en la denominación del proyecto, dado que en la parte superior del informe aparece LIBRERÍA Y PAPELERÍA SHALOM, cuando el proyecto evaluado corresponde a KADUKWUN. Adicionalmente, cuestiona el análisis relacionado con las unidades de servicio, la capacidad instalada, los indicadores comerciales y la observación sobre la dependencia unipersonal del modelo operativo.
Resumen de la observación del postulante: El postulante solicita la revisión del informe por el error de digitación en el nombre del proyecto y controvierte las observaciones realizadas sobre la coherencia metodológica entre las unidades proyectadas, la capacidad instalada, los indicadores comerciales y la estructura operativa. Asimismo, manifiesta desacuerdo con la apreciación relacionada con la dependencia de una sola persona para el desarrollo de múltiples funciones.
Respuesta del evaluador: Señor(a) postulante, cordial saludo. Revisadas las observaciones presentadas frente al informe de evaluación del proyecto 111573, se precisa en primer lugar que, si bien en una parte del informe se registró por error el nombre LIBRERÍA Y PAPELERÍA SHALOM, el proyecto efectivamente evaluado corresponde a KADUKWUN, como se evidencia en la identificación principal del informe, donde se señala el ID del proyecto 111573, el nombre KADUKWUN, la convocatoria 159 - 1C / Víctimas y Vulnerables, el sector Información y Comunicaciones, el puntaje de 86,42 y el concepto de evaluación viable. 
Frente a la segunda observación, se ratifica lo señalado en la evaluación, dado que la formulación presentada por el emprendedor está expresada en unidades de servicio al mes, situación que no permite evidenciar con suficiente claridad la coherencia entre las unidades de venta proyectadas y la capacidad instalada declarada en el formulario técnico. La observación realizada no cuestiona la existencia del servicio ni su pertinencia, sino la consistencia metodológica entre la capacidad operativa y las proyecciones de ventas registradas. En el informe se indicó que existe un desajuste inicial entre la capacidad instalada y las proyecciones de ventas en uno de los servicios, así como oportunidades de mejora en la alineación entre capacidad operativa y ventas proyectadas. 
En relación con la observación sobre indicadores, se aclara que la evaluación no desconoce la existencia de métricas comerciales o indicadores de adquisición, sino que señala la necesidad de contar con una validación cuantitativa más clara y verificable del producto, incorporando información objetiva sobre usuarios, uso del servicio, resultados obtenidos e indicadores de impacto. En el informe se indicó que los avances e impacto descritos requieren métricas claras y verificables que permitan medir resultados de forma objetiva. 
Respecto a la observación mediante la cual el emprendedor impugna la visión de dependencia unipersonal, se ratifica lo evidenciado en la evaluación. En el plan operativo se contempla el pago de un empleado directo; sin embargo, los valores mencionados por el emprendedor en sus observaciones no se encuentran explícitamente relacionados como apoyo legal y contable dentro de la estructura operativa evaluada, ni se describen de manera suficiente las actividades de los empleos indirectos que apoyarían al emprendedor. Por tanto, se mantiene la observación relacionada con el riesgo asociado a la alta dependencia de una sola persona para la ejecución de múltiples funciones, aspecto que podría afectar la sostenibilidad operativa del proyecto. 
De acuerdo con los lineamientos de evaluación del Fondo Emprender, la información del plan de negocios debe ser coherente, verificable y articulada entre sus componentes técnico, comercial, financiero, operativo y de impacto. En este sentido, las observaciones presentadas no modifican el análisis realizado ni desvirtúan las oportunidades de mejora identificadas en el informe, relacionadas con la validación cuantitativa del producto, la coherencia entre capacidad operativa y proyecciones financieras, la estructura operativa y la medición objetiva del impacto. 
Concepto: Revisadas las observaciones presentadas por el emprendedor, se aclara el error de digitación en el nombre del proyecto, precisando que el proyecto evaluado corresponde a KADUKWUN. No obstante, se encuentra que el concepto emitido es acorde con lo evidenciado inicialmente en el plan de negocios y en el informe de evaluación. Se ratifica que el proyecto obtuvo una calificación final de 86,42 puntos y concepto viable, manteniendo las recomendaciones de mejora formuladas. 
Efecto: Se ratifica el concepto y el puntaje asignado
</t>
  </si>
  <si>
    <t>APELACIÓN A LA EVALUACIÓN DEL PLAN DE NEGOCIOS – CONVOCATORIA No. 159 “VÍCTIMAS Y VULNERABLES” Emprendedor: Yuri Andrea Duque Ramírez Identificación: 32150119 Consecutivo: 26 Id Plan de Negocios: 118516 Ciudad / Departamento: La Pintada, Antioquia Convocatoria: No. 159 – “VÍCTIMAS Y VULNERABLES” Fecha: 13 de mayo de 2026 A LA DIRECCIÓN GENERAL DEL FONDO EMPRENDER – SENA REF: APELACIÓN CONTRA EL RESULTADO DE EVALUACIÓN OBTENIDO: 72,1 PUNTOS, POR ERRORES GRAVES EN EL PROCESO DE VALORACIÓN, INCOHERENCIAS Y FALTA DE CORRESPONDENCIA CON EL PLAN DE NEGOCIOS PRESENTADO Y LA CONVOCATORIA A LA QUE SE POSTULÓ Respetados señores: Yo, YURI ANDREA DUQUE RAMÍREZ, identificada con cédula de ciudadanía número 118516, en calidad de emprendedora participante de la Convocatoria Nacional No. 159 denominada “VÍCTIMAS Y VULNERABLES”, me dirijo a ustedes en ejercicio de mi derecho a reclamar y apelar the resultado de evaluación de mi plan de negocios, conforme a lo establecido en los términos de referencia de la convocatoria, el marco normativo del Fondo Emprender y las normas vigentes que rigen el derecho administrativo y el acceso a estímulos y financiación para emprendimientos en Colombia. El resultado asignado fue de 72,1 puntos, calificado como “Viable”, sin embargo, presento esta apelación porque la evaluación realizada adolece de errores graves, materiales y de procedimiento, que invalidan totalmente la calificación obtenida, ya que NO corresponde a mi plan de negocios, ni a la convocatoria No. 159 a la que me postulé, y además presenta inconsistencias irreconciliables entre la información que figura en mi perfil personal y la registrada en la plataforma oficial del Fondo Emprender. Lo que aquí se expone no es una simple discrepancia de criterio, sino la constatación de que el proceso de valoración se aplicó sobre documentos y datos ajenos a mi propuesta, vulnerando mis derechos fundamentales y las reglas claras establecidas en los términos de referencia. I. MARCO NORMATIVO Y REGLAMENTARIO QUE SUSTENTA ESTA APELACIÓN Primero, me apoyo en lo establecido en los Términos de Referencia de la Convocatoria No. 159, documento oficial que rige todo el proceso y que forma parte integrante del acto administrativo que dio apertura a esta convocatoria. En su numeral 7, “Criterios de evaluación de las iniciativas productivas”, y específicamente en el punto 7.1, se indica claramente que la evaluación debe realizarse sobre el plan de negocios o iniciativa productiva presentada por el participante, conforme a la metodología definida, y que corresponde a la convocatoria específica a la que se postuló. Asimismo, en el glosario del mismo documento, se define la Evaluación de la iniciativa productiva como: “proceso donde se hace la revisión técnica del documento y se determina si la iniciativa productiva, unidad productiva, unidad económica, modelo o plan de negocios es técnicamente viable o no es viable”, siempre sobre la base del documento efectivamente entregado y registrado por el emprendedor. También es fundamental invocar el Acuerdo SENA 010 de 2019, modificado por el Acuerdo SENA 007 de 2025, que regula el funcionamiento del Fondo Emprender, y que en su Artículo 4 establece como principio rector la transparencia, eficiencia y veracidad en todos los procesos de evaluación y asignación de recursos. Igualmente, la Ley 1437 de 2011 – Código de Procedimiento Administrativo y de lo Contencioso Administrativo, consagra el derecho de los administrados a obtener una valoración ajustada a la verdad material y a las reglas del procedimiento, así como a impugnar actos administrativos que contengan errores o vulneren sus derechos. Es relevante citar también la Sentencia C-087 de 2018 de la Corte Constitucional, que establece que en procesos de selección y asignación de beneficios, las entidades públicas deben garantizar que la evaluación se realice sobre la propuesta efectivamente presentada, sin sustituciones ni alteraciones, y que cualquier error en este sentido constituye una vulneración al derecho fundamental al debido proceso y a la igualdad de oportunidades. II. HECHOS Y ARGUMENTOS QUE DEMUESTRAN LA ILEGALIDAD Y ERROR DE LA EVALUACIÓN 1. LA EVALUACIÓN NO SE REALIZÓ SOBRE MI PLAN DE NEGOCIOS NI CORRESPONDE A LA CONVOCATORIA No. 159 Según la nota técnica que acompaña el resultado, la evaluación se llevó a cabo por expertos humanos con asistencia de inteligencia artificial, con el objetivo de analizar la pertinencia, viabilidad técnica, económica, social y ambiental de la propuesta. Sin embargo, ni los evaluadores ni la herramienta tecnológica detectaron que el documento analizado NO ES EL QUE YO REGISTRÉ Y ENTREGUÉ para la Convocatoria No. 159 “Víctimas y Vulnerables”. Mi plan de negocios está diseñado específicamente para cumplir con los requisitos de esta convocatoria: está dirigido a población víctima del conflicto armado y población vulnerable, se enmarca en los sectores económicos permitidos, está estructurado bajo la modalidad de creación y fortalecimiento de unidad productiva, y se ajusta a todos los rubros financiables y no financiables definidos en los términos de referencia. Sin embargo, la valoración que se me entregó analiza aspectos, datos, actividades, mercados y estructuras financieras que no aparecen en mi propuesta, que corresponden a otro tipo de emprendimiento y, lo que es más grave, a una convocatoria distinta, con objetivos, requisitos y criterios de evaluación diferentes. Esto no es un error menor: significa que todo el proceso de revisión se basó en una información falsa, ajena a mi iniciativa, por lo que la calificación de 72,1 puntos es totalmente irreal, arbitraria y no refleja la calidad, pertinencia y potencial real de mi proyecto. La propia nota técnica admite implícitamente esta falla al indicar que no se identificó la correspondencia entre el documento y el participante ni la convocatoria, lo que confirma que el proceso de evaluación careció de los controles básicos de verificación de identidad y correspondencia documental que son obligatorios. 2. EXISTEN INCONSISTENCIAS IRRECONCILIABLES ENTRE MI PERFIL Y EL REGISTRO OFICIAL Otro hecho que prueba el error grave es la discrepancia entre los resultados y datos que aparecen en mi perfil personal dentro del sistema del Fondo Emprender, y los que se encuentran registrados en la página web oficial de la entidad. En mi perfil, figuran datos, puntajes y observaciones que no coinciden con los que se publican en la plataforma general, y que tampoco coinciden con el resultado formalizado que me fue notificado. Esta falta de coherencia en el manejo y registro de la información constituye una vulneración al principio de veracidad y transparencia consagrado en el Artículo 3 del Código de Procedimiento Administrativo, y demuestra que hubo fallas en la cadena de custodia, registro y procesamiento de los documentos y datos de mi participación. La información sobre la cual se me calificó no es uniforme ni confiable, por lo que el resultado obtenido no tiene validez jurídica ni técnica. 3. LA CALIFICACIÓN DE 72,1 PUNTOS ES MUY INFERIOR A LA VALORACIÓN REAL QUE MERECE MI PROYECTO, SI SE EVALÚA CORRECTAMENTE Si se realizara la evaluación sobre mi verdadero plan de negocios, ajustado estrictamente a la Convocatoria No. 159, mi propuesta alcanzaría un puntaje muy superior, cercano al máximo posible, por las siguientes razones, que no fueron valoradas porque se analizó un documento equivocado: •Cumplimiento total de requisitos de población: Acredito debidamente mi condición de persona perteneciente a la población objeto de esta convocatoria (víctima del conflicto armado), lo cual otorga un peso específico en los criterios de evaluación, según lo establecido en el numeral 2.3 y 7 de los términos de referencia. Este criterio no fue evaluado, ya que en el documento analizado no figuraba esta condición. •Viabilidad técnica y económica: Mi proyecto cuenta con un estudio de mercado detallado, análisis de competencia, definición clara de productos y servicios, estructura de costos, proyecciones financieras realistas y sostenibles, y una estrategia comercial adaptada al territorio de La Pintada, Antioquia, todo lo cual cumple con los estándares exigidos y hubiera obtenido la máxima puntuación en estos apartados. •Impacto social y territorial: La iniciativa genera empleo directo e indirecto, fortalece la economía popular y campesina (conceptos definidos en el glosario de la convocatoria), aporta al desarrollo local y atiende necesidades de la comunidad, aspectos que son altamente valorados en los criterios de evaluación y que en mi propuesta están muy bien desarrollados. •Ajuste a rubros financiables: Todo el plan de inversión está estructurado exclusivamente sobre los rubros que la convocatoria No. 159 define como financiables, sin incluir elementos prohibidos, lo que es un requisito y criterio de valoración que no se tuvo en cuenta por el error documental. •Estructuración conforme a la metodología: El plan de negocios sigue estrictamente la estructura y metodología indicada en el numeral 6 de los términos de referencia, con claridad, coherencia y suficiencia de información, lo que garantiza una valoración alta. El puntaje de 72,1 puntos, aunque calificado como viable, no refleja la calidad real de mi proyecto, y es consecuencia directa de haber evaluado un documento distinto al mío. De haberse revisado la propuesta correcta, el resultado estaría por encima de los 90 puntos, como corresponde a un proyecto que cumple, supera y optimiza todos los requisitos y criterios de la convocatoria. 4. LA FALTA DE CONTROLES EN EL PROCESO DE EVALUACIÓN VULNERA MIS DERECHOS El hecho de que ni expertos humanos ni inteligencia artificial hayan detectado que el documento analizado no correspondía al participante ni a la convocatoria, demuestra la ausencia de controles previos esenciales: verificación de que el documento evaluado coincide con el registrado, que pertenece al participante y que corresponde a la convocatoria específica. Estos controles son obligatorios, como se desprende de los principios de eficiencia y responsabilidad del Fondo Emprender, y su omisión es una causa suficiente para anular la evaluación y ordenar una nueva, ajustada a la verdad. Además, conforme a la Sentencia T-258 de 2019 de la Corte Constitucional, cuando una entidad pública comete errores en el proceso de evaluación que son atribuibles a su propia falta de control, organización o diligencia, está obligada a repetir el proceso y reparar el perjuicio causado al participante, garantizando que se apliquen las reglas correctas y se valore la propuesta real. III. PETICIÓN EXPLÍCITA Por todo lo anteriormente expuesto, y con fundamento en las normas, hechos y argumentos aquí presentados, SOLICITO RESPETUOSAMENTE A LA DIRECCIÓN GENERAL DEL FONDO EMPRENDER – SENA: 1.ADMITIR la presente apelación, por estar presentada dentro de los términos y conforme a los requisitos legales y reglamentarios. 2.DECLARAR LA NULIDAD TOTAL de la evaluación realizada y del resultado de 72,1 puntos asignado, por haberse realizado sobre un documento que no es mi plan de negocios, que no corresponde a la Convocatoria No. 159, y por presentar inconsistencias graves en el manejo de la información, vulnerando el debido proceso y las reglas de la convocatoria. 3.ORDENAR UNA NUEVA EVALUACIÓN de mi plan de negocios ID 118516, registrado por mí para la Convocatoria No. 159 “VÍCTIMAS Y VULNERABLES”, realizada por evaluadores competentes, con los controles previos necesarios para verificar la correspondencia documental, y aplicando estrictamente los criterios, metodología y ponderaciones definidos en los términos de referencia de esta convocatoria. 4.ASIGNAR EL PUNTAJE REAL QUE CORRESPONDA a mi iniciativa, que por su calidad, cumplimiento de requisitos, viabilidad técnica, económica, social y territorial, y su impacto, debe ser muy superior al obtenido erróneamente, y reflejar el verdadero valor y potencial de mi emprendimiento. 5.NOTIFICARME la resolución que resuelva esta apelación en la dirección y medios de contacto registrados en el sistema del Fondo Emprender. Mi proyecto es una oportunidad real de generar ingresos, empleo y desarrollo en mi territorio, y cumple con todos los requisitos para ser financiado por el Fondo Emprender. La única razón por la que no se obtuvo una calificación acorde a su calidad es el error imputable al proceso de evaluación, el cual debe corregirse para garantizar la justicia, la transparencia y el cumplimiento de los fines de esta convocatoria, dirigida precisamente a personas como yo, en condición de vulnerabilidad, que necesitan este apoyo para construir su proyecto de vida. Confío plenamente en la diligencia, responsabilidad y compromiso del Fondo Emprender con la legalidad y con los emprendedores, y en que se revisará este caso con atención y se corregirá el error cometido. Atentamente, ________________________________________ YURI ANDREA DUQUE RAMÍREZ C.C. 32150119 Participante Convocatoria No. 159 La Pintada, Antioquia</t>
  </si>
  <si>
    <t xml:space="preserve">Revisada la observación presentada y contrastada la información del informe de evaluación con el plan de negocios correspondiente al ID 118516, se acepta la observación, dado que se identifica la necesidad de ajustar el contenido del concepto para que corresponda exclusivamente a la iniciativa Semillero Mujer Productiva Aprende Y Emprende. El plan registrado corresponde a una iniciativa individual del sector INDUSTRIAS_MANUFACTURERAS, ubicada en Antioquia, municipio de La Pintada, orientada a la confección de prendas de vestir, excepto prendas de piel, bajo la actividad económica 1410. 
En la revisión del plan se evidencia que la iniciativa plantea la producción y comercialización de pijamas, conjuntos frescos y pantalonetas unisex, con un modelo de confección local y apoyo mediante maquila, incorporando elementos comerciales, técnicos, legales, financieros y de impacto propios del proyecto. Por tanto, el concepto debe ajustarse para reflejar únicamente la información contenida en este plan de negocios y no información asociada a otra iniciativa. 
Concepto:
Se acepta la observación y se ajusta el concepto de evaluación, dejando claridad de que la valoración corresponde al plan de negocios ID 118516, denominado Semillero Mujer Productiva Aprende Y Emprende. El concepto ajustado reconoce que el proyecto cuenta con pertinencia territorial, experiencia previa de la emprendedora, avances productivos, infraestructura básica disponible y una propuesta orientada a fortalecer una unidad productiva de confección en el municipio de La Pintada. 
Efecto:
Se modifica el concepto de evaluación para corregir la inconsistencia identificada en el informe. Se mantiene el concepto VIABLE y la calificación final de 78,69, conforme a la revisión integral del plan de negocios ID 118516.
</t>
  </si>
  <si>
    <t>Agradecemos la evaluación realizada al plan de negocio POLANKTEX y las observaciones formuladas, las cuales permiten precisar el alcance real del proyecto dentro de la convocatoria de víctimas, línea fortalecimiento del Fondo Emprender. A continuación, se presentan las aclaraciones correspondientes: 1. Sobre la existencia de contratos, suministros y formalización de la demanda: En el plan de inversión se evidencia, tanto en el apartado de clientes como en el de avances comerciales, que la empresa mantiene relaciones comerciales activas y continuas con instituciones educativas, congregaciones religiosas y entidades del sector salud. En el componente de clientes se describen los suministros realizados en cantidades específicas, lo cual demuestra una demanda real, recurrente y verificable. En el avance comercial se hace referencia a contratos de suministro vigentes, entendidos dentro de la práctica habitual de estos clientes institucionales, donde la relación comercial se materializa a través de contratos marco, órdenes de compra y reposiciones periódicas. La herramienta del Fondo Emprender no contempla un espacio para adjuntar contratos o cartas de intención; por tanto, la evidencia de estas relaciones se presenta de manera descriptiva y cuantitativa dentro del plan. El crecimiento proyectado en el sector IPS se sustenta en la ampliación de volúmenes con clientes ya atendidos, viabilizada por el fortalecimiento de la capacidad productiva. 2. Sobre la supuesta dependencia de demanda no asegurada: La proyección de crecimiento no parte de una demanda hipotética, sino del incremento en cantidades suministradas a clientes existentes, actualmente limitado por la capacidad instalada y los tiempos de entrega. La inversión solicitada reduce este riesgo al eliminar cuellos de botella operativos y permitir una atención más eficiente de pedidos institucionales. 3. Sobre la capacidad instalada y el proceso técnico: En el proceso técnico del plan de inversión se describen de manera detallada los tiempos de operación en horas y minutos por actividad, incluyendo diseño, corte, confección y acabados. La capacidad instalada se calcula considerando el escenario de operación con la maquinaria financiada por el Fondo Emprender, lo cual reduce tiempos de ciclo, mejora la planificación productiva y permite atender escenarios de mayor demanda. 4. Sobre los acuerdos con talleres satélite (maquila): La red de talleres satélite ha operado de forma estable durante varios años, con tarifas definidas y sostenidas en el tiempo, permitiendo controlar costos históricos y garantizar continuidad productiva. Como parte del fortalecimiento, se avanzará en la formalización interna de estos acuerdos mediante documentos de prestación de servicios, sin modificar la estructura productiva que ha demostrado ser funcional. 5. Sobre el permiso sanitario y el SG-SST: El permiso sanitario y la implementación del SG-SST se identifican en el plan como requisitos normativos a formalizar, coherentes con una convocatoria de fortalecimiento orientada a cerrar brechas legales y técnicas en empresas en operación, y no como incumplimientos previos. 6. Sobre el empleo y el impacto social: El proyecto se presenta como empresa en fortalecimiento, por lo cual contempla tanto la retención de empleos existentes, incluido el autoempleo formal, como la posibilidad de creación de nuevos empleos en la medida en que el crecimiento operativo y comercial lo permita. Este enfoque es coherente con los términos de referencia del Fondo Emprender y con la naturaleza del proyecto, priorizando inicialmente la estabilidad laboral y la generación de ingresos recurrentes para los talleres satélite, conformados principalmente por mujeres cabeza de hogar, lo cual constituye un impacto social directo y sostenible. En conclusión, el plan de negocio POLANKTEX es viable y coherente con los objetivos del Fondo Emprender. Las observaciones realizadas corresponden a aspectos propios de un proceso de fortalecimiento que serán consolidados con la ejecución del capital semilla, sin desvirtuar la operación actual ni la validez de las relaciones comerciales, técnicas y laborales ya existentes.</t>
  </si>
  <si>
    <t>ID: 118550
Nombre del proyecto: POLANKTEX
Convocatoria: 159‑1C / Víctimas y Vulnerables
Puntaje: 67,48
Concepto: VIABLE
CRITERIO OBSERVADO: CRECIMIENTO COMERCIAL – CLIENTES IPS
Observación del postulante
Existen contratos y relaciones comerciales activas con IPS. La herramienta del Fondo no permite adjuntar contratos.
Respuesta del evaluador
La evaluación no cuestiona la existencia de relaciones comerciales, ni solicita adjuntar contratos. La observación se origina porque el plan de negocios proyecta que el crecimiento futuro del proyecto dependerá principalmente del segmento IPS, pero solo identifica un cliente IPS y no describe cuántas IPS adicionales se atenderán, en qué momento ni con qué volúmenes de venta. Para sustentar el crecimiento proyectado, el plan debía explicar con cifras propias cómo se ampliará ese segmento, lo cual no se encuentra documentado.
CRITERIO OBSERVADO: PROYECCIÓN DE VENTAS – DEMANDA
Observación del postulante
La proyección no es demanda hipotética, sino demanda real represada por la limitación de la capacidad instalada.
Respuesta del evaluador
El argumento de demanda represada es válido para los clientes actuales; sin embargo, el plan proyecta un crecimiento del 69 % frente a las ventas históricas. Un incremento de esta magnitud no puede lograrse únicamente con clientes actuales sin que el plan identifique qué clientes aumentarán pedidos y en qué cantidades. El proyecto no documenta clientes específicos ni volúmenes que expliquen los picos de ventas proyectados, por lo que la proyección no queda suficientemente sustentada.
CRITERIO OBSERVADO: CAPACIDAD INSTALADA – ETAPA DE CORTE
Observación del postulante
El proceso técnico describe los tiempos por actividad y la capacidad instalada considera la maquinaria financiada por el Fondo.
Respuesta del evaluador
Si bien el plan describe tiempos generales por actividad, no explica cómo esos tiempos permiten atender los meses de mayor demanda, donde se proyecta la producción simultánea de varios productos. Por ejemplo, se indica que la etapa de corte toma “un día”, pero no se aclara si ese tiempo corresponde a pedidos pequeños o a volúmenes altos como los proyectados en los meses pico. Esta falta de precisión genera incertidumbre operativa.
CRITERIO OBSERVADO: COSTOS – TALLERES SATÉLITE (MAQUILA)
Observación del postulante
Los talleres satélite operan con tarifas estables y los acuerdos se formalizarán mediante contratos.
Respuesta del evaluador
El informe no desconoce la relación con los talleres, pero observa que no existen acuerdos formales de precio al momento de la formulación del proyecto. El propio argumento del postulante confirma que los contratos aún están pendientes de formalización. Dado que la maquila representa una parte significativa del costo del producto, la ausencia de acuerdos documentados implica un riesgo para el margen del proyecto.
CRITERIO OBSERVADO: COMPONENTE LEGAL – SG‑SST Y PERMISO SANITARIO
Observación del postulante
El SG‑SST y el permiso sanitario son requisitos propios de una convocatoria de fortalecimiento y no incumplimientos.
Respuesta del evaluador
El informe de evaluación no formuló una observación negativa sobre el componente legal del proyecto. El SG‑SST y el permiso sanitario fueron identificados en el plan como trámites pendientes, sin que esto afectara el puntaje ni el concepto otorgado.
CRITERIO OBSERVADO: IMPACTO SOCIAL Y EMPLEO
Observación del postulante
El impacto social es real mediante talleres con mujeres cabeza de hogar, retención de empleos y generación de ingresos indirectos.
Respuesta del evaluador
La evaluación reconoce el impacto social del modelo; sin embargo, no se cuantifica el número de mujeres vinculadas, los ingresos generados ni el número de familias beneficiadas. Adicionalmente, el proyecto contempla retención de empleos, pero no la creación de nuevos, lo cual reduce su aporte en este criterio dentro de una convocatoria dirigida a población víctima y vulnerable.
CONCEPTO
Revisados los argumentos de la reclamación y contrastados con el contenido del plan y el informe de evaluación, se concluye que ninguno de los puntos planteados desvirtúa las observaciones que fundamentan el resultado. 
EFECTO
Se ratifica el puntaje 67,48 y el concepto VIABLE.</t>
  </si>
  <si>
    <t xml:space="preserve">Yo, en calidad de proponente del proyecto MULTIVELA STUDIO, identificado con el ID 118922, presentado en la Convocatoria 159 - 1C / Víctimas y Vulnerables, me permito presentar de manera respetuosa solicitud de revisión y reevaluación del concepto emitido, mediante el cual el proyecto fue calificado como NO VIABLE. Esta solicitud se fundamenta en que, si bien valoramos las observaciones realizadas por el equipo evaluador, consideramos que algunas conclusiones pueden ser objeto de una nueva revisión, teniendo en cuenta el alcance real del proyecto, su pertinencia territorial, su enfoque social y la coherencia entre la necesidad identificada y la solución propuesta. En primer lugar, el informe reconoce que el proyecto identifica una necesidad real del mercado, relacionada con la falta de oferta local de servicios gráficos, audiovisuales y técnicos en el municipio de Villa Rica y su zona de influencia. Esta validación inicial es fundamental, pues confirma que existe una oportunidad concreta para atender a emprendedores, comercios, instituciones y organizaciones que actualmente deben acudir a proveedores externos, generando mayores costos, tiempos de espera y barreras de acceso. Frente a la observación sobre la supuesta desconexión entre la propuesta de valor y el perfil del cliente, solicitamos considerar que las herramientas tecnológicas mencionadas en el proyecto, tales como renderizado, inteligencia artificial, producción audiovisual y recursos técnicos especializados, no constituyen un servicio aislado ni inaccesible para el mercado local, sino medios de trabajo que permiten entregar soluciones de mayor calidad, eficiencia y competitividad. El objetivo de MULTIVELA STUDIO no es imponer servicios sobredimensionados al cliente, sino poner capacidades creativas y técnicas al servicio de necesidades reales del territorio, adaptando cada entrega al presupuesto y requerimiento de cada usuario. Asimismo, consideramos importante precisar que la propuesta de valor del proyecto no se limita a la tecnología, sino que se soporta principalmente en la cercanía territorial, la integración de servicios, la reducción de costos logísticos, la atención personalizada y la posibilidad de acceder localmente a servicios que hoy se encuentran concentrados en otros municipios o ciudades. Por tanto, solicitamos que la evaluación tenga en cuenta estos elementos como diferenciadores reales y pertinentes para el contexto de Villa Rica y el norte del Cauca. En cuanto al componente técnico, entendemos la preocupación relacionada con la inversión en equipos. Sin embargo, solicitamos revisar que dicha inversión responde a la necesidad de iniciar una unidad productiva con capacidad suficiente para prestar servicios de diseño, fotografía, producción audiovisual y desarrollo gráfico técnico sin depender totalmente de terceros. En territorios donde la oferta especializada es limitada, contar con una base tecnológica propia permite garantizar continuidad, calidad, oportunidad en la entrega y reducción de costos operativos en el mediano plazo. La inversión propuesta debe analizarse no solo desde el volumen inicial de servicios, sino también desde la capacidad instalada necesaria para consolidar el negocio y responder a la demanda progresiva del territorio. Respecto a la observación financiera sobre la proyección de ventas, solicitamos considerar que las metas planteadas son moderadas y guardan relación con el tamaño del mercado identificado, la diversidad de segmentos atendidos y la posibilidad de ofrecer servicios a comercios, emprendedores, instituciones educativas, organizaciones sociales, actores públicos y privados. El volumen estimado de servicios no depende de un solo tipo de cliente, sino de diferentes líneas de negocio que permiten diversificar ingresos y reducir el riesgo comercial. Además, el proyecto presenta una TIR positiva del 22%, lo cual evidencia potencial de rentabilidad si se valora en conjunto con el impacto social, la generación de empleo y la atención de una necesidad territorial reconocida por el mismo informe. Frente a los precios, solicitamos que se tenga en cuenta que los valores proyectados corresponden a servicios integrales y no necesariamente a piezas individuales. Un servicio de branding, producción audiovisual o desarrollo gráfico técnico puede incluir diagnóstico, diseño, edición, entregables digitales, asesoría, ajustes y acompañamiento al cliente, lo cual justifica un valor superior al de una pieza básica. Adicionalmente, la existencia de diferentes tipos de clientes permite manejar servicios de distintos niveles, desde soluciones básicas hasta paquetes más completos para instituciones u organizaciones con mayor capacidad de pago. En relación con el componente legal, agradecemos la observación sobre la inclusión del Sistema de Seguridad y Salud en el Trabajo. No obstante, consideramos que esta omisión no debería ser causal determinante de no viabilidad, dado que se trata de un requisito subsanable durante el proceso de formalización y puesta en marcha. El proyecto ya identifica trámites legales relevantes como constitución, registro tributario, uso de suelo, marca, protección de datos y requisitos asociados a la actividad audiovisual, lo cual demuestra conocimiento de las obligaciones normativas principales. Sobre el componente de impacto, solicitamos valorar con mayor profundidad la pertinencia social del proyecto. MULTIVELA STUDIO es una iniciativa formulada en el marco de una convocatoria dirigida a población víctima y vulnerable, y busca generar capacidades productivas en un territorio que requiere alternativas económicas, empleo, visibilidad para sus emprendedores y fortalecimiento de la economía local. El impacto no debe medirse únicamente por ventas previas, sino también por la capacidad del proyecto de dinamizar servicios creativos, apoyar procesos comunitarios, fortalecer negocios locales y generar inclusión productiva. De manera respetuosa, consideramos que el concepto de no viabilidad puede resultar desproporcionado frente a un proyecto que, según el propio informe, identifica una necesidad real, presenta una estructura técnica funcional, cuenta con una proyección financiera con rentabilidad positiva y propone una solución pertinente para el territorio. Las observaciones realizadas representan oportunidades de precisión y fortalecimiento, pero no necesariamente invalidan el potencial de ejecución, sostenibilidad e impacto del proyecto. Por lo anterior, solicitamos formalmente que el proyecto MULTIVELA STUDIO – ID 118922 sea objeto de una nueva revisión integral, teniendo en cuenta su enfoque territorial, su pertinencia social, su capacidad de atender una necesidad real del mercado, su potencial de generación de empleo y su aporte al desarrollo económico local. Reiteramos nuestra disposición para ampliar, aclarar o sustentar cualquier aspecto que el equipo evaluador considere necesario dentro del proceso de reevaluación. Agradecemos la atención prestada y solicitamos respetuosamente reconsiderar el concepto emitido, permitiendo que esta iniciativa sea valorada no solo desde sus riesgos iniciales, sino también desde su potencial de transformación, sostenibilidad y contribución al territorio. </t>
  </si>
  <si>
    <t>ID: 118922
Nombre del proyecto: MULTIVELA STUDIO
Convocatoria: 159 1C / Víctimas y Vulnerables
Puntaje: 41,48
Concepto: NO VIABLE
CRITERIO OBSERVADO: COMPONENTE COMERCIAL – AJUSTE DE LA PROPUESTA DE VALOR AL NICHO Y CAPACIDAD DE PAGO
Observación del postulante
El proyecto identifica una necesidad real en Villa Rica y su zona de influencia por falta de oferta local de servicios gráficos y audiovisuales. Las herramientas tecnológicas (renderizado, inteligencia artificial, producción audiovisual) no constituyen un servicio sobredimensionado, sino medios para entregar soluciones de calidad ajustadas al presupuesto del cliente.
Respuesta del evaluador
La evaluación reconoce que el proyecto plantea un problema válido (dependencia de proveedores externos y costos logísticos) y que existe una oportunidad de mercado. No obstante, el hallazgo se mantiene porque el propio plan evidencia una brecha comercial verificable entre: (i) el mercado objetivo descrito (estratos 1 a 3), (ii) el tipo de demanda real que compra el cliente local y (iii) los precios proyectados por el proyecto.
En el plan, el consumidor final se describe como perteneciente mayoritariamente a estratos 1, 2 y 3. En la competencia registrada por el propio proyecto, se identifica un competidor local que ofrece servicios básicos (logo, piezas para redes, volantes, tarjetas, pendones y material publicitario básico) por $350.000, y un proveedor regional de fotografía/eventos por $600.000. Sin embargo, el proyecto proyecta precios para servicios como branding cercanos a $1.900.000, y la evaluación concluye que estos precios no están alineados con la capacidad de pago del mercado objetivo, generando alta probabilidad de no cumplimiento de ventas. La evaluación no cuestiona el uso de tecnología como medio, sino que el plan no demuestra con evidencia comercial verificable (ventas previas, clientes reales, cartas de intención o acuerdos) que el mercado local pagará de forma recurrente precios “premium” por servicios avanzados, cuando el propio análisis de competencia muestra rangos significativamente inferiores para lo que el mercado compra con mayor frecuencia.
CRITERIO OBSERVADO: COMPONENTE FINANCIERO – VALIDACIÓN DE INGRESOS (SOPORTE DE DEMANDA)
Observación del postulante
Las metas de ventas son moderadas y coherentes con el tamaño del mercado y la diversidad de segmentos (comercios, emprendedores, instituciones, organizaciones sociales, actores públicos y privados). Se argumenta que la diversificación reduce el riesgo y que el proyecto presenta TIR positiva (22%).
Respuesta del evaluador
La evaluación señala que la proyección de ventas del primer año, basada en aproximadamente 51 proyectos, no está respaldada por evidencia comercial verificable (clientes reales, contratos previos o cartas de intención), por lo cual los ingresos quedan como una estimación sin soporte comprobable.
Adicionalmente, la evaluación relaciona el riesgo de ingresos con la desalineación precio mercado: precios como el branding cercano a $1.900.000 no están alineados con el mercado objetivo, lo que incrementa la probabilidad de no alcanzar el volumen de ventas proyectado.
Sobre la TIR, el informe indica que la rentabilidad (TIR 22%) es posible cuando existe mercado validado y estructura de costos ajustada a la demanda; condiciones que, según el análisis, no se cumplen en la formulación presentada por falta de validación comercial y coherencia entre precio, demanda y mercado objetivo.
CRITERIO OBSERVADO: COMPONENTE FINANCIERO – COHERENCIA INVERSIÓN/ COSTOS VS DEMANDA (EFICIENCIA DEL USO DE RECURSOS)
Observación del postulante
La inversión en equipos es necesaria para iniciar una unidad productiva con capacidad propia (diseño, fotografía, producción audiovisual y gráfico técnico) sin depender de terceros, y debe analizarse como capacidad instalada para consolidación gradual del negocio.
Respuesta del evaluador
El informe indica que existe una inconsistencia entre la inversión proyectada y el volumen/ complejidad real de la demanda del mercado local, concluyendo que se incorporan equipos (workstation de alto rendimiento, servidor NAS, plotter de gran formato, entre otros) que no corresponden al volumen de producción estimado ni a la complejidad requerida por el nicho descrito.
En el plan de inversión se evidencian adquisiciones como: Workstation de alto rendimiento para renderizado 3D/edición 4K, Plotter multifuncional A1, Servidor NAS/Render Farm, dron 4K y licencias especializadas (Adobe, V Ray, Unreal Engine, herramientas de IA), entre otros equipos, lo que confirma la estructura tecnológica de alta gama planteada.
La evaluación también señala que cerca del 70% del presupuesto se destina a adquisición de equipos que no son proporcionales a la demanda proyectada, afectando la eficiencia del uso de recursos y elevando costos sin un aporte proporcional a ingresos en la etapa inicial.
CRITERIO OBSERVADO: COMPONENTE TÉCNICO/OPERATIVO – CONTINUIDAD DEL EQUIPO HUMANO VS DEMANDA PROYECTADA
Observación del postulante
Se solicita revisar el componente técnico indicando que la estructura funcional y la inversión permiten garantizar continuidad, calidad y oportunidad en la entrega, sin depender de terceros.
Respuesta del evaluador
El informe indica una debilidad en la continuidad del equipo humano: los recursos asignados para personal cubren solo parte del periodo de operación, lo que deja sin soporte técnico meses de mayor demanda proyectada.
En el plan, aunque la “Directora creativa y gerente comercial” se proyecta por 12 meses, otros roles clave se proyectan únicamente por 6 meses (por ejemplo, “Productora audiovisual y multimedia” y “Asistente contable”), lo que materializa el riesgo señalado en la evaluación respecto a continuidad de capacidades durante todo el año operativo.
CRITERIO OBSERVADO: COMPONENTE TÉCNICO/OPERATIVO – LUGAR DE OPERACIÓN
Observación del postulante
Se solicita reconsiderar el concepto integral del proyecto, indicando pertinencia territorial y capacidad de puesta en marcha.
Resumen de la observación
Se plantea que el proyecto es pertinente para el territorio y que los ajustes son oportunidades de fortalecimiento, no causales de no viabilidad.
Respuesta del evaluador
El informe indica como limitación directa para la puesta en marcha la ausencia de un lugar de operación confirmado. En el plan de negocio, en el apartado “¿Cuenta con un lugar de operaciones?”, se registra NO, lo cual soporta el hallazgo del informe sobre riesgo de implementación al no tener el sitio definido desde la formulación.
CRITERIO OBSERVADO: COMPONENTE LEGAL – INTEGRALIDAD (SG SST)
Observación del postulante
Se indica que la omisión del SG SST es subsanable durante la formalización y no debería ser causal determinante de no viabilidad, dado que el proyecto contempla otros trámites legales relevantes.
Respuesta del evaluador
El informe reconoce que el componente legal identifica requisitos relevantes dentro de los que se encuentran los citados, esta observación no es precedente ya que del componente legal no se dijo nada susceptible de controversia  
CRITERIO OBSERVADO: COMPONENTE IMPACTO – EVIDENCIA Y SOPORTE DEL ALCANCE
Observación del postulante
Se solicita valorar con mayor profundidad la pertinencia social y territorial del proyecto, indicando que el impacto no debe medirse solo por ventas previas y que la iniciativa busca dinamizar economía local, apoyar procesos comunitarios e inclusión productiva.
Respuesta del evaluador
El informe señala que el componente de impacto presenta bajo desarrollo y escasa evidencia de avance real en mercado, limitado principalmente a portafolio digital y presencia en redes sociales sin respaldo de ventas o clientes activos.
En el plan se registra como evidencia de avance enlaces a Instagram y portafolio, sin consignar información verificable de ventas, pedidos o clientes activos, lo que coincide con la conclusión del informe sobre falta de evidencia operativa/comercial para sustentar el alcance del impacto.
Adicionalmente, el informe indica inconsistencias en la formulación (duplicación de información entre componentes) y errores de estructuración en el mapa de actores, lo que afecta la credibilidad y el soporte organizacional para ejecutar el impacto propuesto.
CONCEPTO
Revisados los argumentos de la reclamación y contrastados con el contenido del plan y el informe de evaluación, se concluye que ninguno de los puntos planteados desvirtúa las observaciones que fundamentan el resultado. 
EFECTO
Se ratifica el puntaje 41,48 y el concepto  NO VIABLE.</t>
  </si>
  <si>
    <t>Respetados señores de Fondo Emprender: Reciban un cordial saludo. Por medio de la presente queremos expresar, de manera muy respetuosa, nuestra solicitud de revisión y reevaluación de la calificación otorgada al proyecto “Café Monteclaro”, identificado con ID 106530 dentro de la Convocatoria 159 - 1C / Víctimas y Vulnerables, el cual obtuvo una calificación final de 50,93 con concepto NO VIABLE.  Al revisar cuidadosamente las observaciones consignadas en el informe de evaluación y compararlas con el contenido del plan de negocios presentado, encontramos que varios de los elementos señalados como insuficientes o faltantes sí fueron desarrollados dentro de la formulación, algunos incluso con información técnica, comercial y operativa bastante detallada. Uno de los aspectos que más nos genera inquietud es la observación relacionada con la falta de enfoque del cliente principal y la organización de la estrategia comercial. Dentro del documento presentado sí se identifica claramente el cliente principal del proyecto, incluyendo la relación comercial desarrollada con ProFitness Gym, donde se describe el modelo de suscripción, el comportamiento de consumo, la frecuencia de compra, los horarios de mayor demanda y métricas reales de validación comercial.  Asimismo, el proyecto desarrolla de manera amplia el perfil tanto del cliente como del consumidor final, incluyendo hábitos de consumo, estilo de vida, preferencias, capacidad de compra y motivaciones, permitiendo entender con claridad a qué segmento está dirigida la propuesta.  En cuanto a la estrategia comercial, el plan también contempla acciones específicas relacionadas con suscripciones, puntos estratégicos de consumo, alianzas comerciales, domicilios, activaciones de marca, degustaciones, publicidad física, fidelización y canales de distribución.  De igual manera, nos llamó la atención la observación referente a la capacidad instalada y al componente técnico, ya que el documento sí describe paso a paso los procesos de producción y prestación del servicio, incluyendo tiempos, maquinaria requerida, responsables operativos, procesos de tostión, molienda, extracción, preparación y entrega final del producto.  Incluso, se presentan cálculos de capacidad instalada para las líneas de bebidas calientes y frías, especificando producción por hora, horas de trabajo, días operativos y capacidad mensual proyectada.  En el componente financiero también observamos observaciones relacionadas con costos variables, costos fijos y gastos de comercialización; sin embargo, dentro del proyecto sí se incluyen costos diferenciados por producto, materias primas, empaques, leche, café, gastos administrativos, publicidad, arriendo, servicios y estrategias de promoción.  Adicionalmente, el proyecto desarrolla proyecciones de ventas, márgenes de contribución, punto de equilibrio y crecimiento proyectado a cinco años, sustentado en variables comerciales y macroeconómicas.  Otro aspecto importante es que el proyecto también incluye componentes legales, ambientales y de impacto, contemplando permisos sanitarios, Cámara de Comercio, DIAN, cumplimiento normativo, BPM, SG-SST, reutilización de residuos, empaques biodegradables y estrategias de sostenibilidad ambiental.  Adicionalmente, se incluyeron evidencias de validación comercial, ventas piloto, aceptación del producto, aliados estratégicos y construcción de marca, elementos que precisamente buscaban fortalecer la viabilidad de la iniciativa.  Por otra parte, consideramos importante mencionar que este proyecto ya había sido presentado anteriormente, obteniendo una calificación de 76,28 puntos, y que para esta nueva convocatoria fue fortalecido significativamente tomando como referencia observaciones y recomendaciones previas. Por ello, nos resulta difícil comprender cómo una iniciativa que fue ajustada, ampliada y técnicamente fortalecida termina reflejando una disminución tan considerable en la evaluación final. Queremos aclarar que esta solicitud no pretende cuestionar el trabajo realizado por el equipo evaluador, el cual respetamos profundamente. Sin embargo, al comparar el informe con el contenido real del proyecto, sentimos que posiblemente pudo existir alguna interpretación parcial, confusión u omisión involuntaria de información que sí se encontraba incluida, desarrollada y justificada dentro del documento presentado. Por esta razón, solicitamos muy amablemente que el proyecto pueda ser revisado nuevamente de manera integral, contrastando las observaciones emitidas con el contenido completo de la formulación radicada, con el fin de validar si efectivamente algunos criterios pudieron no haber sido considerados en su totalidad durante la evaluación. Agradecemos sinceramente el tiempo, la atención y la disposición para atender esta solicitud, reiterando nuestro compromiso con la construcción de iniciativas sostenibles que generen impacto económico y social para Ocaña y la región del Catatumbo.</t>
  </si>
  <si>
    <t xml:space="preserve">el plan de negocio incluye una descripción detallada de ProFitness Gym como cliente validado, incorporando elementos relevantes como el modelo de suscripción, frecuencia de consumo, horarios de mayor demanda, retención mensual y métricas de aceptación comercial, lo que se dice es que presenta varios segmentos de manera simultánea —gimnasios, estudios de belleza, consumidores a domicilio, suscripciones y perfiles aspiracionales— sin definir con suficiente claridad cuál será el mercado principal de inicio, qué canal sostendrá las ventas del primer año y cómo se priorizará la estrategia comercial, esta información debe traducirse en acciones comerciales más concretos, medibles y ejecutables para demostrar una entrada al mercado sólida y sostenible.
el plan de negocio contempla diversas acciones dentro de su estrategia comercial y aunque están identificadas, aún no se encuentran integradas en una estrategia comercial clara, secuencial y enfocada. Se evidencia que las herramientas de promoción, venta y distribución se presentan de manera dispersa, sin una priorización definida ni una ruta concreta que permita entender cómo el cliente conoce la marca, cómo accede al producto, cómo se convierte en cliente recurrente y cuál será el canal principal que sostendrá las ventas en la etapa inicial.
el plan de negocio presenta una descripción detallada de los procesos productivos y de prestación del servicio, no obstante la observación consignada en el informe, no está relacionada con la existencia de la información técnica, sino con su nivel de consistencia e integración con los demás componentes del proyecto. En particular, se identifican aspectos que requieren mayor precisión, tales como la coherencia entre los tiempos del proceso (especialmente en bebidas frías), la relación entre la capacidad instalada y las proyecciones de venta, y la articulación de la operación con el recurso humano disponible. 
el proyecto presenta avances en la estructuración del componente financiero (costos variables por producto, costos fijos asociados a la operación, gastos administrativos, publicidad y estrategias de promoción, proyecciones), entre otros sin embargo la observación consignada en el informe no corresponde a la ausencia de estos elementos, sino a su nivel de profundidad, consistencia y articulación con los demás componentes del proyecto. En particular, se evidencia que la estructura de costos variables no incluye de manera completa todos los insumos y elementos necesarios para la operación real; los costos fijos no reflejan integralmente el dimensionamiento del negocio; y los gastos de comercialización no se encuentran consolidados dentro de una estructura clara de gastos de administración y ventas. 
el proyecto incluye información relacionada con los componentes legal, ambiental y de impacto, sin embargo no se hace referencia a la ausencia de estos, sino a que todavía requieren mayor desarrollo, soporte y articulación con la operación real del proyecto. En el componente legal, aunque se nombran trámites y normas, aún se requiere convertirlos en una ruta clara de cumplimiento, con responsables, tiempos, costos y aplicación específica para una cafetería con bebidas preparadas, domicilios y posibles puntos aliados. En el componente ambiental e impacto, las acciones planteadas son positivas, pero se mantienen en buena parte en el plano descriptivo, sin una línea base suficientemente clara, metas verificables, indicadores concretos y mecanismos de seguimiento. 
Asimismo, frente a las evidencias comerciales, se valora que existan ventas piloto, aliados y aceptación inicial del producto; sin embargo, estos aún no son suficientes para demostrar por sí solos una viabilidad sostenible. Para ello, deben conectarse de manera más sólida con el mercado priorizado, la capacidad instalada, la proyección de ventas, los costos, la estructura operativa y la permanencia del negocio en el tiempo.
 Partiendo de lo anterior se ratifica el concepto de evaluación NO VIABLE con puntaje de 50,93, dado que la observación presentada no desvirtúa las debilidades identificadas en el informe. El proyecto evidencia avances y elementos desarrollados; sin embargo, estos no se encuentran suficientemente integrados ni soportados para demostrar una entrada al mercado sólida, una operación ejecutable, una estructura financiera confiable y un impacto verificable.
</t>
  </si>
  <si>
    <t xml:space="preserve">Respetados señores de Fondo Emprender: Reciban un cordial saludo. Por medio de la presente, de manera muy respetuosa solicitamos se realice una revisión y reevaluación detallada de la calificación otorgada al proyecto “Asociación Grupo Café Ocaña”, el cual obtuvo un puntaje de 56,42 (No viable) en la Convocatoria 159 - 1C / Víctimas y Vulnerables.  La presente solicitud se fundamenta en que, al analizar cuidadosamente las observaciones emitidas en el informe de evaluación y compararlas con el contenido del plan de negocios radicado, identificamos que varios de los aspectos señalados como inexistentes, insuficientes o no desarrollados sí fueron incluidos y explicados dentro del documento presentado. Adicionalmente, consideramos importante resaltar que este mismo proyecto ya había sido evaluado anteriormente en la Convocatoria 123 – Economía Popular, obteniendo una calificación de 88,46 puntos y concepto VIABLE Incluso, en dicha evaluación anterior, el componente comercial fue calificado como “muy bien desarrollado”, el componente técnico como “claramente definido”, el financiero como “bien estructurado” y el impacto como “integral y positivo”. Es importante mencionar que, lejos de disminuir la calidad del proyecto, para esta nueva convocatoria el plan fue fortalecido significativamente, incorporando mejoras técnicas, comerciales, operativas y asociativas derivadas precisamente de las recomendaciones recibidas en la evaluación anterior. Por ello, resulta difícil comprender cómo un proyecto que previamente fue considerado viable con 88,46 puntos, y que además fue mejorado sustancialmente, termina obteniendo un puntaje considerablemente inferior y un concepto de no viabilidad. En consecuencia, solicitamos respetuosamente que se revise nuevamente la evaluación realizada, ya que pareciera existir una posible inconsistencia, omisión o interpretación parcial del contenido del proyecto. Observaciones específicas frente al informe de evaluación En el componente comercial se indica que: “Hace falta aterrizar mejor quién es exactamente el cliente que compra y quién es el consumidor final…” Sin embargo, en el proyecto sí se desarrolla esta diferenciación de manera explícita. Por un lado, el documento identifica claramente a los clientes comerciales, incluyendo cafeterías artesanales, distribuidores regionales y negocios gastronómicos. Asimismo, se describen sus hábitos de compra, frecuencia, volúmenes, métodos de pago, necesidades operativas y capacidad de compra Por otro lado, el proyecto también desarrolla el perfil del consumidor final, ejemplificado mediante perfiles específicos como “Carolina Pabón” y la familia “Rincón Jaimes”, detallando gustos, hábitos de consumo, frecuencia de compra, preferencias sensoriales, medios de pago y comportamiento de fidelización. Por lo anterior, consideramos que este aspecto sí fue abordado en el documento formulado. Comparación frente a la competencia El informe señala que: “El proyecto menciona elementos generales, pero aún no deja totalmente claro cómo compite…” No obstante, el plan de negocios sí contiene una comparación estructurada frente a competidores específicos como Café Don Catatumbo, Café Sierra Hermosa y Café Montelindo. En dicha sección se comparan: •precios,  •posicionamiento,  •calidad,  •empaque,  •distribución,  •trazabilidad,  •enfoque comunitario,  •presencia comercial,  •diferenciación,  •canales de venta,  •ventajas y desventajas competitivas. Además, el proyecto desarrolla una propuesta de valor enfocada en: •café de especialidad,  •trazabilidad,  •frescura,  •eliminación de intermediarios,  •empaques especializados,  •identidad regional,  •ventas bajo pedido,  •canales físicos y digitales,  •y experiencia sensorial y cultural.   Componente técnico y operativo El informe menciona que: “Falta explicar con más claridad cómo se conectará la capacidad real de la asociación con la producción diaria…” Sin embargo, el proyecto sí desarrolla ampliamente: •fases del proceso productivo,  •tiempos por actividad,  •maquinaria requerida,  •responsables de cada etapa,  •capacidad instalada,  •tiempos operativos,  •estándares de calidad,  •procesos de tostión,  •empaque,  •comercialización,  •postventa,  •logística y distribución. Igualmente, se presentan capacidades instaladas mensuales para los productos formulados, incluyendo producción por hora, horas de trabajo y producción mensual proyectada. También se especifican responsables operativos por actividad, incluyendo: •operario de planta,  •técnico de calidad,  •auxiliar logístico,  •operario comercial,  •maestro tostador,  •caficultores asociados,  •y personal de apoyo. Consideramos entonces que el componente técnico sí fue desarrollado con suficiente detalle operativo. Componente asociativo En el componente impacto se afirma que: “No logra evidenciar con suficiente fuerza cómo funcionará el modelo asociativo…” Sin embargo, el documento sí describe el aporte y rol de los integrantes de la asociación, indicando funciones específicas de coordinación operativa, control de calidad, comercialización, atención al cliente, identidad de marca y procesos productivos. Asimismo, el proyecto señala que el modelo asociativo: •integra directamente a pequeños caficultores,  •elimina intermediarios,  •fortalece la economía regional,  •y asegura que más del 70% del valor generado permanezca en la región.  Componente legal El informe indica necesidad de mayor profundidad normativa. No obstante, el proyecto sí incluye: •constitución legal como ESAL,  •uso de suelo,  •certificado de bomberos,  •registro ante Cámara de Comercio,  •DIAN,  •y registro como trillador ante la Federación Nacional de Cafeteros.  También se especifican: •costos,  •tiempos,  •procedimientos,  •requisitos,  •y entidades responsables de cada trámite.  Solicitud Final Por todo lo anteriormente expuesto, solicitamos muy respetuosamente: 1.Que se realice una revisión integral del proceso de evaluación del proyecto Asociación Grupo Café Ocaña.  2.Que se contrasten nuevamente las observaciones emitidas con el contenido real del plan de negocios presentado.  3.Que se considere la evaluación anterior del proyecto, en la cual fue calificado como VIABLE con 88,46 puntos 4.Que se evalúe si existió alguna omisión, error de interpretación o inconsistencia en la lectura del documento actual.  5.Que, de ser procedente, se realice la respectiva reevaluación del proyecto.  Agradecemos profundamente el tiempo y la atención prestada a esta solicitud, reiterando nuestro respeto por el proceso de evaluación y nuestro interés en continuar fortaleciendo una iniciativa que busca generar impacto económico, social y territorial para Ocaña y la región del Catatumbo. Finalmente, queremos manifestar de manera respetuosa que, al comparar detalladamente el informe de evaluación con el contenido del plan de negocios presentado, nos surge la preocupación de que posiblemente pudo existir alguna confusión, interpretación parcial u omisión involuntaria durante el proceso de revisión, ya que varios de los aspectos señalados como faltantes sí se encuentran desarrollados, especificados y justificados dentro del documento radicado. Desde luego, entendemos y respetamos plenamente el proceso de evaluación realizado por Fondo Emprender; sin embargo, precisamente por el compromiso y el trabajo técnico invertido, solicitamos muy amablemente una revisión y reevaluación objetiva e integral de la propuesta presentada. </t>
  </si>
  <si>
    <t xml:space="preserve">Revisadas las observaciones presentadas por el postulante y contrastadas con el informe de evaluación, se ratifica que el proyecto presenta avances en la identificación de clientes comerciales y consumidores finales, así como una intención de diferenciar perfiles de compra, hábitos de consumo y posibles canales de comercialización. También se evidencia que el plan menciona competidores y plantea elementos de valor asociados al café de especialidad, la trazabilidad, la identidad regional y el enfoque comunitario. Estos aspectos fueron considerados dentro de la evaluación, razón por la cual el informe reconoce que el componente comercial cuenta con una base válida y una oportunidad de mercado identificada. 
No obstante, se ratifica la observación, dado que la debilidad señalada no se refiere únicamente a la ausencia de información, sino a que dicha información aún no se encuentra suficientemente aterrizada como estrategia comercial operativa. Aunque se mencionan clientes, consumidores y competidores, el informe precisa que todavía falta definir con mayor claridad cuáles segmentos serán prioritarios, cómo se abordará cada canal, qué costos implica atenderlos, cuál será la capacidad logística de respuesta y cómo se sostendrá la comercialización en el tiempo. De igual manera, la comparación frente a la competencia requiere pasar de una descripción general de atributos a una demostración concreta de cómo la asociación competirá en precio, calidad, presentación, volumen disponible, canales, capacidad de respuesta y diferenciación real del producto. 
En relación con el componente técnico-operativo, se reconoce que el proyecto plantea un esfuerzo por estructurar el proceso productivo mediante la descripción de etapas, tiempos operativos, maquinaria, responsables, capacidades instaladas y estándares de calidad. Asimismo, se evidencia una intención de organizar la operación mediante roles como operarios, técnico de calidad, maestro tostador y personal de apoyo, así como la definición de capacidades de producción mensual. Estos elementos aportan al entendimiento general del funcionamiento técnico de la iniciativa y fueron valorados en la evaluación. 
Sin embargo, se mantiene la observación porque el informe no cuestiona únicamente la existencia de información descriptiva, sino la falta de articulación práctica entre dicha información y la ejecución real de la operación. En particular, persiste la necesidad de precisar cómo la capacidad instalada se traduce en producción diaria efectiva, cómo se asegura la continuidad del proceso, qué volumen puede sostenerse realmente en el tiempo y cómo se coordinan los recursos humanos, técnicos y logísticos dentro de un esquema asociativo. El informe señala vacíos en el aterrizaje operativo, especialmente en la conexión entre capacidad, producción, organización del trabajo, control de tiempos, metas productivas y mecanismos de seguimiento. 
Respecto del componente asociativo y de impacto, se reconoce que el proyecto plantea una intención clara de trabajar bajo un modelo asociativo, identificando roles y aportes de los integrantes en áreas como producción, calidad, comercialización y gestión de marca. También se valora que la iniciativa busque integrar pequeños caficultores, reducir la intermediación y generar beneficios económicos para la región, lo cual resulta coherente con un enfoque de desarrollo territorial y generación de valor colectivo. 
No obstante, se ratifica la observación, debido a que la debilidad no está en la intención ni en la descripción general de roles, sino en la falta de evidencia suficiente sobre el funcionamiento práctico y sostenible del modelo asociativo. El informe indica que aún no se demuestra con claridad cómo se organizará la toma de decisiones, cómo se coordinará el trabajo entre los asociados, qué reglas formales regirán la permanencia, la distribución de beneficios y la resolución de conflictos, ni qué mecanismos asegurarán la continuidad del trabajo colectivo en el tiempo. Adicionalmente, los impactos positivos se presentan principalmente como beneficios esperados, sin estar suficientemente respaldados por indicadores verificables, metas cuantificadas o una estructura operativa que garantice su cumplimiento. 
En cuanto al componente legal, se reconoce que el proyecto identifica varios requisitos clave para la formalización y operación del negocio, tales como constitución legal, registro ante Cámara de Comercio, DIAN, certificaciones básicas y trámites sectoriales. También se valora que el plan incluya información relacionada con costos, tiempos, procedimientos y entidades responsables, lo cual evidencia una base inicial de cumplimiento legal. 
No obstante, se ratifica la observación porque la debilidad identificada no se limita a la identificación de trámites, sino a la falta de profundidad en su integración práctica dentro del funcionamiento del proyecto. El informe señala que se requiere mayor claridad sobre la estructura interna de la asociación, reglas de toma de decisiones, distribución de responsabilidades, mecanismos de control y gestión de conflictos. Además, el componente normativo externo requiere organizarse como una hoja de ruta aplicable, con responsables, tiempos de ejecución y costos integrados al modelo operativo, incluyendo requisitos sanitarios, etiquetado, protección al consumidor, seguridad y salud en el trabajo, tratamiento de datos y demás obligaciones propias de la actividad. 
Frente a la referencia realizada por el postulante sobre una evaluación anterior del proyecto, se precisa que la revisión de las observaciones se realiza sobre el contenido, alcance, condiciones y criterios aplicables al proceso de evaluación de la Convocatoria 159 - 1C / Víctimas y Vulnerables. En consecuencia, la existencia de una evaluación previa con resultado diferente no sustituye el análisis técnico, comercial, legal, financiero y de impacto efectuado en la convocatoria actual, ni elimina la necesidad de verificar que la formulación presentada demuestre suficiencia, coherencia, aplicabilidad práctica y sostenibilidad conforme a las condiciones vigentes del Fondo Emprender.
Con fundamento en la normatividad vigente del Fondo Emprender, incluidos los acuerdos y disposiciones aplicables sobre evaluación de planes de negocio, rubros financiables, condiciones de viabilidad, pertinencia técnica, sostenibilidad y coherencia integral del proyecto, se concluye que los argumentos presentados por el postulante no desvirtúan las debilidades identificadas en el informe de evaluación. El informe reconoce avances en la comprensión del cliente, la competencia, la estructura técnica general, la intención asociativa y la identificación normativa; sin embargo, mantiene que dichos elementos requieren mayor precisión estratégica, articulación operativa, profundidad normativa, soporte asociativo e indicadores verificables para demostrar la sostenibilidad del negocio. 
Revisadas las observaciones del postulante y contrastadas con el informe de evaluación, se encuentra que el concepto emitido es acorde con lo identificado inicialmente en el plan de negocios. Se ratifica que el proyecto presenta una base comercial, técnica, legal y asociativa pertinente; sin embargo, persisten debilidades en la articulación práctica de la estrategia comercial, la operación productiva, el funcionamiento asociativo, la ruta normativa, la sostenibilidad y la demostración concreta de resultados. Por tanto, no procede modificar el concepto de evaluación. 
Se ratifica el concepto de evaluación NO VIABLE y el puntaje asignado de 56,42 para el proyecto Asociación Grupo Café Ocaña en la Convocatoria 159 - 1C / Víctimas y Vulnerables
</t>
  </si>
  <si>
    <t>CONVOCATORIA: 159 - 1C / Víctimas y Vulnerables ID DEL PROYECTO: 107723 NOMBRE DEL PROYECTO: NAIARA VARIEDADES SECTOR: INDUSTRIAS_MANUFACTURERAS DEPARTAMENTO / MUNICIPIO: Meta – Cumaral PUNTAJE: 81,65 CONCEPTO DE EVALUACIÓN: VIABLE señores evaluadores , se relaciona cada componente con su justificacion para que tengan encuenta para aumentar el puntaje para la obtencion del capital semilla a continuacion: 1. Componente Comercial: Validación del Problema y Datos de Mercado Observación: Falta de soportes o datos concretos para dimensionar la magnitud del problema.  Justificación: Si bien el informe señala una carencia de datos, la validación del problema se encuentra inmersa en el análisis de la competencia y el perfil del cliente detallado en el plan. La urgencia del mercado en Cumaral (Meta) se sustenta en la baja oferta de productos manufacturados localmente con estándares de personalización.  Acción de mejora: se realizo con micro-datos obtenidos de la Cámara de Comercio de Villavicencio/Cumaral sobre el crecimiento del sector manufacturero local y una síntesis de las 20 encuestas de validación realizadas en la etapa de formulación, donde el 85% de los consultados manifestó insatisfacción con los tiempos de entrega de la competencia actual.  2. Componente Técnico: Propuesta de Valor Explícita Observación: La propuesta de valor es más implícita que explícita.  Justificación: La propuesta de valor está inmersa en la descripción detallada del proceso técnico y las fichas técnicas del producto. La diferenciación operativa radica en la flexibilidad del ciclo de producción para pedidos personalizados en tiempos mínimos, algo que la competencia estandarizada no ofrece.  Acción de mejora: Se redefine el concepto central: Naiara Variedades ofrece exclusividad manufacturera con entrega un 20% más rápida que el promedio regional, garantizando calidad en insumos certificados. Se hará énfasis en que el control operativo descrito en el componente técnico es el que materializa esta promesa.  3. Componente Financiero: Reclasificación del Aviso Observación: El aviso del local no es un insumo, es una adecuación.  Justificación : Se acepta la observación técnica sobre la naturaleza contable del activo. Es importante precisar que el rubro fue incluido por su necesidad estética y comercial para la apertura, pero su reclasificación no altera el flujo de caja, la TIR del 28%, ni el monto total solicitado de $72.780.930.  Acción de mejora: Se solicitara una vez se gane el fondo emprender la reclasificación inmediata del ítem Aviso de Local del rubro de Insumos/Inventarios al rubro de Adecuaciones en el plan de inversiones. Este ajuste es estrictamente administrativo y refuerza la coherencia contable del proyecto sin afectar la capacidad instalada.  4. Estrategia de Ventas y Comisiones Observación: Vacíos en la estimación de costos y alcances en la estrategia de colaboradores externos.  Justificación: La estrategia de comisiones por $3.500 COP está diseñada como un costo variable de venta ya contemplado en el margen de contribución del producto. Al ser un modelo escalable, el alcance está limitado únicamente por la capacidad instalada descrita en el componente técnico.  Acción de mejora: proyección de ventas por canal donde se separa el canal Directo del canal Colaboradores Externos, demostrando que incluso en un escenario de 100% ventas por comisión, la rentabilidad del proyecto se mantiene por encima del costo de oportunidad. la Convocatoria 159 Considerando que el proyecto pertenece a la Convocatoria 159 (Víctimas y Vulnerables) y que cuenta con una TIR del 28% (superior al promedio del sector), solicitamos se considere que los ajustes sugeridos son precisiones de forma que no vulneran la estructura de fondo del negocio. NAIARA VARIEDADES representa una oportunidad real de generación de empleo y estabilización económica en el municipio de Cumaral, cumpliendo a cabalidad con los objetivos del Fondo Emprender.</t>
  </si>
  <si>
    <t>"Respuesta a observación – Informe de evaluación
ASUNTO: Respuesta a observaciones – ratificación del concepto de evaluación
PROYECTO: NAIARA VARIEDADES (ID 107723)
CONVOCATORIA: 159 – 1C / Víctimas y Vulnerables
MUNICIPIO: Cumaral, Meta
Respetado(s) emprendedor(es),
En atención a la respuesta presentada frente a las observaciones formuladas en el informe de evaluación, nos permitimos informar que, una vez revisada la información remitida y contrastada con el contenido registrado en el plan de negocios, se ratifica el concepto emitido, con base en las siguientes consideraciones:
En el componente comercial, se evidencia que el plan caracteriza el cliente objetivo, sus hábitos de consumo, capacidad de compra, perfil general y canales de comercialización; sin embargo, se mantiene la recomendación de profundizar en la medición del mercado, dado que la formulación no cuantifica con suficiente claridad la demanda potencial, el tamaño del mercado ni la relación entre esa estimación y las ventas proyectadas. Por tanto, aunque las precisiones presentadas amplían la comprensión de la estrategia comercial, no modifican la valoración asignada, en la medida en que persiste la necesidad de fortalecer la dimensión cuantitativa del mercado atendido por el proyecto en Cumaral y su zona de influencia.
Respecto al componente técnico, se mantiene la valoración favorable, dado que el informe reconoce una estructura clara, productos descritos y un proceso técnico definido. No obstante, continúa siendo pertinente fortalecer la propuesta de valor para que los elementos diferenciadores del proyecto se expresen de manera más directa frente a la competencia, especialmente en términos de personalización, tiempos de entrega, calidad percibida y posicionamiento local.
En el componente financiero, se acepta la precisión relacionada con la clasificación del aviso del local, en concordancia con lo indicado en el informe, donde se señaló que dicho rubro no corresponde a insumo del ciclo productivo y debe clasificarse como adecuación. Esta precisión corresponde a un ajuste de clasificación del rubro y no altera la estructura financiera, el valor solicitado al Fondo Emprender, la TIR ni la viabilidad general del proyecto.
En cuanto a la estrategia de ventas mediante pequeños comercios o colaboradores externos, se observa que el plan registra el esquema de comisión por perfume vendido; sin embargo, se mantiene la recomendación de precisar su alcance dentro de la formulación, especialmente en relación con la estimación de ventas por canal y la forma en que dicha estrategia se articula con la capacidad instalada y las proyecciones comerciales. Esta precisión permite fortalecer la lectura operativa de la estrategia, sin desconocer su pertinencia dentro del modelo de negocio.
En consecuencia, las aclaraciones presentadas se consideran válidas como precisiones frente a la formulación; sin embargo, no generan modificación del puntaje, dado que persiste la necesidad de fortalecer la medición del mercado y hacer más explícitos algunos elementos comerciales y estratégicos identificados en el informe de evaluación.
Por lo anterior, se ratifica el concepto de evaluación VIABLE y el puntaje asignado de 81,65, manteniéndose las recomendaciones formuladas en el informe como aspectos de fortalecimiento para la implementación, diferenciación y posicionamiento comercial del proyecto.
Cordialmente,
Equipo Evaluador
Fondo Emprender – SENA
"</t>
  </si>
  <si>
    <t xml:space="preserve">Respecto a la observación relacionada con explicar con mayor claridad cómo el modelo de venta por porciones diferencia a KEDIR frente a otros negocios de comida preparada, se aclara respetuosamente que esta información sí fue contemplada dentro del proyecto en diferentes apartados, especialmente en la propuesta de valor, caracterización del consumidor, análisis comercial y ventajas competitivas.  En el proyecto se establece que KEDIR maneja un modelo de venta por porciones personalizadas, el cual permite que cada cliente pueda elegir libremente los productos y cantidades que desea consumir, combinando principios, proteínas y ensaladas según sus gustos, necesidades alimenticias y capacidad económica. Esta modalidad representa una diferencia frente a muchos establecimientos tradicionales del sector, donde normalmente se ofrecen platos estándar o menús fijos con opciones limitadas y poca flexibilidad para el consumidor. Asimismo, dentro del documento se menciona que este modelo permite brindar soluciones alimenticias más prácticas, accesibles y ajustadas al estilo de vida de los clientes, especialmente estudiantes, trabajadores y familias que buscan alternativas rápidas, económicas y de sabor casero. También se explicó que la venta por porciones favorece una mayor variedad en la alimentación, evita el desperdicio de alimentos y facilita que cada persona compre únicamente lo que necesita, aspecto que genera valor tanto para el consumidor como para el negocio. De igual manera, en las ventajas competitivas se indicó que KEDIR busca diferenciarse mediante una mayor variedad de productos, un menú dinámico y la posibilidad de personalizar las preparaciones, permitiendo que el cliente tenga una experiencia de compra más flexible frente a otros negocios de comida preparada de la zona. Por lo anterior, se considera que la diferenciación del modelo de venta por porciones sí se encontraba desarrollada dentro del proyecto, aunque posiblemente la información pudo haberse presentado de forma más puntual o resumida para facilitar su identificación dentro del proceso de evaluación.  </t>
  </si>
  <si>
    <t>ID Proyecto: 108692 
Nombre del proyecto: KEDIR
Convocatoria: 159 - 1C / Víctimas y Vulnerables
Criterio observado: Componente comercial - claridad, focalización y comunicación del diferencial competitivo asociado al modelo de venta por porciones. 
Observación del postulante: 
El postulante manifiesta que el modelo de venta por porciones se encuentra descrito en diferentes apartados del plan de negocio, incluyendo la propuesta de valor, la caracterización del cliente y el análisis comercial, y que dicho elemento fue planteado como factor de diferenciación frente a la oferta tradicional del sector.
Resumen de la observación del postulante: 
Se solicita reconsiderar la observación realizada, argumentando que el plan de negocio sí incorpora el modelo de venta por porciones como elemento diferenciador de la iniciativa.
Respuesta del evaluador: 
Revisada la observación del postulante y contrastada con el plan de negocio, se reconoce que el modelo de venta por porciones se encuentra incorporado en la descripción del proyecto, en la propuesta de valor y en el análisis de competencia, donde se señala que el cliente puede adquirir porciones específicas, combinar productos según sus gustos, necesidades y presupuesto, y acceder a una alternativa de comida casera flexible. Asimismo, el informe de evaluación reconoce que la iniciativa identifica elementos diferenciadores como el uso de canales digitales, la personalización de porciones, la orientación hacia alimentos más saludables y la atención cercana. 
Sin embargo, la observación formulada en la evaluación no se refiere a la ausencia del contenido, sino a la necesidad de mayor precisión y síntesis en su presentación dentro del componente comercial. En el informe de evaluación se indicó que el componente comercial requiere mayor precisión operativa y se recomendó explicar con mayor claridad cómo el modelo de venta por porciones diferencia a KEDIR frente a otros negocios de comida preparada. Esta apreciación es coherente con las instrucciones del instrumento del plan de negocio, que señalan que la información debe diligenciarse de manera clara, coherente y verificable para el análisis técnico, comercial, financiero y jurídico del proyecto en la fase de evaluación. 
En consecuencia, se mantiene la observación, dado que, aunque el diferencial fue mencionado en el plan, su exposición se presenta de forma distribuida y descriptiva, sin consolidarse de manera suficientemente directa en términos comparativos frente a la competencia ni evidenciarse como un beneficio concreto, medible o determinante para la decisión de compra del cliente. 
Concepto: Revisado el plan de negocio y el informe de evaluación, se encuentra que el concepto emitido es acorde con lo identificado inicialmente en el componente comercial, toda vez que el modelo de venta por porciones está presente en el documento, pero requiere mayor claridad, focalización y estructuración como diferencial competitivo. 
Efecto: Se ratifica el concepto y el puntaje asignado. El proyecto mantiene una calificación final de 82,73 puntos y concepto de evaluación VIABLE, sin modificación del puntaje.</t>
  </si>
  <si>
    <t xml:space="preserve">Señores evaluadores,  De manera respetuosa, me permito presentar observaciones frente al informe de evaluación del proyecto Café Don Juve, con el propósito de controvertir algunos aspectos calificados como debilidades, inconsistencias o insuficiencias, y evidenciar que varios de ellos corresponden a limitaciones propias del formato, interpretaciones parciales o elementos ya considerados dentro del plan.  En el componente comercial, si bien se indica que la estrategia operativa requiere mayor aterrizaje, es importante precisar que el proyecto sí establece una diferenciación clara entre cliente institucional y consumidor final, así como una ruta progresiva de mercado desde lo local hacia lo regional. La ausencia de mayor detalle en volúmenes específicos de clientes o frecuencias responde a que el formato del plan no permite incorporar proyecciones comerciales más desagregadas ni anexos de validación. No obstante, la proyección de ventas presentada sí integra estas variables de manera implícita, articulando capacidad productiva, crecimiento esperado y comportamiento del mercado.  Respecto a los canales de comercialización, se menciona que son básicos; sin embargo, estos corresponden a una fase inicial coherente con el estado actual del proyecto, el cual ya cuenta con presencia en mercados locales y ferias, tal como reconoce el mismo informe . La estrategia no depende exclusivamente de elementos físicos como banners o tarjetas, sino que se articula con redes sociales, relacionamiento territorial y circuitos cortos de comercialización, aspectos que, aunque no se detallan extensamente por limitaciones de espacio, hacen parte de la operación real del negocio.  En el componente técnico, se señala dispersión por la existencia de varias líneas de producto. No obstante, el proyecto sí identifica al café de origen como producto ancla, mientras que las demás líneas corresponden a estrategias de aprovechamiento y diversificación progresiva, propias de modelos agroindustriales sostenibles. La estructura planteada no implica ejecución simultánea desorganizada, sino escalonamiento técnico acorde a la disponibilidad de recursos. En cuanto a la capacidad instalada, esta fue calculada con base en los equipos proyectados y los tiempos de proceso definidos, por lo que su relación con la producción esperada sí existe, aunque el formato no permite desarrollar en mayor profundidad los soportes técnicos de cálculo.  Sobre el componente legal, se indica falta de precisión normativa, particularmente en productos como el vino de cereza de café. Es pertinente aclarar que el proyecto reconoce los requisitos generales exigidos por la normatividad vigente, y que la profundización por producto suele desarrollarse en etapas posteriores a la financiación, cuando se cuenta con acompañamiento técnico especializado. Asimismo, la inclusión de algunos rubros como la constitución responde a la estructuración integral del negocio, aunque se entiende su ajuste frente a los lineamientos de financiabilidad.  En el componente financiero, se cuestiona la relación entre proyección de ventas, capacidad y mercado. Sin embargo, dicha relación sí está contemplada en el modelo financiero, donde las ventas se estructuran con base en la capacidad productiva estimada y un crecimiento progresivo realista. La ausencia de mayor desagregación de costos indirectos o depreciaciones específicas obedece nuevamente a restricciones del formato, el cual no permite detallar todos los supuestos técnicos utilizados. Aun así, el proyecto logra una TIR positiva y aceptable, lo que evidencia coherencia general en la estructuración económica.  Finalmente, en el componente de impacto, se menciona la necesidad de mayor medición. Si bien es un punto válido, el proyecto ya incorpora elementos verificables como generación de ingresos, empleo directo, participación en mercados y articulación con actores territoriales . La limitación radica en la imposibilidad de incluir indicadores más amplios dentro del formato, no en la ausencia de estos en la lógica del proyecto.  En conclusión, el proyecto Café Don Juve presenta una formulación coherente, viable y alineada con la convocatoria, donde varias de las observaciones señaladas corresponden más a oportunidades de ampliación que a inconsistencias estructurales. Se solicita, respetuosamente, que estas consideraciones sean tenidas en cuenta en la revisión del puntaje, reconociendo que el proyecto sí cuenta con bases sólidas técnicas, comerciales y financieras, y que sus aparentes debilidades responden en gran medida a limitaciones del instrumento de formulación y no a vacíos reales en su concepción. </t>
  </si>
  <si>
    <t xml:space="preserve">Una vez revisada la observación presentada y contrastada con el análisis del plan de negocios y el informe de evaluación, se reconoce que el proyecto Café Don Juve cuenta con una base sólida en los componentes comercial, técnico, legal, financiero y de impacto. En este sentido, varias de las observaciones formuladas por el postulante permiten aclarar el alcance de la propuesta y evidencian que el proyecto dispone de elementos suficientes para mantener el concepto de viabilidad.
En el componente comercial, se reconoce que el plan diferencia entre cliente institucional y consumidor final, y que plantea una ruta de mercado progresiva desde espacios locales hacia escenarios regionales, con presencia en mercados locales, ferias campesinas, redes sociales, punto de venta y circuitos cortos de comercialización. Sin embargo, se mantiene la recomendación de profundizar en volúmenes por cliente, frecuencia de compra, metas por canal y estrategia de expansión, con el fin de fortalecer la trazabilidad de las ventas proyectadas.
En el componente técnico, se acepta que el café de origen opera como producto ancla y que las demás líneas corresponden a una diversificación progresiva. No obstante, se mantiene la necesidad de precisar con mayor detalle la capacidad instalada, la secuencia de escalamiento y el orden de entrada de cada línea de producto, para asegurar una ejecución ordenada y coherente con los recursos disponibles.
En el componente legal, se reconoce que el plan identifica trámites generales como constitución legal, notificación sanitaria, registro de marca, uso del suelo y certificado de bomberos. Sin embargo, por la naturaleza del portafolio, se mantiene la recomendación de profundizar los requisitos específicos por producto, especialmente para el vino artesanal de cereza de café. Así mismo, se recuerda que la constitución legal, aunque puede estar contemplada como parte de la estructuración del negocio, debe ser asumida por la postulante cuando corresponda a un rubro no financiable con recursos del Fondo Emprender, de acuerdo con los lineamientos aplicables.
En el componente financiero, se reconoce que el proyecto presenta una TIR positiva y una estructura general que permite sostener el concepto de viabilidad. No obstante, se mantiene la recomendación de fortalecer el costeo integral por línea, incluyendo insumos completos, costos indirectos, mantenimiento, depreciación, participación en ferias y logística comercial, con el fin de mejorar la consistencia de la rentabilidad proyectada durante la ejecución.
En el componente de impacto, se reconocen avances verificables relacionados con participación en mercados, punto de venta, presencia digital, sello verde de CORNARE, acompañamiento técnico y articulación territorial. Estos aspectos fortalecen la lectura favorable del proyecto. Sin embargo, se mantiene la recomendación de convertir dichos impactos en metas medibles de ventas, empleo, beneficiarios, sostenibilidad ambiental y permanencia del negocio.
Conforme a la revisión realizada, las observaciones del postulante no desvirtúan el análisis efectuado ni generan modificación del concepto emitido. Las recomendaciones del informe se mantienen como acciones necesarias para fortalecer la ejecución, trazabilidad, sostenibilidad y seguimiento del proyecto, sin afectar el concepto favorable previamente otorgado.
Concepto:
Revisado el plan de negocios, la observación presentada y el informe de evaluación, se ratifica que el proyecto Café Don Juve mantiene condiciones suficientes de coherencia comercial, técnica, legal, financiera y de impacto para conservar el concepto de VIABLE. Las recomendaciones realizadas se mantienen como aspectos de mejora para la etapa de ejecución y fortalecimiento del negocio.
Efecto:
Se ratifica el concepto de VIABLE y se mantiene la ponderación otorgada en la evaluación.
</t>
  </si>
  <si>
    <t xml:space="preserve">Yo, Sandra Milena Martínez Amaya, mayor de edad, identificado(a) con cédula de ciudadanía No. 1.091.593.633 expedida en La Playa de Belén actuando en calidad de emprendedor(a) participante de la convocatoria de Fondo Emprender referenciada, 159 - 1C / Victimas y Vulnerables, que se presenta por segunda vez a convocatoria: Puntaje del 2025: 65,34 y Puntaje del 2026 72,63 VIABLE;  me permito presentar solicitud formal en los siguientes términos:  De manera atenta solicito la revisión detallada y de fondo del informe de evaluación del proyecto identificado con el ID 111702, toda vez que no estoy de acuerdo con la evaluación dada a los aspectos técnicos, financieros, comerciales, jurídicos y de impactos, del plan negocios: CREAR ESP - SAOMY PASTELERIA ARTESANAL por las siguientes razones: COMPONENTE DE MERCADO Y COMERCIAL: En el proyecto se presentó caracterización demográfica y conductual del cliente objetivo, incluyendo segmentación por edad, estrato socioeconómico, ubicación geográfica, hábitos de consumo y comportamiento digital, soportado con información de Bogotá Cómo Vamos, Secretaría Distrital de Planeación, Observatorio de Hábitat y Cámara de Comercio de Bogotá. Se incorporaron herramientas de validación como Lean Canvas, tarjetas persona y Jobs To Be Done para identificar necesidades, motivaciones y comportamiento del consumidor. También se contemplaron estrategias de comercialización mediante canales digitales y presenciales, incluyendo Facebook, Instagram y WhatsApp Business acordes al modelo de negocio. En el análisis competitivo, la información fue desarrollada conforme a la estructura y cantidad de campos habilitados en la plataforma de formulación, la cual permitía registrar un número limitado de competidores dentro del componente correspondiente. se priorizó los referentes comerciales más relevantes para el modelo de negocio, con sus precios, fortalezas y debilidades comparadas.  COMPONENTE TECNICO: En el proyecto se presentaron procesos productivos estructurados por etapas, incluyendo tiempos de preparación, mermas, frecuencias de producción, protocolos de limpieza, manipulación de alimentos, mantenimiento preventivo y control de calidad para las diferentes líneas de producto. Se describieron capacidades aproximadas de producción y procedimientos operativos estandarizados, aspectos que el mismo informe reconoce al indicar que el proceso productivo se encuentra estructurado y que existe una propuesta diferenciada. COMPONENTE FINANCIERO: El proyecto presenta proyecciones financieras con trazabilidad entre ventas, costos, inversión y operación, reflejando indicadores positivos de viabilidad como flujo de caja favorable, TIR y Valor Presente Neto positivos. Se contemplaron costos de materia prima, mano de obra, gastos operativos y crecimiento progresivo de ventas acordes al modelo de negocio planteado. COMPONENTE LEGAL: En el proyecto se contemplaron trámites y requisitos para la formalización y operación del establecimiento, incluyendo inscripción ante Cámara de Comercio, RUT, certificado de uso de suelo, concepto técnico del Cuerpo de Bomberos, registro de marca ante la SIC y concepto sanitario ante Secretaría de Salud, incorporando tiempos y costos estimados de implementación. Se considera que el proyecto sí presenta una base de estructuración legal y regulatoria. COMPONENTE DE IMPACTO: En el proyecto se desarrolló el mapa de actores incluyendo entidades públicas, privadas y aliados estratégicos como Prosperidad Social, Cámara de Comercio de Bogotá, iNNpulsa, Hecho en Bogotá y proveedores rurales, especificando su aporte al fortalecimiento de la iniciativa. Asimismo, se incluyó la articulación del proyecto con políticas públicas nacionales y distritales relacionadas con economía popular, emprendimiento, sostenibilidad, inclusión social y fortalecimiento de mipymes. Se describieron impactos económicos, sociales, ambientales y tecnológicos del proyecto, incluyendo generación de empleo, fortalecimiento de proveedores rurales, uso de empaques sostenibles, transformación digital y aporte a población víctima del conflicto armado. Por lo anterior, se considera que el componente sí fue desarrollado dentro de los espacios habilitados en la plataforma. Frente a la observación sobre articulación con entidades de víctimas y vulnerables, el proyecto sí incorpora el enfoque de inclusión y reparación mediante la alineación con la Ley 1448 de 2011, CONPES 4031 de 2021 y programas de economía popular, por lo cual se solicita revisar nuevamente la calificación otorgada. En atención a lo anterior, solicito respetuosamente:  1.Que se revise nuevamente la evaluación del proyecto, teniendo en cuenta de manera integral los argumentos presentados.  2.Que se ajuste el puntaje de la evaluación en caso de encontrarse inconsistencias o apreciaciones que no correspondan con la información registrada en la plataforma.  3.Que se emita una respuesta de fondo, clara y específica frente a cada uno de los puntos expuestos  4.Que se me informe el procedimiento, tiempos y dependencia responsable del análisis de esta solicitud.  Agradezco su oportuna respuesta y solución.  Sandra Milena Martínez Amaya 111702 - CREAR ESP - SAOMY PASTELERIA ARTESANAL  </t>
  </si>
  <si>
    <t xml:space="preserve">Proyecto: 111702 
Nombre del proyecto: Saomy Pasteleria Artesanal 
Convocatoria: 159 - 1C / Víctimas y Vulnerables 
Criterio observado: Calificación obtenida y valoración integral de los componentes comercial, técnico, legal, financiero e impacto del plan de negocios. 
Observación del postulante: El postulante presenta observaciones frente al resultado de evaluación y solicita revisión del puntaje asignado, manifestando que el proyecto cuenta con condiciones técnicas de viabilidad.
Resumen de la observación: Se aceptan las observaciones realizadas por el postulante; sin embargo, revisado el informe de evaluación, se mantiene el puntaje otorgado por el evaluador, dado que el proyecto obtuvo concepto VIABLE con una calificación final de 72,63 puntos. La viabilidad técnica del proyecto no implica que todos los componentes evaluados se encuentren plenamente fortalecidos, pues el informe identifica aspectos susceptibles de mejora en los componentes comercial, técnico, legal, financiero e impacto. 
Respuesta del evaluador: Revisadas las observaciones presentadas por el postulante y contrastadas con el informe de evaluación, se acepta la observación en cuanto al interés de fortalecer la iniciativa; no obstante, se mantiene la calificación final de 72,63 puntos y el concepto VIABLE. El resultado corresponde a una valoración integral del plan de negocios y no únicamente a la existencia de condiciones técnicas de ejecución. El informe no presenta puntajes numéricos independientes por componente; por tanto, la calificación final refleja el análisis conjunto de los aspectos comercial, técnico, legal, financiero e impacto. 
En el componente comercial, el proyecto presenta avances importantes en la caracterización del cliente y del entorno competitivo, identificando consumidores y empresas locales relevantes para el expendio de comidas preparadas en cafetería en Bogotá D.C. No obstante, este componente debe fortalecerse mediante mayor segmentación demográfica, que incluye estratos socioeconómicos, rangos de edad, capacidad de compra y frecuencia de consumo para complementar lo ya expuesto. También se debe robustecer la fundamentación cuantitativa del mercado con cifras verificables del DANE, Cámara de Comercio de Bogotá y gremios sectoriales aplicables al CIIU 5613 que fortalezcan lo ya expuesto, así como construir una matriz competitiva con competidores reales, localización, precios, fortalezas y debilidades. Aunque se incluyeron herramientas y/o filosofías como la lean y canales digitales es necesario abordarlos con mayor profundidad e integralidad dentro del plan. Es Por ello, aunque el componente comercial aporta elementos favorables, la calificación se mantiene porque requiere mayor soporte estadístico, profundización del análisis competitivo y desarrollo del plan de mercadeo con canales digitales y presenciales (Mix-Marketing).
En el componente técnico, el proyecto describe la propuesta productiva, las líneas de producto o servicio, el proceso productivo, los recursos físicos y el equipo humano requerido. Sin embargo, se debe mejorar la documentación del proceso operativo, la secuencia lógica con tiempos por etapa, capacidades instaladas por línea de producto, rendimientos esperados y articulación de dicha capacidad con la proyección de ventas mensual. También se requiere precisar marcas, modelos y especificaciones técnicas de los equipos centrales, con el fin de validar la coherencia entre la inversión solicitada y la capacidad productiva proyectada. Adicionalmente, el componente debe fortalecer sus protocolos de calidad y su articulación con la Resolución 2674 de 2013, la Resolución 5109 de 2005 y el manejo de residuos conforme al Decreto 4741 de 2005. 
En el componente legal, el informe reconoce que el plan identifica trámites esenciales para la formalización empresarial, como la inscripción en el RUES ante la Cámara de Comercio, el RUT ante la DIAN y la apertura de cuenta bancaria. No obstante, debe profundizarse en los trámites sectoriales aplicables al CIIU 5613, incluyendo certificado de uso de suelo, concepto técnico del Cuerpo de Bomberos, registro de marca ante la SIC en las clases Niza pertinentes, implementación de política de tratamiento de datos personales conforme a la Ley 1581 de 2012 y Decreto 1377 de 2013, y registro de bases de datos ante la SIC cuando aplique. Asimismo, el proyecto debe articularse con la Resolución 2674 de 2013, el Decreto 3075 de 1997, la Resolución 5109 de 2005, el Decreto 1072 de 2015 y la Resolución 312 de 2019. Por tanto, se mantiene la calificación porque el componente legal presenta avances, pero requiere mayor detalle en permisos, cronología, responsables y costos asociados. 
En el componente financiero, el proyecto presenta indicadores favorables, con una TIR de 23,04% y un VPN de $30.184.414, ambos positivos. El monto solicitado es de $73.538.010, dentro del tope autorizado para la modalidad. La proyección de ventas contempla ingresos de $92.985.100 en el Año 1, $124.840.732 en el Año 2 y $141.943.962 en el Año 3; además, la utilidad operativa proyecta crecimiento del Año 1, por $14.961.502, al Año 2, por $18.393.987, con una variación del 23%. Sin embargo, el componente financiero debe fortalecerse incorporando explícitamente IPC 2026 e IPP 2026 en los incrementos anuales de precios y costes, desagregando la inversión solicitada por categorías financiables conforme al Acuerdo 010 de 2019 y validando la coherencia entre los cargos declarados y la mano de obra incluida en el modelo financiero. Por ello, aunque la viabilidad financiera está respaldada por indicadores positivos, se mantiene el puntaje porque aún se requiere mayor trazabilidad y soporte de los supuestos. 
En el componente de impacto, el proyecto se articula con la Convocatoria 159 - 1C / Víctimas y Vulnerables y plantea efectos económicos, sociales, ambientales y de innovación en Bogotá D.C. El informe identifica la generación de 1 empleo directo formal, cobertura de mínimo 50 beneficiarios directos en los primeros doce meses, reducción del consumo de insumos por unidad producida en al menos 10% al cuarto año, consolidación de mínimo 3 alianzas formales y crecimiento anual del 8% en cobertura de beneficiarios y territorio atendido. No obstante, el componente debe consolidarse con línea base cuantificada, frecuencia de medición trimestral o semestral, responsables de seguimiento y formalización de alianzas mediante actas o cartas de entendimiento. También se debe ampliar el mapa de actores con responsabilidades específicas, incluyendo articulación con la Unidad para las Víctimas, Prosperidad Social y Centro Nacional de Memoria Histórica. Por tanto, se mantiene la calificación porque el impacto es pertinente, pero requiere mayor formalización, medición y seguimiento. 
En consecuencia, aunque se aceptan las observaciones del postulante, no se evidencian elementos suficientes para modificar el puntaje asignado. La calificación final de 72,63 puntos refleja que el proyecto es viable, pero aún presenta oportunidades de mejora en la cuantificación del mercado, el análisis competitivo, la documentación productiva, la consolidación legal, la desagregación financiera y la medición del impacto. Por ello, el puntaje otorgado por el evaluador se mantiene, al ser coherente con el nivel de desarrollo evidenciado en los componentes evaluados. 
Concepto: Se acepta la observación presentada por el postulante; sin embargo, revisado el plan de negocios y el informe de evaluación, se mantiene el concepto VIABLE y la calificación final de 72,63 puntos. El proyecto presenta condiciones técnicas, comerciales y financieras favorables, incluyendo TIR positiva, VPN positivo y monto solicitado dentro del tope autorizado; no obstante, persisten aspectos por mejorar en los componentes comercial, técnico, legal, financiero e impacto, los cuales sustentan la permanencia del puntaje asignado. 
Efecto: Se ratifica el concepto VIABLE y se mantiene el puntaje asignado de 72,63 puntos.
</t>
  </si>
  <si>
    <t>En el marco del proceso de evaluación del proyecto DIVINA DOTACIÓN, identificado con ID 112053 y presentado a la Convocatoria 159, me permito presentar de manera respetuosa observaciones técnicas orientadas a la revisión del puntaje asignado de 86.73 puntos, considerando que existen algunos aspectos que podrían estar siendo interpretados de manera parcial dentro del análisis efectuado. En primer lugar, es importante precisar que el modelo del proyecto sí contempla los costos operativos necesarios para su funcionamiento, incluyendo arriendo, servicios públicos, insumos recurrentes y gastos asociados a la operación. Estos costos hacen parte de la estructura financiera del negocio; sin embargo, no fueron incorporados dentro de los rubros solicitados al Fondo Emprender debido a que se plantean como aportes asumidos directamente por la unidad productiva, en coherencia con la normatividad sobre rubros financiables. En este sentido, la no inclusión de estos costos dentro de la solicitud no implica su ausencia en el modelo, sino una estrategia de sostenibilidad basada en una combinación de recursos propios y financiación, lo cual fortalece la viabilidad del proyecto. De igual forma, en relación con el equipo de trabajo, se considera pertinente aclarar que la estructura operativa del proyecto responde a un modelo flexible en el cual ciertos roles, como el diseño, pueden ser asumidos bajo esquemas de tercerización o contratación por demanda, práctica común en el sector de la manufactura y personalización textil. Esto permite optimizar costos en etapas iniciales sin afectar la capacidad operativa del negocio. Asimismo, los costos asociados al recurso humano se encuentran contemplados dentro de la estructura financiera general, aunque no se soliciten en su totalidad al Fondo Emprender, lo cual no compromete la sostenibilidad del proyecto, sino que evidencia una estrategia de optimización de recursos durante la fase inicial. En cuanto al componente legal, se reconoce la observación realizada frente a la coherencia entre el tipo de constitución y su descripción. No obstante, esta situación corresponde a una fase de definición dentro del proceso de formalización, sin que ello afecte la viabilidad jurídica del proyecto, ya que en ambos casos contemplados, tanto persona natural con establecimiento de comercio como sociedad por acciones simplificada, se cuenta con plena capacidad para desarrollar la actividad económica propuesta. Por lo tanto, la observación identificada no compromete el cumplimiento normativo del proyecto, sino que constituye un ajuste de forma que puede ser definido en la etapa de implementación. Adicionalmente, es importante resaltar que el mismo informe de evaluación reconoce fortalezas significativas en los componentes comercial, técnico e impacto, destacando una propuesta de valor pertinente, una solución bien estructurada, evidencia de ventas previas y una clara aceptación del mercado.  Esta condición ubica al proyecto en un nivel de madurez superior frente a iniciativas en etapa inicial, reduciendo el riesgo de implementación y alineándose con niveles altos dentro de la metodología de evaluación basada en variables calificadas en escala de 0 a 4. [79603937_1...onv 159-1C | PDF] Bajo este enfoque metodológico, los componentes del proyecto presentan características propias de calificaciones cercanas al nivel máximo, particularmente en lo relacionado con validación de mercado, coherencia técnica y potencial de impacto territorial. En este sentido, las observaciones identificadas corresponden a aspectos de ajuste y precisión que no afectan la estructura ni la viabilidad integral del modelo de negocio. En consecuencia, y considerando que el proyecto cumple de manera sólida con los criterios de evaluación establecidos, se solicita respetuosamente la revisión del puntaje asignado, en el entendido de que los elementos mencionados podrían sustentar un ajuste del mismo hacia un rango superior, más cercano a los niveles sobresalientes de calificación, en coherencia con la calidad general del plan de negocio. Agradezco de antemano la atención prestada a la presente observación y quedo atento a cualquier requerimiento adicional.</t>
  </si>
  <si>
    <t xml:space="preserve">ID: 112053
Nombre del proyecto: DIVINA DOTACIÓN
Convocatoria: 159 - 1C / Víctimas y Vulnerables. 
Criterio observado:
Componentes técnico, legal, financiero, operativo y de equipo de trabajo del plan de negocios, en relación con la integración de costos operativos, coherencia de la estructura financiera, definición del equipo requerido para la operación, consistencia del tipo de constitución legal y suficiencia de los soportes frente a los rubros solicitados al Fondo Emprender.
Observación del postulante:
El postulante solicita la revisión del puntaje asignado de 86.73 puntos, argumentando que el modelo del proyecto sí contempla costos operativos como arriendo, servicios públicos, insumos recurrentes y gastos de operación, aunque no fueron incluidos dentro de los rubros solicitados al Fondo Emprender por ser asumidos por la unidad productiva. Asimismo, aclara que el equipo de trabajo responde a un modelo flexible, en el cual algunos roles, como el diseño, podrían tercerizarse o contratarse por demanda. Frente al componente legal, señala que la diferencia entre persona natural con establecimiento de comercio y SAS corresponde a una definición pendiente dentro del proceso de formalización, sin afectar la viabilidad jurídica del proyecto. Finalmente, resalta las fortalezas reconocidas en el informe de evaluación en los componentes comercial, técnico e impacto, y solicita que dichas condiciones sean consideradas para ajustar el puntaje hacia un rango superior.
Resumen de la observación:
La observación presentada busca que se revise el puntaje asignado, indicando que las brechas identificadas en el informe corresponden a aspectos de ajuste y precisión que no comprometen la viabilidad integral del modelo de negocio. El postulante sostiene que los costos operativos, la estructura de recurso humano y la definición legal pueden ser asumidos o ajustados durante la implementación. No obstante, dichas aclaraciones no modifican el hecho de que, al momento de la evaluación, el plan presentaba oportunidades de mejora asociadas a la integración completa de costos operativos, la coherencia entre necesidades y requerimientos, la definición del equipo de trabajo y la consistencia del esquema legal. El informe reconoció fortalezas importantes en los componentes comercial, técnico e impacto, pero también identificó brechas operativas, financieras y legales que justifican el puntaje asignado. 
Respuesta del evaluador:
Una vez revisada la observación presentada por el postulante frente al puntaje asignado al plan de negocios DIVINA DOTACIÓN, se ratifica el puntaje y el concepto emitido en la evaluación, teniendo en cuenta que el análisis realizado se fundamentó en la información registrada, estructurada y soportada en el plan de negocios al momento de la revisión.
Frente a los costos operativos, si bien el postulante manifiesta que rubros como arriendo, servicios públicos, insumos recurrentes y otros gastos asociados a la operación serían asumidos directamente por la unidad productiva, se precisa que estos debían reflejarse de manera completa y coherente dentro de la estructura financiera del plan de negocios. La no solicitud de dichos rubros al Fondo Emprender no elimina la necesidad de evidenciar su financiación, impacto en el flujo de caja y relación con la sostenibilidad operativa del proyecto. Por tanto, se mantiene la observación relacionada con la brecha entre los costos reales de operación y los rubros incorporados en las necesidades y requerimientos del plan.
En relación con el equipo de trabajo, se reconoce que el proyecto puede contemplar esquemas flexibles de contratación o tercerización para ciertos roles, como el diseño. No obstante, dicha estrategia debía estar expresamente descrita, justificada y articulada dentro del plan de negocios evaluado, especialmente por su incidencia en la operación, la capacidad productiva, los costos laborales y la sostenibilidad del modelo. Al no evidenciarse de forma suficiente la incorporación del rol del diseñador, ni la cobertura completa de los pagos asociados al equipo operativo, se mantiene la observación formulada en el informe de evaluación.
Respecto al componente legal, aunque tanto la figura de persona natural con establecimiento de comercio como la sociedad por acciones simplificada pueden permitir el desarrollo de la actividad económica propuesta, la evaluación identificó una inconsistencia entre el tipo de constitución seleccionado y la descripción de los trámites planteados. Esta situación genera ambigüedad sobre la figura jurídica definitiva del proyecto y afecta la claridad y coherencia del componente legal. Por tanto, se ratifica la necesidad de unificar el tipo de constitución y complementar los permisos sectoriales aplicables a la actividad de manufactura textil.
Frente a las fortalezas del proyecto en los componentes comercial, técnico e impacto, se precisa que estas fueron reconocidas y valoradas dentro del informe de evaluación. Sin embargo, dichas fortalezas fueron ponderadas junto con las oportunidades de mejora identificadas en los componentes operativo, financiero, legal y de equipo de trabajo. En consecuencia, no se evidencian elementos suficientes para modificar el puntaje asignado, dado que las aclaraciones presentadas corresponden principalmente a precisiones posteriores o a aspectos que debían estar desarrollados y soportados dentro del plan de negocios evaluado.
En consecuencia, la observación no desvirtúa el análisis realizado ni modifica el resultado de la evaluación. Se invita al postulante a realizar los ajustes requeridos, fortalecer la coherencia entre el plan operativo, la estructura financiera, los rubros financiables y no financiables, el equipo de trabajo, la tercerización de roles cuando aplique y la definición legal del proyecto.
Concepto:
Se ratifica el concepto emitido en la evaluación. El proyecto fue categorizado como VIABLE, con una calificación final de 86.73 puntos. Las observaciones presentadas por el postulante no modifican el análisis realizado, dado que las brechas identificadas en el informe corresponden a aspectos que debían estar claramente incorporados, articulados y soportados en el plan de negocios evaluado. 
Efecto:
Se ratifica el concepto y el puntaje inicialmente asignado.
</t>
  </si>
  <si>
    <t xml:space="preserve">APELACIÓN Y SOLICITUD DE REVISIÓN TÉCNICA CONVOCATORIA 159 – 1C / VÍCTIMAS Y VULNERABLES CÓDIGO DEL PROYECTO: 113119 NOMBRE DEL PROYECTO: ASOCIACIÓN CREACIONES Y&amp;R Cordial saludo, Por medio del presente documento, nos permitimos presentar de manera respetuosa solicitud de revisión técnica y reconsideración del concepto de evaluación emitido al proyecto “ASOCIACIÓN CREACIONES Y&amp;R”, el cual obtuvo una calificación de 62.08 puntos y concepto “NO VIABLE”. La presente apelación se fundamenta en que el proyecto fue reformulado y fortalecido conforme a las observaciones realizadas en convocatorias anteriores, donde la iniciativa había obtenido una calificación superior. En esta nueva postulación se incorporaron ajustes técnicos, comerciales, organizativos y financieros orientados precisamente a corregir las debilidades señaladas previamente por el equipo evaluador. Por tal motivo, consideramos pertinente solicitar una revisión complementaria de algunos criterios de evaluación que, desde nuestra consideración, pudieron no ser valorados integralmente o pudieron derivarse de interpretaciones que no reflejan de manera exacta la información contenida dentro del proyecto formulado. 1.OBSERVACIÓN RELACIONADA CON LA CUANTIFICACIÓN DEL MERCADO Y LAS PROYECCIONES DE VENTAS Observación del evaluador: “...no se presentan datos de población objetivo, poder adquisitivo de la zona ni estudios de demanda que respalden las proyecciones de ventas de $427 millones en el primer año para un mercado local relativamente pequeño como Villanueva.” APELACIÓN: Respetuosamente consideramos que el proyecto sí incorpora elementos de validación comercial y caracterización del mercado objetivo que respaldan las proyecciones planteadas. Dentro del documento se identifican claramente segmentos específicos de mercado, incluyendo mujeres entre 18 y 60 años de Villanueva y municipios cercanos, así como distribuidores minoristas y mayoristas que amplían significativamente el alcance comercial del proyecto más allá del consumidor local directo. Igualmente, el proyecto incorpora resultados de validación de mercado donde se evidencia que el 83% de las encuestadas compra ropa al menos una vez cada tres meses y que existe una preferencia marcada por prendas casuales y modernas. Adicionalmente, el modelo de negocio no se limita únicamente al municipio de Villanueva, sino que contempla comercialización en municipios cercanos como San Juan del Cesar, Urumita y El Molino, además del canal de distribuidores y comerciantes. Las proyecciones financieras fueron construidas teniendo en cuenta la capacidad instalada planteada, el volumen proyectado de producción y la diversificación de canales de venta, incluyendo consumidor final, ventas por volumen y distribuidores. Por ello, consideramos que las proyecciones sí poseen sustento técnico y comercial dentro del alcance regional planteado en el proyecto. 2.OBSERVACIÓN RELACIONADA CON LOS CANALES DE COMERCIALIZACIÓN Y ESTRATEGIA DIGITAL Observación del evaluador: “...la estrategia de canales de comunicación y distribución se limita a herramientas tradicionales (tarjetas de presentación, aviso exterior y diseño de logo), sin contemplar estrategias digitales...” APELACIÓN: Respetuosamente consideramos que esta observación no refleja integralmente la información consignada en el proyecto presentado. Dentro de la formulación sí se contemplan estrategias digitales y herramientas de promoción comercial, incluyendo campañas en Facebook e Instagram Ads, uso de redes sociales para posicionamiento de marca, interacción con clientes y promoción de colecciones. De igual manera, se planteó la utilización de canales mixtos de comercialización, incluyendo ventas directas, distribución a comerciantes minoristas y promoción digital orientada al segmento femenino identificado en el estudio de mercado. Además, dentro de los avances comerciales se especifica que la marca ya cuenta con presencia en Instagram y una base inicial de clientas, lo cual demuestra que sí existe una estrategia digital inicial y validación comercial previa. Por lo anterior, consideramos que la evaluación pudo haber omitido o no valorar completamente las acciones digitales y comerciales incorporadas dentro del componente de canales y avances comerciales del proyecto. 3.OBSERVACIÓN RELACIONADA CON LOS PANELES SOLARES Y EL PRESUPUESTO Observación del evaluador: “...se solicitan recursos por valor de $660.000.000 para la adquisición de paneles solares, lo cual no guarda relación con la actividad económica propuesta...” APELACIÓN: Respetuosamente consideramos que esta observación puede derivarse de una interpretación errónea de la información financiera consignada en el proyecto, debido a que la iniciativa no solicita recursos por valor de $660.000.000 para paneles solares. El valor realmente contemplado para este componente corresponde aproximadamente a $66.000.000, asociado a una adecuación técnica orientada a eficiencia energética y sostenibilidad operativa del taller de confección, en coherencia con el componente ambiental planteado en la iniciativa. En ningún momento el proyecto plantea una inversión de $660 millones exclusivamente en paneles solares, razón por la cual consideramos importante realizar una revisión puntual de este aspecto, ya que dicha interpretación impacta directamente la percepción de coherencia financiera y técnica del proyecto. Asimismo, el componente energético fue planteado como una estrategia complementaria de reducción de costos operativos a largo plazo y sostenibilidad ambiental, no como el eje principal de inversión de la iniciativa. Por lo anterior, solicitamos respetuosamente verificar nuevamente la información presupuestal correspondiente a este rubro. 4.OBSERVACIÓN RELACIONADA CON LA DIVERSIFICACIÓN DE PRODUCTOS Y FUENTES DE INGRESO Observación del evaluador: “Diversificar la línea de productos hacia accesorios complementarios y considerar la confección de uniformes como fuente de ingresos más estable.” APELACIÓN: Respetuosamente consideramos importante precisar que el proyecto sí fue estructurado bajo una visión de crecimiento progresivo y diversificación comercial, priorizando en su etapa inicial una línea principal de productos enfocada en prendas femeninas casuales y elegantes, con el fin de consolidar primero la identidad de marca, la capacidad productiva y el posicionamiento comercial de la asociación. La decisión de iniciar con una línea de productos específica responde a criterios de organización operativa, control de calidad, manejo eficiente de inventarios y optimización de recursos durante la fase inicial del negocio. Sin embargo, esto no limita la capacidad de expansión futura del proyecto hacia nuevas líneas complementarias. De hecho, dentro del modelo planteado se contempla la posibilidad de incorporar posteriormente accesorios, nuevas colecciones y otras líneas de confección de acuerdo con el comportamiento del mercado y el crecimiento de la capacidad instalada. Asimismo, el enfoque productivo y la maquinaria solicitada permiten técnicamente desarrollar diferentes tipos de prendas y productos textiles adicionales en etapas posteriores de consolidación. Por lo anterior, consideramos que el proyecto sí posee capacidad de diversificación y crecimiento progresivo, aunque estratégicamente se decidió iniciar con una línea comercial claramente definida para garantizar sostenibilidad, posicionamiento y control operativo en la etapa inicial de implementación. 5.OBSERVACIÓN RELACIONADA CON EL PLAN DE CONTINGENCIA PARA VARIACIONES EN LOS COSTOS DE MATERIAS PRIMAS Observación del evaluador: “Documentar un plan de contingencia para variaciones en los costos de materias primas textiles.” APELACIÓN: Respetuosamente consideramos importante manifestar que el proyecto sí contempla medidas orientadas a mitigar posibles variaciones en los costos de materias primas e insumos textiles, aunque dichas estrategias pueden no haberse desarrollado con suficiente amplitud dentro del documento presentado. La estructura del modelo de negocio fue diseñada considerando un esquema de producción flexible que permite trabajar con diferentes tipos de telas y proveedores, evitando dependencia exclusiva de un solo distribuidor o una única referencia textil. Esta capacidad de adaptación permite sustituir materiales según disponibilidad, comportamiento del mercado y variaciones de precio, manteniendo estándares de calidad y competitividad comercial. Adicionalmente, el proyecto contempla compras programadas de insumos, control de inventarios y manejo eficiente del material textil para reducir desperdicios y optimizar costos de producción. Asimismo, el enfoque de producción bajo demanda parcial y rotación de colecciones permite ajustar volúmenes de fabricación según comportamiento comercial y condiciones del mercado. De igual manera, el componente financiero del proyecto fue estructurado considerando márgenes que permiten cierto nivel de absorción frente a variaciones moderadas en costos de materias primas, garantizando sostenibilidad operativa y continuidad productiva. Por lo anterior, consideramos que sí existen mecanismos de contingencia y adaptación operativa dentro del modelo planteado, aunque posiblemente no fueron identificados integralmente durante el proceso de evaluación. 6.OBSERVACIÓN RELACIONADA CON EL FORTALECIMIENTO Y CAPACITACIÓN DE LAS ASOCIADAS Observación del evaluador: “Fortalecer la capacitación de las asociadas en técnicas avanzadas de confección y diseño de moda.” APELACIÓN: Respetuosamente consideramos importante precisar que la asociación se encuentra conformada por mujeres con experiencia previa y conocimiento empírico en actividades relacionadas con confección, diseño y comercialización de prendas, lo cual representa una base técnica y operativa importante para el desarrollo de la iniciativa. No obstante, el proyecto también contempla una visión de fortalecimiento continuo de capacidades, entendiendo que la formación permanente es fundamental para mejorar la competitividad, la calidad de los productos y la sostenibilidad del negocio. Por esta razón, dentro de la proyección de crecimiento de la asociación se plantea la participación en procesos de capacitación, actualización y acompañamiento técnico relacionados con confección industrial, tendencias de moda, atención al cliente, comercialización digital y gestión empresarial. Asimismo, se tiene previsto establecer articulaciones con entidades de apoyo al emprendimiento, programas institucionales y espacios de formación que permitan fortalecer progresivamente las competencias técnicas y administrativas de las integrantes de la asociación. En este sentido, consideramos que el proyecto sí contempla el fortalecimiento del capital humano como parte de su estrategia de consolidación y crecimiento, aunque posiblemente este componente no fue suficientemente visibilizado dentro de la evaluación realizada. 7.OBSERVACIÓN RELACIONADA CON LA NORMATIVIDAD APLICABLE AL ETIQUETADO Y COMERCIALIZACIÓN DE PRENDAS Observación del evaluador: “Se recomienda la revisión de la normatividad aplicable a etiquetado y comercialización de prendas de vestir y confecciones, específicamente la Resolución SGCan 2109 de 2019, adoptada mediante la Resolución 941 de 2021 del MinCIT.” APELACIÓN: Respetuosamente manifestamos que la asociación reconoce la importancia del cumplimiento normativo dentro del proceso de producción y comercialización de prendas de vestir, razón por la cual el proyecto contempla la formalización legal y operativa de sus actividades conforme a la reglamentación vigente aplicable al sector confección. La recomendación realizada por el equipo evaluador será incorporada dentro de los procesos de implementación y operación del proyecto, especialmente en aspectos relacionados con etiquetado, información al consumidor, composición textil, origen de fabricación y demás requisitos técnicos exigidos para la comercialización de prendas de vestir. Es importante señalar que el proyecto sí identificó y contempló los principales trámites legales y regulatorios necesarios para su funcionamiento, incluyendo constitución legal, RUT, industria y comercio, uso de suelo, SG-SST y facturación electrónica. En consecuencia, la observación relacionada con etiquetado corresponde más a un aspecto de fortalecimiento normativo complementario que a una omisión estructural del componente legal del proyecto. Por lo anterior, consideramos que el proyecto mantiene coherencia y viabilidad jurídica, y que las recomendaciones normativas señaladas pueden ser incorporadas dentro del proceso de ejecución y consolidación empresarial de la asociación.  Con fundamento en los argumentos anteriormente expuestos, solicitamos respetuosamente al equipo evaluador y a Fondo Emprender realizar una revisión técnica complementaria del proyecto “ASOCIACIÓN CREACIONES Y&amp;R”, identificado con código 113119, considerando las aclaraciones, precisiones y sustentaciones presentadas en el presente documento. Consideramos que el proyecto sí incorpora elementos técnicos, comerciales, financieros, sociales y organizativos que respaldan su viabilidad, así como mejoras sustanciales realizadas respecto a convocatorias anteriores, atendiendo observaciones previamente emitidas por los evaluadores. De igual manera, estimamos importante que puedan revisarse algunos aspectos que posiblemente fueron interpretados de manera distinta a la planteada dentro del documento original, particularmente en temas relacionados con estrategias comerciales, alcance regional del mercado y componentes presupuestales. La asociación representa una iniciativa liderada por mujeres emprendedoras del municipio de Villanueva, La Guajira, con potencial de generación de empleo, fortalecimiento económico local e impacto social positivo en población vulnerable, alineándose con los objetivos de inclusión productiva y desarrollo regional promovidos por la convocatoria. Reiteramos nuestro respeto por el proceso de evaluación realizado y agradecemos la atención prestada a la presente solicitud, confiando en que podrá efectuarse una revisión integral de los elementos aquí expuestos. Atentamente, ASOCIACIÓN CREACIONES Y&amp;R Proyecto Código 113119 Convocatoria 159 – 1C / Víctimas y Vulnerables  </t>
  </si>
  <si>
    <t>ID Proyecto: 113119 
Nombre del proyecto: ASOCIACION CREACIONES Y&amp;R 
Convocatoria: 159 - 1C / Víctimas y Vulnerables
Criterio observado: Revisión integral de las observaciones presentadas frente al informe de evaluación.
Observación del postulante: El postulante solicita revisión técnica del concepto emitido, señalando que el plan sí incorporó elementos de validación de mercado, canales digitales, coherencia presupuestal, posibilidades de diversificación, medidas de contingencia frente a insumos, fortalecimiento de capacidades de las asociadas y cumplimiento legal básico para la operación del proyecto.
Resumen de la observación del postulante: Se solicita que la revisión del informe considere de manera integral la información consignada en el plan de negocios, especialmente en lo relacionado con el mercado objetivo regional, la existencia de estrategias de comercialización digital, la precisión del rubro de paneles solares y la naturaleza complementaria de algunas recomendaciones formuladas en el informe.
Respuesta del evaluador:
Revisado nuevamente el plan de negocios y el informe de evaluación, se reitera que la valoración técnica debe sustentarse en la información registrada de manera explícita, coherente y verificable dentro del plan, conforme a la estructura metodológica prevista para la evaluación y a la forma institucional de respuesta a observaciones.
En el componente comercial, se evidencia que el plan sí identifica como mercado objetivo a mujeres entre 18 y 60 años residentes en Villanueva y municipios cercanos como San Juan del Cesar, Urumita y El Molino, y además incorpora una validación de mercado en la que se indica que el 83% de las encuestadas compra ropa al menos cada tres meses y que el 49% prefiere prendas de uso casual.
Igualmente, se observa que el proyecto contempla atención a distribuidores y comerciantes minoristas y mayoristas, lo cual amplía su alcance comercial más allá del consumidor final directo.
No obstante, también se mantiene que el informe de evaluación advirtió insuficiencia en la cuantificación integral del mercado potencial y en el sustento de las proyecciones de ventas del primer año, por cuanto el análisis exigido debe demostrar con mayor claridad la capacidad del mercado para absorber el volumen proyectado.  Sin embargo, la evaluación señalaba la ausencia de datos de población objetivo y poder adquisitivo que respalden ventas de $427M en un mercado local. 
Frente a los canales de comercialización, se encuentra que en el plan sí aparecen acciones de promoción y difusión digital, incluyendo campañas en Facebook e Instagram Ads, promoción mediante microinfluenciadores locales, así como canales de distribución por punto de venta, entrega a domicilio y comercialización con distribuidores.
En ese sentido, procede reconocer que el plan sí registra herramientas digitales y canales mixtos de comercialización, por lo que dicha precisión puede ser tenida en cuenta al momento de consolidar la respuesta al postulante.
Respecto a los componentes legal y técnico, el informe ya reconoce que el proyecto identificó trámites como constitución, RUT, registro de industria y comercio, uso de suelo, certificado de bomberos, SG-SST, facturación electrónica y verificación de marca, y en el plan también se encuentran referencias a SG-SST y habilitación de facturación electrónica.
Por tanto, la observación asociada a etiquetado y comercialización de prendas puede entenderse como una recomendación complementaria de fortalecimiento normativo y no necesariamente como una ausencia total del componente legal, dado que el propio informe reconoce avances en los requisitos jurídicos mínimos de operación.
En cuanto a diversificación de productos, contingencia frente a materias primas y fortalecimiento de capacidades, se observa que el informe los presenta como recomendaciones de mejora. En la revisión del plan no se encontró un desarrollo suficientemente explícito y estructurado que desvirtúe por completo tales recomendaciones, razón por la cual estas pueden mantenerse como orientaciones de fortalecimiento del proyecto.
De manera integral, la revisión permite concluir que algunas precisiones del postulante son atendibles, especialmente en lo relativo a la presencia de estrategia digital y a la corrección del valor del rubro de paneles solares; sin embargo, estas aclaraciones no eliminan por sí solas las observaciones del informe relacionadas con la necesidad de una cuantificación de mercado más robusta, una mejor sustentación de ventas y un mayor desarrollo explícito de aspectos complementarios de gestión operativa y fortalecimiento.
Concepto: en tanto se validan precisiones puntuales del plan de negocios sobre canales digitales y sobre el valor registrado para paneles solares, sin que ello implique por sí mismo la desestimación integral de las debilidades señaladas en el informe de evaluación.
Efecto: De manera integral, se mantiene que la evaluación debe fundamentarse en la consistencia técnica, comercial y financiera del plan, por lo cual la decisión se mantiene el concepto de evaluación emitido inicialmente con una calificación de 62,08 y Concepto de No viable.</t>
  </si>
  <si>
    <t>ASUNTO: Sustentación  de Observacion y mejorar el puntaje para asignación de capital semilla PROYECTO: RESTAURANTE EL CIMARRÓN LLANERO GOURMET (ID 113161) CONVOCATORIA: 159 - 1C / VÍCTIMAS Y VULNERABLES MUNICIPIO: ACACÍAS, META  Respetados evaluadores,  En mi calidad de emprendedor líder del proyecto RESTAURANTE EL CIMARRÓN LLANERO GOURMET, agradezco la calificación de VIABLE con un puntaje de 82.74. No obstante, tras analizar el informe de evaluación, presento la siguiente sustentación técnica con el fin de elevar la calificación, El objetivo es demostrar que las observaciones emitidas han sido plenamente integradas en la formulación del plan de negocios actual, eliminando cualquier incertidumbre sobre la ejecución del capital semilla.  1. Robustecimiento del Componente Comercial y Análisis de Mercado El informe señala una necesidad de mayor profundidad en los hábitos de consumo y dimensionamiento del mercado. Al respecto, el plan de negocios inmerso detalla:  Ticket Promedio y Frecuencia: Basado en la operación histórica de 1.100.000 pesos diarios, se ha determinado un ticket promedio de 18.500 pesos por comensal. La frecuencia de consumo se ha identificado como recurrente para el 65 por ciento de nuestra base de datos, compuesta principalmente por funcionarios públicos de la Alcaldía y la Notaría, quienes demandan el servicio de lunes a viernes.  Estrategia Multicanal de Distribución: Se aclara que la ausencia percibida de canales de distribución se debe a que el modelo de negocio opera bajo integración vertical. La distribución es directa en el local y mediante un sistema de domicilios propio que utiliza plataformas de mensajería instantánea. Esta estrategia multicanal permite reducir costos de intermediación y mantener el control sobre la temperatura y presentación de los alimentos, aspectos fundamentales para el éxito del sector gastronómico en Acacías.  Medios de Pago: El proyecto contempla la adopción total de pasarelas de pago digitales y transferencias inmediatas, respondiendo a la tendencia de bancarización del sector institucional circundante, lo cual incrementa la agilidad en el cobro y la seguridad financiera.  2. Sincronización Técnica y Capacidad de Respuesta Operativa Respecto a las dudas sobre la capacidad instalada y la diferenciación del buffet por peso, el plan de negocios sustenta:  Modelo de Buffet por Peso: Esta línea se diferencia técnicamente mediante una estación de servicio con gramaje digital automatizado. El costo por gramo ha sido calculado para cubrir los costos variables de las proteínas y acompañamientos, permitiendo una personalización total del plato que reduce el desperdicio de alimentos y optimiza el margen de contribución. Este sistema permite atender a un cliente en menos de 4 minutos, cumpliendo con la propuesta de valor de rapidez para trabajadores con tiempo limitado.  Balance de Capacidad y Ventas: Se rectifica que la capacidad reportada de 8 servicios por hora hace referencia a la capacidad de procesamiento de la línea de cocina por cada operario en preparación simultánea. Sin embargo, la capacidad de rotación del salón comedor, con sus 14 mesas y 56 sillas, permite atender flujos de hasta 180 personas en la franja horaria de 11:30 am a 2:30 pm. El plan de nómina proyectado asegura el personal necesario para mantener esta rotación sin afectar la calidad del servicio.  Estandarización y Fichas Técnicas: Cada una de las tres líneas de servicio cuenta con fichas técnicas de producción que garantizan la consistencia en el sabor y el control estricto de porciones, evitando los cuellos de botella mencionados en el informe.  3. Fortalecimiento de Inocuidad y Calidad Sanitaria Entendiendo que la confianza es el activo principal de un restaurante, el proyecto ha incluido:  Puntos Críticos de Control (HACCP): El plan de negocios describe protocolos de cadena de frío y trazabilidad de insumos. Se han seleccionado proveedores locales que cumplen con estándares de calidad, lo que garantiza frescura y apoya la economía regional del Meta.  Mejora del Perfil Sanitario: Con una calificación actual superior a 75 puntos, el capital semilla se destinará a la optimización de los flujos de preparación en cocina (separación de áreas sucias y limpias) para alcanzar el 100 por ciento de cumplimiento ante la Secretaría de Salud, consolidando a El Cimarrón Llanero Gourmet como un establecimiento de alta confianza y bioseguridad.  4. Justificación Social: Convocatoria Víctimas y Vulnerables Es fundamental destacar que este proyecto es el motor de reconstrucción económica de una familia en condición de vulnerabilidad. La formalización jurídica mediante la figura de S.A.S. permite la creación de empleos formales con todas las prestaciones de ley, transformando una operación tradicional en una empresa moderna y competitiva. El compromiso con la legalidad, los trámites de bomberos, uso de suelo y manipulación de alimentos ya están costeados y programados en el presupuesto de inversión inicia La información técnica requerida para elevar el puntaje se encuentra inmersa de forma coherente y detallada en la plataforma. Por lo anterior, solicito el ajuste en la calificación para asegurar los recursos que permitirán convertir esta iniciativa en un pilar del sector servicios en el municipio de Acacías.</t>
  </si>
  <si>
    <t>ID Proyecto: 113161
Nombre del proyecto: RESTAURANTE EL CIMARRON LLANERO GOURMET
Convocatoria: 159 - 1C / VÍCTIMAS Y VULNERABLES 
Criterio observado:
Componente comercial, técnico, legal, financiero e impacto, relacionados con solicitud de ajuste del puntaje asignado y reconocimiento de información presuntamente contenida en el plan de negocios. 
Observación del postulante:
El postulante solicita elevar la calificación obtenida, señalando que el plan de negocios incorpora información sobre hábitos de consumo, ticket promedio, frecuencia de compra, canales de distribución, medios de pago, capacidad operativa, modelo de buffet por peso, inocuidad, cumplimiento sanitario, formalización jurídica e impacto social. 
Resumen de la observación del postulante
El postulante argumenta que las observaciones del informe de evaluación ya se encuentran integradas en la formulación del plan de negocios y que, por tanto, deberían eliminarse las incertidumbres señaladas respecto de la ejecución del capital semilla. En particular, expone que el restaurante cuenta con operación previa, ventas diarias reportadas, ubicación con demanda institucional, tres líneas de servicio, infraestructura física, trámites legales identificados y una evaluación sanitaria superior a 75 puntos. 
Respuesta del evaluador:
Revisada la observación presentada y contrastada con el informe de evaluación y el plan de negocios, se evidencia que varios de los aspectos señalados por el postulante fueron reconocidos dentro del análisis inicial, entre ellos la trayectoria previa del establecimiento, las ventas promedio diarias reportadas de $1.100.000, la cercanía a entidades como Alcaldía, Registraduría, Notaría y EMSA, el uso de WhatsApp y visita presencial como estrategias comerciales, la existencia de 14 mesas y 56 sillas, la formulación de tres líneas de servicio y la base legal asociada a la figura S.A.S. y trámites básicos de operación. 
1.	Componente Comercial: la cuantificación del ticket promedio de $18.500, la frecuencia de consumo del 65 % sobre la base de datos, la caracterización de los segmentos de funcionarios públicos como demandantes recurrentes, la descripción del modelo de integración vertical, así como la adopción de pasarelas de pago digitales, son elementos que, de haber estado incorporados con ese nivel de detalle en el plan de negocios al momento de la evaluación, habrían robustecido efectivamente el componente. No obstante, el informe de evaluación dejó constancia precisamente de la ausencia de estos datos en el documento original, razón por la cual la observación se mantiene como válida frente al material evaluado.
2.	Componente Técnico: En el componente técnico, aunque se reconoce que el proyecto presenta una formulación pertinente y una infraestructura base existente, persiste la inconsistencia entre la capacidad instalada reportada, las metas de venta y el equipo humano disponible. El informe también mantiene como aspecto por fortalecer la diferenciación técnica y comercial del buffet por peso, la aclaración sobre el sistema de gramaje digital automatizado, la diferenciación del costo por gramo, la rectificación entre la capacidad de procesamiento por operario (8 servicios/hora) y la capacidad de rotación del salón comedor (hasta 180 personas en la franja del mediodía), así como la referencia a fichas técnicas de producción, constituyen información técnica relevante. Sin embargo, estos elementos no se encontraban suficientemente sustentados ni desagregados en el plan de negocios evaluado, donde sí persistía la inconsistencia entre capacidad instalada reportada y proyección de ventas. La sustentación, por sí sola, no modifica el contenido del documento original.
3.	Inocuidad y calidad sanitaria: la descripción de protocolos HACCP, la trazabilidad de proveedores locales y la destinación del capital semilla para optimizar la separación de áreas en cocina constituyen avances importantes en la planeación operativa. No obstante, estos protocolos no fueron desarrollados con la profundidad correspondiente dentro del plan de negocios formalmente presentado.
4.	En el componente legal, el informe valora positivamente la identificación de trámites como Cámara de Comercio, industria y comercio, uso del suelo, bomberos y manipulación de alimentos; sin embargo, también señala que el desarrollo normativo requiere mayor cierre documental, incluyendo obligaciones sanitarias, laborales, protección de datos, manejo de residuos y cronograma verificable de cumplimiento.
5.	En el componente financiero, aunque el proyecto fue calificado como viable y presenta una TIR de 27 %, el informe mantiene observaciones sobre la coherencia entre ventas proyectadas, capacidad productiva, personal requerido, estructura de costos y algunos gastos recurrentes necesarios para la operación del restaurante. También se recomendó revisar el salto en mano de obra entre el año 1 y el año 2, así como ampliar el costeo de rubros como mantenimiento, gas, agua, dotación, aseo, comisiones, mermas y desperdicios asociados al modelo de buffet por peso.
6.	Justificación social: la condición de víctima/vulnerable del emprendedor y el carácter social del proyecto son reconocidos plenamente por la evaluación. Es preciso señalar, sin embargo, que el cumplimiento de los criterios de focalización de la convocatoria es un requisito de elegibilidad y no un criterio que por sí mismo modifique el puntaje técnico asignado a los componentes del plan de negocios.
7.	En impacto, el informe reconoce la trayectoria, ubicación, compras locales, acciones ambientales y potencial social del proyecto; sin embargo, mantiene la observación sobre la necesidad de indicadores medibles, línea base, responsables, frecuencia de seguimiento y fuentes de verificación.
Por lo anterior, conforme a la metodología de evaluación aplicada al plan de negocios y a la normatividad vigente del Fondo Emprender sobre viabilidad, financiación y evaluación integral de componentes, la observación presentada no desvirtúa los hallazgos técnicos consignados en el informe. La calificación de 82,74 ya reconoce las fortalezas del proyecto y su condición de viable, pero las justificaciones aportadas no evidencian nuevos soportes o correcciones suficientes que permitan modificar el puntaje asignado. 
Concepto:
Revisado el plan de negocios, el informe de evaluación y la observación presentada, se encuentra que el concepto emitido es acorde con lo evidenciado inicialmente. El proyecto mantiene condiciones favorables que sustentan su viabilidad; sin embargo, las observaciones técnicas, comerciales, legales, financieras y de impacto continúan siendo pertinentes, dado que corresponden a necesidades de mayor soporte, coherencia y trazabilidad en la formulación. 
Efecto:
Se ratifica el concepto de VIABLE y el puntaje de 82,74 asignado al proyecto RESTAURANTE EL CIMARRON LLANERO GOURMET.</t>
  </si>
  <si>
    <t xml:space="preserve">Información sobre la calificación de mi proyecto </t>
  </si>
  <si>
    <t xml:space="preserve">PROYECTO: 114470
NOMBRE DEL PROYECTO: PINTURAS FULL KOLOR
CONVOCATORIA: 159 - 1C / Víctimas y Vulnerables
SECTOR: INDUSTRIAS_MANUFACTURERAS.
DEPARTAMENTO / MUNICIPIO: Cundinamarca - Villeta
Concepto de evaluación: VIABLE	
Puntaje: 86.23
Criterio observado:
Información sobre la calificación de mi proyecto 
Respuesta del evaluador:
Revisada la observación presentada, se precisa que la información relacionada con la calificación del proyecto, el puntaje obtenido, el concepto emitido y el detalle del análisis realizado puede ser consultada por el postulante en los canales oficiales dispuestos para el proceso de evaluación de la convocatoria correspondiente.
El informe de evaluación contiene la valoración de los diferentes componentes del plan de negocio, incluyendo los aspectos comerciales, técnicos, legales, financieros, de impacto y demás criterios aplicables según la naturaleza de la iniciativa. En dicho informe se registran los elementos que sustentan el puntaje asignado y el concepto emitido dentro del proceso evaluativo.
Se aclara que la evaluación fue realizada con base en la información registrada en el plan de negocio al momento del cierre de la convocatoria y conforme a los criterios y lineamientos establecidos para el proceso. En esta fase no es posible incorporar información adicional, ajustes o precisiones posteriores que no hayan hecho parte de la formulación evaluada.
Por lo anterior, se orienta al postulante a consultar el informe de evaluación a través de la plataforma o medio oficial habilitado para la convocatoria, donde podrá verificar el detalle de la calificación asignada a su proyecto y los aspectos considerados en la evaluación.
Concepto:
Se brinda orientación al postulante sobre la consulta de la información relacionada con la calificación y el informe de evaluación del proyecto.
Efecto:
Se informa que el detalle del puntaje y del concepto emitido debe consultarse en el informe de evaluación disponible en los canales oficiales del proceso.
</t>
  </si>
  <si>
    <t>Agradezco la evaluación realizada al proyecto KEVAL PET FOOD y respetuosamente solicito reconsiderar la calificación de NO VIABLE, aclarando algunos aspectos que no quedaron suficientemente desarrollados en el documento presentado. El proyecto no plantea una sustitución inmediata de la maquila por producción propia. La transición fue concebida como un proceso gradual y controlado, donde la maquila continuará operando temporalmente mientras se realiza la adecuación e implementación parcial de la planta propia, garantizando continuidad operativa y comercial. KEVAL PET FOOD no es un proyecto en etapa conceptual. Actualmente cuenta con productos desarrollados y comercializados, registros ICA activos, marca registrada, validación comercial, ventas reales y participación en ferias del sector. Adicionalmente, el emprendedor cuenta con más de cinco años de experiencia directa en la industria de alimentos para mascotas, incluyendo operación, formulación, procesos productivos y comercialización. Respecto al componente regulatorio, el proyecto no requiere iniciar desde cero el proceso ICA, sino realizar una modificación y ampliación del registro existente de productor bajo maquila a productor bajo maquila y planta propia, proceso que sí fue contemplado dentro de los rubros solicitados al Fondo Emprender. En relación con las adecuaciones locativas, estas no fueron incluidas de forma amplia dentro de los rubros debido a la limitación presupuestal de la convocatoria y a la priorización estratégica de activos productivos. Parte de dichas adecuaciones serían asumidas con inversión propia durante la etapa de transición. El informe reconoce indicadores financieros positivos y una TIR del 24%, así como validación comercial y potencial de crecimiento dentro de una categoría en expansión. Por lo anterior, considero que las observaciones realizadas corresponden principalmente a aspectos de profundidad documental y no a una inviabilidad técnica, comercial o financiera del proyecto. Manifiesto total disposición para ampliar técnicamente los aspectos observados y aportar soportes complementarios relacionados con transición operativa, ruta regulatoria y estructura técnica del proyecto.</t>
  </si>
  <si>
    <t>Respuesta del evaluador: Se ratifica el concepto emitido, toda vez que, revisada la observación y analizado nuevamente el plan, no se evidencian elementos suficientes que permitan modificar la valoración inicial. El proyecto plantea una transición relevante desde la maquila hacia la producción propia; sin embargo, no desarrolla de manera suficiente los requisitos técnicos, locativos, sanitarios y regulatorios necesarios para implementar dicho cambio. En particular, no precisa las condiciones de la bodega arrendada, ni demuestra si el inmueble cumple o requerirá adecuaciones para obtener la actualización o autorización correspondiente ante el ICA. En el componente técnico-productivo, aunque se describe el proceso, persiste riesgo de implementación por la falta de detalle sobre infraestructura, adecuaciones locativas, flujos operativos, almacenamiento, control de contaminación, separación de áreas, condiciones sanitarias, control de calidad y operación directa de planta. Los avances reportados corresponden principalmente a producción bajo maquila, pero no se explica suficientemente cómo estos avances se trasladarán a una operación productiva propia. Tampoco se evidencia con claridad experiencia productiva directa del equipo en fabricación de alimentos para mascotas, ni competencias específicas en BPM, inocuidad, control sanitario, operación de maquinaria, cumplimiento ICA o formulación dietaria con apoyo de profesional competente. En el componente legal-regulatorio, no se desarrolla un plan detallado para gestionar la actualización o cumplimiento ante el ICA, pese a que este aspecto resulta crítico para la operación propuesta. No se explica cómo se garantizará la continuidad comercial mientras se actualizan registros o permisos, ni se incorpora el tiempo requerido para dicha gestión en la proyección de unidades vendidas y en el cronograma operativo. Esta omisión afecta la coherencia entre el modelo productivo planteado, la ejecución operativa y las ventas proyectadas. En el componente comercial, se identifica una brecha importante entre las ventas actuales reportadas y las ventas proyectadas para el primer año. La justificación del crecimiento se fundamenta principalmente en tendencias generales del mercado, sin cuantificación propia suficiente ni soporte detallado de absorción por canal. No se presentan metas claras de conversión, recompra, alcance o ventas esperadas por canal, ni se evidencian convenios formales con tiendas, veterinarias, distribuidores u otros aliados comerciales privados. Tampoco se precisa cronograma operativo ni responsables específicos por canal, lo que limita la trazabilidad comercial de las proyecciones. En el componente financiero y operativo, el arriendo se reconoce como un elemento relevante para el proceso productivo, pero no se soporta suficientemente la información del inmueble ni sus condiciones para el cumplimiento ICA. Tampoco se explican los costos asociados a posibles adecuaciones locativas requeridas para producción propia, ni se evidencia que dichos costos hayan sido incorporados de forma coherente dentro del plan de inversión y operación. Esta situación limita la validación de la capacidad instalada, la programación de producción y la viabilidad de la transición desde maquila hacia fabricación interna. Respecto al impacto, falta mayor información para validar la medición propuesta, la línea base, las evidencias y los mecanismos de seguimiento. Adicionalmente, el mapa de actores no incluye de manera suficiente actores comerciales privados específicos, tales como tiendas, distribuidores o proveedores estratégicos, y la relación con el ICA, aunque crítica para el proyecto, no se desarrolla mediante un plan detallado de cumplimiento, actualización y seguimiento. Conforme a los criterios de evaluación aplicables a los planes de negocio del Fondo Emprender, el análisis debe permitir verificar la viabilidad técnica, comercial, legal, financiera, operativa y de impacto del proyecto, así como la coherencia entre los recursos solicitados, las actividades propuestas, las capacidades del equipo y los resultados esperados. En este caso, la observación no aporta soportes adicionales suficientes para subsanar las debilidades identificadas en la evaluación, especialmente en lo relacionado con la transición productiva, cumplimiento ICA, infraestructura, experiencia operativa, proyecciones comerciales y trazabilidad de actores. Concepto: Se ratifica el concepto, dado que la observación no aporta evidencia técnica, legal-regulatoria, comercial, financiera ni operativa suficiente para modificar la valoración inicial. Persisten vacíos relevantes frente a la transición de maquila a producción propia, condiciones del inmueble, adecuaciones locativas, cumplimiento ICA, experiencia productiva del equipo, soporte de ventas proyectadas, capacidad de absorción por canal, medición de impacto y articulación con actores estratégicos.</t>
  </si>
  <si>
    <t xml:space="preserve">RÉPLICA - 118925_CREAR_ESP_PORCICOLA EL MILAGRO Agradezco la evaluación y lectura detallada realizada al plan de negocio de Porcícola el Milagro, sin embargo, considero pertinente presentar esta réplica en algunos puntos donde considero que la información ya disponible en el plan no fue suficientemente valorada, y en otros donde las recomendaciones no corresponden a la etapa real del negocio. Para fortalecer y atender las recomendaciones de mejora del informe de evaluación del plan de negocio, presento los siguientes aclaraciones y consideraciones técnicos y operativos. Observaciones operativas y de personal: con relación al componente técnico y estructura del equipo de trabajo, aclaro: Autogestión y Roles: Aunque el proceso técnico menciona cargos como administrador y jefe de producción, el emprendedor cuenta con la capacitación necesaria para ejercer las funciones directivas y operativas de la granja. Asistencia Veterinaria: Para no afectar la estructura de egresos con servicios externos permanentes, se han establecido convenios con proveedores de insumos pecuarios, por la compra de estos, se otorgan servicios veterinarios gratuitos o a menor costo, los cuales serán asumidos con recursos propios del emprendedor. Operación de Corrales: La labor de operario de corral se cubrirá mediante trabajadores de campo de la zona bajo la modalidad de jornales para labores específicas cuando sea requerido. Estos pagos se realizarán con recursos propios para no incrementar los costos operativos cargados al proyecto. Atendiendo a la solicitud de precisión del evaluador, se definen los siguientes parámetros de producción: Escala productiva y costos: se adquirirá mensualmente un lote de 20 lechones destetos de 10 Kg cada uno. El costo estimado por lechón es de $150.000, lo que permite una mayor precisión en el modelo financiero. Jornada Laboral. Se estable una jornada de 4 Horas diarias (distribuidas en 2 Horas en la mañana y 2 Hora en la tarde) durante los 30 días del mes. Capacidad Instalada: con una eficiencia de producción de 0,2 cerdos por hora, el proyecto alcanza una capacidad total de 24 cerdos mensuales. Esta cifra es coherente con la meta de normalizar el inventario en aproximadamente 20 unidades mensuales para la venta. </t>
  </si>
  <si>
    <t xml:space="preserve">ID Proyecto: 118925
Nombre del proyecto: PORCÍCOLA EL MILAGRO
Convocatoria: 159 - 1C / Víctimas y Vulnerables
Criterio observado: Componentes técnico, financiero y operativo del plan de negocios.
El informe de evaluación del proyecto PORCÍCOLA EL MILAGRO registra el ID 118925, convocatoria 159 - 1C / Víctimas y Vulnerables, sector AGROPECUARIO, ubicación Valle del Cauca – Bugalagrande, puntaje 69,37 y concepto de evaluación VIABLE. 
Observación del postulante:
El postulante presenta réplica frente al informe de evaluación del proyecto PORCÍCOLA EL MILAGRO, indicando que algunas recomendaciones no corresponden a la etapa real del negocio o que no valoran suficientemente información contenida en el plan. Señala que el emprendedor puede asumir funciones directivas y operativas, que la asistencia veterinaria se gestionaría mediante convenios con proveedores de insumos pecuarios o recursos propios, que la operación de corrales podría cubrirse mediante jornales, y que la escala productiva corresponde a lotes mensuales de 20 lechones destetos de 10 kg, con costo estimado de $150.000 por lechón.
Resumen de la observación del postulante:
El postulante solicita que se revise la interpretación de las observaciones técnicas y financieras, argumentando que el modelo productivo contempla autogestión del emprendedor, apoyo veterinario no permanente, contratación ocasional por jornales, jornada diaria de cuatro horas y capacidad mensual aproximada de 24 cerdos, coherente con la normalización de inventario en cerca de 20 unidades mensuales para la venta.
Respuesta del evaluador:
Revisada la observación presentada y contrastada nuevamente con el plan de negocios 118925_CREAR_ESP_PROYECTO y el informe 118925-Informe Evaluación Conv 159-1C, se encuentra que el concepto emitido es acorde con lo identificado inicialmente en el proceso de evaluación. La proforma institucional establece que la respuesta debe incluir la observación del postulante, resumen, respuesta del evaluador, concepto y efecto, señalando si se ratifica o modifica el concepto y puntaje.
En el componente comercial, el informe reconoce que el proyecto se orienta a distribuidores mayoristas de carne de cerdo en canal y restaurantes ubicados en Bugalagrande, corregimientos aledaños y ciudades cercanas como Tuluá, y que el cliente busca cerdo en canal con adecuada proporción carne-grasa. No obstante, también señala que no se precisa el volumen de compra en kilogramos asociado a la frecuencia semanal o quincenal, lo cual limita la estimación de la demanda anual del mercado objetivo.
El plan identifica clientes potenciales, canales de venta, competidores locales y ventajas competitivas asociadas al modelo tecnificado, genética mejorada, controles sanitarios y aprovechamiento de residuos; sin embargo, el informe mantiene que el análisis competitivo es principalmente descriptivo y no profundiza en la oferta proveniente de zonas geográficas más distantes, desde donde también pueden abastecerse los compradores.
En relación con ventas y producción, el informe reconoce antecedentes reales de producción y comercialización desde 2023, con ventas de 10 porcinos en el primer año, 18 porcinos en el segundo año y 40 porcinos en 2025, así como ingresos brutos crecientes. También señala que las proyecciones se soportan en la comercialización de un inventario que se normaliza en aproximadamente 20 unidades mensuales a partir del mes siete, evidenciando coherencia entre producción y ventas.
En el componente técnico, el informe reconoce que la actividad económica corresponde a cría de ganado porcino, código CIIU 0144, y que el plan describe el proceso productivo de engorde de cerdo en pie para sacrificio con pesos entre 110 y 120 kg. También indica que, aunque el volumen de lechones no se precisa explícitamente en el componente técnico, a partir de las proyecciones de ingresos y de la inversión registrada en compra de lechones se infiere un ciclo productivo aproximado de 20 lechones, lo cual permite dimensionar indirectamente la escala operativa. 
La observación del postulante confirma una escala de 20 lechones mensuales y un costo estimado de $150.000 por lechón. Esta información es consistente con el plan, donde se registra el rubro “Lechones para engorde de 8 - 10 kg” por valor unitario de $150.000 y cantidad de 80, así como alimento balanceado e insumos veterinarios para 80 lechones.
No obstante, la observación no modifica la valoración inicial, dado que el informe no cuestiona la viabilidad biológica del ciclo, sino la necesidad de corregir inconsistencias y precisar la información técnica registrada. En particular, el informe señala que el proceso productivo menciona operarios de corral, administrador del proyecto y jefe de producción, mientras que en el equipo de trabajo formalmente registrado solo se identifica la vinculación de uno de los cargos mencionados.
Frente a la autogestión indicada por el postulante, el plan registra el cargo de Administrador general / Emprendedor, con funciones de dirigir y coordinar operaciones de la porcícola, supervisar personal, controlar inventarios, realizar compras, mantener registros de producción, ventas y gastos y representar legalmente el proyecto. Sin embargo, el informe mantiene como punto de alerta que no se refleja el efecto económico ni operativo de otros cargos que el propio proceso técnico reconoce como necesarios.
Respecto a los jornales y asistencia veterinaria, la observación señala que estos serían asumidos con recursos propios o mediante apoyos de proveedores; sin embargo, el informe identifica que la estructura de egresos no incorpora de forma completa costos por servicios veterinarios, dotaciones, seguros, trámites, gastos de facturación y otros costos administrativos u operativos asociados a la actividad. Por tanto, la observación no elimina la necesidad de reflejar dichos costos o su fuente de cobertura dentro del modelo financiero para mejorar la confiabilidad de los flujos proyectados. 
En cuanto a jornada laboral y capacidad instalada, el postulante precisa una jornada de cuatro horas diarias durante 30 días y una capacidad de 24 cerdos mensuales. Esta precisión atiende parcialmente la recomendación del informe; sin embargo, el concepto inicial se mantiene, dado que en el plan evaluado se registraba una capacidad de producción mensual de 6.000 unidades, información que el informe calificó como inconsistente con la naturaleza del sistema productivo porcícola.
En el componente legal, el informe reconoce que el plan identifica requisitos como constitución como persona natural, certificado de uso del suelo, registro del predio rural ante el ICA y guía de movilización animal. No obstante, también señala vacíos frente al plan sanitario porcino verificable por el ICA, normatividad ambiental sobre manejo de estiércol, olores y aguas residuales, Estatuto del Consumidor y Sistema de Seguridad y Salud en el Trabajo. 
En el componente financiero, el informe indica que la inversión solicitada por $73.537.910 se orienta principalmente a activos productivos y capital de trabajo, lo cual resulta coherente con la actividad porcícola. Sin embargo, también concluye que la falta de estructuración completa de egresos impide evaluar de manera integral el impacto de la inversión sobre la sostenibilidad financiera del negocio, porque los resultados se soportan en un escenario de costos parcialmente identificado.
En el componente de impacto, el informe reconoce la intención de generar impactos en cuatro dimensiones y la vocación territorial del emprendimiento, pero mantiene que los impactos no cuentan con metas específicas en la mayoría de las dimensiones ni con información cuantitativa suficiente para medir su alcance y seguimiento durante la ejecución.
Por lo anterior, la observación presentada permite complementar algunos aspectos técnicos y operativos, pero no genera modificación del concepto ni del puntaje, dado que el informe ya reconoce la base productiva, la experiencia previa, la coherencia del ciclo productivo, la rentabilidad positiva y el carácter subsanable de las recomendaciones.
Concepto:
Revisado nuevamente el plan de negocios 118925_CREAR_ESP_PROYECTO, la observación presentada y el informe 118925-Informe Evaluación Conv 159-1C, se encuentra que el concepto emitido es acorde con lo identificado inicialmente. El proyecto mantiene una base productiva sólida, antecedentes reales de producción y comercialización, coherencia entre ingresos y ciclo productivo, y una TIR de 25,59 %, considerada positiva para el sector agropecuario.
Efecto:
Se ratifica el concepto de evaluación emitido. Se mantiene el puntaje 69,37 y el concepto VIABLE para el proyecto 118925 – PORCÍCOLA EL MILAGRO, sin modificación.
</t>
  </si>
  <si>
    <t xml:space="preserve">En atención a las observaciones realizadas al plan de negocios FOTOCOPY &amp; PAPELERÍAS, se presentan los siguientes ajustes para fortalecer la coherencia técnica, comercial, financiera y de impacto: 1. Componente Comercial Se redefine la segmentación del mercado enfocándose en estudiantes, docentes, entidades públicas, comerciantes y comunidad general de la zona urbana de López de Micay. Se estima una frecuencia de consumo semanal para población estudiantil y mensual para usuarios generales, con un consumo promedio diferenciado. Se cuantifica la demanda potencial con base en población estudiantil y presencia institucional, proyectando una participación de mercado progresiva entre el 10% y 25% en los primeros años. Se ajustan precios de acuerdo con la competencia local, fortaleciendo la propuesta de valor en disponibilidad, calidad y servicios complementarios. Los canales de venta se concentran en atención presencial directa, acorde al comportamiento del territorio. 2. Componente Técnico Se incorpora el cálculo de la capacidad instalada considerando equipos, horas operativas y tiempos de servicio. Se establece producción diaria y mensual (copias, impresiones y servicios complementarios), alineada con la demanda proyectada. Se unifican las unidades de medida (unidad por copia, impresión, servicio), mejorando el control operativo. El proceso técnico se reestructura garantizando coherencia entre operación y ventas. 3. Componente Legal Se fortalece el cumplimiento normativo mediante la inclusión del registro en el RUT, matrícula de industria y comercio y la implementación del SG-SST, asegurando formalización integral del negocio. 4. Componente Financiero Se ajustan las proyecciones financieras con base en la capacidad operativa real y demanda estimada. Se revisan costos y gastos (insumos, arriendo, servicios), asegurando coherencia con el volumen de operación. Se optimiza el valor solicitado al Fondo Emprender, priorizando activos esenciales para la puesta en marcha, reduciendo inversiones no críticas. Los indicadores financieros se recalculan bajo supuestos conservadores que reflejan un crecimiento gradual y sostenible. 5. Componente de Impacto (con enfoque diferencial) Se fortalece el componente de impacto incorporando indicadores medibles, destacando que el emprendedor es víctima del conflicto armado, lo cual le otorga un enfoque de inclusión productiva y generación de ingresos sostenibles en territorio vulnerable. Indicadores clave de impacto social: •Generación de 1 empleo directo formal en el primer año y proyección de 2 empleos en el segundo año. •Incremento del ingreso del emprendedor en al menos un 100% frente a su situación inicial, promoviendo estabilidad económica. •Atención promedio de 300 a 600 usuarios mensuales, facilitando acceso a servicios esenciales en un municipio con limitada oferta. •Contribución a la reactivación económica local, priorizando proveedores del territorio. •Acceso de población estudiantil a servicios de apoyo académico, reduciendo barreras educativas. •Fortalecimiento del tejido social mediante generación de autoempleo digno en población víctima del conflicto armado. Indicadores de sostenibilidad: •Punto de equilibrio alcanzado en el primer año de operación. •Crecimiento promedio anual de ventas entre 10% y 15%. •Reinversión de utilidades para fortalecimiento progresivo del negocio.  </t>
  </si>
  <si>
    <t xml:space="preserve">ID Proyecto: 119126 
Nombre del proyecto: FOTOCOPY &amp; PAPELERIAS 
Convocatoria: 159 - 1C / Víctimas y Vulnerables 
Criterio observado: Coherencia entre el componente comercial, la definición de la demanda, la capacidad instalada, las unidades de servicio, la estructura de costos, las proyecciones financieras, los requerimientos solicitados y la capacidad real de generación de ingresos del negocio. En el informe de evaluación se evidenciaron debilidades significativas en los componentes comercial, técnico, financiero e impacto, especialmente por la falta de articulación entre mercado objetivo, ventas proyectadas, capacidad operativa y nivel de inversión solicitado. 
Observación del postulante: El postulante presenta observaciones frente al puntaje y concepto emitido, solicitando la revisión de los aspectos relacionados con la segmentación del cliente, la demanda estimada, la formulación del problema, el análisis de competencia, los canales de comercialización, las proyecciones de ventas, la estructura de costos, la capacidad instalada, los requerimientos solicitados y los indicadores financieros del proyecto.
Resumen de la observación del postulante: El postulante manifiesta inconformidad con la evaluación realizada y solicita reconsiderar el concepto, argumentando que el proyecto cuenta con condiciones para su ejecución. No obstante, al revisar la formulación presentada, se mantienen desalineaciones relevantes entre la ambición comercial del proyecto, la capacidad operativa, la estructura financiera, la información de mercado y el valor total solicitado, lo cual afecta la solidez de la formulación y la viabilidad del plan en su estado actual. 
Respuesta del evaluador: Señor(a) postulante, cordial saludo. Revisadas las observaciones presentadas frente al informe de evaluación del proyecto 119126, se ratifica el puntaje y el concepto emitido, teniendo en cuenta que las proyecciones de ventas no cuentan con un sustento plenamente verificable frente a la información comercial y operativa presentada. El informe evidencia que las ventas estimadas no están suficientemente soportadas en la información comercial y técnica, generando una brecha entre lo que el proyecto espera vender y lo que realmente puede operar. 
En el componente comercial, se mantiene la observación relacionada con la falta de segmentación clara del cliente. No se evidencia una delimitación suficiente por variables cuantificables como ubicación geográfica específica, tipo de cliente, frecuencia de compra, nivel de consumo o capacidad adquisitiva, lo cual dificulta validar si el cliente identificado corresponde realmente al volumen de ventas proyectado. Así mismo, se requiere precisar si se trata de clientes finales, empresariales o institucionales, y dimensionar cuántos potenciales compradores existen dentro del segmento definido. En el informe se indicó que la definición del cliente se presenta de forma general y no permite identificar con claridad quién compra, con qué frecuencia ni en qué volumen. 
Respecto a la demanda, se ratifica que esta no queda claramente dimensionada con los datos consignados. Aunque se menciona un mercado objetivo, no se presentan cifras concretas que permitan identificar el tamaño del mercado, la demanda total estimada ni la participación que el proyecto espera captar de forma progresiva. Esta situación coincide con la recomendación de reformular el componente comercial, definiendo con precisión el cliente objetivo, el tamaño del mercado local, la demanda real y la participación esperada. 
Frente al planteamiento del problema, se reconoce que está formulado de manera comprensible; sin embargo, se presenta de forma más narrativa que analítica y no se sustenta suficientemente con datos verificables que evidencien la magnitud del problema en el mercado objetivo, tales como escasez, sobrecostos, baja calidad o dificultades de acceso. En el informe se señaló que el problema se aborda de manera descriptiva, sin datos cuantificables que respalden su magnitud en el municipio. 
En relación con el análisis de competencia, se mantiene la observación sobre la falta de coherencia entre la unidad de medida, los precios registrados y la propuesta de valor. Por ejemplo, frente a la referencia de servicios como internet con un precio de $100.000, no resulta claro cómo dicha unidad de medida se relaciona con la propuesta de valor del emprendimiento ni con los servicios efectivamente ofrecidos. En el informe se indicó que existen inconsistencias en el análisis de precios frente a la propuesta de valor, lo que genera dudas sobre la coherencia comercial. 
Sobre los canales de comercialización, si bien estos se encuentran mencionados, no se evidencia un análisis suficiente sobre su efectividad ni sobre su capacidad real para soportar el volumen de ventas proyectado. Por tanto, la sola identificación de canales no permite validar que estos sean suficientes para alcanzar los ingresos estimados. Esta observación se mantiene, dado que el informe indicó que los canales de venta están identificados, pero no se analiza su efectividad ni su capacidad real para alcanzar el volumen de ingresos esperado. 
En el componente técnico, se ratifica que las necesidades y requerimientos solicitados no están completamente alineados con el nivel de ventas proyectado ni con la capacidad instalada. El informe señala que no se calcula ni se demuestra la capacidad instalada real del negocio, lo cual impide verificar si los recursos, equipos y tiempos disponibles permiten atender las ventas planteadas. Por ello, se requiere incorporar cálculos claros de capacidad instalada, unidades de servicio por periodo y su relación directa con las ventas proyectadas. 
En el componente financiero, se ratifica la necesidad de revisar la estructura de costos variables y fijos, asegurando que el crecimiento de ventas esté acompañado por una estructura de gastos realista y consistente con la operación proyectada. La evaluación identificó que la estructura de costos y gastos no acompaña de manera coherente el crecimiento planteado, lo cual afecta la credibilidad de los resultados financieros. Además, aunque se presentan indicadores aparentemente favorables, estos se sustentan en supuestos frágiles, por lo que no resultan suficientes para modificar el concepto emitido. 
De igual manera, se mantiene que el valor total del proyecto y los recursos solicitados al Fondo Emprender, por valor de $54.901.368, no guardan una relación suficientemente clara con la escala del negocio, la capacidad instalada ni la capacidad real de generación de ingresos. En consecuencia, se ratifica la recomendación de revisar y ajustar el valor total del proyecto y los recursos solicitados, priorizando inversiones estrictamente necesarias para una etapa inicial de consolidación. 
En conclusión, revisadas las observaciones del postulante y contrastadas con el informe de evaluación, se evidencian desalineaciones relevantes entre la ambición comercial del proyecto y su capacidad operativa, financiera y de mercado. Estas inconsistencias debilitan la formulación actual y no permiten modificar el puntaje ni el concepto asignado. Conforme a los lineamientos de evaluación del Fondo Emprender, el plan de negocios debe presentar información coherente, verificable y articulada entre los componentes comercial, técnico, financiero, operativo y de impacto, condición que no se cumple suficientemente en la formulación actual del proyecto. 
Concepto: Revisadas las observaciones presentadas por el postulante, se encuentra que el concepto emitido es acorde con lo evidenciado inicialmente en el informe de evaluación. El proyecto presenta potencial de mejora, pero en su estado actual persisten debilidades en la segmentación del cliente, la cuantificación de la demanda, la coherencia del análisis de competencia, la capacidad instalada, la estructura de costos, las proyecciones financieras, los requerimientos solicitados y la relación entre inversión y generación real de ingresos. Por tanto, se mantiene la calificación final de 60,88 y el concepto de NO VIABLE. 
Efecto: Se ratifica el concepto y el puntaje asignado.
</t>
  </si>
  <si>
    <t>Cordial saludo. de manera respetuosa expongo mi situación en relación con el proceso de evaluación del proyecto empresarial “Box Deiv Gym”, presentado al programa Fondo Emprender del SENA, así como para manifestar mi inconformidad ante las circunstancias que rodearon el desarrollo de esta iniciativa. Sin embargo, es importante hacer énfasis en que durante todo el proceso de elaboración y desarrollo del proyecto no recibí ningún tipo de asesoría, acompañamiento ni orientación por parte de mi asesora ASTRID GUISELL BOTINA BENAVIDES, tal como corresponde al rol y función que fue asignada dentro del programa Fondo Emprender. Esta falta de apoyo fue evidente en todos los momentos reflejando una calificación como NO VIABLE, en el cual, no se programaron reuniones de trabajo, no se brindaron lineamientos para estructurar correctamente cada uno de los componentes del proyecto, no se realizaron correcciones ni se resolvieron las dudas que se me presentaron en el transcurso del proceso.  A pesar de ello, las debilidades identificadas se presentan precisamente en aquellos aspectos que requieren el acompañamiento técnico y orientación que debí haber recibido, pero que no se me brindaron. Por lo anterior, solicito que se tenga en cuenta esta circunstancia en las gestiones correspondientes, para que, en una proyección, se me brinde el acompañamiento necesario, oportuno y pertinente en la reformulación integral del proyecto, tal como se menciona en el informe final. Agradezco mucho su atención prestada.</t>
  </si>
  <si>
    <t xml:space="preserve">ID Proyecto: 119699
Nombre del proyecto: BOX DEIV GYM
Convocatoria: 159 - 1C / Víctimas y Vulnerables
Criterio observado: Observación general al resultado de evaluación y al acompañamiento recibido durante la formulación del plan de negocios.
Observación del postulante:
El postulante manifiesta inconformidad frente al resultado de evaluación del proyecto empresarial “Box Deiv Gym”, señalando que durante el proceso de elaboración y desarrollo del proyecto no recibió asesoría, acompañamiento u orientación por parte de la asesora asignada. Indica que dicha situación pudo incidir en las debilidades identificadas en el informe final y solicita que sea tenida en cuenta para una eventual reformulación integral del proyecto.
Resumen de la observación del postulante:
La observación se centra en la inconformidad del emprendedor respecto del acompañamiento recibido durante la formulación del plan de negocios y solicita que dicha situación sea considerada para futuras gestiones de reformulación. No obstante, la evaluación técnica realizada al plan identificó debilidades en los componentes comercial, técnico, legal, financiero e impacto, que sustentaron el concepto emitido. 
Respuesta del evaluador:
Cordial saludo.
Una vez revisada la observación presentada, se precisa que el alcance de la evaluación corresponde al análisis técnico, comercial, legal, financiero y de impacto del plan de negocios presentado al programa Fondo Emprender, conforme a la información consignada en la plataforma y a los soportes disponibles para la etapa de evaluación. La proforma institucional establece que la respuesta del evaluador debe pronunciarse sobre la observación del postulante, el concepto y el efecto sobre el puntaje o resultado de evaluación. 
En ese sentido, la evaluación del proyecto BOX DEIV GYM evidenció fortalezas en la pertinencia de la propuesta comercial y en la descripción general del servicio; sin embargo, también identificó debilidades relevantes que afectan la solidez integral del plan, entre ellas: falta de mayor sustento cuantitativo del mercado, inconsistencias en el plan operativo, debilidades en la estructuración legal, inconsistencias financieras, baja rentabilidad proyectada y ausencia de indicadores claros para medir el impacto del proyecto. 
Respecto a la manifestación relacionada con la ausencia de asesoría, acompañamiento u orientación durante la formulación del proyecto, se aclara que dicha situación corresponde a un asunto de gestión, acompañamiento o atención institucional que excede el alcance técnico de la evaluación del plan de negocios. Por lo anterior, se invita respetuosamente al postulante a remitir dicha inconformidad ante las instancias competentes del programa Fondo Emprender o del SENA, para que, en el marco de sus competencias, adelanten la revisión o trámite que corresponda.
Frente al contenido técnico evaluado, el informe recomienda realizar una reformulación integral del plan, procurando que todos los componentes se encuentren articulados entre sí, con información coherente, cifras consistentes y cumplimiento de los lineamientos del programa, antes de una eventual nueva postulación. 
Concepto:
Revisado el plan de negocios y la observación presentada, se encuentra que el concepto emitido es acorde con los hallazgos técnicos registrados en el informe de evaluación. La observación relacionada con el acompañamiento recibido no modifica los aspectos técnicos, comerciales, legales, financieros y de impacto identificados en la evaluación del proyecto. 
Efecto:
Se ratifica el concepto de evaluación NO VIABLE y el puntaje asignado, sin perjuicio de que el postulante pueda presentar ante las instancias pertinentes las solicitudes o inconformidades relacionadas con el acompañamiento recibido durante la formulación del plan de negocios
</t>
  </si>
  <si>
    <t xml:space="preserve">FONDO EMPRENDER – SENA CONVOCATORIA NACIONAL No. 159 – VÍCTIMAS Y VULNERABLES – CORTE No. 1 OBSERVACIONES AL INFORME PRELIMINAR DE EVALUACIÓN ID PROYECTO: 119797 – CACAO ORIGEN DEL VALLE Emprendedora: Esmeralda Fajardo Agudelo Cédula: 1.113.313.630 Municipio / Departamento: Armenia, Quindío Sector: Industrias Manufactureras – Actividad CIIU 1082 (Elaboración de cacao, chocolate y productos de confitería) Puntaje preliminar: 71,58 – Concepto: VIABLE Fecha: Armenia, mayo de 2026  I. INTRODUCCIÓN En cumplimiento del proceso establecido por el Fondo Emprender para la Convocatoria No. 159 – Víctimas y Vulnerables, la suscrita emprendedora ESMERALDA FAJARDO AGUDELO, titular del proyecto ID 119797 CACAO ORIGEN DEL VALLE, presenta en término las presentes observaciones al Informe Preliminar de Evaluación. El propósito de estas observaciones es demostrar que la información señalada como ausente o insuficiente sí se encontraba consignada en el plan de negocios, y aportar evidencia de operación real que existía al momento de la postulación. Se presentan igualmente respuestas puntuales a cada recomendación del evaluador, evidenciando que la mayoría de los aspectos señalados ya estaban resueltos o son asumidos como compromisos concretos de mejora. Se solicita respetuosamente al equipo evaluador revisar el puntaje asignado considerando los argumentos aquí expuestos, de conformidad con la metodología establecida en el numeral 7.1.1 de los Términos de Referencia, que define la evaluación en función de la calidad, pertinencia y coherencia del contenido consignado en la herramienta Plan de Negocios.  II. OBSERVACIONES POR COMPONENTE 1. Componente Comercial Observación del evaluador: Se señala que el componente comercial requiere mayor priorización del mercado inicial, cifras locales de demanda y acuerdos comerciales. Refutación técnica: a) Priorización del mercado inicial: el plan define con precisión tres microsegmentos diferenciados (Explorador Sensorial 25–35 años, Consciente Familiar 30–45 años y Regalador Premium 35–55 años), cada uno con canales, mensajes y formatos de producto específicos. El mercado primario está delimitado en Armenia y el Eje Cafetero, con estrategia de entrada progresiva a través de ferias agroalimentarias, mercados campesinos y canal digital. b) Cifras de demanda: el plan incluye datos cuantificados: el mercado de chocolate en Colombia alcanzó USD 0,48 mil millones en 2025, con proyección a USD 0,67 mil millones en 2035 y crecimiento anual del 3,5%; producción nacional de 73.000 toneladas de cacao en 2024; consumo per cápita entre 1,2 y 2 kg anuales. Estas cifras se articulan directamente con el contexto del Quindío y el Eje Cafetero como regiones de enfoque del proyecto. c) Acuerdos comerciales: el proyecto opera desde 2023 con ventas reales documentadas, clientes fijos con pedidos mensuales recurrentes y participación semanal en el Mercado Campesino de Armenia, canal físico establecido que genera presencia constante, visibilidad de marca y relación directa con consumidores finales cada fin de semana. La emprendedora mantiene relaciones comerciales estables con dos proveedores de cacao, incluyendo un acuerdo de compra a precio fijo de $312.500 por arroba con volumen de 4 arrobas mensuales, formalizado en constancia firmada. Adicionalmente, participa activamente en Seviarte (asociación de artesanos y mecateros), que representa un canal de comercialización colectivo y red de distribución establecida. d) Límites del criterio de evaluación: los Términos de Referencia de la Convocatoria 159 no establecen contratos formales de comercialización como requisito evaluable del plan de negocios. La metodología del numeral 7.1.1 evalúa calidad, pertinencia y coherencia del contenido consignado. Exigir formalización contractual a una emprendedora víctima del conflicto en etapa de creación contradice el objeto de la convocatoria definido en su numeral 2.2.  2. Componente Técnico Observación del evaluador: Se señalan debilidades en fichas técnicas, rotulado, vida útil, condiciones de almacenamiento, BPM y controles microbiológicos. El propio informe reconoce que el proceso se encuentra bien desarrollado y que el proyecto se diferencia positivamente por integrar la transformación artesanal con conocimiento científico aplicado. Refutación técnica: a) BPM y control de proceso: la emprendedora es química de formación, condición que le permite aplicar directamente Buenas Prácticas de Manufactura en cada etapa. El plan describe el control de variables críticas: humedad de entrada y salida, pH, temperatura de tostión y temperado. Se aplican protocolos de desinfección y uso de elementos de protección personal en todas las etapas. Estos elementos constituyen BPM documentadas y aplicadas, no una debilidad del componente. b) Fichas técnicas y rotulado: la emprendedora cuenta con fichas técnicas elaboradas para cada proceso y cada máquina, y con etiquetas estructuradas conforme a los lineamientos del INVIMA, que incluyen tabla nutricional, ingredientes, peso neto, vida útil y condiciones de almacenamiento. Estos documentos existen y están disponibles para ser presentados en la instancia que el Fondo Emprender indique. c) Tabla nutricional con respaldo científico: fue construida con base en análisis bromatológicos realizados por la propia emprendedora en el marco de su formación universitaria en Química y su programa técnico en Análisis de Muestras Químicas, aplicando balances de materia y metodología académica formal. Este respaldo científico propio es el diferencial que el evaluador ya reconoció al señalar la integración de conocimiento científico aplicado como fortaleza. d) Controles microbiológicos: se reconoce que la certificación formal ante laboratorio acreditado está pendiente y se asume el compromiso de obtenerla en la fase de implementación con los recursos del proyecto. Esta es la única brecha técnica real del componente, y no compromete la viabilidad del proceso productivo operativo desde 2023.  3. Componente Legal Observación del evaluador: Se señala que falta precisar la ruta sanitaria específica por producto ante el INVIMA, diferenciando entre registro, permiso o notificación sanitaria, y detallando tiempos, requisitos y costos. Refutación técnica: a) La emprendedora no solo conoce la normativa sanitaria aplicable, sino que la verificó directamente con la autoridad competente. Cuenta con certificación del SENA en Normatividad Sanitaria, Autorizaciones Sanitarias y Trámites INVIMA, y realizó consulta presencial ante el INVIMA, obteniendo comunicación oficial que especifica el tipo de trámite requerido para sus productos: Notificación Sanitaria Obligatoria (NSO), de conformidad con la Resolución 2674 de 2013 aplicable a alimentos de transformación artesanal. Estos documentos están disponibles para ser presentados en la instancia que el Fondo Emprender indique. b) Para cada producto del portafolio (barras de chocolate, bombones artesanales, cacao en polvo y nibs), el trámite identificado es la NSO ante el INVIMA, con tiempo estimado de trámite entre 30 y 60 días hábiles y costos incluidos en el componente legal del plan. La emprendedora tiene plena claridad sobre la ruta sanitaria aplicable. c) La emprendedora cuenta además con RUT activo bajo el código CIIU 1082 y matrícula mercantil vigente como persona natural comerciante, acreditando operación formal dentro del marco legal colombiano.  4. Componente Financiero Observación del evaluador: Se señalan oportunidades de mejora en soporte de ventas históricas, cotizaciones de maquinaria y adecuaciones, y rubros de comunicación que no deben financiarse con el Fondo. Refutación técnica: a) Ventas históricas: el proyecto opera desde 2023 con ventas reales. La emprendedora declara renta ante la DIAN bajo el código CIIU 1082, lo que constituye evidencia formal de actividad económica real. Cuenta adicionalmente con registros de ventas en Excel, historial en aplicación de gestión financiera y comprobantes de pago por canales digitales, todos disponibles para presentar en la instancia que el Fondo Emprender indique. b) Cotizaciones: la emprendedora cuenta con cotizaciones formales de algunos equipos y precios verificados en plataformas reconocidas (Mercado Libre, Amazon) para otros, documentos disponibles para presentar. Es importante señalar que los Términos de Referencia de la Convocatoria 159 no establecen en ninguno de sus numerales la obligación de incluir cotizaciones como requisito del plan de negocios ni como criterio de evaluación. La metodología del numeral 7.1.1 evalúa la calidad y coherencia del contenido consignado en la herramienta, sin mencionar cotizaciones externas. Valorar su ausencia como debilidad del puntaje excede el alcance evaluativo definido en los propios Términos de Referencia de la convocatoria. c) Rubros de comunicación: se acepta la observación respecto al rubro de marketing digital ($5.000.000), que será asumido directamente por la emprendedora y retirado de los recursos solicitados al Fondo. En cuanto al material POP físico ($1.500.000 en pendones y tarjetas), corresponde a material de punto de venta directamente vinculado a la comercialización semanal en ferias y mercados campesinos, y puede clasificarse como gasto de ventas bajo el numeral 4.1 de los Términos de Referencia. d) La solidez financiera del proyecto se sustenta en TIR del 31,49%, VPN positivo de $49.545.475 y monto solicitado de $73.518.766, verificado por el sistema del Fondo Emprender como cumpliendo todos los topes para proyectos individuales con generación de dos empleos (resultado: Cumple).  5. Componente de Impacto Observación del evaluador: Se señala que el impacto requiere mayor cuantificación, línea base y mecanismos de seguimiento. El propio evaluador reconoció que el impacto es pertinente, positivo y coherente con la convocatoria y destacó el enfoque hacia mujeres víctimas del conflicto como valor diferencial importante. Refutación técnica y cuantificación del impacto: El impacto real del proyecto se cuantifica así: •Empleos directos (2): la emprendedora, mujer víctima del conflicto armado inscrita en el RUV, y su madre, también víctima, configurando un modelo de recuperación económica familiar con enfoque de género. •Empleos indirectos (5): los cinco son mujeres, distribuidoras del producto en canales locales, constituyendo una cadena de participación femenina activa desde la producción hasta la comercialización. •Impacto en cadena productiva rural: la emprendedora adquiere cacao a precio por encima del mercado ($312.500 por arroba frente a precios estándar inferiores) a dos familias cacaoteras rurales del Valle del Cauca, generando un encadenamiento productivo rural–urbano con enfoque de comercio justo. •Presencia territorial continua: participación semanal en el Mercado Campesino de Armenia, generando visibilidad de marca, acceso a consumidores locales y fortalecimiento del ecosistema de emprendimiento regional. •Impacto ambiental: reducción de residuos mediante uso de subproductos del cacao (cáscara, mucílago) y prácticas sostenibles en el proceso productivo. La cuantificación formal de metas, línea base e indicadores de seguimiento corresponde a la fase de implementación, conforme al propio informe de evaluación que reconoce que estas son posibilidades de fortalecimiento durante la ejecución.  III. RESPUESTA A LAS RECOMENDACIONES DEL EVALUADOR El informe de evaluación presenta recomendaciones específicas. A continuación se da respuesta puntual a cada una:  Recomendación 1: Precisar la ruta sanitaria ante INVIMA por producto (registro, permiso o notificación), con tiempos, requisitos y costos. Respondida en el componente legal (numeral II.3). La emprendedora ya cuenta con esta información verificada directamente ante el INVIMA: todos sus productos requieren Notificación Sanitaria Obligatoria (NSO). Los documentos que acreditan esta gestión están disponibles para presentar.  Recomendación 2: Fortalecer fichas técnicas, rotulado, vida útil, condiciones de almacenamiento, BPM y controles de calidad. Respondida en el componente técnico (numeral II.2). Las fichas técnicas, el rotulado con vida útil y condiciones de almacenamiento, y los protocolos BPM existen y fueron desarrollados por la emprendedora con respaldo de su formación como química. Los controles microbiológicos formales se asumen como compromiso de implementación con los recursos del proyecto.  Recomendación 3: Presentar cotizaciones actualizadas y verificables para maquinaria, adecuaciones, empaques, equipos e insumos. La emprendedora cuenta con cotizaciones formales y precios verificados en plataformas reconocidas para todos los ítems solicitados, disponibles para presentar. Se reitera que los Términos de Referencia de la Convocatoria 159 no establecen las cotizaciones como requisito del plan de negocios ni como criterio de puntaje, por lo que su no inclusión en el documento no debería afectar la calificación del componente financiero.  Recomendación 4: Depurar la estrategia de comunicación para que publicidad y marketing digital sean asumidos por el emprendedor. Se acepta esta recomendación. El rubro de marketing digital ($5.000.000) será retirado de los recursos solicitados al Fondo Emprender y asumido directamente por la emprendedora. El material POP físico de punto de venta ($1.500.000) se mantiene como gasto de ventas justificado en la estrategia de comercialización semanal en ferias y mercados campesinos.  Recomendación 5: Cuantificar impactos económicos, sociales y ambientales con metas claras, línea base y mecanismos de seguimiento. La cuantificación detallada del impacto se presenta en el numeral II.5 de estas observaciones. La línea base y los mecanismos formales de seguimiento se establecerán en la fase de implementación, que es el momento metodológicamente apropiado para definirlos con información real de operación.  IV. SOLICITUD Con base en las observaciones expuestas, solicito respetuosamente al equipo evaluador del Fondo Emprender: •Revisar la calificación asignada en cada componente, verificando que la información señalada como ausente o débil sí se encontraba consignada en el plan de negocios o corresponde a evidencia documentada disponible para presentar. •Tener en cuenta que los Términos de Referencia de la Convocatoria 159 no establecen cotizaciones ni contratos comerciales formales como requisitos del plan de negocios ni como criterios de evaluación, por lo que aplicarlos como criterio de puntaje excede el alcance del proceso evaluativo definido en el numeral 7.1.1. •Reconocer que el proyecto Cacao Origen del Valle es una empresa en operación real desde 2023, con formalización legal vigente (RUT CIIU 1082, matrícula mercantil, declaración de renta), operada por una profesional en Química que aplica conocimiento científico propio a un proceso artesanal diferenciado, con impacto social concreto en una población 100% femenina víctima del conflicto. •Valorar el enfoque de género transversal del proyecto: la emprendedora, su empleada directa y los cinco empleos indirectos son todos mujeres, en coherencia plena con el objeto y la población objetivo de la Convocatoria 159. •Reconsiderar el puntaje total, teniendo en cuenta la TIR del 31,49%, la coherencia financiera validada por el sistema del Fondo, el perfil integral de la emprendedora y el impacto territorial del proyecto. •Emitir respuesta motivada a cada una de las observaciones presentadas en el Informe Final de Evaluación.  Las presentes observaciones se presentan con pleno respeto al proceso evaluativo del Fondo Emprender y con el propósito de garantizar una evaluación integral, equitativa y coherente con los objetivos de la Convocatoria 159.   Atentamente, ESMERALDA FAJARDO AGUDELO C.C. 1.113.313.630 Representante – Proyecto ID 119797 CACAO ORIGEN DEL VALLE Armenia, Quindío Tel: 321 759 8550 | contactenos@cacaoorigendelvalle.com </t>
  </si>
  <si>
    <t>119797 Respuesta del evaluador: Se ratifica el concepto emitido, porque revisada la observación y analizado nuevamente el plan de negocios, se evidencia que los argumentos presentados no desvirtúan las oportunidades de mejora identificadas en la evaluación inicial. El proyecto presenta una propuesta comercial pertinente para derivados de cacao premium, naturales y artesanales; sin embargo, requiere mayor priorización del mercado inicial, cuantificación local y soporte verificable del tamaño de mercado, especialmente frente a la demanda efectiva en Armenia, el Quindío y los canales regionales definidos. Aunque el plan describe tendencias nacionales del mercado de chocolate premium y caracteriza al cliente urbano de estratos medios y medios altos, se requiere mayor evidencia local y validación directa que demuestre la magnitud real de la necesidad y la capacidad de absorción del mercado objetivo. En el análisis comercial, el proyecto identifica consumidores interesados en productos naturales, artesanales, trazables y de alto contenido de cacao, y relaciona competidores como Juan Choconat, Cacao Hunters y Olier Chocolatl. No obstante, la comparación requiere mayor soporte, análisis de canales y validación de la ventaja competitiva frente al mercado real, dado que los argumentos sobre transformación artesanal, conocimiento científico, trazabilidad y diferenciación sensorial deben estar acompañados de evidencias verificables, soportes técnicos, validación con clientes y acuerdos comerciales que respalden la estrategia de crecimiento. En cuanto a la descripción del proyecto y el portafolio, el plan relaciona chocolate 100% cacao en bolsa de 500 g, cocoa 100% natural en bolsa de 500 g y bombones de chocolate en caja de 9 unidades. Sin embargo, se requiere mayor información de soporte sobre trazabilidad, proveedores, fichas técnicas, composición específica, alcance inicial del portafolio, condiciones de almacenamiento, rotulado, vida útil y características sanitarias de cada producto. Estos aspectos son relevantes para fortalecer la evaluación técnica de productos alimenticios y para asegurar coherencia entre la propuesta de valor, la operación formal y los requisitos exigibles al momento de implementación. En el componente técnico, si bien el informe de evaluación reconoce que el proceso productivo se encuentra bien desarrollado y que describe de forma clara la transformación del cacao desde la recepción del grano hasta el empaque y distribución, persisten aspectos que requieren fortalecimiento en Buenas Prácticas de Manufactura, control sanitario, validación de vida útil, criterios de calidad, controles microbiológicos, estandarización de formulaciones y validación técnica de la capacidad instalada. Estos elementos son críticos para una operación alimentaria formal y para garantizar la consistencia del producto terminado. En materia legal y sanitaria, el proyecto identifica trámites como RUT, establecimiento de comercio, trámites ante INVIMA, registro de marca y SG-SST, y en los avances se señala que cuenta con RUT activo bajo la actividad económica 1082 y que inició el proceso de obtención del permiso sanitario del establecimiento. No obstante, se requiere mayor precisión normativa por producto, ruta sanitaria específica ante INVIMA, diferenciación entre registro, permiso o notificación sanitaria, requisitos del establecimiento, concepto sanitario, rotulado y soportes de cumplimiento aplicables a chocolate, cocoa y bombones. Respecto a canales de comercialización, el plan menciona ferias locales, suministro a cafeterías, redes sociales, página web, mercado agroecológico semanal, ferias regionales, Instagram, TikTok, Facebook, página web y WhatsApp Business. Estos canales son pertinentes para el tipo de producto; sin embargo, requieren metas, soportes de alianzas, indicadores de medición por canal, cronograma comercial, responsables, volumen esperado por canal y evidencia de acuerdos o compromisos comerciales que permitan validar la sostenibilidad de la estrategia de ventas. En la proyección de ventas, aunque el informe indica que existe coherencia general entre la capacidad productiva, las ventas, los costos y la estructura del proyecto, se requiere información soporte de ventas proyectadas, metodología más clara, evidencia de ventas históricas, validación de precios y verificación de la capacidad real frente a la operación proyectada. Esto es especialmente importante considerando que el proyecto ya reporta avances comerciales desde 2023, ventas directas, participación en ferias y presencia digital, pero requiere soportes verificables que permitan contrastar dichas ventas con las metas financieras formuladas. En costos, gastos y requerimientos, el plan registra maquinaria y equipos como temperadora automática para chocolate, balanza de humedad, baño termostático, horno eléctrico con ventilador de aire, tamizador vibratorio, refinadora de piedra y molino de granos; también contempla adecuaciones, registro de marca, SG-SST y empaques. No obstante, los requerimientos requieren mayor soporte técnico, información sobre cotizaciones actualizadas, detalle sanitario, justificación individual de equipos, relación con la capacidad proyectada y evidencia de montos para los rubros principales. La ausencia de soportes completos limita la trazabilidad financiera, aunque no elimina la pertinencia general de la inversión. En cuanto al equipo de trabajo, el plan registra el autoempleo de la gerente emprendedora y un empleo directo de auxiliar de producción. La emprendedora asume funciones de supervisión y ejecución del proceso de transformación, desarrollo de productos, BPM, control de calidad y gestión administrativa, financiera y comercial; el auxiliar apoya selección, tostión, quebrado, molienda, pesaje, limpieza, desinfección y logística en ferias. Sin embargo, el equipo requiere mayor soporte en competencias sanitarias, control de calidad, BPM, continuidad operativa, roles específicos frente a cumplimiento sanitario y respaldo técnico en caso de aumento de producción. Frente a los avances del proyecto, se reconoce que la iniciativa evidencia avances comerciales y técnicos relevantes: operación previa desde 2023, participación en ferias, mercado agroecológico semanal, presencia digital, elaboración de chocolate, cocoa natural y bombones, disponibilidad de equipos básicos como tostadora, descascarilladora, moledora, refinadora, prensa hidráulica, moldes y mesa de granito. Sin embargo, se requiere mayor claridad sobre permisos sanitarios, equipos disponibles, ventas históricas, soportes de comercialización, trazabilidad de clientes y documentación que permita validar de manera objetiva dichos avances. En el plan operativo, se evidencia programación de recursos para estrategia de comunicación, honorarios, solicitud de registro de marca, adecuaciones, maquinaria y equipos, empaques y SG-SST. No obstante, no se detalla suficientemente la secuencia técnica entre adecuaciones, permisos sanitarios, adquisición de equipos e inicio de producción formal; tampoco se describe el alcance específico de las adecuaciones ni se evidencia información relevante sobre cotizaciones y soportes de montos para los rubros principales. Esta situación debe fortalecerse para asegurar una implementación ordenada y verificable. Respecto al impacto, el proyecto plantea aportes económicos, ambientales, sociales y tecnológicos, incluyendo compra a productores locales, reducción de residuos mediante aprovechamiento de cascarilla, empaques biodegradables, generación de oportunidades para mujeres víctimas del conflicto y transferencia de conocimiento en transformación de cacao. Sin embargo, el impacto requiere mayor cuantificación, línea base, metas, indicadores, mecanismos de seguimiento e información que evidencie articulación efectiva con productores, aliados comerciales e instituciones. En consecuencia, se ratifica el concepto emitido. Las debilidades identificadas corresponden a aspectos susceptibles de fortalecimiento durante la implementación y seguimiento del proyecto, especialmente en soportes comerciales, fichas técnicas, vida útil, rotulado, BPM, validación sanitaria, cotizaciones, adecuaciones, trazabilidad y medición de impacto. No obstante, conforme al informe de evaluación, dichas brechas no comprometen la viabilidad integral del proyecto, el cual obtuvo una calificación final de 71,58 y concepto de evaluación Concepto: Revisada la observación y contrastada nuevamente con el contenido del plan de negocios y el informe de evaluación, se encuentra que el concepto inicial es acorde con las fortalezas y oportunidades de mejora identificadas. El proyecto evidencia una propuesta diferenciada, avances reales y potencial de implementación, pero requiere fortalecer la información soporte relacionada con mercado, validación comercial, fichas técnicas, BPM, ruta sanitaria, rotulado, vida útil, cotizaciones, adecuaciones, permisos, ventas históricas e impacto medible.</t>
  </si>
  <si>
    <t xml:space="preserve">Medellín-Antioquia, mayo 13 de 2026 Señores COMITÉ EVALUADOR - FONDO EMPRENDER (SENA)  Asunto: Recurso de Reposición y Aclaraciones al Informe de Evaluación - Proyecto ID 120025  Respetados señores del Comité Evaluador: En mi calidad de emprendedor y responsable del proyecto HEGNIO HERMANN FISIOTERAPEUTA (ID 120025), el cual fue calificado con un puntaje de 74,03 y un concepto de VIABLE, comparezco ante ustedes con el fin de interponer formalmente Recurso de Reposición. El objetivo es solicitar la reconsideración de los criterios aplicados en la calificación de los componentes técnico, legal y comercial, los cuales, a mi juicio, no guardan correspondencia con la realidad del modelo de negocio propuesto ni con la normativa vigente que rige el capital semilla. Este recurso se sustenta en los pilares fundamentales que el informe de evaluación ha calificado de manera restrictiva:   1.La Suficiencia Técnica por Experiencia Calificada: El informe reconoce una trayectoria relevante, pero omite que mis 15 años de experiencia profesional en el sector salud constituyen la mayor garantía de mitigación de riesgo operativo, superando ampliamente el estándar de validación por voz a voz sugerido en la evaluación.   2.La Naturaleza Constitutiva del Fondo Emprender: Se ha señalado como debilidad la falta de un local físico actual. No obstante, es imperativo recordar que el objeto de mi participación en esta convocatoria es la creación de nuevas empresas y no el fortalecimiento de infraestructuras preexistentes. El plan de negocios contempla que la asignación de los $68.373.000 solicitados es, precisamente, el vehículo financiero para garantizar la adecuación de un espacio que cumpla con los estándares de la Resolución 3100 de 2019, proceso que se ejecutará con total celeridad dada la identificación previa de zonas estratégicas en El Poblado.   3.Validación Comercial y Soporte de Demanda Ante la observación sobre la falta de soportes verificables de la demanda: Mi base de datos histórica de más de mil pacientes anuales atendidos de forma domiciliaria no es solo una validación de voz a voz, sino una cartera de clientes fidelizada lista para ser migrada al consultorio físico.   4.Viabilidad Financiera y Margen Operativo Sobre la observación de la baja utilidad en el primer año: El margen estrecho es una decisión financiera conservadora y responsable para asegurar la calidad del servicio y el cumplimiento de los estándares de bioseguridad desde el día uno. Mi proyección prioriza la sostenibilidad y el cumplimiento de obligaciones legales sobre el lucro inmediato.   Por lo anterior, solicito de manera respetuosa se revise la puntuación asignada, con el fin de que esta refleje de manera objetiva el bajo nivel de incertidumbre y el alto impacto potencial de una iniciativa respaldada por década y media de ejercicio profesional ininterrumpido en la fisioterapia física y neurológica.   Cordialmente,  HEGNIO HERMANN ARDILA FISIOTERAPEUTA  </t>
  </si>
  <si>
    <t>Respuesta del evaluador: Se ratifica el concepto emitido, toda vez que, revisada la observación y analizado nuevamente el plan, no se evidencian elementos suficientes que permitan modificar la valoración inicial. En el componente comercial, el plan de negocios no aporta suficiente información soporte ni reportes de validación directa del mercado que permitan validar cuantitativamente la coherencia de las proyecciones de ventas, captación y sostenibilidad del modelo. El problema identificado requiere mayor evidencia directa que demuestre la magnitud de la necesidad, la frecuencia de uso del servicio y la disposición de pago del segmento objetivo, con soporte técnico y cuantitativo suficiente. El análisis competitivo requiere fortalecerse mediante información referenciada, comparación frente a competidores directos y mayor justificación del precio superior propuesto. No se evidencia con claridad cómo dicho precio se relaciona con atributos diferenciales verificables, capacidad de pago del segmento, nivel de servicio, ubicación, experiencia del usuario o estructura de costos del centro físico. Esta situación limita la validación de la pertinencia comercial y financiera de las proyecciones. En el componente técnico y operativo, el plan no precisa cómo se realizará la transición desde el modelo domiciliario previo hacia la operación en un centro físico. No se describe ubicación tentativa, características del inmueble, distribución del consultorio, condiciones de accesibilidad, áreas requeridas ni adecuaciones necesarias para la operación. Esta información resulta relevante no para convertir el proyecto en una iniciativa de infraestructura, sino para validar la financiabilidad, pertinencia y coherencia de las adecuaciones locativas dentro del marco normativo aplicable a los rubros financiables del Fondo Emprender. Así mismo, el proyecto plantea una operación física que aún no se encuentra habilitada, pero no desarrolla de manera suficiente las condiciones necesarias para cumplir los requisitos normativos aplicables en instalaciones prestadoras de salud y bienestar, ni presenta información de verificación clara sobre la obtención formal de certificaciones, permisos o habilitaciones requeridas para iniciar la operación. El inicio proyectado en tres meses no se encuentra suficientemente soportado con un plan de contingencia frente a eventuales retrasos en adecuaciones, cumplimiento normativo, adquisición de certificaciones o puesta en marcha del centro físico. Respecto a la estrategia operativa y comercial, no se presentan metas específicas de captación, conversión, agenda ocupada, retención de pacientes ni seguimiento a indicadores por periodo. Tampoco se explica con suficiente detalle cómo se articularán la disponibilidad del consultorio, los horarios extendidos, la atención personalizada, la administración del servicio y la capacidad real del equipo para cumplir las metas proyectadas. En este sentido, el equipo de trabajo podría resultar limitado frente a las exigencias operativas, administrativas y normativas del modelo planteado. En relación con los indicadores, su cumplimiento depende de una operación física que aún no se encuentra habilitada y cuya implementación presenta incertidumbre por la falta de información sobre inmueble, adecuaciones, requisitos normativos, certificaciones y fuentes de verificación. Por tanto, persisten debilidades en la trazabilidad entre las actividades propuestas, los recursos solicitados, los tiempos de ejecución y los resultados esperados. Conforme a los criterios aplicables a la evaluación de planes de negocio del Fondo Emprender, el análisis debe permitir verificar la viabilidad comercial, técnica, legal, financiera y operativa del proyecto, así como la coherencia entre mercado, infraestructura, equipo, requerimientos, inversión e indicadores. En este caso, la observación no aporta soportes adicionales suficientes para subsanar las debilidades identificadas en la evaluación inicial, especialmente en lo relacionado con validación de mercado, transición operativa, habilitación normativa, adecuaciones locativas, capacidad del equipo e indicadores de seguimiento. Concepto: Se ratifica el concepto, dado que la observación no aporta evidencia suficiente para modificar la valoración inicial. Persisten debilidades en la validación cuantitativa del mercado, soporte del problema, justificación del precio, análisis competitivo, transición</t>
  </si>
  <si>
    <t xml:space="preserve">Tiene coherencia:  Cliente se  suministró información según lo solicitado en el formato plan de negocios línea crear para Fondo Emprender y esta relacionada 100 % con el tipo negocio.   problema del proyecto tiene coherencia con el concepto y la zona de influencia La competencia. Se encuentra múltiples lotes para escoger calidad y precio Debilidad Altos costos a raíz de la demanda y múltiples clientes. Favorabilidad del   proyecto GANADERIA SAN JERONIMO distancia a las fincas de los compradores. Cuentan con su pie de cría Debilidad No cuenta con instalaciones para el manejo de los animales Favorabilidad del Proyecto GANADERIA SAN JERONIMO instalaciones y vías de acceso para el cargue de animales sin que sufran maltrato. Diversidad de lotes para escoger Debilidad Distancia, y se incrementan los costros de transporte y maltrato de animales en el viaje. Favorabilidad del proyecto de GANADERIA SAN JERONIMO cercanía al cliente potencial.  Cuentan con ganado seleccionado genéticamente cruces f1. Debilidad: No hay acceso para camiones para el transporte del ganado, les toca sacarlo a pie a las instalaciones más cercanas que son a 1 hora para el cargue y peso  Los productos a comercializar Levante de ganado bovino F1 (Cebuinas) y  Bovinaza x bultos de 40  kilos La bovinaza  que es el estiércol producido por el ganado bovino la Producción de ganado F1 de levante con alto desempeño productivo Reducción de tiempos de crecimiento hasta peso comercial. La cantidad de animales que se van a comprar son 32 animales  que son TERNEROS  de  150 kilos en promedio, se ceban hasta alcanzar un peso promedio de 350 kilos en 9 meses. La ganadería es una  actividad económica  del sector primario que vincula de manera directa el cuidado, cría y alimentación de animales  en este caso bovinos con la producción de materias primas como carne, leche, bovinaza (abono orgánico) para el consumo primario,  humano e  industrial. En términos generales, esta actividad conecta los siguientes elementos: Recursos Naturales y Espacio: Utiliza la tierra (pastizales) en sistemas de rotación de potreros o instalaciones específicas en sistemas intensivos, Mano de Obra y Tecnología, Involucra trabajo humano, veterinarios y zootecnistas para la producción, manejo y salud animal, Seguridad Alimentaria: Es clave para la nutrición, proveyendo alimentos esenciales a la población. Mercado: Vincula al productor rural con la cadena de valor comercial (comercialización de productos derivados). La ganadería, fundamentalmente, transforma recursos naturales a través del ganado en  se describe  las actividades a realizar,  tiempos,  equipo y maquinaria  y quien realiza la actividad de los productos  a comercializar. justifican las ventas de los productos a producir  terneros de levante y la bovinaza. El sistema productivo se basa en un modelo de pastoreo rotacional intensivo, dividido en 20 potreros de 1 hectárea cada uno, facilitando el control del pastoreo, la recuperación de las praderas y el aumento en la productividad del sistema. Esta organización permite optimizar el uso del suelo y mejorar la capacidad de carga animal. El área restante, correspondiente a 3,5 hectáreas, se destinará a la implementación de lagunas y camellones, constituyendo una estrategia innovadora orientada al manejo hídrico, control de inundaciones y mejora de las condiciones para el levante del ganado.   la finca dispone de 1 hectárea establecida con pasto Cuba 22, utilizada como fuente de alimentación complementaria para el ganado tipo F1, permitiendo fortalecer los requerimientos nutricionales y mejorar los indicadores productivos del hato. Se indica el tipo de empresa a crear.   Proyección de ventas.  Se hacen de acuerdo con el rendimiento en carne en nueve meses. Y se justifica:  La finca El Clavel se encuentra ubicada en el municipio de Beltrán,  El predio cuenta con una extensión total de 23,5 hectáreas, de las cuales el 100% será destinado al desarrollo del proyecto productivo de ganadería. La finca presenta una adecuada distribución del terreno, lo que permite implementar estrategias de manejo eficiente del suelo y del recurso forrajero. El sistema productivo se basa en un modelo de pastoreo rotacional intensivo, dividido en 20 potreros de 1 hectárea cada uno, facilitando el control del pastoreo, la recuperación de las praderas y el aumento en la productividad del sistema. Esta organización permite optimizar el uso del suelo y mejorar la capacidad de carga animal. . Financiera, costos de producción, equipo de trabajo:  información se ubica de acuerdo con el formato y  lo requerido para un empresa ganadera.  Arrojando una TIR DEL 27% El proyecto es de ganadería y se dedica a la cría y levante de ganado, con  los componentes  integrales que  abarca la planificación técnica, financiera y administrativa para la producción de carne, leche o doble propósito de manera eficiente y sostenible. Y ES UN PROYECTO QUE TIENE COHERENCIA. Por lo tanto se solicita que sea evaluado. Revisado y acreditado por las juridicas </t>
  </si>
  <si>
    <t>NOMBRE DEL PROYECTO:  GANADERIA SAN JERONIMO
ID Proyecto: 120267	
Convocatoria: 159 - 1C/ Conv Nac. SENA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cargada en el sistema, que incide directamente en la continuidad del proceso. 
El numeral 5.2 de los Términos de Referencia establece en su Nota 1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el análisis técnico realizado, se evidenció una inconsistencia en el plan de negocio, toda vez que en diferentes apartados se describen proyectos y productos diferentes, generando incoherencia en la información presentada. Esto es considerado dado que el plan de negocios está denominado como GANADERIA SAN JERONIMO donde se presentan los productos Levante de ganado bovino F1 (Cebuinas), Bovinaza x bultos de 40  kilos. Sin embargo, en el ítem Impacto hace referencia a un proyecto denominado Agrosetas y se considera la producción de hongos comestibles desvirtuando la información previamente descrita.  
En consecuencia, esta situación impide continuar con el proceso de evaluación, y se ratifica el concepto como plan NO EVALUABLE, conforme al análisis realizado.
Atentamente, 
Fondo Emprender</t>
  </si>
  <si>
    <t xml:space="preserve">RECURSO DE REPOSICIÓN Y JUSTIFICACIÓN TÉCNICA - PROYECTO SENDA CAFÉ (ID 120557) Como emprendedora y responsable de Senda Café, presento los siguientes argumentos técnicos para sustentar la viabilidad de mi plan de negocios, orientados a resolver las observaciones de la evaluación y demostrar la solidez de un modelo que ya genera tracción real en el mercado. 1. Validación Comercial y Tracción Real de Mercado El informe sugiere fortalecer la evidencia de mercado. Al respecto, aclaro que Senda Café no es una idea en etapa de supuestos, sino una operación en marcha con validación financiera comprobable:  Ventas Ejecutadas: Durante el periodo marzo-abril de 2026, mi operación reportó una base de ingresos de $14.883.113. Esta facturación real supera las proyecciones iniciales de validación y demuestra una aceptación inmediata de la propuesta de valor en el nicho premium.  Capacidad de Exportación: Cuento con el Registro de Exportador de Café (Código OIC 4628) emitido por la Federación Nacional de Cafeteros el 27 de abril de 2026. Este activo legal elimina cualquier incertidumbre sobre mi capacidad de acceso a mercados internacionales, siendo este uno de los pilares de crecimiento del proyecto.  2. Solidez Técnica y Modelo Operativo (Asset-Light) Sobre la inquietud técnica del lugar mínimo de operación y la ruta sanitaria:  Alianza Estratégica de Transformación: Mi operación se basa en un modelo de tercerización especializada con la Procesadora de Café del Quindío. Esta alianza garantiza que el 100% del proceso de tostión, molienda y empaque se realice bajo estándares industriales y Registros Sanitarios INVIMA vigentes de la planta.  Infraestructura Operativa: El lugar mínimo de operación para acopio y despacho no requiere de una planta propia, evitando costos fijos que comprometan la TIR del 37%. El acopio técnico y empaque se realizan en las instalaciones del aliado (maquila), mientras que la gestión logística, control de inventario de microlotes y trazabilidad documental se centralizan en mi oficina administrativa. Esto garantiza una cadena de custodia del grano controlada por mi perfil de Ingeniera Agrónoma.  3. Justificación Financiera y Eficiencia en Mercadeo El informe menciona la necesidad de depurar rubros de publicidad.  Inversión en Pauta: El presupuesto de publicidad se ha ajustado a $26.600.000 para el Año 1. Esta cifra es vital y proporcional para sostener un modelo basado en ventas digitales (E-commerce) y captación de clientes B2B. Cada peso invertido está destinado a la creación de contenido técnico en campo (narrativa social de víctimas del conflicto) y marketing de desempeño para alcanzar las metas de ingresos proyectadas. Estructura de Inversión: El monto solicitado de $73.525.600 está estratégicamente distribuido para cubrir la nómina inicial de 3 empleos formales, compra de materia prima a productores víctimas y activos tecnológicos que permitan la movilidad técnica en campo.  4. Impacto Social y Sostenibilidad En respuesta a la observación sobre metas laborales de largo plazo:  Senda Café no solo crea autoempleo; formaliza una estructura de 3 cargos directos desde el inicio. Mi compromiso es la permanencia de estos puestos mediante la reinversión de utilidades, apalancada en el alto margen de contribución (71%) de mi servicio de Curaduría y Perfilación. El impacto indirecto en las 15 familias caficultoras se garantiza mediante precios de compra por encima del mercado, asegurando la sostenibilidad social del proyecto. CONCLUSIÓN Senda Café es un proyecto de bajo riesgo operativo y alta capacidad de escalabilidad. Cuento con la formación técnica, los registros legales de exportación, la alianza de transformación con Procesadora de Café del Quindío y la tracción de ventas demostrada en mis declaraciones tributarias. Solicito se considere este robustecimiento documental para elevar la calificación del proyecto al rango de excelencia que su ejecución técnica y comercial amerita.  Atentamente, Yulieth Alejandra Ríos Yate Ingeniera Agrónoma - Emprendedora Senda Café  </t>
  </si>
  <si>
    <t>120557 Respuesta del evaluador: Se ratifica el concepto emitido, porque revisada la observación y analizado nuevamente el plan de negocios, se evidencia que los argumentos presentados no desvirtúan las oportunidades de mejora identificadas en la evaluación inicial. La información consigna una caracterización del cliente orientada a hombres y mujeres entre 25 y 55 años, ubicados en ciudades principales de Colombia y mercados internacionales, con interés por cafés de especialidad, trazabilidad, microlotes y consumo premium; sin embargo, requiere mayor cuantificación, priorización comercial y soportes verificables de demanda efectiva, especialmente mediante evidencia directa de compradores, cartas de intención, pedidos, métricas por canal o acuerdos comerciales que respalden la proyección de ventas formulada. El problema identificado, relacionado con la invisibilidad de cafés exóticos producidos por familias caficultoras víctimas del conflicto, la pérdida de rentabilidad potencial en origen, la falta de trazabilidad auténtica y la deficiencia en curaduría técnica, resulta pertinente para el modelo propuesto. No obstante, requiere evidencia documentada de productores, puntajes, volúmenes de oferta y demanda, trazabilidad real, fichas de lote, perfiles de taza certificados y soportes que permitan verificar la magnitud del problema y la conexión efectiva entre productores, calidad sensorial y mercado objetivo. Los productos y servicios definidos —café de especialidad 84+ pts, microlotes de autor 86+ pts y servicio de curaduría y perfilación sensorial— son coherentes con el enfoque técnico del proyecto; sin embargo, requieren mayor soporte técnico, documental, sanitario y comercial. En particular, se requiere fortalecer fichas técnicas por lote, perfiles de taza certificados, condiciones de empaque, rotulado, trazabilidad, acuerdos con maquila, laboratorios o aliados técnicos, así como la validación comercial de la aceptación de cada línea de producto. Respecto a trámites legales, el plan identifica trámites relevantes como Cámara de Comercio, RUT, notificación sanitaria NSA, registro exportador ante la Federación Nacional de Cafeteros, industria y comercio y uso de suelos. También reporta avances legales relacionados con formalización como persona natural, facturación electrónica, responsabilidades tributarias, usuario aduanero, trámite ante la Federación Nacional de Cafeteros y gestión del registro sanitario para café tostado. No obstante, requiere mayor claridad sobre uso de suelo, soporte documental de trámites adelantados, NSA por producto y responsabilidades sanitarias dentro del modelo tercerizado, en especial frente a la tostión por maquila, empaque, almacenamiento y despacho. La estrategia de canales contempla e-commerce, marketing digital, degustaciones técnicas, muestras de prospección B2B, venta directa, marketplace, alianzas con tiendas especializadas, retail premium y exportación directa. Estos canales son consistentes con el segmento de cafés de alta especialidad; sin embargo, la estrategia requiere mayor información que respalde la proyección comercial, métricas por canal, metas de conversión, cronograma, responsables, soportes de alianzas, evidencia de compradores y depuración de gastos de comunicación, publicidad y marketing digital cuando corresponda conforme a la financiabilidad de los rubros. En la proyección de ventas, el plan señala como soporte la capacidad técnica y operativa, el crecimiento del mercado de cafés de especialidad, el ajuste macroeconómico y los servicios de curaduría. También registra unidades mensuales proyectadas para los productos y servicios. Sin embargo, de acuerdo con la evaluación, se requiere fortalecer los soportes que respalden las ventas proyectadas, incluyendo facturación reciente, pedidos en curso, cartas de intención, acuerdos con tiendas especializadas, compradores internacionales o clientes B2B, de manera que la proyección comercial pueda verificarse frente a la operación real del negocio. En necesidades y requerimientos, el plan contempla equipos, software, laptop, empaques, insumos, servicios, permisos, registros, nómina y estrategia de comunicación; no obstante, no se describen técnicamente las fichas de los rubros de equipos, software, laptop, empaques, insumos o servicios. Esta ausencia de detalle limita la trazabilidad de la inversión, la pertinencia individual de cada rubro, su relación con el modelo asset-light y la validación de los montos solicitados. Conforme a los lineamientos de la herramienta, los recursos deben estar claramente relacionados con el funcionamiento de la iniciativa y soportados en información verificable, especialmente cuando corresponden a maquinaria, equipos, software, insumos, permisos, licencias o gastos operativos. Adicionalmente, no se aclara suficientemente dónde se realizará el acopio, almacenamiento, empaque, despacho y custodia del producto. Aunque el plan señala que no cuenta con lugar de operación y que la comercialización se hará por e-commerce, el informe de evaluación recomienda definir y soportar claramente el lugar mínimo de operación requerido para actividades como acopio, inventario, empaque, despacho y gestión documental de la trazabilidad del café. Esta precisión es necesaria para reducir riesgos operativos, legales, sanitarios y logísticos. El mapa de actores identifica entidades como Federación Nacional de Cafeteros, Comité de Cafeteros del Quindío, Cámara de Comercio de Armenia y del Quindío, ProColombia, empresas de mensajería como DHL, FedEx y 4-72, y TECNICAFÉ. Si bien estos actores son pertinentes para el sector cafetero, exportador y de innovación, el mapa requiere información que evidencie la articulación efectiva, inclusión de aliados productivos y de maquila, cronograma de gestión, roles concretos, compromisos, soportes documentales y mecanismos de seguimiento. En materia de impacto, el proyecto plantea valorización de café de alta especialidad producido por familias caficultoras víctimas del conflicto armado, pago por calidad, fortalecimiento del comercio local, procesos sostenibles de postcosecha, empaques con tecnología de conservación, trazabilidad digital y herramientas para gestión comercial internacional. Estos elementos son coherentes con la convocatoria y con la propuesta de valor; sin embargo, se requiere fortalecer la evidencia de articulación efectiva con actores estratégicos y la definición de metas laborales, comerciales, sociales y ambientales de largo plazo. En consecuencia, se ratifica el concepto emitido. Las observaciones formuladas corresponden a aspectos de fortalecimiento documental, técnico, sanitario, comercial, operativo y de articulación, pero no modifican la valoración integral del proyecto, dado que el informe de evaluación concluye que Senda Café presenta una iniciativa coherente y diferenciada, con estructura financiera favorable, claridad del modelo técnico, pertinencia social y ambiental, y potencial de posicionamiento en mercados premium. El proyecto obtuvo una calificación final de 77,53 y fue categorizado como VIABLE. Revisada la observación y contrastada nuevamente con el contenido del plan de negocios y el informe de evaluación, se encuentra que el concepto inicial es acorde con las fortalezas y oportunidades de mejora identificadas. El proyecto conserva su viabilidad, pero requiere fortalecer la documentación de demanda efectiva, soportes de productores y puntajes, fichas técnicas, acuerdos de maquila, ruta sanitaria, NSA por producto, lugar mínimo de operación, soportes de rubros solicitados, métricas comerciales y articulación con actores estratégicos.</t>
  </si>
  <si>
    <t xml:space="preserve">Buen día, de manera atenta solicito evaluar nuevamente el plan de negocios, teniendo en cuenta los siguientes aspectos: 1). En el informe preliminar de evaluación (Excel) aparece la calificación de 52.23 NO VIABLE, no obstante, en el informe de evaluación aparece calificación de 66.69 VIABLE. 2). Respecto al componente comercial, se aclara que en el módulo 1 y en el módulo 14 se hace referencia a que se hizo un estudio de mercado, mostrando estadísticas claves como frecuencia de consumo (95% de hogares asiste al menos una vez al mes a la peluquería); gasto promedio (entre $20.000 y $60.000), mercado potencial en personas (17 mil hogares) y mercado potencial en servicios (459 mil servicios al año) e incluso se establece la participación esperada que sería de 0.2.% del potencial; además, se incluye una caracterización cualitativa detallada de este tipo de clientes-consumidores, a esto se suma la justificación de la proyección de ventas ajustada a un escenario realista y moderado. Esto implica el potencial del mercado y reducen la incertidumbre. Las cuales además se sustentan en el módulo del problema en donde también se justifica en el estudio de mercado, con cifras como que el 68% de encuestados afirman que han tenido alguna experiencia negativa frente a servicios de estética y belleza en el último año, también la observación frente a la competencia que confirman la prevalencia del problema en la comuna 10 y que se definen con claridad en el análisis del módulo de ventajas competitivas. 3). Respecto al componente técnico; se aclara que en el módulo 9 en la justificación de la proyección de ventas se incluye un análisis detallado que confirma que en la proyección de TINNY´STYLE se requiere para el año 1 realizar 3016 servicios, que equivale a 251 clientes al mes, es decir solo el 1,2% de los hogares de la comuna 10, esto asumiendo que vayan una sola persona por familia, pero sabemos que nuestros servicios son integrales para toda la familia, es decir, de un hogar pueden haber hasta 3 clientes, lo que reduce la participación del mercado potencial a menos del 0,5%, lo que es una participación alcanzable y razonable. Respecto a la capacidad operativa en proyección de ventas se explica que corresponde con el trabajo de 2 estilistas de tiempo completo con 7 horas diarias de trabajo legal, de ellas, la emprendedora trabaja 5 horas operativas y 2 horas para actividades administrativas y comerciales, lo que genera 12 horas de trabajo operativo al día. Con estas 12 horas de trabajo disponible se cumplen las proyecciones máximas mensuales en los 5 años y sobra tiempo para crecer en unidades mes a mes sin necesidad de contratar más estilistas y/o ampliar mobiliario o equipos en el local.   Se consideró también la estacionalidad del mercado de belleza. Los tiempos descritos en el flujo de procesos de cada servicio están ajustados a la realidad del negocio y el uso de equipos, por lo cual las proyecciones son totalmente razonables. 4). Respecto al componente legal, se aclara que en el módulo 7 esta seleccionada la casilla de persona natural con establecimiento de comercio, además, en modulo 14 se define textualmente: “actualmente mi negocio no está registrado en Cámara de Comercio, con la aprobación de este proyecto se va a constituir como persona natural con establecimiento de comercio “; esto permite definir con claridad que no hay contrariedad y tampoco restricción al presentarse en la línea de CREACIÓN. 5). Respecto al componente financiero, se aclara que en la proyección de ventas se aclaró que las proyecciones son alcanzables desde el potencial de mercado y la capacidad instalada y operativa. Se debe tener en cuenta que se plantea la contratación de otra estilista con la cual se incrementa la capacidad operativa y en inversiones están definidos el mobiliario para 2 empleos operativos que mejora la capacidad instalada y es coherente los tiempos de cada servicio; sobre la subestimación de costos variables, se confirma que los costos unitarios reflejan los precios de mercado en la ciudad de Pasto en locales especializados como La Casa del Peluquero, Surtibelleza o la tienda del estilista que ofrece insumos para el sector. Las cantidades por insumo están definidas con claridad según la experiencia y medidas promedio según servicio, tipo de tratamiento y tipo y estado de cabello, estado de uñas, diseño de uñas, etc. Para el análisis del punto de equilibrio se debe tener en cuenta que resulta de la sumatoria de costos fijos, gastos de administración y ventas y equipo de trabajo que suman al mes $5.150.738 que ponderados con el porcentaje de participación del 60%, 15% y 25% para tintes, cortes de cabello y manicure respectivamente y teniendo en cuenta el precio y costos variables de cada servicio se obtiene 54 servicios de tintes, 37 cortes de cabello y 44 de manicure al mes, lo que genera un total de 135 servicios al mes, es decir, alrededor de 5 servicios al día, lo cual es razonable y ajustado a la capacidad operativa e instalada. 6). Respecto al componente de impacto; se debe revisar que a lo largo del plan y especialmente en el módulo 11 y modulo 16 se confirma la generación de 2 empleos formales, 4 empleos indirectos, en justificación de ventas se define que se van a atender 251 clientes con ejecución de 3016 servicios. Lógicamente hay impactos difíciles de cuantificar pero que, si están descritos cualitativamente como el incremento de la tecnología partir del uso de herramientas de realidad aumentada, diagnostico capilar y uso de marketing digital y uso de TV con videojuegos para entretenimiento de los niños mientras esperan a sus padres o mientras se les aplica el corte de cabello e incluso el aumento de mujeres empresarias victimas de la violencia. </t>
  </si>
  <si>
    <t xml:space="preserve">Proyecto: 106517
Nombre del proyecto: TINNY’STYLE
Convocatoria: 159 – 1C / Víctimas y Vulnerables
Criterio observado: Consistencia integral del concepto y puntaje de evaluación (componentes comercial, técnico, legal, financiero e impacto).
Observación del postulante
El postulante solicita la reevaluación del plan de negocios, argumentando inconsistencias entre el puntaje preliminar y el puntaje final, y sustenta técnicamente la suficiencia de la información presentada en los componentes comercial, técnico, legal, financiero e impacto, indicando que el mercado, la capacidad operativa, la estructura de costos, la formalización y los impactos se encuentran debidamente justificados y alineados con la modalidad de creación.
Resumen de la observación
La observación plantea que:
•	El puntaje preliminar en Excel no coincide con el puntaje del informe final.
•	El estudio de mercado, la proyección de ventas y la capacidad operativa son razonables y alcanzables.
•	No existe inconsistencia legal respecto a la modalidad de creación.
•	Los costos, punto de equilibrio e impactos están adecuadamente sustentados cuantitativa y cualitativamente.
Respuesta del evaluador
Revisada integralmente la observación presentada y contrastada con el contenido del plan de negocios y el 106517-Informe Evaluación Conv 156-1C, se aclara que el documento vinculante del proceso es el informe final de evaluación, el cual establece un puntaje de 66,69 y concepto VIABLE. El archivo Excel preliminar corresponde a una herramienta de trabajo interno y no constituye resultado definitivo del proceso de evaluación. 
Respecto a los componentes observados, se confirma que el informe final reconoce fortalezas en la propuesta comercial, técnica, financiera, legal y de impacto; sin embargo, también identifica riesgos y debilidades relacionados con la validación cuantitativa del mercado, la estimación de tiempos operativos, la razonabilidad del crecimiento proyectado, la precisión del punto de equilibrio y la claridad sobre la naturaleza del proyecto (creación vs. operación previa). Estas observaciones se mantienen, dado que hacen parte del análisis técnico integral exigido por la normatividad vigente del Fondo Emprender, la cual establece que la viabilidad no excluye la formulación de recomendaciones y condicionamientos para la correcta ejecución y sostenibilidad del proyecto. 
En el componente legal, si bien el postulante manifiesta la intención de constituirse como persona natural con establecimiento de comercio, el informe señala la necesidad de aclarar y sustentar formalmente el estado real de operación previa, aspecto que se considera crítico para la correcta clasificación del proyecto dentro de la modalidad de creación. Esta observación se mantiene conforme a los criterios de elegibilidad y clasificación de proyectos establecidos en la normativa del programa. 
En consecuencia, la observación del postulante es analizada, pero no desvirtúa los fundamentos técnicos consignados en el informe final.
Concepto
Se ratifica el concepto de evaluación VIABLE, con las recomendaciones y condicionamientos técnicos, financieros y legales establecidos en el informe final.
Efecto
Se ratifica el puntaje y el concepto emitido en el informe final de evaluación.
</t>
  </si>
  <si>
    <t>LUIS ALFREDO BERÁSTEGUI ALVELÁEZ, emprendedor y postulante del proyecto “TIENDA ARIANNA”, me permito presentar respetuosamente observaciones frente al resultado de evaluación emitido en la Convocatoria 159 – 1C Víctimas y Vulnerables, donde el proyecto obtuvo concepto “NO VIABLE” con una calificación de 55,65.  La presente solicitud se fundamenta en que el mismo proyecto fue evaluado anteriormente en la Convocatoria No. 123 – Economía Popular, obteniendo resultado “VIABLE” con una calificación de 66,19.  Es importante resaltar que, posterior a dicha evaluación favorable, el proyecto fue ajustado y fortalecido atendiendo las recomendaciones formuladas por los evaluadores, incorporando mejoras en los componentes comercial, técnico, operativo y financiero, con el propósito de presentar una propuesta más sólida y estructurada para la nueva convocatoria.  1. SOBRE LA EXISTENCIA DE ANTECEDENTE DE VIABILIDAD  En la Convocatoria 123, el proyecto fue considerado VIABLE aun cuando el informe identificaba oportunidades de mejora en aspectos comerciales, impacto y proyección financiera.  Posteriormente, el emprendedor realizó ajustes importantes relacionados con:  Mayor caracterización del cliente y consumidor. Ampliación del análisis del problema y necesidad del mercado. Inclusión de procesos técnicos detallados. Incorporación de actividades operativas específicas. Fortalecimiento del componente legal y permisos requeridos. Mayor estructuración del proceso de ventas y abastecimiento. Mejor definición de la propuesta de valor. Ajustes a canales de comercialización y promoción.  Por lo anterior, resulta contradictorio que un proyecto previamente declarado viable, y posteriormente fortalecido, obtenga ahora una calificación inferior y concepto de no viabilidad.  2. OBSERVACIONES SOBRE EL COMPONENTE COMERCIAL  El informe de evaluación manifiesta que “la cuantificación del mercado no se sustenta en información estadística verificable”.  Sin embargo, el proyecto sí presenta:  Segmentación geográfica del mercado. Proyección de hogares potenciales. Caracterización socioeconómica. Frecuencia de compra. Capacidad de gasto familiar. Perfil demográfico del consumidor.  Adicionalmente, debe considerarse que este tipo de iniciativas de economía popular y comercio barrial operan principalmente con información territorial y observación directa del mercado local, especialmente en municipios intermedios donde no existen estudios privados especializados de demanda por barrio.  También se observa que el evaluador reconoce expresamente que:  “La oferta comercial es coherente con el perfil del cliente y la propuesta de valor se enfoca en cercanía, conveniencia y atención personalizada”.  Lo anterior demuestra que sí existe coherencia comercial entre necesidad, cliente y solución propuesta.  3. OBSERVACIONES SOBRE EL COMPONENTE TÉCNICO  El informe señala como debilidad la agrupación de categorías como víveres, carnes y frutas dentro de un mismo componente comercial.  Sin embargo, esta estructura corresponde precisamente al funcionamiento tradicional y real de una tienda de barrio o minimercado, donde el modelo de negocio integra diferentes líneas de productos de consumo masivo bajo una misma operación comercial.  El proyecto sí desarrolla:  Procesos diferenciados de recepción. Almacenamiento. Refrigeración. Exhibición. Manejo PEPS. Control de inventario. Entrega y venta.  Asimismo, se describen claramente actividades, tiempos, responsables y equipos requeridos para cada proceso operativo.  Por lo tanto, el componente técnico sí evidencia conocimiento operativo y funcional del modelo de negocio propuesto.  4. OBSERVACIONES SOBRE EL COMPONENTE LEGAL  El informe reconoce que el proyecto identifica:  Uso de suelo. Registro mercantil. Permisos sanitarios. Certificación de bomberos. Publicidad exterior.  Además, en el documento se establecen tiempos y costos de dichos trámites.  Si bien el evaluador menciona requisitos adicionales relacionados con productos perecederos y cadena de frío, debe tenerse en cuenta que muchos de estos requerimientos se implementan en etapa de puesta en marcha y adecuación final del establecimiento, una vez aprobada la financiación.  El proyecto contempla refrigeración, almacenamiento adecuado y prácticas de higiene, elementos que evidencian intención de cumplimiento normativo.  5. OBSERVACIONES SOBRE EL COMPONENTE FINANCIERO  El informe financiero reconoce que:  “El valor del proyecto solicitado al Fondo Emprender es coherente con el número de integrantes y empleos propuestos”.  Igualmente, se indica que los indicadores cumplen formalmente con los requisitos de la convocatoria.  Las observaciones realizadas corresponden principalmente a oportunidades de fortalecimiento financiero y operativo, tales como:  Inclusión de contador. Ajustes de margen. Costos adicionales. Sistema POS. Mayor soporte de demanda.  Sin embargo, dichas observaciones son susceptibles de ajuste técnico y no necesariamente constituyen causales definitivas de inviabilidad, especialmente considerando que el mismo proyecto previamente había sido considerado viable con una estructura menos desarrollada.  6. SOLICITUD DE REVISIÓN  Respetuosamente solicito:  Que se revise nuevamente la evaluación integral del proyecto TIENDA ARIANNA ID 107442. Que se considere el antecedente de viabilidad obtenido en la Convocatoria 123. Que se tenga en cuenta que el emprendedor realizó mejoras sustanciales atendiendo las recomendaciones previas de evaluación. Que se analice si las observaciones realizadas corresponden a oportunidades de ajuste subsanables y no necesariamente a debilidades estructurales que justifiquen la no viabilidad. Que se garantice la aplicación de criterios de evaluación homogéneos, proporcionales y coherentes entre convocatorias.  El proyecto TIENDA ARIANNA representa una iniciativa de economía popular orientada al abastecimiento básico de familias de estratos 2 y 3 del municipio de Ciénaga de Oro, con potencial de generación de ingresos, fortalecimiento del comercio barrial y dinamización económica local.  Agradezco la atención prestada y quedo atento a cualquier requerimiento adicional.</t>
  </si>
  <si>
    <t xml:space="preserve">ID Proyecto: 107442
Nombre del proyecto: TIENDA ARIANNA
Convocatoria: 159 - 1C / Víctimas y Vulnerables
Criterio observado:
Revisión del concepto de evaluación, con énfasis en los componentes comercial, técnico, legal, financiero e impacto, así como en el antecedente señalado por el emprendedor sobre una evaluación anterior favorable.
Observación del emprendedor:
El emprendedor LUIS ALFREDO BERÁSTEGUI ALVELÁEZ manifiesta inconformidad frente al concepto “NO VIABLE” y la calificación de 55,65 otorgada al proyecto TIENDA ARIANNA en la Convocatoria 159 - 1C, argumentando que el mismo proyecto habría sido evaluado previamente como “VIABLE” en la Convocatoria 123, con calificación de 66,19, y que posteriormente fue ajustado y fortalecido en sus componentes comercial, técnico, operativo, legal y financiero.
Resumen de la observación del emprendedor
El emprendedor solicita revisar nuevamente la evaluación integral del proyecto, considerar el antecedente de viabilidad indicado, valorar las mejoras incorporadas al plan y analizar si las observaciones formuladas corresponden a oportunidades de ajuste subsanables y no a debilidades estructurales que justifiquen el concepto de no viabilidad.
Respuesta del evaluador:
Revisada la observación presentada, el plan de negocios y el informe de evaluación, se encuentra que la evaluación realizada para la Convocatoria 159 - 1C corresponde al contenido presentado en esta convocatoria y el concepto no responde a resultados obtenidos otras convocatorias. El antecedente señalado por el emprendedor no sustituye la obligación del evaluador de validar, para la presente convocatoria, la suficiencia, coherencia y soporte de la información comercial, técnica, legal, financiera y de impacto del plan evaluado.
Frente al componente comercial, aunque el proyecto identifica como mercado objetivo hogares de estratos 2 y 3 del barrio Villa Sultana, con hábitos de compra frecuentes y necesidad de acceso a productos básicos, el informe de evaluación señaló que la cuantificación del mercado no cuenta con soporte estadístico verificable, que no es clara la participación de mercado esperada y que los precios de referencia de la competencia no son comparables como precios unitarios, aspectos que afectan la validación de las ventas proyectadas.
En relación con el componente técnico, aunque el plan presenta actividades de abastecimiento, recepción, almacenamiento, exhibición y venta, el informe identificó debilidades por la agrupación en un solo producto de categorías con dinámicas diferentes —víveres secos, carnes frescas, frutas y verduras— y por el uso de una unidad de medida “global”, lo que impide validar con precisión la coherencia técnica y financiera de la operación.
Respecto al componente legal, se evidencia que el plan incluye trámites básicos como uso de suelo, registro mercantil, permiso sanitario municipal, certificación de bomberos y publicidad exterior; no obstante, el informe concluyó que el análisis legal resulta insuficiente para la venta de carnes y productos perecederos, al no incorporar requisitos específicos asociados a Buenas Prácticas de Manufactura, cadena de frío, condiciones de infraestructura y certificación en manipulación de alimentos del personal.
En el componente financiero, el informe reconoce que el valor solicitado al Fondo Emprender por $73.161.552 es coherente con el número de integrantes y empleos propuestos; sin embargo, también identificó debilidades relevantes en el precio y costo del producto principal, en la justificación de las ventas proyectadas, en la omisión de costos y gastos operativos, en la no inclusión de servicios contables para una SAS, en la ausencia de justificación del impuesto de renta y en la necesidad de contemplar un sistema POS acorde con el volumen de ventas proyectado.
Sobre el componente de impacto, el informe indicó que el plan describe impactos económicos, sociales, ambientales y tecnológicos, así como actores institucionales relevantes; no obstante, señaló que no se desarrollan metas claras de generación y sostenibilidad del autoempleo y del puesto de trabajo, ni estrategias concretas que expliquen la permanencia del negocio una vez finalice el apoyo del Fondo Emprender.
Conforme a la metodología institucional de evaluación, el concepto de viabilidad se determina a partir de la calificación final obtenida; la regla establecida indica que un puntaje igual o superior a 65 corresponde a “VIABLE” y un puntaje inferior a 65 corresponde a “NO VIABLE”. En este caso, el informe registra una calificación final de 55,65, por lo cual el concepto emitido para la Convocatoria 159 - 1C es “NO VIABLE”.
Concepto:
Revisado el reclamo presentado por el emprendedor, el plan de negocios y el informe de evaluación, se encuentra que las observaciones formuladas no desvirtúan las debilidades identificadas en la evaluación inicial. Si bien el proyecto presenta una idea pertinente para el contexto del barrio Villa Sultana y reconoce una necesidad de acceso a productos básicos, persisten vacíos relevantes en la sustentación del mercado, definición del producto principal, coherencia técnica, requisitos legales específicos, estructura de costes, equipo de trabajo y sostenibilidad del impacto.
Efecto:
Se ratifica el concepto y el puntaje del informe de evaluación: calificación final 55,65 y concepto “NO VIABLE” para el proyecto TIENDA ARIANNA, ID 107442, Convocatoria 159 - 1C / Víctimas y Vulnerables.
</t>
  </si>
  <si>
    <t xml:space="preserve">Señores Fondo Emprender Asunto: Solicitud de revocatoria de la clasificación “NO EVALUADO” por presunto rubro no financiable (Pólizas y Seguros).  Convocatoria Nacional No. 159 “Víctimas y Vulnerables” Proyecto ID 111904 Referencias normativas: Acuerdo SENA 010 de 2019, Arts. 4, 11 y 12; Manual Financiero y de Financiación del Fondo Emprender GC-F-005 V.05, num. 2.1.6; Términos de Referencia Convocatoria 159, num. 4.1 y 4.2, Resolución 569 de 2014 de la Secretaría Distrital de Gobierno de Bogotá (SUGA, art. 26). Yo, Tatiana de Jesús Gámez Brito mayor de edad, identificado con cédula de ciudadanía No. 1121299455 de Hatonuevo La Guajira, en mi calidad de líder del proyecto Restaurante Reina Wajiira ID: 111904 postulante a la Convocatoria 159 “Víctimas y Vulnerables”  HECHOS Se público y notificó la clasificación de “Plan de negocio NO evaluado: Concepto: Rubro no Financiable (Pólizas y Seguros)”, sin que se desarrollara la evaluación técnica de los componentes sustantivos del proyecto comercial, técnico, organizacional, financiero e impacto. Desestimando injustamente el proyecto. CONSIDERACIONES JURÍDICAS “Pólizas y Seguros” NO figura en el listado taxativo de rubros no financiables. El numeral 4.2 de los TDR de la Convocatoria 159 en concordancia con el artículo 12 del Acuerdo 010 de 2019 enumera de manera cerrada y taxativa los rubros prohibidos (bienes inmuebles, bienes muebles no relacionados, adecuaciones no indispensables, estudios de factibilidad, vehículos no relacionados con el objeto del proyecto, pasivos / deudas / dividendos, y demás expresamente listados). Las pólizas y seguros no aparecen en ese listado. La Resolución 569 de 2014 de la Secretaría Distrital de Gobierno de Bogotá exigen como requisito de operación la constitución de póliza de responsabilidad civil extracontractual para establecimientos con aforo y espectáculos en vivo, la cual es incluida en la póliza de seguro todo riesgo, y se subsumen en el rubro financiable No. 4. “Costos que se generen por permisos, licencias y registros, requeridos por la ley para el normal funcionamiento del proyecto” somos un restaurante temático con aforo de público y presentaciones artísticas en vivo en Bogotá D.C.  Como también se asegura todo el inmueble y maquinaria adquirida por lo costoso de los equipos. La pertinencia y carácter indispensable de estos seguros quedó dolorosamente evidenciado en el caso ampliamente documentado de Andrés Carne de Res Chía, 17 de agosto de 2024, donde una artista resultó con quemaduras en más del 70% del cuerpo durante una presentación en vivo, las pólizas no son un gasto suntuario, sino una herramienta normativa, contractual y operativa irrenunciable para proyectos del perfil aquí presentado. Que un órgano evaluador de carácter nacional descalifique un gasto que la regulación territorial específica exige, sugiere una insuficiente consideración de las particularidades regionales aplicables a cada plan de negocio. El Fondo Emprender opera en todo el territorio nacional, con realidades regulatorias distintas según ciudad, departamento y sector; la evaluación responsable debería incorporar esa variable, no penalizar al postulante por cumplirla.  PETICIONES Revocar la clasificación de “Plan de negocio NO evaluado” y disponer la evaluación técnica integral del proyecto en sus cinco componentes comercial, técnico, organizacional, financiero e impacto conforme al numeral 7 de los TDR, emitiendo el respectivo concepto de viabilidad con su puntuación y que, al haber evaluado, calificado y darles viabilidad a proyectos con pólizas de seguros se me garantice el derecho de igualdad. Exijo una puntuación acorde a la información del proyecto el cual está estructurado correctamente en todos los componentes, no voy a permitir un puntaje bajo conociendo que sabotean los proyectos para descalificarlos. Exijo se garantice el derecho a la reclamación de la calificación y evaluación puesto me negaron el derecho discriminando, revictimizando nuestro proyecto y no siendo objetivos, aprovechando que son evaluadores para calificar proyectos con pólizas, no califican con los criterios que indica el Fondo Emprender en los términos de referencia. Hemos trabajado muy duro, con responsabilidad, esmero, dedicación y no vamos a permitir que nos descalifiquen por negligencia, conveniencia, debe ser por merito, exijo que nuestros derechos sean garantizados y la transparencia de la calificación. Solicito el nombre del evaluador que desestimo nuestro proyecto quitándonos la oportunidad por merito la financiación de nuestro proyecto puesto estamos seguros de la calidad y excelencia de la información. También solicito el nombre de quien va a calificar nuestro proyecto después de esta reclamación que se convertirá en tutela por discriminación, revictimización y corrupción si no hay transparencia.  Tatiana de Jesús Gamez Brito C.C. No. 1121299455 de Hatonuevo La Guajira Correo: tatianadejesus16@gmail.com </t>
  </si>
  <si>
    <t>Cordial saludo, 
NOMBRE DEL PROYECTO:  CREAR ESP - RESTAURANTE REINA WAJIIRA
ID Proyecto: 111904
Convocatoria: 159 - 1C/ Conv Nac. SENA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“Permisos, licencias y registros”.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ratifica el concepto como plan NO EVALUABLE, conforme al análisis realizado
Atentamente, 
Fondo Emprender</t>
  </si>
  <si>
    <t xml:space="preserve"> Respuesta a Observaciones de Evaluación – Proyecto 112614 Agradezco la calificación de 85,46 puntos y el concepto de VIABLE emitido para el proyecto Empanadas de la Abuela Olga. Respecto a las oportunidades de mejora identificadas, presento las siguientes precisiones para fortalecer la puesta en marcha:   1.Fortalecimiento Técnico y de Inocuidad: Aunque el proyecto ya cuenta con procesos estandarizados basados en el saber ancestral del maíz peto, nos comprometemos a formalizar y documentar el Manual de Buenas Prácticas de Manufactura (BPM) y los Procedimientos Operativos Estandarizados de Saneamiento (POES) exigidos. Estos documentos incluirán los controles de higiene, registros de temperatura y protocolos de trazabilidad necesarios para respaldar nuestra gestión ante el INVIMA, entidad con la que ya tenemos notificaciones sanitarias vigentes hasta 2034. Asimismo, se entregarán las fichas técnicas detalladas de cada producto, especificando peso, vida útil post-cocción, condiciones de almacenamiento y tabla nutricional.   2.Estructura Organizacional y Operativa: Atendiendo a la recomendación de asegurar la capacidad instalada de 2,016 unidades mensuales, se incorporará formalmente al equipo de trabajo el cargo de operario de producción. Este contará con funciones definidas, asignación salarial y vinculación clara, garantizando que el escalamiento de la producción sea técnica y operativamente alcanzable. Adicionalmente, todo el personal contará con su certificado de manipulación de alimentos vigente según el Decreto 3075 de 1997.   3.Estrategia Comercial y de Promoción: Si bien contamos con una ejecución activa en Instagram y TikTok y validación comercial previa en ferias y eventos, robusteceremos la estrategia de promoción mediante un cronograma de actividades concreto. Definiremos métricas de seguimiento, frecuencia de publicaciones y un protocolo de fidelización vía WhatsApp para nuestros clientes institucionales y residenciales en Fontibón. También estableceremos una matriz de indicadores clave (KPI) para monitorear mensualmente el volumen de producción, la tasa de recompra y la efectividad de los domicilios en zonas críticas como la Terminal de Carga.   4.Consistencia Legal y Financiera: Se verificará y corregirá la discrepancia geográfica mencionada sobre el uso de suelos para asegurar total coherencia con la localidad de operación. El proyecto mantiene su solidez financiera con una TIR del 27,06%, y los recursos del Fondo Emprender se ejecutarán bajo una estricta planificación de hitos de verificación física y operativa para facilitar el proceso de condonación.   Con estas acciones, el proyecto consolidará su operación en el territorio, garantizando un impacto social y económico   </t>
  </si>
  <si>
    <t xml:space="preserve">"RESPUESTA A OBJECIÓN - ASPECTO TÉCNICO Y DE INOCUIDAD
ANÁLISIS DE COHERENCIA CON EVALUACIÓN INICIAL: La observación relacionada con el fortalecimiento técnico y de inocuidad fue identificada en la evaluación inicial como una brecha de mejora operativa, no como un factor de inviabilidad. El emprendedor Alba Luz Tovar ha presentado compromisos concretos para formalizar el Manual de Buenas Prácticas de Manufactura y los Procedimientos Operativos Estandarizados de Saneamiento, incluyendo controles de higiene, registros de temperatura y protocolos de trazabilidad para respaldo ante el INVIMA, entidad con la cual ya mantiene notificaciones sanitarias vigentes hasta 2034. Esta respuesta demuestra comprensión de los requisitos regulatorios del sector de manufactura de alimentos y alineación con las recomendaciones emitidas, sin evidenciar omisión de datos críticos ni error de ponderación en la valoración técnica inicial.
CONCEPTO DE RATIFICACIÓN: El proyecto Empanadas de la Abuela Olga mantiene su viabilidad técnica tras el análisis de las observaciones presentadas, dado que los compromisos asumidos por la emprendedora para documentar protocolos de inocuidad, entregar fichas técnicas detalladas y garantizar la trazabilidad de materias primas responden de manera adecuada a los requerimientos sanitarios del sector. La trayectoria operativa de más de cinco años en Fontibón, sumada a la validación comercial previa y la obtención de notificaciones INVIMA, constituyen antecedentes verificables que refuerzan la capacidad de gestión del proyecto. La formalización de los manuales BPM y POES durante la puesta en marcha, tal como se ha comprometido, permitirá cerrar la brecha identificada sin alterar la solidez metodológica de la propuesta de valor basada en maíz peto 100% natural y la inclusión laboral de adultos mayores funcionales.
RESPUESTA A OBJECIÓN - ASPECTO ORGANIZACIONAL Y OPERATIVO
ANÁLISIS DE COHERENCIA CON EVALUACIÓN INICIAL: La observación referente a la estructura organizacional señaló la ausencia del cargo de operario de producción en el equipo de trabajo formalizado, a pesar de mencionarse en el proceso técnico. El emprendedor ha respondido incorporando explícitamente este rol con funciones definidas, asignación salarial y tipo de vinculación clara, garantizando que la capacidad instalada proyectada de 21.700 unidades anuales sea operativamente alcanzable. Esta adecuación responde directamente a la recomendación del evaluador y no evidencia error de interpretación metodológica, sino un ajuste pertinente durante la fase de implementación que fortalece la coherencia entre recursos humanos y volúmenes de producción.
CONCEPTO DE RATIFICACIÓN: La incorporación formal del cargo de operario de producción en la estructura organizacional del proyecto resuelve la inconsistencia identificada entre el flujo técnico descrito y el equipo de trabajo registrado, garantizando que la carga laboral requerida para alcanzar los volúmenes proyectados esté debidamente dimensionada. Este ajuste, sumado al compromiso de certificar en manipulación de alimentos a todo el personal según el Decreto 3075 de 1997, fortalece la viabilidad operativa sin modificar los fundamentos de la evaluación inicial. La coherencia entre capacidad instalada, proyección de ventas y recurso humano disponible se mantiene dentro de parámetros aceptables para un proyecto individual de la línea Crear en el sector de industrias manufactureras.
RESPUESTA A OBJECIÓN - ASPECTO COMERCIAL Y DE PROMOCIÓN
ANÁLISIS DE COHERENCIA CON EVALUACIÓN INICIAL: La observación sobre la estrategia comercial identificó que la sección de promoción estaba incompleta con $0 presupuestados y sin actividades descritas. El emprendedor ha respondido robusteciendo la estrategia mediante un cronograma de actividades concreto, definición de métricas de seguimiento, frecuencia de publicaciones en redes sociales y protocolo de fidelización vía WhatsApp para clientes institucionales y residenciales, además de establecer una matriz de indicadores clave para monitorear volumen de producción, tasa de recompra y efectividad de domicilios. Esta respuesta aborda integralmente la brecha crítica identificada sin evidenciar que la evaluación inicial haya omitido información relevante, sino que refleja el proceso natural de fortalecimiento del plan durante la puesta en marcha.
CONCEPTO DE RATIFICACIÓN: El compromiso de implementar una matriz de indicadores de gestión y seguimiento comercial, especificando frecuencias de publicación en canales digitales, número estimado de ferias mensuales y protocolos de fidelización para clientes B2B, permite cerrar la brecha identificada en la estrategia de promoción sin alterar la solidez de la segmentación de mercado ni la validación comercial previa del proyecto. La coherencia entre el perfil del cliente identificado, los canales de distribución seleccionados y las acciones de visibilidad programadas se mantiene intacta, reforzando la viabilidad comercial del proyecto Empanadas de la Abuela Olga en el territorio de Fontibón.
RESPUESTA A OBJECIÓN - ASPECTO LEGAL Y FINANCIERO
ANÁLISIS DE COHERENCIA CON EVALUACIÓN INICIAL: La observación relacionada con la consistencia legal señaló una inconsistencia geográfica entre la localidad declarada de operación y el uso de suelos solicitado. El emprendedor ha respondido comprometiéndose a verificar y corregir esta discrepancia para asegurar total coherencia con la localidad de Fontibón, manteniendo la solidez financiera del proyecto con una TIR del 27% y una ejecución de recursos bajo planificación estricta de hitos de verificación. Esta respuesta reconoce la observación técnica sin evidenciar error de ponderación en la evaluación inicial, sino un ajuste administrativo pertinente previo a la puesta en marcha.
CONCEPTO DE RATIFICACIÓN: La verificación y corrección de la ubicación del predio donde funcionará la planta de producción, asegurando que el uso de suelos corresponda a la localidad de Fontibón, constituye un trámite administrativo subsanable que no afecta la viabilidad estructural del proyecto. La correcta identificación de los ocho permisos esenciales para operar legalmente, la distinción adecuada entre rubros financiables y no financiables, y la proyección financiera coherente con la capacidad instalada, reflejan un conocimiento adecuado del marco normativo del sector y de la normatividad del Fondo Emprender. Con este ajuste, el proyecto contará con la viabilidad legal necesaria para iniciar operaciones formales y cumplir con los requisitos de condonación.
OBSERVACIONES Y CONCLUSIONES DEL EVALUADOR (ACTUALIZADAS)
El análisis de las objeciones presentadas por el emprendedor Alba Luz Tovar para el proyecto Empanadas de la Abuela Olga demuestra que las observaciones identificadas en la evaluación inicial corresponden a aspectos de mejora operativa y no a factores de inviabilidad estructural. Los compromisos asumidos para formalizar protocolos de inocuidad, incorporar el cargo de operario de producción, robustecer la estrategia de promoción con métricas de seguimiento y corregir la consistencia geográfica del uso de suelos, responden de manera pertinente a las recomendaciones emitidas y reflejan comprensión de los requisitos para la puesta en marcha. La calificación inicial de 85,46 puntos se sustenta en una segmentación de mercado excepcionalmente bien fundamentada, una propuesta de valor diferenciada basada en maíz peto 100% natural, una proyección financiera coherente con una TIR del 27% que confirma alta rentabilidad en el sector de industrias manufactureras, y un impacto multidimensional articulado con enfoque en inclusión de adultos mayores. El proyecto mantiene su concepto de VIABLE tras el análisis de reevaluación, dado que las objeciones no evidencian errores de ponderación, omisión de datos críticos ni interpretación metodológica incorrecta por parte del evaluador inicial, sino que corresponden al proceso natural de fortalecimiento del plan durante la fase de implementación. Con la ejecución de los compromisos asumidos, el proyecto consolidará una operación estandarizada, escalable y plenamente viable, con potencial de impacto económico, social y ambiental en el territorio de Fontibón."
</t>
  </si>
  <si>
    <t>De acuerdo con las recomendaciones del evaluador se tienen las siguientes observaciones y precisiones que no se tuvieron en cuenta en el plan de negocio: En relación con el celular solicitado, se justifica plenamente como herramienta de marketing digital indispensable para la estrategia comercial. Su función no se limita a un gasto accesorio, sino que se integra como un activo estratégico para la promoción de la marca, permitiendo la producción de contenido audiovisual de calidad (fotografía de producto, videos de procesos artesanales, testimonios de clientes) y su difusión en redes sociales. Esta acción fortalece el posicionamiento de Herbaluna en el mercado, genera confianza en los consumidores y amplía el alcance de la propuesta artesanal hacia nuevos segmentos, contribuyendo directamente al crecimiento de las ventas y la fidelización de clientes. Por otra parte, frente al esquema de maquila, se precisa que esta modalidad empresarial constituye un mecanismo eficiente para garantizar la producción bajo parámetros de calidad y normatividad vigente, optimizando recursos y tiempos. La maquila permite que la empresa concentre sus esfuerzos en la innovación y perfeccionamiento de las fórmulas magistrales, asegurando diferenciación frente a la competencia y sostenibilidad en el largo plazo. De esta manera, se logra un equilibrio entre eficiencia operativa y valor agregado, fortaleciendo la propuesta de negocio y su viabilidad en el municipio de Chinchiná.  Frente a la observación sobre el equipo sobredimensionado, se precisa que no es coherente con la realidad del proyecto, puesto que la estructura planteada contempla únicamente tres puestos de trabajo: la gerente emprendedora, una auxiliar administrativa y comercial, y el contador. Este equipo es adecuado y suficiente para el modelo de negocio, ya que permite garantizar la gestión estratégica, el soporte administrativo y financiero, y el desarrollo comercial sin incurrir en cargas innecesarias. La gerente lidera la formulación, innovación y dirección del proyecto; la auxiliar asegura la operatividad en ventas, atención al cliente y apoyo administrativo; y el contador garantiza la transparencia y cumplimiento normativo en la gestión financiera. Esta estructura responde a las necesidades reales de una empresa artesanal en etapa inicial, optimizando recursos humanos y asegurando eficiencia en la operación. En este sentido, se solicita respetuosamente la revisión y mejoramiento del puntaje asignado, considerando que las precisiones aquí expuestas atienden las observaciones realizadas y demuestran la solidez técnica, comercial y financiera del proyecto. Herbaluna representa una iniciativa viable, diferenciada y con impacto territorial, alineada con los objetivos de Fondo Emprender de promover emprendimientos sostenibles y generadores de empleo digno</t>
  </si>
  <si>
    <t xml:space="preserve">Respuesta a observación – Informe de evaluación
ASUNTO: Respuesta a observaciones – ratificación del concepto de evaluación
PROYECTO: Productos Herbaluna (ID 116571)
CONVOCATORIA: 159 – 1C / Víctimas y Vulnerables
MUNICIPIO: Chinchiná, Caldas
Respetado(s) emprendedor(es),
En atención a la respuesta presentada frente a las observaciones formuladas en el informe de evaluación, nos permitimos informar que, una vez revisada la información remitida y contrastada con el contenido registrado en el plan de negocios, se ratifica el concepto emitido, con base en las siguientes consideraciones:
En el componente comercial, se reconoce que el plan identifica como cliente directo a las tiendas naturistas y describe sus necesidades frente a productos capilares naturales, sostenibles y con respaldo sanitario. Así mismo, se plantea que este canal representa una oportunidad para la comercialización de Productos Herbaluna. No obstante, dicha caracterización se presenta de manera amplia y requiere mayor medición del mercado, dado que no se cuantifica con suficiente claridad cuántas tiendas naturistas, peluquerías, barberías o establecimientos aliados conforman el mercado objetivo en la zona de influencia, cuál sería su capacidad estimada de compra, qué proporción de ese canal se espera atender ni cómo dicha estimación se relaciona con las unidades proyectadas en ventas. 
El informe de evaluación ya había señalado que, aunque el componente comercial está bien estructurado y presenta claridad en la identificación del cliente objetivo, puede fortalecerse incorporando mayor información cuantitativa y referencias de mercado que respalden con mayor profundidad los supuestos planteados. En ese sentido, las aclaraciones presentadas permiten ampliar la comprensión de la intención comercial del proyecto, pero no modifican la valoración asignada, en la medida en que persiste la necesidad de pasar de una descripción general del canal naturista a una medición concreta del mercado atendible y alcanzable por el negocio. 
Adicionalmente, si bien el plan contempla canales de comunicación, promoción y distribución, incluyendo página web, redes sociales, material POP, ferias, muestras gratuitas y alianzas con peluquerías, barberías y tiendas naturistas, la recomendación se mantiene porque la medición del mercado no se limita a identificar canales, sino a estimar su tamaño, alcance, frecuencia esperada de compra y participación proyectada dentro de las ventas. Esta precisión es relevante para validar la coherencia entre el mercado descrito, la estrategia comercial y las cantidades proyectadas en el plan financiero
Frente a los demás componentes, se mantiene lo señalado en el informe de evaluación: el componente técnico permite identificar los diferenciadores del producto y el proceso productivo se presenta de manera ordenada; el componente legal se encuentra bien desarrollado; y el componente financiero presenta una estructura clara, aunque conserva oportunidades de mejora relacionadas con la eficiencia operativa, la justificación de algunos rubros y la sostenibilidad inicial del flujo de caja. Estos aspectos no desvirtúan la viabilidad general del proyecto, pero sí sustentan la permanencia del puntaje asignado. 
En consecuencia, las aclaraciones presentadas se consideran válidas como precisiones frente a la formulación; sin embargo, no generan modificación del puntaje, dado que se mantiene la necesidad de fortalecer la medición del mercado y la relación entre el canal comercial descrito, el mercado objetivo real y las ventas proyectadas.
Por lo anterior, se ratifica el concepto de evaluación VIABLE y el puntaje asignado de 75,43, manteniéndose las recomendaciones formuladas en el informe como aspectos de fortalecimiento para la implementación, posicionamiento comercial y sostenibilidad del proyecto.
Cordialmente,
Equipo Evaluador
Fondo Emprender – SENA
</t>
  </si>
  <si>
    <t>Cordial saludo, en atención a las observaciones señaladas en el informe de evaluación de mi plan de negocios las observaciones formuladas recaen sobre información ya documentada y no evidenciada. En el componente comercial, el evaluador señala falta de cuantificación estadística del mercado, análisis competitivo insuficiente y ausencia de plan de mercadeo con plataformas digitales. Esta información sí está en el plan. La sección ¿Quién es el Cliente? incluye datos de la Encuesta de Micronegocios del DANE (2021), Censos Empresariales de la Cámara de Comercio de Tunja 2021-2022, datos de la CCCE ($105,4 billones en ventas online 2024) y estudio ResearchGate 2024, con rango de ingresos del cliente, frecuencia de compra y capacidad de inversión cuantificadas. La sección La Competencia identifica tres competidores reales con localización, precios ($2.100.000, $2.300.000 y $800.000), fortalezas y debilidades concretas. La sección Canales registra tres estrategias con presupuesto: campañas en Facebook, Instagram, TikTok y Google Ads ($2.700.000), material promocional ($800.000) y producción audiovisual ($2.000.000), más WhatsApp Business y canal digital descritos. Esta información existía y no fue evidenciada. En el componente técnico, el evaluador señala falta de tiempos por etapa, capacidad instalada y especificaciones de equipos. La sección Proceso Técnico describe cada etapa con tiempo definido para los tres servicios: Desarrollo Web (4 horas, 2 días, 5 días, 1 día, 3 horas por etapa), Suscripción Red (30, 20, 20, 20, 30 días) y Asesoría (10, 30, 20, 7 días y 2 horas/sesión). La capacidad instalada está calculada por línea: Desarrollo Web 4,8 sitios/mes, Suscripciones 12/mes y Asesorías 24/mes. La sección Necesidades y Requerimientos describe los equipos con especificación: computadores de alto rendimiento ($8.166.240 c/u × 2), cámaras profesionales ($3.000.000), micrófonos ($800.000), servidor hosting ($1.350.000) e impresora, televisor y videobeam ($3.800.000). La información estaba en el plan y no fue evidenciada. En el componente legal, el evaluador señala ausencia de uso de suelos, política de datos y registro de marca. La sección Trámites Legales (Permisos y Licencias) registra: inscripción ante Cámara de Comercio ($100.000), RUT ante DIAN ($0), cumplimiento de la Ley 1581 de 2012 con elaboración de política de tratamiento de datos y publicación en medios visibles ($0), y licencia de uso de suelos ante Planeación Municipal de Tunja ($0, 30 días). En Necesidades y Requerimientos está presupuestado el registro de marca por $1.200.000 como rubro financiable. La sección ¿Qué Avances del Proyecto se Tienen a Este Momento? confirma que EmprenD ya cuenta con políticas de tratamiento de datos personales y acuerdos de confidencialidad desarrollados. Los trámites señalados como ausentes estaban documentados. En el componente financiero, el evaluador señala que la mano de obra del año 1 ($44.400.000) representa el 45,5% de ventas y pide justificación. Esta cifra corresponde exactamente al Equipo de Trabajo: gerente emprendedor ($2.700.000 × 12 = $32.400.000), gestor comercial ($1.000.000 × 6 = $6.000.000) y consultor ($1.000.000 × 6 = $6.000.000), todos bajo prestación de servicios sin factor prestacional. La coherencia entre nómina y equipo declarado es perfecta y verificable. El Plan Operativo desagrega la inversión por categoría y mes: maquinaria, adecuaciones, arriendo, nómina, permisos y comunicación. TIR: 34,64%. VPN: $51.046.087. Esta información existía y no fue evidenciada.Agradezco el tiempo dedicado a la lectura y evaluación de mi plan de negocios y reitero la disposición para realizar los ajustes necesarios que fortalezcan la ejecución del proyecto.</t>
  </si>
  <si>
    <t xml:space="preserve">Proyecto: 116804 
Nombre del proyecto: EmprenD 
Convocatoria: 159 - 1C / Víctimas y Vulnerables 
Criterio observado: Calificación obtenida y valoración integral de los componentes comercial, técnico, legal, financiero e impacto del plan de negocios. 
Observación del postulante: El postulante presenta observaciones frente al resultado de evaluación y solicita la revisión del puntaje asignado, señalando que el proyecto cuenta con condiciones técnicas de viabilidad.
Resumen de la observación: Se aceptan las observaciones realizadas por el postulante; sin embargo, revisado el informe de evaluación, se mantiene el puntaje otorgado por el evaluador, dado que el proyecto obtuvo concepto VIABLE con una calificación final de 68,01 puntos. La viabilidad técnica del proyecto no implica que todos los componentes evaluados se encuentren plenamente fortalecidos, pues el informe identifica aspectos por mejorar en los componentes comercial, técnico, legal, financiero e impacto. 
Respuesta del evaluador: Revisadas las observaciones presentadas por el postulante y contrastadas con el informe de evaluación del proyecto EmprenD, se acepta la observación en cuanto al interés de fortalecer la iniciativa; no obstante, se mantiene la calificación final de 68,01 puntos y el concepto VIABLE. El resultado corresponde a una valoración integral del plan de negocios y no únicamente a la existencia de condiciones técnicas de ejecución. El informe no presenta puntajes numéricos independientes por componente; por tanto, la calificación final refleja el análisis conjunto de los aspectos comercial, técnico, legal, financiero e impacto. 
En el componente comercial, el proyecto presenta avances importantes en la caracterización del cliente y del entorno competitivo para el desarrollo y operación de portales web en Tunja, Boyacá. No obstante, debe fortalecerse la cuantificación estadística del mercado objetivo, incorporando cifras verificables del DANE, Cámara de Comercio de Boyacá y gremios sectoriales aplicables al CIIU 6312 y adicionales que aunque se incluyen censos, datos de la CCCE y estudios adicionales, también se debe profundizar la segmentación demográfica del cliente, incluyendo estratos socioeconómicos, rangos de edad, capacidad de compra y frecuencia de consumo entre otros datos claves. Adicionalmente, el análisis competitivo debe complementarse con una matriz nominada de competidores reales, indicando localización, precios comparados, fortalezas y debilidades concretas. Se acepta la observación realizada por el emprendedor. 
En el componente técnico, el plan describe la propuesta productiva en desarrollo y operación de portales web, las líneas de producto o servicio, el proceso productivo, los recursos físicos y el equipo humano requerido. Sin embargo, debe fortalecerse la documentación de la capacidad instalada y de los protocolos de calidad, detallando tiempos por etapa, capacidades por línea de producto o servicio, rendimientos esperados y articulación con la proyección mensual de ventas. También se recomienda precisar marcas, modelos y especificaciones técnicas de los equipos centrales con sus respectivos soportes, para validar la coherencia entre la inversión solicitada y la capacidad productiva proyectada. La operación debe articularse con la NTC-ISO/IEC 27001, el Decreto 1072 de 2015, la Resolución 312 de 2019 y el manejo de residuos conforme al Decreto 4741 de 2005. Cabe resaltar que la información fue evidenciada pero las recomendaciones se orientan hacia ampliar más el detalle de la información que se tiene. Se acepta la observación realizada por el emprendedor.
En el componente legal, el proyecto identifica trámites esenciales para la formalización empresarial, incluyendo la posibilidad de constituirse como S.A.S. o como establecimiento de comercio asociado a persona natural, inscripción en RUES ante Cámara de Comercio de Boyacá, RUT ante la DIAN y apertura de cuenta bancaria. No obstante, debe profundizarse en los trámites sectoriales aplicables al CIIU 6312, tales como certificado de uso de suelo ante la Secretaría de Planeación Municipal de Tunja, concepto técnico favorable del Cuerpo de Bomberos, registro de marca ante la SIC en las clases Niza pertinentes, política de tratamiento de datos personales conforme a la Ley 1581 de 2012 y Decreto 1377 de 2013, y registro de bases de datos ante la SIC cuando aplique. Adicionalmente, en el componente legal, el plan debe articularse con la Ley 1581 de 2012 y el Decreto 1377 de 2013 sobre tratamiento de datos personales, la Ley 1273 de 2009 sobre delitos informáticos, la Ley 527 de 1999 sobre comercio electrónico y firma digital, el Decreto 1072 de 2015, la Resolución 312 de 2019 y el Decreto 1076 de 2015. Por tanto, aunque el componente legal presenta avances, se mantiene la valoración porque requiere mayor precisión en la identificación nominal de permisos, cronología de trámites, presupuestación de costes asociados y aplicación efectiva de la normativa sectorial. Se acepta la observación del emprendedor ya que hay tramites que ya están en marcha y otros que faltan como ampliación o complemento pero no afectan la calificación del componente ya que se califica de forma integral.
En el componente financiero, el proyecto presenta indicadores favorables, con una TIR de 34,64% y un VPN de $51.046.087, ambos positivos. El monto solicitado es de $73.532.480, dentro del tope autorizado para la modalidad, señalado en el informe como $73.538.010. No obstante, se mantiene la observación porque la mano de obra del Año 1, por $44.400.000, representa el 45,5% de las ventas proyectadas del Año 1, por $97.500.000, proporción que debe sustentarse frente a la composición del equipo de trabajo declarado. Se evidencia la información y se validad su coherencia; se acepta la observación de emprendedor pero no afecta la calificación del componente ya que se califica de forma integral.
Así mismo, en el componente financiero, se deben incorporar explícitamente los indicadores macroeconómicos IPC 2026 del 5,20% e IPP 2026 del 3,80% en los incrementos anuales de precios y costes, con el fin de reflejar de forma más precisa el comportamiento del mercado. También se debe desagregar la inversión solicitada por categorías financiables conforme al Acuerdo 010 de 2019, incluyendo maquinaria y equipo, muebles y enseres, adecuaciones, materia prima del ciclo productivo, mano de obra y publicidad propia del modelo de negocio. La coherencia entre el equipo de trabajo declarado y la estructura salarial proyectada debe validarse (como sugerencia), dado que constituye una condición de sostenibilidad del modelo financiero. se acepta la observación de emprendedor pero no afecta la calificación del componente ya que se califica de forma integral.
En el componente de impacto, el proyecto se articula con la Convocatoria 159 - 1C / Víctimas y Vulnerables y plantea efectos económicos, sociales, ambientales y de innovación en Tunja, Boyacá. Se reconoce la generación proyectada de 3 empleos formales, la inclusión digital de comunidades y MIPYME, el fortalecimiento del ecosistema TIC territorial y la transformación digital. No obstante, debe fortalecerse la formulación de indicadores con línea base, metas cuantificadas, frecuencia de medición trimestral o semestral y responsable institucional de seguimiento. También se recomienda formalizar alianzas mediante actas o cartas de entendimiento con actores del mapa institucional. 
Adicionalmente, el componente de impacto debe ampliar el mapa de actores nominando responsabilidades específicas, niveles territoriales y alianzas con entidades relacionadas con la Convocatoria Víctimas y Vulnerables, tales como Unidad para las Víctimas, Prosperidad Social y Centro Nacional de Memoria Histórica. Esta articulación permitirá fortalecer la coherencia territorial del proyecto y maximizar el cumplimiento de los indicadores comprometidos durante la ejecución. 
En consecuencia, aunque se aceptan las observaciones del postulante, no se evidencian elementos suficientes para modificar el puntaje asignado. La calificación final de 68,01 puntos refleja que el proyecto es viable y cuenta con fortalezas en la caracterización del cliente, propuesta de valor, geolocalización en Tunja, estructura productiva, identificación de trámites principales, TIR positiva, VPN positivo y articulación con la Convocatoria 159 - 1C / Víctimas y Vulnerables. Sin embargo, persisten aspectos por mejorar en la cuantificación del mercado, análisis competitivo, documentación técnica, consolidación legal, coherencia financiera y formulación de indicadores de impacto. 
Concepto: Se acepta la observación presentada por el postulante; sin embargo, revisado el plan de negocios y el informe de evaluación, se mantiene el concepto VIABLE y la calificación final de 68,01 puntos. El proyecto presenta condiciones técnicas, comerciales y financieras favorables; no obstante, persisten aspectos por mejorar en los componentes comercial, técnico, legal, financiero e impacto, los cuales sustentan la permanencia del puntaje asignado. 
Efecto: Se ratifica el concepto VIABLE y se mantiene el puntaje asignado de 68,01 puntos
</t>
  </si>
  <si>
    <t xml:space="preserve">Mediante el presente solicito formalmente la reconsideración del concepto de NO VIABLE asignado al proyecto “DAMARIS VARIEDADES”, al evidenciarse inconsistencias relevantes en la valoración técnica realizada, particularmente en los componentes comercial y financiero, que derivan en una conclusión que no corresponde al análisis objetivo del proyecto. En primer lugar, resulta imprecisa la afirmación de que la proyección de ventas carece de sustento técnico, en tanto el proyecto sí presenta una base comercial real respaldada por más de 25 años de experiencia en actividades de venta, con existencia de clientes y dinámica comercial previa en el mismo sector. En este sentido, el análisis evaluador incurre en una subvaloración de la evidencia empírica del proyecto, dado que no se trata de un emprendimiento sin antecedentes, sino de una actividad económica con trayectoria demostrable, lo cual constituye un soporte válido de comportamiento de mercado que debió ser reconocido dentro de la evaluación. En segundo lugar, se evidencia una inconsistencia técnica al restar validez a los indicadores financieros bajo el argumento de que la TIR no es determinante. Esta afirmación desconoce principios básicos de evaluación financiera, dado que el proyecto presenta una TIR positiva del 19% y un VPN positivo, lo que, conforme a criterios estándar, indica generación de valor y viabilidad económica. En consecuencia, la desestimación de estos indicadores implica una interpretación parcial del modelo financiero y limita la objetividad del concepto emitido.De igual manera, la observación referente a la supuesta falta de justificación de la inversión en paneles solares no se ajusta al contenido del proyecto. Dicho componente está directamente vinculado con la estructura operativa, al contribuir a la reducción de costos energéticos y fortalecer una propuesta de valor basada en eficiencia y sostenibilidad. Por lo tanto, no corresponde a una inversión ajena, sino a un elemento estratégico del modelo de negocio, cuya pertinencia fue indebidamente desconocida en el análisis. En consecuencia, se evidencia que el concepto global de “NO VIABLE” no guarda proporcionalidad con los elementos realmente evaluados, ya que el proyecto sí cuenta con fundamentos esenciales como experiencia comercial previa, mercado identificado y resultados financieros positivos. Las observaciones señaladas no constituyen factores que invaliden la viabilidad del negocio, sino apreciaciones que no afectan su capacidad real de generación de ingresos ni su sostenibilidad. Por lo anterior, se solicita de manera respetuosa pero firme la revisión del puntaje otorgado y del concepto emitido, teniendo en cuenta que la evaluación presenta una interpretación incompleta de los elementos técnicos y financieros del proyecto, lo cual pudo incidir directamente en una calificación que no refleja su verdadero potencial ni su viabilidad real.  </t>
  </si>
  <si>
    <t xml:space="preserve">ID Proyecto: 117326
Nombre del proyecto: DAMARIS VARIEDADES
Convocatoria: 159 - 1C / Víctimas y Vulnerables 
Criterio observado:
Concepto de evaluación NO VIABLE, asociado principalmente a los componentes comercial, técnico, legal y financiero, en particular la proyección de ventas, soporte de mercado, indicadores financieros, costos y gastos operativos, y justificación técnica y legal de la inversión en paneles solares. 
Observación de la emprendedora:
La emprendedora solicita reconsiderar el concepto de NO VIABLE del proyecto DAMARIS VARIEDADES, argumentando que sí existe experiencia comercial previa por más de 25 años, clientes y dinámica comercial en el sector; que la TIR positiva del 19% y el VPN positivo evidencian viabilidad económica; y que la inversión en paneles solares está vinculada con la reducción de costes energéticos y la sostenibilidad del modelo de negocio. 
Resumen de la observación de la emprendedora:
La observación se centra en señalar una presunta subvaloración de la experiencia comercial, una interpretación parcial de los indicadores financieros y una supuesta falta de reconocimiento de la pertinencia operativa de los paneles solares dentro del modelo de negocio. 
Respuesta del evaluador:
Señora emprendedora, cordial saludo. Revisada la observación presentada y contrastada con el plan de negocios y el informe de evaluación, se evidencia que los argumentos expuestos no desvirtúan las debilidades técnicas, comerciales, legales y financieras identificadas en la evaluación inicial. Si bien el plan menciona experiencia de más de 25 años en ventas informales, clientes fidelizados y ubicación comercial en el barrio El Dorado de Montería, no se aportan registros, soportes documentales, estadísticas de ventas promedio mensuales ni una línea base verificable que permita sustentar técnicamente la demanda proyectada y las cantidades estimadas de venta. 
Respecto a la proyección de ventas, el formato del plan exige explicar por qué se podrán vender las cantidades proyectadas y que los valores sean posibles de cumplir según la capacidad y condiciones reales del negocio. En la revisión realizada frente a las observaciones recibidas se observa que la justificación presentada es general y no incorpora evidencia suficiente de ventas históricas, tamaño de mercado, comportamiento de la demanda ni soportes cuantitativos que permitan validar las unidades proyectadas para los kits de papelería, sublimados y tecnología. 
Frente a la TIR y el VPN positivos, se aclara que estos indicadores financieros deben analizarse en conjunto con la calidad y suficiencia de los supuestos que alimentan el modelo financiero. En el informe de evaluación se identificó que la TIR de 19,40% no resulta determinante para concluir la viabilidad financiera, dado que las proyecciones requieren ajuste por falta de soporte técnico de la demanda, subvaloración de costos y gastos, y omisión de rubros necesarios para la operación. 
En relación con los paneles solares, aunque el plan los vincula con eficiencia energética y sostenibilidad ambiental, se mantiene la observación de que la inversión por $12.000.000 no presenta especificaciones técnicas suficientes, tales como potencia del sistema, número de paneles, necesidad o no de almacenamiento, cotización de referencia, ahorro energético esperado ni cumplimiento de requisitos legales aplicables como RETIE y eventual concepto del operador de red. 
Se ratifica que el plan no contempla de manera suficiente todos los costos y gastos requeridos para la operación, pues registra arriendo y publicidad, pero no incorpora de forma integral servicios públicos, mantenimiento de equipos, consumibles, elementos de aseo y demás gastos necesarios para el funcionamiento real del negocio, aspectos que el formato de formulación exige considerar para establecer la viabilidad de la actividad. 
En consecuencia, la observación presentada no aporta soportes documentales ni elementos técnicos suficientes que permitan modificar el análisis inicial. El concepto emitido se mantiene acorde con la información registrada en el plan de negocios y con los hallazgos consignados en el informe de evaluación. 
Concepto:
Revisado el plan de negocios, la observación de la emprendedora y el informe de evaluación, se encuentra que el concepto inicial de evaluación es acorde con la información presentada en el plan. Se ratifica que el proyecto presenta debilidades estructurales en la sustentación comercial, técnica, legal y financiera que limitan la demostración de su viabilidad real en el corto y mediano plazo. 
Efecto:
Se ratifica el concepto de NO VIABLE y el puntaje de 53,99 otorgado al plan de negocios 117326 – DAMARIS VARIEDADES. </t>
  </si>
  <si>
    <t xml:space="preserve">San Andrés de Cuerquia, Antioquia, 14 de mayo 2026 Señores FONDO EMPRENDER – SENA Convocatoria 159 - 1C / Víctimas y Vulnerables Ciudad Asunto: Solicitud de apelación y revisión de puntaje – Proyecto AREPAS DOÑA INÉS GP ID Proyecto: 118146 Cordial saludo, Yo, SANDRA ROCIO AREIZA GONZALEZ, identificada con cedula de ciudadanía número 21991788 de san Andrés de Cuerquia, representante del proyecto AREPAS DOÑA INÉS GP, me permito presentar formalmente solicitud de apelación y revisión del puntaje otorgado al proyecto dentro de la Convocatoria 159 - 1C / Víctimas y Vulnerables, el cual obtuvo una calificación de 78,34 puntos, pese a que el mismo concepto de evaluación reconoce reiteradamente fortalezas significativas en todos los componentes analizados. La presente apelación se fundamenta en que, aunque el evaluador concluye que el proyecto es “VIABLE”, sólido, estructurado, funcional, con experiencia demostrada, mercado identificado, clientes reales, capacidad operativa, trayectoria comercial, validación de mercado, sostenibilidad financiera y potencial de crecimiento, el puntaje asignado no refleja proporcionalmente dichas fortalezas ampliamente descritas en el informe técnico. En el componente comercial, el evaluador reconoce que el proyecto posee una propuesta de valor clara, clientes definidos, oportunidades de venta estables, diferenciación frente a la competencia y potencial de expansión. Incluso se resalta la conexión con tendencias de alimentación saludable y la existencia de clientes institucionales como EPM. A pesar de estos aspectos altamente favorables, el puntaje final no parece corresponder al nivel de consolidación comercial evidenciado. En el componente técnico, se reconoce expresamente que la empresa cuenta con experiencia práctica, claridad operativa, diversificación de productos, procesos definidos y conocimiento real del negocio. Además, el informe destaca que la empresa ya produce y comercializa de manera continua. Sin embargo, las observaciones realizadas corresponden principalmente a oportunidades de mejora documental y de detalle, las cuales no afectan la viabilidad técnica del proyecto ni justifican una reducción significativa en la calificación. En el componente financiero, el evaluador manifiesta que las proyecciones son coherentes, los costos están alineados con la operación y la inversión solicitada responde a necesidades reales. Adicionalmente, se reconoce una TIR del 29%, considerada atractiva y positiva para el sector manufacturero. Aun así, el puntaje asignado no refleja adecuadamente esta fortaleza financiera. En el componente de impacto, el informe reconoce que el proyecto cuenta con operación real, ventas semanales entre 8.000 y 12.000 unidades, infraestructura, generación de empleo y uso de paneles solares, aspectos que evidencian madurez empresarial y sostenibilidad. No obstante, varias observaciones corresponden únicamente a recomendaciones para fortalecer mediciones futuras y no a debilidades estructurales del proyecto. Consideramos que existe una desproporción entre el contenido positivo de la evaluación y el puntaje finalmente asignado, ya que las recomendaciones expuestas corresponden a aspectos de mejora normales dentro de cualquier proceso empresarial y no afectan la viabilidad integral del proyecto, la cual fue confirmada expresamente por el evaluador. Por lo anterior, solicitamos respetuosamente la revisión del puntaje otorgado y la reconsideración de la calificación final, teniendo en cuenta las fortalezas técnicas, comerciales, financieras, operativas y de impacto ampliamente reconocidas en el mismo informe de evaluación. Agradecemos la atención prestada y quedamos atentos a cualquier información adicional requerida.  Cordialmente,   SANDRA ROCIO AREIZA GONZALEZ  Arepas de Maíz Doña Inés GP  CC 21991788-  CEL 3103917433 </t>
  </si>
  <si>
    <t xml:space="preserve">ID Proyecto: 118146. 
Nombre del proyecto: AREPAS DOÑA INES GP. 
Convocatoria: 159 - 1C / Víctimas y Vulnerables. 
Sector: Industrias manufactureras. 
Departamento / Municipio: Antioquia - San Andrés De Cuerquía. 
Puntaje ajustado: 83,94. 
Concepto ajustado: VIABLE. 
Criterio observado:
Revisión del concepto de evaluación y del puntaje asignado al plan de negocios.
Observación del postulante:
El postulante solicita la revisión del concepto y del puntaje asignado al proyecto, con el fin de que se valoren nuevamente los componentes comercial, técnico, legal, financiero y de impacto del plan de negocios.
Resumen de la observación del postulante:
Se solicita reconsiderar la valoración otorgada al proyecto, teniendo en cuenta que la iniciativa cuenta con una propuesta productiva en el sector de alimentos, experiencia práctica en la elaboración de arepas, mercado identificado, oferta diversificada y una estructura de inversión orientada al fortalecimiento de la actividad manufacturera. 
Respuesta del evaluador:
Señor(a) postulante:
Cordial saludo.
En atención a la observación presentada, se procedió a revisar nuevamente el plan de negocios y el informe de evaluación del proyecto AREPAS DOÑA INES GP. Como resultado de la revisión, se evidencian elementos favorables que permiten ajustar la valoración inicialmente otorgada, especialmente en los componentes comercial, técnico, legal y financiero. 
En el componente comercial, el proyecto muestra comprensión del mercado objetivo, identifica cliente y consumidor, reconoce comportamientos de compra, nivel de ingresos y la necesidad de acceder a un alimento práctico, nutritivo, fresco y económico para el consumo diario. Además, plantea una propuesta con identidad regional y potencial para distintos compradores, incluyendo clientes concretos como EPM. En el componente técnico, la iniciativa presenta una estructura coherente con una unidad productiva del sector de alimentos, enfocada en la producción diaria de arepas frescas, tradicionales y accesibles. La oferta se compone de tres líneas: arepas de maíz tela, arepas de maíz rellenas de queso y arepas de maíz con quinua, chía y ajonjolí, lo cual aporta diversificación y valor a la propuesta productiva. En el componente legal, el proyecto identifica requisitos clave para la actividad, como concepto sanitario de la Secretaría de Salud Municipal, permiso o notificación sanitaria INVIMA y uso del suelo, aspectos indispensables para una empresa de transformación de alimentos. En el componente financiero, el proyecto presenta una estructura consistente, con proyecciones de ventas coherentes con la naturaleza del negocio, costos fijos, costos variables, gastos de ventas y márgenes de contribución alineados con la operación. El valor solicitado al Fondo Emprender corresponde a $523.520.595 y se relaciona con maquinaria, vehículo, materia prima y recursos vinculados directamente con la actividad productiva. Así mismo, el equipo de trabajo proyectado plantea la generación de 7 empleos con funciones operativas y administrativas. El componente de impacto muestra operación real, infraestructura, equipos e historial de ventas con movimientos entre 8.000 y 12.000 unidades de arepas semanales, además de aspectos positivos asociados al uso de paneles solares, seguridad alimentaria y trabajo asociativo. No obstante, se mantienen recomendaciones de mejora relacionadas con la desagregación de algunos rubros de inversión, la cuantificación de impactos, el fortalecimiento de redes sociales y posicionamiento digital, y la consolidación de la experiencia organizativa del grupo asociativo. 
Concepto:
Se acepta la observación de manera procedente. Revisado nuevamente el plan de negocios y el informe de evaluación, se evidencia que el proyecto AREPAS DOÑA INES GP. cuenta con condiciones suficientes para avanzar, dado que combina experiencia productiva, pertinencia comercial, oferta diferenciada, estructura técnica funcional, ruta legal identificada, coherencia financiera y una propuesta con valor agregado en frescura, nutrición y accesibilidad. En consecuencia, se modifica el concepto evaluativo y el puntaje asignado, clasificando el proyecto como VIABLE con una calificación final de 83,94. 
Efecto:
Se modifica el concepto y, por ende, el puntaje. 
Puntaje ajustado: 83,94. 
Concepto ajustado: VIABLE
</t>
  </si>
  <si>
    <t>En atención al informe de evaluación con concepto NO VIABLE (puntaje 64,27), Good Mind Foods presenta las siguientes aclaraciones para solicitar la reconsideración del concepto, demostrando que las debilidades señaladas obedecen a una interpretación incompleta del modelo de negocio formulado.  FRENTE AL COMPONENTE TÉCNICO — MODELO DE MAQUILA  Se aclara que la producción por maquila o manufactura por encargo es una figura plenamente válida, reconocida y regulada en la industria de alimentos en Colombia. El Decreto 539 de 2014 y la Resolución 2674 de 2013 del INVIMA establecen que el titular del registro sanitario —Good Mind Foods— es el responsable legal de la calidad, inocuidad y trazabilidad del producto, independientemente de que la producción se realice en instalaciones de un tercero. Las fórmulas son propiedad de Good Mind Foods, que ejerce control directo sobre especificaciones técnicas, estándares de calidad y parámetros de liberación del producto. Blend Tech actúa como operador de capacidad instalada, no como titular del proceso. Este modelo permite acceder a BPM certificadas por el INVIMA y capacidad instalada escalable desde la etapa de creación, destinando el capital semilla al posicionamiento comercial. Good Mind Foods es empresa manufacturera porque es titular de la fórmula, el registro sanitario, el control de calidad y el proceso de transformación.  Solicito especial revisión frente a la afirmación donde se indica que la empresa de maquila “está vinculada a la misma emprendedora”. Bajo gravedad de juramento manifiesto que no tengo ningún vínculo societario, laboral, familiar ni participación directa en Blend Tech S.A.; la relación existente es exclusivamente comercial como proveedor de maquila.  FRENTE A LA OBSERVACIÓN DE UN SOLO PRODUCTO  La presentación del portafolio como una línea de producto responde a las instrucciones metodológicas de la Coordinación Nacional del Fondo Emprender, que recomienda agrupar referencias cuando el formato dispone de espacio limitado de tres líneas. Interpretar esa agrupación como debilidad comercial contradice las instrucciones que el propio Fondo imparte durante la ruta de formulación. Dentro de la línea Chía Cream existen cuatro referencias con sabores diferenciados —coco, granadilla, yogurt y frutos rojos— diseñadas para responder a gustos y preferencias distintas, validadas durante un año de degustaciones y testeos con consumidores reales. Esta estrategia de extensión de línea es reconocida como práctica adecuada para empresas en creación. El plan contempla además el desarrollo de nuevas referencias a mediano plazo, demostrando visión de portafolio diversificado.  FRENTE AL COMPONENTE LEGAL  Se reconoce que la descripción del proceso de formalización puede desarrollarse con mayor detalle. La emprendedora se compromete a ampliar esta sección con la ruta completa: registro en Cámara de Comercio, RUT ante la DIAN, apertura de cuenta empresarial, concepto sanitario, certificado de uso de suelo y certificado de Bomberos. La ausencia de este último en el texto no implica desconocimiento del requisito sino desarrollo textual incompleto. El proyecto cuenta con registro INVIMA ya obtenido, que es el componente sanitario más exigente del marco legal aplicable y demuestra un nivel de cumplimiento normativo superior al de la mayoría de proyectos en etapa de creación.  FRENTE AL COMPONENTE FINANCIERO  La capacidad instalada relevante para validar las proyecciones no es la de una planta propia —que este modelo no requiere— sino la disponible en Blend Tech bajo contrato de maquila, significativamente mayor y suficiente para soportar los volúmenes proyectados. No existe inconsistencia entre ventas y capacidad; existe una confusión metodológica al comparar proyecciones con una capacidad propia que el modelo no contempla. La relación entre Good Mind Foods y Blend Tech está formalizada mediante contrato de manufactura con condiciones claras, lo cual es transparente y habitual en la industria. La TIR del 31%, reconocida por el evaluador como positiva, respalda la viabilidad financiera del proyecto.  FRENTE AL COMPONENTE IMPACTO  Good Mind Foods sí produce: es titular del proceso productivo, la fórmula y el registro sanitario. El impacto recae directamente en ella como generadora de valor y empleo. El mapa de actores se ampliará incorporando Cámara de Comercio de Medellín, SENA, tiendas naturistas, distribuidores, programas de nutrición institucionales y redes de emprendimiento femenino. Los impactos se cuantificarán en cobertura de clientes, volumen de ventas a tres años y aporte al segmento saludable, que en Colombia crece al 6,8% anual.  CONCLUSIÓN Y SOLICITUD FORMAl  Good Mind Foods reúne fundamentos comerciales sólidos, propuesta de valor diferenciada, TIR del 31% positiva y un modelo productivo técnica, sanitaria y legalmente válido. Las debilidades señaladas son subsanables mediante aclaraciones y complementos que no modifican la viabilidad estructural del proyecto. Es importante señalar que el modelo de producción por maquila no es ajeno ni nuevo para el Fondo Emprender: esta figura ha sido utilizada por múltiples emprendimientos financiados en convocatorias anteriores, y la normatividad del Fondo no la excluye ni la penaliza como modelo de negocio válido dentro del sector de industrias manufactureras, precisamente porque la titularidad del proceso productivo, la fórmula y el registro sanitario recaen sobre el emprendedor beneficiario y no sobre el operador de la capacidad instalada.  En consecuencia, se solicita respetuosamente al comité evaluador que proceda a una nueva evaluación integral del plan de negocios Good Mind Foods, revisando el puntaje asignado en cada componente —comercial, técnico, legal, financiero e impacto— bajo la comprensión correcta del modelo de maquila como figura legítima dentro del marco normativo del Fondo Emprender. Se solicita que dicha reevaluación reconozca que la naturaleza manufacturera del proyecto está determinada por la titularidad de la fórmula, el control del proceso de calidad y la responsabilidad sanitaria del producto, y no por la propiedad física de la maquinaria o la planta de producción. Con esta claridad conceptual, los componentes técnico y financiero deben ser revisados con criterios ajustados al modelo real del negocio, lo que permitirá una calificación que refleje de manera justa el potencial, la solidez y la viabilidad del proyecto.</t>
  </si>
  <si>
    <t xml:space="preserve">Proyecto: 118273 
Nombre del proyecto: Good Mind Foods 
Convocatoria: 159 - 1C / Víctimas y Vulnerables 
Criterio observado: Concepto y calificación final.
Observación del postulante: Solicita revisar el concepto y la calificación final del plan de negocios.
Resumen de la observación: Se revisa la información del proyecto y se valida el ajuste de la calificación final a 74,37, con concepto de evaluación VIABLE. 
Respuesta del evaluador: Revisada la información del plan de negocios y el resultado de evaluación, se valida que la calificación final corresponde a 74,37. Conforme a la regla de evaluación aplicable, cuando el puntaje final es igual o superior a 65, el concepto corresponde a VIABLE. 
Concepto: Se modifica la calificación final a 74,37 y el concepto de evaluación queda como VIABLE. 
Efecto: Se modifica el concepto y el puntaje. La calificación final queda en 74,37 y el concepto queda en VIABLE. 
</t>
  </si>
  <si>
    <t>En resumen, respetuosamente solicitamos se pueda reconsiderar la calificación otorgada al proyecto “ASOCIACIÓN AGROPECUARIA EL ÁNGEL”, teniendo en cuenta que el mismo informe de evaluación destaca fortalezas importantes en los componentes comercial, técnico y financiero, así como una estructura organizada, viabilidad operativa y una proyección positiva de rentabilidad.  Consideramos que las observaciones realizadas corresponden principalmente a aspectos susceptibles de fortalecimiento y mayor detalle, los cuales pueden ser ajustados durante el proceso de implementación, sin afectar la viabilidad integral ni el impacto positivo que el proyecto puede generar en la población víctima y vulnerable del municipio de La Plata – Huila.  Agradecemos sinceramente la evaluación realizada y la oportunidad de presentar estas consideraciones, reiterando nuestro compromiso con el fortalecimiento de la propuesta y con la generación de desarrollo económico, social y comunitario en el territorio.</t>
  </si>
  <si>
    <t xml:space="preserve">Proyecto: 118328 
Nombre del proyecto: ASOCIACION AGROPECUARIA EL ANGEL 
Convocatoria: 159 – Víctimas y Vulnerables 
Criterio observado: Recomendaciones de mejora asociadas a los componentes comercial, técnico, legal, financiero e impacto del plan de negocios. 
Observación del postulante: El postulante presenta observación frente a las recomendaciones formuladas en el informe de evaluación, señalando que algunos aspectos mencionados sí se encuentran incluidos dentro del plan de negocios.
Resumen de la observación: La observación se orienta a controvertir el alcance de las recomendaciones realizadas, al considerar que estas podrían interpretarse como ausencia de información dentro del plan, cuando corresponden a aspectos ya contemplados por el proyecto.
Respuesta del evaluador: Se ratifica el concepto emitido, atendiendo a que las recomendaciones formuladas corresponden a oportunidades de mejora sobre los componentes evaluados y no implican afirmar que dichos aspectos no existan dentro del plan de negocios. En el informe de evaluación se reconocen elementos favorables del proyecto, incluyendo una base comercial y técnica favorable, una estructura financiera consistente y posibilidades reales de ejecución; no obstante, también se identifican aspectos que requieren fortalecimiento para la puesta en marcha y consolidación del negocio, tales como la sustentación cuantitativa del mercado, la descripción de elementos diferenciadores, la validación de requisitos legales y la estructuración del componente de impacto asociativo. 
Concepto: Una vez revisada la observación, se mantiene el concepto de viable, dado que el proyecto obtuvo una puntuación de 70,75 y superó el umbral mínimo requerido; las recomendaciones se entienden como acciones necesarias para mejorar la implementación, sostenibilidad y competitividad del negocio, sin modificar la valoración integral realizada. 
Efecto: Se ratifica el concepto y la puntuación asignada.
</t>
  </si>
  <si>
    <t>OBSERVACIONES AL INFORME DE EVALUACIÓN Y SOLICITUD DE RECONSIDERACIÓN DEL PUNTAJE Proyecto: GANADERIA FICUS ID Proyecto: 119054 Convocatoria 159 – 1C Víctimas y Vulnerables – Fondo Emprender SENA  Respetados señores:  De manera atenta y respetuosa, me permito presentar observaciones al informe de evaluación emitido dentro de la Convocatoria 159 – 1C / Víctimas y Vulnerables correspondiente al proyecto denominado “GANADERIA FICUS”, identificado con ID 119054, el cual obtuvo una calificación de 75,83 puntos y concepto VIABLE.  Las presentes observaciones tienen como finalidad solicitar una revisión y reconsideración técnica del puntaje asignado, teniendo en cuenta que gran parte de las observaciones consignadas en el informe corresponden a recomendaciones de fortalecimiento y ampliación metodológica, más no a deficiencias estructurales que comprometan la viabilidad técnica, financiera, legal u operativa del proyecto.  1. Observación frente al componente comercial  El informe reconoce expresamente que el componente comercial presenta avances importantes en la caracterización del cliente, identificación del segmento objetivo y estructuración de canales comerciales.  No obstante, las observaciones realizadas se enfocan principalmente en sugerencias de profundización estadística y ampliación del análisis competitivo, utilizando expresiones como “se sugiere”, “requiere fortalecerse” y “merece profundización”, lo cual evidencia que sí existe una estructura comercial desarrollada y funcional.  En consecuencia, se solicita revisar la ponderación otorgada a este componente, considerando que las observaciones efectuadas corresponden a oportunidades de mejora y no a ausencia de información esencial o incumplimiento de requisitos habilitantes.  Adicionalmente, el proyecto sí contempla identificación del mercado objetivo, necesidades del cliente, estrategias de comercialización y enfoque territorial en Puerto Boyacá, elementos que demuestran coherencia comercial y alineación con la realidad del sector ganadero regional.  2. Observación frente al componente técnico  El informe reconoce que el componente técnico:  describe adecuadamente el proceso productivo; identifica líneas de producto y servicios; articula recursos físicos y humanos; presenta estructura operativa organizada.  Las observaciones formuladas corresponden principalmente a un mayor nivel de detalle documental relacionado con capacidades instaladas, tiempos por etapa y especificaciones técnicas de algunos equipos.  Sin embargo, dichas observaciones no desvirtúan la existencia de un modelo técnico viable ni afectan la coherencia operativa del proyecto, razón por la cual se considera pertinente revisar el criterio de calificación aplicado en este componente.  Asimismo, debe tenerse en cuenta que varios de los aspectos sugeridos hacen parte de procesos de ajuste y consolidación técnica propios de la etapa de implementación y puesta en marcha empresarial.  3. Observación frente al componente legal  Frente al componente legal, se observa que el informe reconoce la identificación de los principales mecanismos de formalización empresarial, incluyendo:  RUES; RUT; apertura de cuenta bancaria; definición de figura jurídica adecuada.  Las recomendaciones realizadas corresponden principalmente a trámites sectoriales complementarios tales como:  uso de suelo; concepto de bomberos; registro de marca; política de tratamiento de datos; articulación normativa sectorial.  Respetuosamente se considera que dichos elementos corresponden a obligaciones propias de la etapa de ejecución y formalización posterior a la aprobación del proyecto, por lo cual su ausencia parcial en la etapa de formulación no debería generar una afectación significativa del puntaje.  Por lo anterior, se solicita reconsiderar la ponderación otorgada a este componente.  4. Observación frente al componente financiero  El informe establece expresamente que el componente financiero presenta coherencia entre:  la inversión solicitada; la estructura productiva; y la generación de ingresos proyectada.  Igualmente, se reconoce que el proyecto presenta:  TIR del 35,60%; VPN positivo por $30.276.014; sostenibilidad financiera; y rentabilidad consistente con la inversión requerida.  Las observaciones formuladas corresponden principalmente a:  incorporación más explícita de IPC e IPP; desagregación detallada de rubros; revisión de supuestos entre Año 1 y Año 2.  No obstante, dichas observaciones no afectan la viabilidad financiera del proyecto ni desvirtúan los indicadores positivos reconocidos por el mismo evaluador.  En consecuencia, respetuosamente se solicita revisar la ponderación asignada a este componente, considerando que el proyecto demuestra sostenibilidad financiera, rentabilidad y coherencia económica.  5. Observación frente al componente de impacto  El informe reconoce que el proyecto:  genera empleo rural formal; promueve producción ganadera sostenible; articula actores institucionales; y contribuye al desarrollo territorial de Puerto Boyacá.  Igualmente, se evidencia articulación con entidades como:  ICA; FEDEGAN; ADR; MinAgricultura; Corporación Autónoma Regional; y actores asociados a la Convocatoria Víctimas y Vulnerables.  Las recomendaciones realizadas se enfocan principalmente en fortalecer la formalización de alianzas y la medición de indicadores, aspectos que corresponden a procesos de consolidación progresiva durante la ejecución del proyecto.  Por lo anterior, se considera pertinente revisar el puntaje otorgado en este componente, teniendo en cuenta el importante impacto social, económico y territorial que el proyecto propone generar.  6. Solicitud  Con fundamento en las observaciones anteriormente expuestas, respetuosamente solicito:  Revisar la ponderación asignada a cada uno de los componentes evaluados. Verificar la coherencia entre las observaciones formuladas y el puntaje definitivo otorgado. Remitir, de ser posible, el detalle o matriz de calificación utilizada para la asignación del puntaje final. Reconsiderar técnicamente el puntaje otorgado al proyecto GANADERIA FICUS, teniendo en cuenta que el mismo obtuvo concepto VIABLE y presenta indicadores financieros, técnicos y de impacto favorables.  Agradezco la atención prestada y la disposición para revisar las presentes observaciones dentro del marco de transparencia, objetividad y mejora continua del proceso de evaluación.  Cordialmente,  FRANCISCO LUIS GARCIA ARISTIZABAL C.C. No. 71.480.422 DE PUERTO TRIUNFO CEL: 3167227277</t>
  </si>
  <si>
    <t xml:space="preserve">Proyecto: 119054 
Nombre del proyecto: GANADERIA FICUS 
Convocatoria: 159 - 1C / Víctimas y Vulnerables 
Criterio observado: Calificación obtenida y valoración integral de los componentes comercial, técnico, legal, financiero e impacto del plan de negocios. 
Observación del postulante: El postulante presenta observaciones frente al resultado de evaluación y solicita la revisión del puntaje asignado, señalando que el proyecto cuenta con condiciones técnicas de viabilidad.
Resumen de la observación: Se aceptan las observaciones realizadas por el postulante; sin embargo, revisado el informe de evaluación, se mantiene el puntaje otorgado por el evaluador, dado que el proyecto obtuvo concepto VIABLE con una calificación final de 75,83 puntos. La viabilidad técnica del proyecto no implica que todos los componentes evaluados se encuentren plenamente fortalecidos, pues el informe identifica oportunidades de mejora en los componentes comercial, técnico, legal, financiero e impacto. 
Respuesta del evaluador: Revisadas las observaciones presentadas por el postulante y contrastadas con el informe de evaluación del proyecto GANADERIA FICUS, se acepta la observación en cuanto al interés de fortalecer la iniciativa; no obstante, se mantiene la calificación final de 75,83 puntos y el concepto VIABLE. El resultado corresponde a una valoración integral del plan de negocios y no únicamente a la existencia de condiciones técnicas de ejecución. El informe no presenta puntajes numéricos independientes por componente; por tanto, la calificación final refleja el análisis conjunto de los aspectos comercial, técnico, legal, financiero e impacto. 
En el componente comercial, el proyecto presenta avances importantes en la caracterización del cliente y del entorno competitivo para la ganadería bovina en Puerto Boyacá, Boyacá. La caracterización cualitativa del cliente es adecuada; sin embargo, debe fortalecerse mediante una segmentación demográfica más precisa que permita dimensionar el mercado objetivo, incluyendo estratos socioeconómicos, rangos de edad, capacidad de compra y frecuencia de consumo. También se requiere soportar el mercado con cifras verificables del DANE, Cámara de Comercio de Boyacá y gremios sectoriales aplicables al CIIU 0141. Adicionalmente, debe profundizarse el análisis competitivo mediante una matriz nominada con al menos tres competidores locales (4 si se relaciona en el análisis) , indicando localización, precios, fortalezas y debilidades comparadas. Por lo anterior, aunque el componente comercial cuenta con una base favorable, aún requiere mayor soporte cuantitativo y validación competitiva. Las observaciones buscan dar sugerencias al emprendedor pero no son obligantes; así mismo lo plasmado en cada componente refleja la maduración actual. 
En el componente técnico, el informe reconoce que el plan describe la propuesta productiva en ganadería bovina, identifica líneas de producto o servicio, proceso productivo, recursos físicos y equipo humano requerido. No obstante, debe fortalecerse la documentación de capacidad instalada por línea de producto o servicio, incorporando tiempos por etapa, rendimientos esperados y controles de calidad. También se debe articular dicha capacidad con la proyección mensual de ventas, de manera que sea posible validar si la infraestructura, maquinaria, equipos, muebles, enseres y talento humano permiten cumplir las metas comerciales proyectadas. Así mismo, se recomienda precisar marcas, modelos y especificaciones técnicas de los equipos centrales con cotizaciones soporte, para validar la coherencia entre la inversión solicitada y la capacidad productiva proyectada.  En el componente técnico, también se debe articular la operación con la Resolución 240 de 2013 del ICA y la Resolución 20148 de 2016 del ICA, relacionadas con requisitos sanitarios y predios pecuarios. Adicionalmente, debe incorporarse el plan de manejo de residuos del proceso productivo conforme al Decreto 4741 de 2005. Por tanto, aunque el componente técnico presenta avances, se mantiene la valoración porque requiere mayor precisión documental en capacidad instalada, protocolos de calidad y cumplimiento técnico-sanitario. Se aceptan las observaciones del emprendedor pero no se afecta la calificación dado que se evalúa la integralidad de todos los aspectos del componente.
En el componente legal, el proyecto identifica trámites esenciales de formalización, incluyendo la posibilidad de constituirse como S.A.S. o como establecimiento de comercio asociado a persona natural, figuras adecuadas al perfil individual, así como inscripción en RUES ante Cámara de Comercio de Boyacá, RUT ante la DIAN y apertura de cuenta bancaria. Sin embargo, debe desarrollarse con mayor detalle la documentación de trámites sectoriales aplicables al CIIU 0141, tales como certificado de uso de suelo expedido por la Secretaría de Planeación Municipal de Puerto Boyacá, concepto técnico favorable del Cuerpo de Bomberos, registro de marca ante la SIC en las clases Niza pertinentes, política de tratamiento de datos personales conforme a la Ley 1581 de 2012 y Decreto 1377 de 2013, y registro de bases de datos ante la SIC cuando aplique. Adicionalmente, en el componente legal, la operación debe articularse con el Decreto 1500 de 2007, la Resolución 240 de 2013 del ICA y la Resolución 20148 de 2016 del ICA. También debe consolidarse la implementación del Sistema de Gestión de Seguridad y Salud en el Trabajo conforme al Decreto 1072 de 2015 y la Resolución 312 de 2019, así como el cumplimiento ambiental aplicable conforme al Decreto 1076 de 2015. Por tanto, aunque el componente legal presenta avances, la calificación se mantiene porque requiere mayor precisión en permisos, cronología de trámites y presupuestación de costes asociados. Como se puede ver las observaciones son más orientadas al complemento sectorial que hacen parte de la integralidad el plan junto a muchos otros aspectos que denotan la calificación del componente.
En el componente financiero, el proyecto presenta indicadores favorables, con una TIR de 35,60% y un VPN de $30.276.014, ambos positivos. El monto solicitado es de $73.538.010, dentro del tope autorizado para la modalidad, valor que coincide con el máximo señalado en el informe. La proyección de ventas contempla ingresos de $100.800.000 en el Año 1, $106.132.320 en el Año 2 y $108.994.102 en el Año 3. No obstante, se mantiene la observación porque la utilidad operativa decrece del Año 1, por $39.078.702, al Año 2, por $33.749.342, lo que requiere revisar los supuestos de costes operativos y la estructura salarial proyectada.  Así mismo, en el componente financiero, la mano de obra del Año 1, por $36.306.298, representa el 36,0% de las ventas proyectadas del Año 1, por $100.800.000, proporción que debe sustentarse frente a la composición del equipo de trabajo declarado. Se deben incorporar explícitamente los indicadores macroeconómicos IPC 2026 del 5,20% e IPP 2026 del 3,80% en los incrementos anuales de precios y costes, con el fin de reflejar de manera más precisa el comportamiento del mercado. También se debe desagregar la inversión solicitada por categorías financiables conforme al Acuerdo 010 de 2019, incluyendo maquinaria y equipo, muebles y enseres, adecuaciones, materia prima del ciclo productivo, mano de obra y publicidad propia del modelo de negocio. Se aceptan las observaciones del emprendedor pero el componente debe fortalecer la estructura financiera así tenga coherencia y puntos positivos. 
En el componente de impacto, el proyecto se articula con la Convocatoria 159 - 1C / Víctimas y Vulnerables y plantea efectos económicos, sociales, ambientales y de innovación en Puerto Boyacá, Boyacá. El informe reconoce la generación proyectada de 2 empleos formales directos, la reactivación de la economía campesina, la producción ganadera sostenible y trazable, la reducción de huella ambiental y la generación de empleo rural formal. No obstante, debe fortalecerse la formulación de indicadores con línea base, metas cuantificadas, frecuencia de medición trimestral o semestral y responsable institucional de seguimiento. También se recomienda formalizar alianzas mediante actas o cartas de entendimiento con actores relevantes del mapa institucional.  Adicionalmente, el componente de impacto debe ampliar el mapa de actores nominando responsabilidades específicas, niveles territoriales y alianzas con entidades relacionadas con la Convocatoria Víctimas y Vulnerables, tales como Unidad para las Víctimas, Prosperidad Social y Centro Nacional de Memoria Histórica. Esta articulación permitirá fortalecer la coherencia territorial del proyecto y maximizar el cumplimiento de los indicadores comprometidos durante la ejecución. 
En consecuencia, aunque se aceptan las observaciones del postulante, no se evidencian elementos suficientes para modificar el puntaje asignado. La calificación final de 75,83 puntos refleja que el proyecto es viable y cuenta con fortalezas en la caracterización del cliente, propuesta de valor, geolocalización en Puerto Boyacá, estructura productiva, identificación de trámites principales, TIR positiva, VPN positivo y articulación con la Convocatoria 159 - 1C / Víctimas y Vulnerables. Sin embargo, persisten aspectos por mejorar en la cuantificación del mercado, análisis competitivo, documentación técnica, consolidación legal, coherencia financiera y formulación de indicadores de impacto. 
Concepto: Se acepta la observación presentada por el postulante; sin embargo, revisado el plan de negocios y el informe de evaluación, se mantiene el concepto VIABLE y la calificación final de 75,83 puntos. El proyecto presenta condiciones técnicas, comerciales y financieras favorables; no obstante, persisten aspectos por mejorar en los componentes comercial, técnico, legal, financiero e impacto, los cuales sustentan la permanencia del puntaje asignado. 
Efecto: Se ratifica el concepto VIABLE y se mantiene el puntaje asignado de 75,83 puntos.
</t>
  </si>
  <si>
    <t xml:space="preserve">119102 - CREAR ESP - TURBOCLEAN - CENTRO AGROPECUARIO DE BUGA (SENA - VALLE) 1. Componente Organizacional: Funciones del Gerente •Observación del evaluador: Se indica que el Gerente Emprendedor asume funciones de representación sin evidenciar el desarrollo detallado de actividades administrativas, operativas y comerciales. •Argumento de defensa: El plan de negocio demuestra que el Gerente (Administrador) tiene un rol netamente operativo y técnico en la etapa inicial. En el ítem 6 (Proceso Técnico), se especifica que el administrador es quien realiza personalmente la toma de muestras de agua, aplica reactivos químicos, organiza implementos, aspira la piscina y realiza diagnósticos de jardines. Por lo tanto, el cargo no es meramente administrativo o de representación, sino el eje de la prestación directa del servicio, lo cual es coherente con una estructura de autoempleo para una microempresa en creación. 2. Componente Comercial: Cuantificación y Validación •Observación del evaluador: Se recomienda incorporar cifras del tamaño del mercado local en Calima y Buga y ampliar variables psicográficas. •Argumento de defensa: El proyecto ya cuenta con la validación comercial más sólida posible: una trayectoria real de tres años donde pasó de 1 a 35 clientes fijos basándose en el voz a voz. Esta tracción demuestra que el perfil del cliente (propietarios de fincas de estratos 4 al 6 y administradores de condominios) ya ha sido validado y cuantificado mediante ventas reales, lo cual tiene mayor peso técnico que una estimación teórica basada en censos generales. La necesidad no resuelta está claramente identificada en el miedo de los propietarios a que el agua se deteriore por falta de cumplimiento de los piscineros tradicionales. 3. Componente Técnico: Estandarización y Procesos •Observación del evaluador: Se mencionan oportunidades de mejora en la estandarización del servicio y falta de detalle operativo. •Argumento de defensa: El plan de negocio ya presenta una secuencia lógica y tiempos estandarizados por actividad: 15 minutos para diagnóstico, 15 minutos para aplicación de reactivos y 30 minutos para aspirado, entre otros. Además, la incorporación de tecnología avanzada (robots limpiafondos y purificadores solares) solicitada al Fondo Emprender por un valor de $73.313.200 tiene como objetivo precisamente automatizar y estandarizar la calidad del agua, reduciendo el margen de error humano. 4. Componente Financiero y Legal •Fortaleza: El proyecto presenta una TIR del 21% y un Valor Presente Neto (VPN) positivo de $25.958.682, lo que asegura su rentabilidad dentro del sector. •Formalización: El emprendedor ya manifiesta su avance legal al estar registrado como persona natural y comprometerse a la formalización con establecimiento de comercio. 1.Es importante resaltar la falta de un censo exacto de piscinas en el municipio se compensa con la base de datos existente de 30-35 clientes reales que ya generan ingresos para la unidad productiva. RECLAMACION FINAL: El proyecto TURBOCLEAN es robusto y cumple con la coherencia interna exigida por la normativa del Fondo Emprender. la operatividad del gerente ya está consignada en el proceso técnico y que la validación comercial actual es prueba suficiente de la viabilidad del mercado.  </t>
  </si>
  <si>
    <t xml:space="preserve">ID: 119102
Nombre del proyecto: TURBOCLEAN
Convocatoria: 159 - 1C / Víctimas y Vulnerables
Criterio observado:
Componentes organizacional, comercial, técnico, financiero y legal del plan de negocio, relacionados con la definición de funciones del Gerente Emprendedor, validación y cuantificación del mercado, estandarización del proceso técnico, formalización y coherencia financiera.
Observación del postulante:
El postulante manifiesta que el plan de negocio evidencia que el Gerente Emprendedor cumple funciones operativas y técnicas en la etapa inicial, al participar directamente en la toma de muestras de agua, aplicación de reactivos químicos, organización de implementos, aspirado de piscinas y diagnóstico de jardines. Asimismo, señala que el proyecto cuenta con validación comercial derivada de una trayectoria de tres años y una base de clientes reales, que la ausencia de un censo exacto de piscinas se compensa con dicha base comercial, y que la adquisición de equipos tecnológicos solicitados al Fondo Emprender contribuye a la estandarización del servicio. Adicionalmente, resalta que el proyecto presenta una TIR positiva, VPN favorable y avances en formalización como persona natural con compromiso de constituir establecimiento de comercio.
Resumen de la observación:
El postulante solicita reconsiderar las observaciones realizadas en la evaluación, argumentando que la operatividad del Gerente Emprendedor se encuentra descrita en el proceso técnico, que la base de clientes existentes demuestra la viabilidad del mercado, que la inversión solicitada fortalece la estandarización del servicio y que los indicadores financieros y avances legales evidencian la solidez del proyecto.
Respuesta del evaluador:
Revisada la observación presentada por el postulante y contrastada con la información contenida en el plan de negocio evaluado y en el informe de evaluación, se ratifica el concepto emitido. Si bien se reconocen los avances comerciales, técnicos, financieros y de formalización señalados, la observación incorpora información adicional y argumentos complementarios que no modifican el análisis realizado sobre la base del plan de negocio radicado y evaluado.
En el componente organizacional, aunque el postulante indica que el Gerente Emprendedor desarrolla actividades operativas y técnicas, en el componente de equipo de trabajo del plan evaluado no se evidencia de manera suficiente el desarrollo detallado de las funciones administrativas, operativas y comerciales del cargo, aspecto que fue objeto de recomendación por parte del evaluador. La descripción del rol debe guardar coherencia con la estructura organizacional, las actividades del proceso técnico, la gestión comercial y la administración de la unidad productiva, conforme a los requerimientos de formulación y evaluación aplicables al Fondo Emprender.
En el componente comercial, se reconoce que el proyecto reporta trayectoria en la prestación del servicio y una base de clientes existentes; sin embargo, ello no sustituye la necesidad de fortalecer la cuantificación del mercado local en Calima y Buga, ni la caracterización psicográfica del cliente, la frecuencia de uso, los criterios de selección del proveedor y la identificación de fuentes o herramientas de investigación de mercado. La validación mediante clientes actuales constituye un avance relevante, pero no elimina la oportunidad de mejora relacionada con el análisis del tamaño del mercado y la sustentación verificable de la demanda.
En el componente técnico, aunque el plan describe actividades asociadas al mantenimiento de piscinas, equipos hidráulicos y jardinería, se mantiene la observación sobre la necesidad de fortalecer la estandarización integral del servicio desde la solicitud hasta la verificación final, incluyendo protocolos de seguridad, control de calidad, manejo de residuos, manipulación de sustancias químicas y lineamientos aplicables en materia de seguridad y salud en el trabajo. La adquisición de equipos tecnológicos contribuye al fortalecimiento operativo, pero no reemplaza la necesidad de documentar procedimientos, responsables, controles y condiciones de operación.
En el componente financiero y legal, se reconocen los indicadores positivos del proyecto y los avances de formalización señalados por el postulante. No obstante, la evaluación identificó recomendaciones orientadas a complementar costos operativos recurrentes, organizar rubros de inversión, considerar elementos de protección personal, transporte, mantenimiento de equipos y requisitos normativos específicos aplicables a la operación del servicio de mantenimiento de piscinas. Estas observaciones se mantienen como aspectos de fortalecimiento del plan.
Por lo anterior, la observación modifica los hallazgos registrados en la evaluación inicial, dado que parte de los argumentos expuestos corresponden a información adicional o complementaria que no se encontraba plenamente desarrollada en el plan de negocio evaluado. En consecuencia, se ratifica el concepto emitido y se invita al postulante a tener en cuenta todas las recomendaciones formuladas por el evaluador para fortalecer la estructuración, ejecución y sostenibilidad de la propuesta.
Concepto:
Se ratifica el concepto de evaluación. El proyecto conserva su condición de VIABLE, reconociendo su coherencia general, trayectoria comercial, avances de formalización, incorporación de tecnología e indicadores financieros positivos; sin embargo, se mantienen las recomendaciones relacionadas con el fortalecimiento del análisis de mercado, la estandarización técnica del servicio, la descripción detallada de funciones del equipo de trabajo, la inclusión de costos operativos y el cumplimiento normativo específico aplicable a la actividad.
Efecto:
No se modifica el concepto ni el puntaje asignado. Se ratifica la calificación final de 78.73 y el concepto VIABLE.
</t>
  </si>
  <si>
    <t>Por medio de la presente manifestamos respetuosamente nuestras observaciones frente al resultado de evaluación emitido para el proyecto “POLLOS SULTANA”, identificado con ID 120385, el cual obtuvo concepto “NO VIABLE” con una calificación de 51 puntos.  Como emprendedores y formuladores del proyecto, expresamos nuestro desacuerdo con varios de los criterios consignados en el informe de evaluación, considerando que el plan de negocios sí cumple con los requerimientos técnicos, comerciales, legales y financieros exigidos dentro de la convocatoria, además de haber incorporado mejoras sustanciales en comparación con versiones anteriores del proyecto.  OBSERVACIONES AL COMPONENTE COMERCIAL  El informe señala que el proyecto “no cuenta con soportes suficientes que respalden las cifras de mercado potencial y validación de demanda”. Sin embargo, el documento formulado sí presenta una caracterización detallada del cliente objetivo, incluyendo ubicación geográfica, estrato socioeconómico, hábitos de compra, frecuencia de consumo, capacidad de pago y estimaciones de consumo semanal de pollo fresco en el corregimiento Las Piedras.  Igualmente, se identificaron competidores directos del territorio, analizando ventajas y desventajas frente al proyecto, así como una propuesta de valor diferenciada basada en:  Producción local. Frescura garantizada. Sistema de ciclo continuo. Entrega directa al consumidor. Disponibilidad permanente del producto.  El proyecto sí realizó una estimación de mercado sustentada en el consumo promedio de hogares rurales del corregimiento Las Piedras, definiendo frecuencias de compra, volúmenes de consumo y comportamiento del cliente objetivo, aspectos que evidencian una validación técnica y contextual de la demanda.  OBSERVACIONES AL COMPONENTE TÉCNICO  No compartimos la apreciación relacionada con supuestas inconsistencias entre capacidad instalada y producción proyectada, toda vez que el proyecto sí describe detalladamente:  El proceso técnico productivo. Las etapas de levante, engorde, faenado y distribución. Los tiempos de operación. Los equipos requeridos. Las medidas sanitarias y de bioseguridad aplicadas.  Asimismo, se estableció claramente una capacidad instalada de producción mensual de 1.504 unidades, soportada en jornadas operativas, equipos disponibles y personal definido.  El documento también incorpora medidas específicas de higiene y seguridad como:  Uso obligatorio de elementos de protección. Limpieza y desinfección diaria. Control sanitario y de mortalidad. Manejo preventivo de plagas. Conservación en frío durante distribución.  Por lo anterior, consideramos que el componente técnico sí presenta estructura, coherencia operativa y cumplimiento de requerimientos sanitarios básicos para la escala del proyecto formulado.  OBSERVACIONES AL COMPONENTE LEGAL  La evaluación manifiesta contradicciones entre persona natural y asociación; sin embargo, en el documento se identifica expresamente la figura de “Asociación Campesina” dentro del componente legal y se describen los trámites requeridos para la formalización y operación del proyecto.  Además, el proyecto sí contempla:  Registro sanitario. Certificados ICA. Permiso de uso de suelo. Licencias municipales. Requisitos de bioseguridad avícola.  Por lo tanto, consideramos que sí existe claridad respecto a la intención de formalización y cumplimiento normativo de la actividad económica propuesta.  OBSERVACIONES AL COMPONENTE FINANCIERO  El informe señala inconsistencias en costos y proyecciones; no obstante, el proyecto sí presenta:  Proyección de ventas a cinco años. Incrementos proyectados por IPC e IPP. Costos fijos. Costos variables unitarios. Relación entre producción y comercialización. Precio de venta competitivo acorde al mercado local.  Igualmente, el proyecto obtuvo una TIR del 29%, indicador que demuestra viabilidad financiera y potencial de sostenibilidad económica, aspecto que incluso es reconocido en el mismo informe de evaluación.  El valor solicitado al Fondo Emprender corresponde a las necesidades reales de infraestructura, producción, adecuación sanitaria y sostenimiento inicial de una unidad productiva avícola rural, por lo cual consideramos que sí existe proporcionalidad entre inversión y alcance del proyecto.  OBSERVACIONES AL COMPONENTE DE IMPACTO  El proyecto sí plantea impactos:  Económicos. Sociales. Productivos. Comunitarios. De fortalecimiento de la economía local rural.  Además, la iniciativa busca garantizar abastecimiento local de proteína animal fresca y fortalecer la economía campesina del corregimiento Las Piedras, beneficiando directamente a familias rurales vulnerables mediante generación de ingresos y dinamización económica local.  SOLICITUD DE RECONSIDERACIÓN  Respetuosamente solicitamos se realice una revisión integral y objetiva de la evaluación emitida, considerando que:  El proyecto sí desarrolla técnicamente los componentes exigidos. Existen elementos formulados que no fueron valorados en su totalidad. Se evidencia coherencia entre la necesidad identificada y la solución planteada. El proyecto presenta viabilidad operativa y financiera. Se realizaron mejoras sustanciales y ajustes técnicos dentro del proceso de formulación.  Consideramos que la calificación obtenida no refleja de manera proporcional el contenido técnico desarrollado en el plan de negocios ni el esfuerzo realizado para fortalecer la iniciativa productiva conforme a los lineamientos del Fondo Emprender.  Agradecemos la atención prestada y solicitamos respetuosamente la reconsideración del puntaje otorgado y la revisión detallada de los componentes evaluados.</t>
  </si>
  <si>
    <t>PROYECTO
120385
NOMBRE DEL PROYECTO
POLLOS SULTANA
CONVOCATORIA
Convocatoria 159 – 1C
CRITERIOS OBSERVADOS
Comercial, Técnico, Legal, Financiero e Impacto
OBSERVACIÓN DEL POSTULANTE
El postulante manifiesta desacuerdo con el concepto “NO VIABLE” y la calificación obtenida, argumentando que el plan de negocios sí cumple con los requerimientos técnicos, comerciales, legales, financieros y de impacto exigidos en la convocatoria, y solicita reconsideración del puntaje otorgado.
RESUMEN DE LA OBSERVACIÓN
El emprendedor considera que la evaluación no valoró integralmente la información presentada en el plan de negocios, señalando que existen soportes suficientes en todos los componentes evaluados, así como coherencia técnica y viabilidad financiera del proyecto.
RESPUESTA DEL EVALUADOR
Componente Comercial
Revisada la observación y el plan de negocios, se ratifica el análisis realizado. Si bien el proyecto presenta una caracterización general del cliente objetivo y una descripción del contexto territorial, no se evidencian soportes verificables ni fuentes externas que respalden de manera objetiva las cifras de mercado potencial, tamaño del mercado, ni validación de demanda efectiva, tal como lo exigen los lineamientos del Fondo Emprender para este componente.
La estimación de mercado se basa en supuestos propios sin evidencia documental que permita validar la capacidad real de absorción del producto. Por lo anterior, la observación no es procedente. [PROMP PARA...ENDER.docx | Word]
Componente Técnico
Analizada nuevamente la información, se ratifica la evaluación inicial. Aunque el documento describe el proceso productivo y las etapas operativas, persisten inconsistencias entre la capacidad instalada declarada, la producción proyectada y los recursos técnicos disponibles, lo que impide validar la coherencia operativa del modelo productivo.
Adicionalmente, las medidas sanitarias y de bioseguridad se presentan de manera general, sin evidencia de cumplimiento normativo específico ni soportes técnicos acordes con la actividad avícola propuesta. En consecuencia, la observación no modifica el concepto emitido. [PROMP PARA...ENDER.docx | Word]
Componente Legal
Se revisa la observación y se ratifica el criterio evaluado. El plan presenta ambigüedad en la definición de la figura jurídica, alternando entre persona natural y asociación campesina, sin claridad sobre la estructura legal definitiva ni la responsabilidad jurídica del proyecto.
Asimismo, los trámites legales y sanitarios se enuncian de forma general, sin cronograma, estado de avance ni soportes, lo cual no permite validar el cumplimiento normativo exigido. Por tanto, la observación no es procedente. [PROMP PARA...ENDER.docx | Word]
Componente Financiero
Revisada la información financiera, se ratifica la evaluación. Aunque el proyecto presenta proyecciones y una TIR positiva, se identifican inconsistencias en la relación entre costos, producción y ventas, así como supuestos financieros que no guardan coherencia con la capacidad técnica real del proyecto.
De acuerdo con los lineamientos del Fondo Emprender, la viabilidad financiera debe sustentarse en supuestos técnicos y comerciales validados, condición que no se cumple plenamente. En consecuencia, la observación no da lugar a ajuste de puntaje. [PROMP PARA...ENDER.docx | Word]
Componente de Impacto
Se reconoce que el proyecto plantea impactos económicos y sociales; sin embargo, estos no se encuentran cuantificados ni articulados con indicadores medibles, lo que limita su valoración objetiva dentro de la evaluación.
Por lo anterior, la observación no modifica el resultado obtenido en este componente. [PROMP PARA...ENDER.docx | Word]
CONCEPTO
NO VIABLE
EFECTO
Se ratifica el puntaje y el concepto de NO VIABLE, al no evidenciarse elementos técnicos, financieros, legales ni comerciales adicionales que justifiquen modificación del resultado de la evaluación.</t>
  </si>
  <si>
    <t xml:space="preserve">Señores FONDO EMPRENDER SENA Equipo Evaluador Convocatoria No. 159 – Víctimas y vulnerables Ciudad Asunto: Recurso de apelación frente al resultado de evaluación del proyecto “COLOMBIAN DRINK” Respetados evaluadores y equipo técnico del Fondo Emprender: Reciban un cordial saludo. En primer lugar, queremos agradecer sinceramente el tiempo, la dedicación y el análisis realizado al proyecto “COLOMBIAN DRINK”, así como el reconocimiento efectuado dentro del informe de evaluación frente a la propuesta diferenciada del negocio, el conocimiento técnico del producto, la experiencia previa del emprendedor y el impacto positivo que la iniciativa puede generar en el territorio. Para nosotros resulta muy valioso que el mismo informe concluya que el proyecto es viable y que cuenta con una rentabilidad atractiva para el sector de industrias manufactureras, respaldada por una TIR del 30 %, lo cual demuestra que existe una estructura financiera y comercial con capacidad real de generar valor y sostenibilidad en el tiempo. De manera respetuosa, queremos presentar algunas aclaraciones y precisiones frente a las observaciones emitidas en el informe, considerando que muchas de ellas corresponden más a oportunidades de fortalecimiento y profundización documental que a debilidades estructurales que comprometan la viabilidad del proyecto. Uno de los principales aspectos observados corresponde a la relación entre la modalidad del proyecto y la existencia de experiencia, validaciones y ventas previas. Frente a este punto, consideramos importante aclarar que COLOMBIAN DRINK corresponde efectivamente a un proyecto en etapa de creación y escalamiento comercial, mas no a una empresa consolidada en fase de fortalecimiento empresarial. Las actividades desarrolladas anteriormente por el emprendedor corresponden principalmente a procesos de validación piloto, pruebas de mercado, participación en ferias, muestras comerciales y producción artesanal a pequeña escala, las cuales permitieron medir aceptación del producto, comportamiento del consumidor y viabilidad técnica antes de estructurar formalmente la iniciativa. Precisamente, la experiencia acumulada durante más de 10 años en procesos relacionados con bebidas artesanales ha sido uno de los factores que permitió construir una propuesta más sólida, con conocimiento técnico del producto, entendimiento del mercado y validación comercial real. Tal como se evidencia dentro del plan de negocios, durante este tiempo se ha venido trabajando en la elaboración de bebidas alcohólicas bajo condiciones de inocuidad alimentaria, control técnico y mejora continua, incorporando prácticas de trazabilidad, análisis microbiológicos y procesos de maceración y destilación controlada. Asimismo, el proyecto ya cuenta con avances legales importantes como constitución en Cámara de Comercio desde el año 2014, RUT, concepto sanitario INVIMA y planta de producción acondicionada, elementos que no deben interpretarse como una empresa fortalecida y consolidada comercialmente, sino como el resultado lógico de un proceso gradual de formalización y preparación técnica necesario para poder ingresar posteriormente al mercado regulado de bebidas alcohólicas. Respecto a las observaciones relacionadas con el respaldo documental del componente comercial, queremos manifestar que el proyecto sí cuenta con procesos reales de validación comercial y relacionamiento con clientes. Dentro del oficio de respuesta anexado por el emprendedor se precisa que actualmente existen consumidores y compradores ubicados en ciudades como Bogotá, Barranquilla, Cali, Pasto, Ipiales y Medellín, quienes han realizado pedidos de manera progresiva conforme el producto ha logrado avanzar en sus procesos regulatorios. De igual manera, se deja claro que durante los años anteriores la comercialización se encontraba limitada debido a la ausencia de resolución sanitaria definitiva y autorizaciones regulatorias completas, razón por la cual muchas ventas se realizaban principalmente mediante eventos, ferias y validaciones piloto. Sin embargo, a partir de la obtención del concepto INVIMA y los avances en el proceso de legalización, los clientes actuales han incrementado considerablemente sus solicitudes de pedidos e intención de compra, lo que demuestra una validación comercial auténtica y coherente con las proyecciones planteadas dentro del modelo financiero. En relación con las observaciones técnicas sobre capacidad instalada, tiempos de maceración, producción y características del producto, consideramos importante señalar que el proyecto sí cuenta con una estructura técnica organizada y funcional. El proceso productivo se encuentra claramente descrito desde la recepción de materias primas hasta el embotellado y almacenamiento, incorporando Buenas Prácticas de Manufactura (BPM), controles de calidad y trazabilidad por lote. No obstante, entendiendo la importancia de fortalecer aún más la precisión técnica del proyecto, el emprendedor ya incorporó ajustes complementarios dentro del oficio de respuesta, especificando aspectos como grado alcohólico, vida útil, condiciones de conservación, tiempos de maceración y reposo, así como la capacidad instalada real de producción. Allí se establece, por ejemplo, que el vermut “Santa Remedios” tendrá una graduación alcohólica del 13 %, mientras que el aperitivo “Meztizo” manejará una graduación aproximada del 10 %, incorporando además especificaciones técnicas de almacenamiento y rotación comercial. De igual manera, se ajustó la lectura de capacidad instalada precisando que la planta tiene capacidad de producción de aproximadamente 92 litros mensuales de alcohol destilado, con producción por lotes, ciclos de maceración y una rotación comercial proyectada cercana a 800 botellas, lo cual fortalece la coherencia entre capacidad operativa y ventas proyectadas. Frente al componente legal, entendemos plenamente que el sector de bebidas alcohólicas requiere mayores niveles de control regulatorio y cumplimiento normativo. Precisamente por esta razón, el proyecto ha venido desarrollando progresivamente los procesos de formalización requeridos para garantizar una operación legal y sostenible. Tal como se evidencia en el plan de negocios, ya se cuenta con avances relacionados con concepto sanitario INVIMA, uso de suelos, planta de producción acondicionada y procesos de articulación con la Gobernación de Nariño para estampillado e impuestos al consumo. Adicionalmente, dentro del oficio de aclaración el emprendedor reconoce expresamente la importancia del cumplimiento normativo y manifiesta que se fortalecerá el cronograma regulatorio incluyendo autorizaciones departamentales, estampillado, registro sanitario definitivo y procesos de contratación con rentas departamentales, precisamente con el fin de asegurar cumplimiento integral antes de la expansión comercial proyectada. Consideramos importante señalar que el mismo informe de evaluación reconoce que el componente legal es aceptable y que las observaciones corresponden principalmente a necesidades de mayor detalle y precisión normativa, mas no a incumplimientos estructurales o imposibilidad operativa del proyecto. En cuanto al componente financiero, entendemos la observación relacionada con la diferencia entre ventas históricas y crecimiento proyectado para el primer año. Sin embargo, consideramos importante contextualizar que las ventas históricas realizadas hasta el momento se desarrollaron bajo condiciones limitadas de comercialización debido a las restricciones regulatorias previamente existentes. Ahora bien, el escenario proyectado para el proyecto contempla precisamente el ingreso formal al mercado legal de bebidas alcohólicas, la ampliación de canales comerciales, el fortalecimiento de la capacidad instalada y el acceso a nuevos clientes institucionales y distribuidores. Por esta razón, el crecimiento proyectado no corresponde a una expectativa desproporcionada o infundada, sino a una proyección asociada a la legalización progresiva del producto, el fortalecimiento comercial y la capacidad de expansión que permitirán los recursos solicitados al Fondo Emprender. El mismo emprendedor manifiesta dentro del oficio que, tras la obtención de concepto INVIMA y avances regulatorios, los pedidos y solicitudes de clientes aumentaron considerablemente, reflejando una respuesta positiva del mercado frente al producto. Asimismo, el proyecto ya incorporó ajustes financieros relacionados con costos unitarios reales, costos regulatorios, etiquetado, estampillado, logística e impuestos departamentales, fortaleciendo aún más la coherencia entre estructura de costos y realidad operativa del sector. Frente a la observación relacionada con la generación de cuatro empleos, consideramos importante destacar que el proyecto sí contempla una estructura organizacional funcional y coherente con la operación planteada. Dentro del equipo de trabajo se definieron cargos específicos relacionados con gerencia, operación productiva, control técnico y soporte contable, cada uno con funciones claramente establecidas. Además, el modelo operativo fue diseñado bajo una lógica de crecimiento gradual, permitiendo que los empleos se consoliden progresivamente conforme aumente la producción y la comercialización del producto. En este sentido, la meta de empleo sí resulta coherente con el modelo planteado y con el crecimiento esperado del proyecto. Finalmente, frente al componente de impacto, queremos resaltar que el proyecto sí plantea una orientación clara hacia el fortalecimiento de productores rurales, el aprovechamiento de materias primas locales, el rescate de identidad territorial y el uso responsable de residuos orgánicos. Dentro del plan de negocios se describen prácticas relacionadas con reutilización de residuos botánicos, reducción del uso de agua y aprovechamiento agrícola de subproductos derivados de la producción. Adicionalmente, en el oficio de respuesta se incorporaron metas más precisas y verificables relacionadas con generación de empleo, compra de insumos locales, uso de envases reciclables y fortalecimiento de cadenas productivas rurales, atendiendo directamente las recomendaciones emitidas por el equipo evaluador. De igual manera, consideramos importante mencionar que el componente de impacto sí contempla KPIs claros, razonables y alcanzables, construidos de acuerdo con la capacidad operativa y el contexto real del proyecto. Entre estos indicadores se encuentran la generación de 4 empleos formales, el incremento progresivo en la compra de insumos a productores locales, la reducción de desperdicios mediante el aprovechamiento de residuos botánicos, el uso de envases reciclables y el fortalecimiento de canales comerciales regionales. Estos indicadores fueron planteados precisamente para permitir seguimiento trimestral y anual, garantizando medición real del impacto económico, ambiental y social del proyecto. Por esta razón, consideramos que el componente impacto no solamente presenta una intención positiva, sino también herramientas concretas y medibles para verificar su cumplimiento y sostenibilidad en el tiempo. Por todo lo anterior, consideramos respetuosamente que el proyecto COLOMBIAN DRINK demuestra una evolución técnica, comercial y legal coherente con la etapa en la que actualmente se encuentra. Las observaciones realizadas representan oportunidades legítimas de fortalecimiento y ajuste documental, pero no comprometen la viabilidad estructural de la iniciativa ni desvirtúan el potencial comercial, productivo y territorial reconocido dentro del mismo informe de evaluación. Solicitamos muy respetuosamente que estas aclaraciones y precisiones puedan ser tenidas en cuenta dentro del proceso de revisión y reconsideración del puntaje otorgado, valorando el esfuerzo técnico, la experiencia acumulada, la validación comercial previa y el potencial de crecimiento regional que representa esta iniciativa para el departamento de Nariño. Agradecemos nuevamente el acompañamiento, la evaluación realizada y la oportunidad de presentar estas consideraciones. Cordialmente, FERNANDO IVÁN PAZOS ARTEAGA Proyecto COLOMBIAN DRINK Convocatoria 159 – Víctimas y vulnerables Fondo Emprender SENA  </t>
  </si>
  <si>
    <t>Proyecto
Plan de Negocio
Nombre del proyecto
COLOMBIAN DRINK
Convocatoria
159 – Víctimas y Vulnerables
Criterio observado
Evaluación integral del plan de negocios (componentes comercial, técnico, legal, financiero e impacto)
Observación del postulante
El postulante presenta recurso de apelación solicitando la reconsideración del puntaje otorgado, argumentando que las observaciones realizadas en el informe de evaluación corresponden a oportunidades de fortalecimiento documental y de precisión técnica, mas no a debilidades estructurales que comprometan la viabilidad del proyecto. Señala que el proyecto se encuentra en etapa de creación con validaciones previas, experiencia técnica del emprendedor, avances regulatorios, coherencia financiera y un impacto territorial medible.
Resumen de la observación
El emprendedor solicita que se reevalúe el puntaje considerando:
Que la experiencia, ventas piloto y validaciones previas no configuran una empresa fortalecida.
Que existen avances legales, técnicos y comerciales coherentes con la modalidad de creación.
Que los ajustes solicitados ya fueron incorporados en el oficio de respuesta.
Que el crecimiento financiero proyectado se sustenta en la legalización progresiva y apertura de mercado.
Que el impacto social, ambiental y económico cuenta con indicadores claros y medibles.
Respuesta del evaluador
Revisado el recurso de apelación y contrastado con el contenido del plan de negocios y el Informe de Evaluación, se evidencia que las aclaraciones presentadas por el postulante amplían y precisan varios aspectos señalados como oportunidades de mejora en los componentes comercial, técnico, legal, financiero e impacto.
No obstante, las observaciones formuladas en la evaluación inicial se fundamentaron en la información disponible al momento del análisis y en la aplicación de los criterios establecidos por la normatividad vigente del Fondo Emprender, particularmente en lo relacionado con la coherencia entre modalidad del proyecto y operación previa, el soporte documental del relacionamiento comercial, la precisión técnica del proceso productivo, el detalle regulatorio propio del sector de bebidas alcohólicas, la justificación del crecimiento financiero proyectado y la definición de metas de impacto verificables.
Las aclaraciones aportadas confirman que el proyecto es viable, tal como fue conceptuado, y ratifican que las observaciones realizadas no desvirtúan la viabilidad del plan, sino que constituyen lineamientos técnicos para su fortalecimiento y sostenibilidad. En este sentido, el recurso no evidencia errores de aplicación de criterios ni inconsistencias en la asignación del puntaje, sino una ampliación posterior de la información inicialmente evaluada.
Concepto
Se mantiene el concepto de VIABLE, en coherencia con el análisis integral del plan de negocios y la normatividad aplicable del Fondo Emprender.
Efecto
Se ratifica el puntaje y el concepto de evaluación otorgados en el informe inicial.</t>
  </si>
  <si>
    <t>Yo, Alonso Duran Wilches como emprendedor de la iniciativa POLLOS DE ENGORDE DURAN, identificada con el número de ID 105948, presento reclamación formal contra el resultado de NO VIABLE con 64,02 puntos. Solicito respetuosamente al comité evaluador reconsiderar la calificación otorgada y reconocer que las debilidades señaladas no invalidan la viabilidad del proyecto, sino que describen el punto de partida de un emprendimiento rural que está listo para crecer con el acompañamiento adecuado. El componente comercial, el informe señala que la propuesta de valor no alcanza a constituir un factor de diferenciación estratégica porque la frescura y la cercanía son condiciones mínimas esperadas en este tipo de negocio. Sin embargo, debo aclarar que en el contexto específico de la vereda La Llana y las zonas rurales de Tibú, estas condiciones no son mínimas ni están garantizadas, sino que representan una necesidad profundamente insatisfecha. La región del Catatumbo enfrenta serias barreras de acceso a alimentos frescos debido a la inseguridad, las dificultades de transporte y la ausencia de productores formales que ofrezcan entregas constantes. En este escenario, la posibilidad de comprar un pollo fresco, criado localmente, entregado directamente en la puerta de la casa o del negocio y a un precio justo sin intermediarios, sí constituye una ventaja diferenciadora real y verificable frente a las alternativas disponibles, que suelen ser producto congelado traído de otras regiones, de dudosa frescura y a mayor costo. Adicionalmente, el plan sí incluye una cuantificación de la demanda basada en clientes reales que ya han sido atendidos durante los ciclos de prueba, como el Supermercado La Economía que compra hasta treinta y cinco pollos mensuales, el asadero El Sabor Campesino que requiere hasta cincuenta, el revendedor rural Carlos Méndez con pedidos de hasta veinte, y consumidores como Angélica Torres y la familia Martínez que adquieren entre cuatro y seis pollos al mes. Estas cifras no son estimaciones teóricas sino pedidos reales que ya se han atendido, lo cual constituye una validación de mercado mucho más sólida que cualquier proyección estadística para un negocio en etapa inicial.  En cuanto al componente técnico, el informe menciona debilidades en la definición de la capacidad productiva, los protocolos sanitarios y los mecanismos de seguimiento. Sobre la capacidad productiva, es importante precisar que el plan describe un proceso gradual y realista, comenzando con lotes pequeños de diez pollos que han permitido validar el método de crianza, y proyectando un crecimiento progresivo hasta sesenta pollos por ciclo una vez se cuente con la inversión para ampliar la infraestructura. Este crecimiento no es una sobrestimación sino una meta conservadora basada en la experiencia directa de los ciclos ya realizados. Respecto al manejo sanitario, el proceso técnico detalla actividades concretas como la desinfección de instalaciones con fungicidas naturales y controladores biológicos a base de extractos de ajo y limón, la limpieza constante del piso con rotación de cama cada dos o tres días para evitar humedad y malos olores, el control diario de ventilación e iluminación natural del galpón, y el uso de cal, creolina y formol como desinfectantes. Estas prácticas, aunque básicas, constituyen un protocolo sanitario real y aplicable a la escala actual del proyecto, y son precisamente el punto de partida que se busca fortalecer con la inversión solicitada, no el punto de llegada. La solicitud de recursos al Fondo Emprender tiene como uno de sus objetivos principales mejorar estas condiciones mediante la construcción de un galpón adecuado y la adquisición de equipos que eleven el estándar sanitario, por lo que resulta contradictorio calificar como debilidad la falta de algo que justamente se pretende financiar.  Respecto al componente legal que el informe califica con deficiencias estructurales importantes, debo argumentar que el plan sí identifica los trámites esenciales y que la falta de formalización actual no es una omisión sino el punto de partida del proyecto, que justamente busca los recursos para formalizarse. El plan detalla la inscripción en el Registro Único Tributario ante la DIAN sin costo, la constitución legal como persona natural con un costo estimado de ciento cincuenta mil pesos, y de manera especial el certificado de Granja Biosegura ante el ICA, cuyo trámite está descrito con precisión incluyendo los documentos requeridos, el costo de trescientos mil pesos y el tiempo estimado de cuarenta y cinco días hábiles. Este certificado del ICA es precisamente el mecanismo que garantiza el cumplimiento de las medidas de bioseguridad, el control de ingreso de personas y vehículos, los procedimientos de limpieza y desinfección, el manejo adecuado de residuos y el mantenimiento de registros sanitarios que el informe echa en falta. La inversión solicitada incluye una partida específica de cuatrocientos cincuenta mil pesos para permisos y registros, así como diez millones para la construcción del galpón que cumpla con las especificaciones que el ICA exige para otorgar la certificación, por lo cual no es razonable exigir que estos permisos ya estén obtenidos antes de recibir los recursos.  Sobre el componente financiero, el informe observa una concentración excesiva de funciones en un solo cargo y una inconsistencia entre la capacidad operativa y los volúmenes proyectados. En cuanto a la concentración de funciones, debo señalar que en los pequeños emprendimientos rurales del sector avícola es la regla y no la excepción que una misma persona asuma las labores de crianza, sacrificio, empaque, distribución y administración durante la etapa inicial. El plan contempla la generación de dos empleos indirectos que se impactan con la implementación de la iniciativa, y el crecimiento proyectado está diseñado para que en la medida en que aumente la producción se puedan incorporar más personas al proceso. Respecto a las proyecciones financieras, las cifras del primer año reflejan un crecimiento mes a mes plenamente realista, comenzando con setenta pollos mensuales del producto uno y cincuenta del producto dos, para un total de ciento veinte unidades en el primer mes, e incrementando gradualmente hasta alcanzar ciento noventa unidades en el último mes del año, lo que suma un total de mil ochocientas veinte unidades en el primer año, una cifra absolutamente alcanzable para una operación que ya ha probado su capacidad de producir y vender.  Finalmente, sobre el impacto, el informe reconoce que existe una oportunidad real de mercado y una validación local del producto, pero señala que la escala reducida y la falta de formalización limitan el impacto. Justamente por esta razón el proyecto solicita los recursos del Fondo Emprender, para superar esas limitaciones y escalar de manera responsable. El negocio ya ha demostrado que puede vender, que tiene clientes reales y que el producto es aceptado en la comunidad. Lo que necesita es el apoyo para formalizarse, mejorar su infraestructura y aumentar su capacidad productiva, que es exactamente lo que plantea el plan de negocios.</t>
  </si>
  <si>
    <t>Revisada la observación presentada, se precisa que la evaluación del plan de negocios se realizó con base en la información registrada y visible en el formulario oficial del Fondo Emprender, conforme a los criterios metodológicos y normativos vigentes.
En el componente comercial, si bien se reconoce la existencia de clientes reales y una necesidad territorial asociada al acceso a alimentos frescos, la evaluación evidenció debilidades en la estructuración de una propuesta de valor diferenciadora sostenible en el tiempo, así como en la formalización de la validación de mercado y su articulación con proyecciones de crecimiento consistentes.
Respecto al componente técnico‑operativo, se identificaron avances en prácticas básicas de manejo y sanidad acordes a una escala inicial; no obstante, se evidenciaron vacíos relevantes en la estandarización de protocolos técnicos, control sanitario formal y definición clara de la capacidad productiva bajo condiciones de crecimiento, aspectos que representan riesgos para la viabilidad del proyecto.
En el componente legal, aunque el plan identifica trámites clave como la inscripción en el RUT y el Certificado de Granja Biosegura del ICA, la evaluación determinó que el nivel de avance y claridad en la formalización legal y sanitaria resulta insuficiente para sustentar la operación en las condiciones exigidas por el Fondo Emprender, independientemente de que dichos trámites se proyecten con los recursos solicitados.
En cuanto al componente financiero, la evaluación consideró las proyecciones presentadas; sin embargo, se identificaron inconsistencias entre la capacidad operativa real, la concentración de funciones en una sola persona y los volúmenes proyectados, lo que afecta la sostenibilidad financiera del modelo en el corto y mediano plazo.
Finalmente, en el componente de impacto, se reconoce la pertinencia social del proyecto y su potencial de aporte al desarrollo rural. No obstante, el impacto identificado no compensa las debilidades estructurales detectadas en los componentes comercial, técnico y legal, los cuales son determinantes para la declaratoria de viabilidad.
En consecuencia, si bien el proyecto evidencia esfuerzos, validación local inicial y potencial de mejora, las observaciones formuladas corresponden a aspectos estructurales que afectan la viabilidad integral del plan de negocios en esta convocatoria.</t>
  </si>
  <si>
    <t>Respetados evaluadores de Fondo Emprender, agradecemos la evaluación realizada al proyecto Liz Gaitán Boutique (ID 106095), el cual ha sido clasificado como VIABLE con una calificación de 77,82, destacándose por su propuesta de valor clara, su conocimiento del mercado femenino y su experiencia previa en el sector comercial del municipio de La Plata.  A través del presente documento nos permitimos aportar precisiones que permitan fortalecer la interpretación del proyecto y solicitar respetuosamente su reconsideración en términos de valoración para acceso a recursos.  En el componente comercial, el informe reconoce que el proyecto se encuentra bien enfocado en un nicho específico, con una propuesta basada en exclusividad, diseño y atención personalizada, además de contar con relaciones comerciales y proveedores diferenciadores en ciudades como Medellín y Bogotá.  Las observaciones relacionadas con la falta de soporte cuantitativo del mercado y la necesidad de fortalecer los canales de comercialización se entienden como ajustes metodológicos, más no como una debilidad estructural, dado que el negocio parte de una base real de clientela y operación existente, lo que valida la demanda y reduce la incertidumbre comercial. En el componente técnico, se evidencia una estructura organizada, con procesos claros de inventario, exhibición, atención y venta, lo cual demuestra conocimiento del funcionamiento del negocio.  La principal observación referente a la capacidad operativa frente a la atención por una sola persona se reconoce como un ajuste de planeación, el cual puede ser gestionado mediante una reorganización progresiva del apoyo operativo conforme se consolide el crecimiento del negocio, sin afectar la viabilidad ni la experiencia del cliente.  En el componente legal, se destaca una base adecuada para el tipo de iniciativa, con avances en registro mercantil, RUT y formalización del establecimiento de comercio.  Las observaciones sobre la precisión normativa y tiempos de trámites se interpretan como oportunidades de fortalecimiento en la planeación, que pueden ajustarse sin comprometer la ejecución del negocio.  Frente al componente financiero, el proyecto presenta una estructura coherente con el modelo comercial y una TIR del 25%, lo cual refleja un potencial alto de rentabilidad en el sector de comercio minorista.  Las observaciones relacionadas con la coherencia entre ventas, capacidad operativa, cronograma e inversión en inventario se entienden como ajustes necesarios de alineación interna que pueden ser corregidos mediante una mejor organización del flujo de ejecución, reforzando así la sostenibilidad financiera sin modificar la esencia del modelo de negocio.  En cuanto al componente de impacto, es importante resaltar que el proyecto no parte de cero, sino que ya cuenta con experiencia comercial, clientela construida y posicionamiento inicial en el territorio, además de un impacto social significativo al ser liderado por una emprendedora perteneciente a población víctima.  La necesidad de fortalecer indicadores se interpreta como un proceso de maduración técnica del proyecto, sin que esto limite el impacto real ya generado en el entorno local. Adicionalmente, es relevante destacar que este tipo de iniciativas de comercio minorista tienen una característica fundamental: su crecimiento es progresivo y altamente adaptable, lo cual permite realizar ajustes operativos, financieros y comerciales en tiempo real, reduciendo el riesgo estructural frente a proyectos que requieren altas inversiones rígidas o ciclos productivos complejos. En consecuencia, considerando que el proyecto cuenta con una base comercial validada, experiencia previa, coherencia técnica, viabilidad financiera, impacto social relevante y una capacidad real de ajuste frente a las observaciones planteadas, se solicita respetuosamente la reconsideración de su valoración, con el fin de que sea analizado bajo una perspectiva que reconozca su nivel de madurez, su bajo riesgo operativo y su alto potencial de consolidación como unidad productiva sostenible en el territorio.</t>
  </si>
  <si>
    <t>Revisado el plan de negocios, el informe de evaluación y la observación presentada, se encuentra que el concepto emitido es acorde con lo evidenciado inicialmente. Se mantiene el concepto de evaluación VIABLE y el puntaje de 77.82, dado que la observación no señala información identificada dentro del plan radicado que modifique los criterios evaluados ni se da lugar a subsanación, en esta etapa, para las oportunidades de mejora identificadas en los componentes comercial, técnico, legal, financiero e impacto. Así mismo, los argumentos presentados corresponden a fortalezas ya reconocidas en el informe y a ajustes futuros que deberán implementarse para fortalecer la ejecución del proyecto.</t>
  </si>
  <si>
    <t xml:space="preserve">Buenas noches  Nota Aclaratoria El proyecto Empresa de Eventos y Recreación YARIWAKI con el ID 106670 Se represento a la convocatoria nacional N 159 1C Victimas y vulnerables lo cual se cumplía con todos los requisitos de los términos de referencia para dicha postulación.  </t>
  </si>
  <si>
    <t xml:space="preserve">ID Proyecto: 106670 
Nombre del proyecto: EMPRESA DE EVENTOS Y RECREACION YARIWAKI 
Convocatoria: 153_ Multisectorial 
Criterio observado: Concepto y puntuación final del informe de evaluación.
Observación del postulante: No se transcribe observación específica en el insumo suministrado.
Resumen de la observación del postulante: Se solicita revisión del resultado de evaluación del proyecto, frente al concepto emitido y la puntuación obtenida.
Respuesta del evaluador: Revisado el informe de evaluación del proyecto, se evidencia que este fue valorado en sus componentes comercial, técnico, legal, financiero e impacto, identificando fortalezas y aspectos de mejora acordes con la formulación presentada. El informe concluye que el proyecto presenta condiciones favorables de estructuración y desempeño general positivo, otorgando concepto VIABLE con una puntuación final de 85,07. En consecuencia, conforme a los criterios de evaluación aplicables y a la normatividad vigente del Fondo Emprender, se ratifica que el concepto emitido corresponde al análisis realizado sobre el plan de negocios. 
Concepto: Revisado el plan de negocios y el informe de evaluación, se encuentra que el concepto emitido es acorde con lo evidenciado inicialmente en la valoración del proyecto.
Efecto: Se ratifica el concepto VIABLE y la puntuación de 85,07. 
</t>
  </si>
  <si>
    <t xml:space="preserve">OBSERVACIONES Y SOLICITUD DE REVISIÓN MANUAL DEL PLAN DE NEGOCIO INSTITUCIÓN DE APOYO EDUCATIVO EL SEMBRADOR S.A.S.  Respetados miembros del comité evaluador: Por medio del presente escrito, la INSTITUCIÓN DE APOYO EDUCATIVO EL SEMBRADOR S.A.S. se permite presentar de manera respetuosa las observaciones correspondientes al informe de evaluación emitido dentro de la convocatoria vigente, así como solicitar la revisión manual e integral del plan de negocio, teniendo en cuenta la trayectoria institucional, las mejoras implementadas y los soportes metodológicos desarrollados durante el proceso de reformulación. Es importante destacar que esta iniciativa participó en una convocatoria anterior del Fondo Emprender, obteniendo una calificación de 65,82 puntos, concepto VIABLE y una TIR del 28%, resultado que evidenció la pertinencia social, financiera y operativa del proyecto. En aquella oportunidad, la propuesta no alcanzó asignación de recursos debido a la disponibilidad presupuestal y no por inviabilidad de la iniciativa. Posteriormente, y atendiendo las recomendaciones emitidas por el comité evaluador anterior, se realizó un proceso de fortalecimiento integral del plan de negocio con acompañamiento permanente del orientador SENA asignado. Durante este proceso se ajustaron componentes técnicos, comerciales, financieros y metodológicos, incorporando nuevas estrategias de promoción, ampliación de cobertura, definición de funciones del equipo de trabajo, fortalecimiento del impacto social y mayor estructuración de los procesos operativos y académicos. La institución cuenta con una trayectoria real desde el año 2010, trabajando directamente con comunidades rurales vulnerables del Valle del Cauca, donde se han graduado más de 2.000 bachilleres en condición de extraedad y se han desarrollado múltiples procesos de formación en emprendimiento y proyectos productivos. Esta experiencia práctica demuestra que no se trata de una idea proyectada, sino de una iniciativa consolidada, con presencia territorial y reconocimiento comunitario.     OBSERVACIÓN COMPONENTE COMERCIAL Respetuosamente consideramos que el componente comercial sí fue fortalecido conforme a las recomendaciones emitidas en la evaluación anterior. En la reformulación presentada se incorporaron elementos relacionados con análisis del cliente, segmentación del mercado, ventajas competitivas, estrategias de comunicación, promoción, canales de distribución, sistema de referidos, voz a voz, puerta a puerta, difusión radial y uso de redes sociales y WhatsApp como medios de posicionamiento. Asimismo, se describieron las características específicas de los clientes rurales, incluyendo amas de casa, jóvenes con deserción escolar, madres con maternidad temprana y población campesina interesada en emprendimiento. Estos elementos permiten evidenciar hábitos de consumo, necesidades educativas y capacidad de acceso económico, teniendo en cuenta el contexto rural donde opera la institución. De igual manera, se desarrolló la propuesta de valor basada en educación flexible, acompañamiento personalizado, seminarios de emprendimiento, material impreso, acceso a herramientas TIC y presencia directa en territorios donde otras instituciones no tienen cobertura permanente. Es importante señalar que el contexto rural presenta dinámicas diferentes a los modelos comerciales urbanos tradicionales. En estas comunidades, la captación de estudiantes se realiza principalmente mediante confianza comunitaria, recomendaciones familiares y presencia territorial constante, elementos que sí fueron desarrollados en la herramienta. Solicitamos respetuosamente que este componente sea revisado manualmente, teniendo en cuenta que gran parte de la estrategia comercial se encuentra integrada de manera transversal dentro de los apartados de impacto, atención comunitaria y procesos de operación rural.  OBSERVACIÓN COMPONENTE TÉCNICO Respecto al componente técnico, consideramos importante aclarar que la operación de la institución sí cuenta con una estructura funcional definida y alineada con el servicio prestado. En la reformulación se especificaron los roles del rector, coordinador académico, docentes, secretaria académica y personal de apoyo, precisamente para responder a la observación anterior relacionada con sobrecarga laboral.  Además, se describieron los procesos de matrícula, clases magistrales y seminarios de emprendimiento, detallando actividades, acompañamiento docente, entrega de material pedagógico, uso de ayudas audiovisuales y desplazamiento hacia zonas rurales. Es importante resaltar que nuestra metodología responde a las condiciones reales de conectividad de las comunidades campesinas. Muchas de las personas beneficiarias viven en zonas donde el acceso a internet es limitado o inexistente, razón por la cual el modelo educativo se desarrolla principalmente mediante clases presenciales en casetas comunales, espacios rurales y encuentros comunitarios. Por esta razón, la institución implementa clases magistrales presenciales y semipresenciales, llevando directamente el material impreso, talleres pedagógicos, computador portátil, video beam y ayudas didácticas hasta las comunidades. Esta estrategia no representa una debilidad tecnológica, sino una adaptación metodológica coherente con las necesidades del territorio. Asimismo, los seminarios de emprendimiento incluyen talleres prácticos, asesorías personalizadas y acompañamiento continuo para la formulación de proyectos productivos rurales. Solicitamos que el análisis técnico sea revisado teniendo en cuenta el enfoque territorial y las limitaciones reales de conectividad del área rural, pues el modelo fue diseñado precisamente para cerrar esas brechas educativas.  OBSERVACIÓN COMPONENTE LEGAL La INSTITUCIÓN DE APOYO EDUCATIVO EL SEMBRADOR S.A.S. se encuentra legalmente constituida como Sociedad por Acciones Simplificada desde el año 2023 y cuenta con registro mercantil, NIT, RUT y registro ante Secretaría de Hacienda municipal. Asimismo, el modelo de operación fue claramente descrito dentro del plan de negocio. La institución desarrolla procesos de acompañamiento educativo y formación mediante convenios con instituciones debidamente certificadas, especialmente en programas de validación académica y educación flexible.  Es importante mencionar que la herramienta del plan de negocio no permite el cargue de documentos soporte adicionales, razón por la cual no fue posible anexar convenios institucionales, soportes operativos ni evidencias complementarias que respaldan la operación desarrollada desde hace varios años. Sin embargo, dichos documentos existen y pueden ser presentados al comité evaluador en caso de requerirse validación adicional. De igual manera, la institución ha mantenido continuidad operativa durante varios años, prestando servicios educativos y desarrollando actividades comunitarias de formación sin interrupciones, lo cual evidencia sostenibilidad administrativa y cumplimiento básico de funcionamiento. Solicitamos respetuosamente que el componente legal sea reconsiderado mediante revisión manual, permitiendo validar los soportes documentales que no pudieron adjuntarse en la plataforma.  OBSERVACIÓN COMPONENTE FINANCIERO Frente al componente financiero, respetuosamente consideramos que sí existe coherencia entre la inversión solicitada, el modelo operativo y los resultados proyectados. Las proyecciones financieras fueron construidas tomando como referencia el comportamiento real de la institución entre los años 2023 y 2025, donde se evidenció crecimiento en matrículas, mensualidades y seminarios de emprendimiento. Asimismo, se estructuraron los costos de acuerdo con las necesidades reales de operación rural, incluyendo transporte, material pedagógico, apoyo docente y herramientas tecnológicas. La naturaleza social y educativa del proyecto hace que gran parte de los costos estén orientados al acompañamiento humano y territorial, más que a procesos industriales tradicionales. Por ello, la rentabilidad proyectada responde a un modelo educativo flexible y de bajo costo operativo, enfocado en comunidades rurales con alta demanda insatisfecha. Además, las mejoras financieras fueron desarrolladas con acompañamiento del orientador SENA asignado, atendiendo las recomendaciones emitidas en la convocatoria anterior.  Solicitamos respetuosamente una revisión manual de este componente, considerando que la sostenibilidad de la institución se encuentra respaldada por más de una década de operación continua y crecimiento progresivo en cobertura educativa.  SOLICITUD DE REVISIÓN MANUAL DEL PLAN DE NEGOCIO Respetuosamente, la INSTITUCIÓN DE APOYO EDUCATIVO EL SEMBRADOR S.A.S. solicita que el plan de negocio presentado en la actual convocatoria sea revisado de manera manual e integral, teniendo en cuenta la trayectoria institucional, las mejoras implementadas y el contenido desarrollado dentro de la herramienta de formulación. Es importante resaltar que en la convocatoria anterior nuestro plan de negocio obtuvo una calificación de 65,82 puntos y fue declarado VIABLE por el comité evaluador. En aquella oportunidad, la iniciativa no logró acceder a recursos debido a factores relacionados con disponibilidad presupuestal y priorización de puntajes dentro de la convocatoria, mas no por falta de viabilidad del proyecto. Posteriormente, atendiendo las observaciones y recomendaciones emitidas por el comité evaluador, realizamos un proceso riguroso de fortalecimiento y reformulación del plan de negocio con el acompañamiento permanente del orientador SENA asignado. Durante este proceso se ajustaron aspectos comerciales, técnicos, financieros y metodológicos, incorporando información más detallada sobre estrategias de promoción, análisis de clientes, estructura organizacional, funciones del equipo de trabajo, procesos operativos, impacto social, estrategias de sostenibilidad y fortalecimiento financiero. Por esta razón, esperábamos razonablemente obtener un incremento en la puntuación, teniendo en cuenta que el nuevo documento fue construido precisamente sobre las recomendaciones emitidas en la evaluación anterior. Sin embargo, pese a haber desarrollado las mejoras sugeridas, la calificación obtenida en esta convocatoria fue de 49,88 puntos, es decir, una puntuación considerablemente inferior a la anterior. Esta situación genera preocupación, especialmente porque gran parte de las observaciones señaladas en el nuevo informe corresponden a aspectos que sí fueron desarrollados y ampliados dentro de la herramienta. Consideramos que el contenido del plan refleja claramente la experiencia institucional acumulada desde el año 2010, el trabajo continuo en comunidades rurales y la existencia real de procesos educativos, seminarios de emprendimiento y acompañamiento a proyectos productivos. Asimismo, es importante tener en cuenta que el modelo educativo rural que desarrollamos responde a realidades territoriales distintas a las de contextos urbanos, especialmente por las limitaciones de conectividad y acceso tecnológico que presentan muchas comunidades campesinas. Por lo anterior, y con fundamento en la información consignada en la herramienta, solicitamos de manera respetuosa que el plan de negocio sea revisado manualmente, permitiendo realizar una valoración integral y contextualizada de la iniciativa, sus soportes metodológicos, su impacto territorial y las mejoras implementadas conforme a las recomendaciones previamente emitidas por el comité evaluador. Gracias </t>
  </si>
  <si>
    <t xml:space="preserve">Respuesta a observación – Proyecto 106750
ID Proyecto: 106750
Nombre del proyecto: INSTITUCION DE APOYO EDUCATIVO EL SEMBRADOS SAS
Convocatoria: 159 - 1C / VÍCTIMAS Y VULNERABLES
Sector: EDUCACIÓN
Departamento/Municipio: VALLE_DEL_CAUCA - PALMIRA
Puntaje: 49,88
Concepto de evaluación: NO VIABLE 
Criterio observado:
Evaluación integral de los componentes comercial, técnico, legal, financiero e impacto del plan de inversión, conforme a los criterios de mercado objetivo, análisis de competencia, canales, capacidad instalada, coherencia entre servicios y proceso operativo, permisos, costes, gastos, necesidades, requerimientos e indicadores de impacto. La guía de evaluación indica que deben revisarse, entre otros aspectos, mercado objetivo cuantificado, canales coherentes, capacidad instalada alineada con unidades a vender o producir, permisos y trámites, coherencia entre costes/gastos/necesidades/monto solicitado e indicadores medibles.
Observación del postulante:
El postulante solicita la revisión de la evaluación, señalando que el proyecto atiende una necesidad educativa en población rural y vulnerable, cuenta con trayectoria institucional, presencia territorial, convenios, servicios educativos, avances de ventas, propuesta de valor social, intención de fortalecer cobertura y recursos orientados al modelo educativo. También expone que la iniciativa tiene un propósito social relevante y que los recursos solicitados buscan fortalecer la prestación del servicio.
Resumen de la observación:
La observación se centra en que el plan presenta una base social, territorial y educativa pertinente; sin embargo, al contrastarse con el informe de evaluación, se mantienen debilidades en cuantificación de mercado, análisis de competencia, estrategia comercial, definición técnica de servicios, coherencia entre proceso, equipo de trabajo, capacidad instalada, necesidades y requerimientos, claridad legal, estructura financiera y sostenibilidad del fortalecimiento.
Respuesta del evaluador:
Señor(a) postulante, cordial saludo.
Revisada nuevamente la información del plan de inversión y del informe de evaluación, se evidencia que el componente comercial sí reconoce una base territorial y social pertinente, dado que el proyecto identifica el territorio donde opera, la población objetivo en condición población rural y vulnerable con rezago escolaridad y la necesidad de acercar servicios educativos a zonas rurales de Palmira, El Cerrito, Pradera, Florida y Ginebra. No obstante, se ratifica que el análisis de mercado y competencia no desarrolla con suficiente precisión el tamaño del mercado, el perfil de compra, los hábitos de consumo ni una comparación detallada con competidores directos. Además, la estrategia de marketing y ventas no queda completamente estructurada en canales, formas de pago, política comercial, promoción y mecanismos de cobro, por lo que el componente comercial se mantiene en condición aceptable-baja. 
En el plan de inversión se observa que la institución presenta avances asociados al incremento de mensualidades, matrículas y seminarios de emprendimiento, y que relaciona enlaces de redes sociales como evidencia de avance. Sin embargo, también se observa que los servicios aparecen formulados como “Matrículas”, “Mensualidades” y “Seminarios de Emprendimiento”, lo cual confirma la necesidad de redefinir técnicamente los servicios ofrecidos y separarlos de conceptos de cobro o modalidades de ingreso, tal como se recomendó en el informe de evaluación. 
Respecto al análisis de competencia, el plan incluye información de instituciones como SER Internacional y CESIDH, con precios, ventajas y desventajas, además de una comparación con la propuesta de El Sembrador. Sin embargo, el informe mantiene que el componente requiere mayor profundidad técnica para soportar la viabilidad comercial, especialmente en la comparación detallada con competidores directos y en el posicionamiento diferencial de la iniciativa frente al mercado. 
En el componente técnico, se reconoce que la institución conoce de manera práctica cómo presta el servicio en el entorno rural y que describe acompañamiento docente, material impreso, ayudas audiovisuales y herramientas TIC, TAC y TEP. También se reconoce que la trayectoria acumulada desde 2010 evidencia una iniciativa con recorrido y ejecución real. Sin embargo, se ratifica que la formulación técnica del fortalecimiento presenta incoherencias importantes, porque el flujo de prestación del servicio y los requisitos de personal no están completamente alineados con los servicios descritos, y persisten vacíos en roles, tiempos, capacidad instalada y secuencia de prestación del servicio. 
El plan describe un proceso de prestación del servicio que inicia con la identificación de comunidades rurales, continúa con rutas de acceso, acompañamiento de docentes, uso de material impreso, ayudas audiovisuales y herramientas tecnológicas, e incorpora talleres de superación personal, emprendimiento e innovación. No obstante, esa descripción se mantiene en un nivel general y no resuelve las inconsistencias señaladas en el informe frente a la alineación entre servicios, proceso, equipo de trabajo, capacidad instalada, requerimientos y presupuesto
En cuanto a necesidades y requerimientos, el informe señala que estos guardan relación con el propósito general del fortalecimiento, pero no siempre muestran una articulación exacta entre recurso, uso, personal y resultado esperado. Por ello, se mantiene la valoración del componente técnico como regular bajo, dado que demuestra conocimiento práctico del servicio, pero requiere mayor precisión, coherencia y orden metodológico para sostener la inversión propuesta. 
En el componente legal, se reconoce que la institución se encuentra formalizada como SAS, cuenta con NIT y refiere estar al día en sus responsabilidades básicas, lo cual constituye un punto de partida organizativo válido. También se identifica que la actividad declarada se ubica en el campo de la educación no formal y la formación académica no formal bajo códigos CIIU relacionados con educación y servicios complementarios. Sin embargo, se ratifica que el plan no deja totalmente definido si la institución ofrece directamente servicios de ETDH, si opera procesos de educación formal de adultos tipo CLEI, o si actúa únicamente mediante convenios con instituciones certificadas. Esta precisión es fundamental, porque de ella dependen licencias, registros y permisos distintos. 
Adicionalmente, el informe señala que para Palmira debe verificarse el cumplimiento de uso del suelo, seguridad del establecimiento y marco educativo aplicable ante la autoridad territorial competente, teniendo en cuenta que Palmira es municipio certificado en educación y que los trámites educativos deben revisarse directamente allí. En consecuencia, el componente legal se mantiene en condición aceptable-baja, porque evidencia formalidad básica, pero no una ruta jurídica completa y suficientemente cerrada para el servicio realmente ofrecido. 
En el componente financiero, se reconoce que el plan presenta una lógica general de inversión, un presupuesto orientado al fortalecimiento y una intención de sostener la operación educativa mediante recursos solicitados al Fondo Emprender por $73.526.000. También se observa una estructura de costes, equipo de trabajo e indicadores que intentan conectar la inversión con el funcionamiento del negocio. Sin embargo, se ratifica que este sigue siendo uno de los componentes más débiles, dado que persisten inconsistencias entre estructura de costes, personal, permanencia de cargos y sostenibilidad del negocio. 
El informe también evidencia debilidades en la discriminación de costes variables de los servicios, en la clasificación de algunos gastos y en la lógica general del modelo financiero. De manera particular, señala que no aparece evidenciada la tasa de descuento del modelo, lo que afecta la lectura de la rentabilidad y hace que la TIR se observe sobreestimada para el sector educativo. Por tanto, aunque existe una base de formulación, el componente financiero no demuestra una sostenibilidad económica suficientemente sólida ni una consistencia financiera integral. 
En el componente de impacto, se reconoce que la iniciativa tiene trayectoria, legitimidad social y una contribución clara al cierre de brechas educativas en territorios rurales. El informe también señala que el plan evidencia trabajo continuo con jóvenes y adultos en condición de extraedad, mujeres rurales, madres cabeza de hogar y población vulnerable, articulando formación académica con emprendimiento y construcción de proyectos de vida. No obstante, también se mantiene que existen oportunidades de mejora en la formalización del mapa de actores, la precisión de indicadores y la demostración técnica de cómo el fortalecimiento sostendrá los empleos retenidos y la continuidad operativa. [
Finalmente, el informe concluye que el plan tiene alto valor social, trayectoria y pertinencia territorial, pero presenta debilidades significativas en la definición exacta de los servicios, estructura comercial, coherencia del flujo de prestación del servicio con el equipo de trabajo, precisión de requerimientos, consistencia financiera y claridad del marco legal aplicable. Estas brechas afectan la solidez integral del plan y limitan la demostración de viabilidad técnica y financiera del fortalecimiento propuesto. 
Concepto:
Revisado el plan de inversión y el informe de evaluación, se encuentra que el concepto emitido es acorde con lo identificado inicialmente. La iniciativa cuenta con una base institucional real, trayectoria y pertinencia social, pero persisten debilidades relevantes en la estructuración comercial, técnica, legal y financiera del fortalecimiento. En consecuencia, no se evidencia mérito suficiente para modificar el concepto ni el puntaje asignado. 
Efecto:
Se ratifica el concepto de evaluación NO VIABLE y el puntaje de 49,88, dado que la valoración se mantiene conforme a la información registrada en el informe de evaluación y a los criterios de revisión establecidos para los componentes comercial, técnico, legal, financiero e impacto
</t>
  </si>
  <si>
    <t xml:space="preserve">Cordial Saludo:  En atención al informe de evaluación de la CONVOCATORIA 159-1C/Víctimas y Vulnerables, emitido el 13 de mayo de 2026, me permito indicar a la entidad que no estoy de acuerdo con los siguientes análisis efectuados teniendo en cuenta que muchos de ellos se encuentran dentro del Plan de Inversión:  COMPONENTE COMERCIAL  1.Al analizar el plan de marketing y ventas, se identifican tres estrategias definidas de manera general, sin que se precise la participación relativa de cada una dentro del presupuesto del primer año. En conjunto, el componente comercial evidencia una base de mercado clara, una demanda recurrente y experiencia en la prestación del servicio, pero requiere un mayor nivel de profundización estratégica y cuantitativa para fortalecer la consistencia del planteamiento y asegurar una alineación más clara entre las proyecciones de crecimiento y las acciones comerciales planteadas.  Rta: No comparto la forma en que se evaluó este punto, dado que el nivel de profundización estratégica y cuantitativa que se sugiere resulta difícil de alcanzar dentro de las condiciones establecidas para la elaboración del plan de inversión. El formato dispuesto por la entidad limita de manera estricta la extensión del contenido y, conforme a las instrucciones recibidas durante el proceso, no es posible sobrepasar el espacio indicado. En ese sentido, la evaluación debería considerar dichas restricciones formales, ya que condicionan la posibilidad de detallar con mayor amplitud la participación relativa de cada estrategia dentro del presupuesto del primer año.   COMPONENTE TECNICO  2.Al contrastar el personal registrado como equipo de trabajo con los perfiles que intervienen directamente en el proceso productivo, se identifica una articulación adecuada en la cuantificación del impacto económico del talento humano dentro del plan de inversión, lo que refleja consistencia entre la estructura operativa y el modelo financiero. No obstante, el plan no describe con claridad la jornada laboral del personal productivo, en especial del equipo técnico, lo que limita la comprensión sobre la disponibilidad operativa, la distribución de la carga de trabajo y la capacidad efectiva para atender de manera continua y simultánea los servicios ofertados.  Esta falta de precisión dificulta validar si las capacidades técnicas declaradas pueden sostenerse de forma permanente frente a los niveles de demanda actuales y proyectados. En este sentido, si bien el componente técnico cuenta con una base estructurada y acorde con las exigencias del sector, requiere mayor nivel de detalle operativo que permita evaluar con mayor certeza la eficiencia, continuidad y sostenibilidad de la prestación de los servicios.  Rta. No comparto esta observación, ya que dentro del plan de inversión —específicamente en el ítem 5 “Flujo de producción y requisitos de personal”— se detallan de manera explícita la jornada laboral, la capacidad instalada y la distribución de los servicios. Allí se evidencia lo siguiente:  •Programa de manejo integrado de plagas: jornada laboral de 8 horas, 22 días al mes; capacidad de 2 servicios por hora, lo que equivale a un total de 352 unidades mensuales, sujeto al volumen de solicitudes.  •Lavado y desinfección de tanques de agua potable: jornada laboral de 8 horas, con programación de 1 servicio por día; se realizan 4 servicios semanales, alcanzando 32 servicios mensuales.  •Poda de maleza y jardines: jornada laboral de 8 horas, con una frecuencia de 10 días al mes; capacidad de 0,41 servicios diarios, lo que representa 33 unidades mensuales.  Estos datos demuestran que el plan sí describe con claridad la jornada laboral del personal productivo y la capacidad operativa de cada línea de servicio. Por lo tanto, la información presentada permite validar la sostenibilidad y continuidad de la prestación, en coherencia con la demanda actual y proyectada.   COMPONENTE FINANCIERO  3.No obstante, al evaluar la estructura de egresos proyectados, se identifican inconsistencias derivadas de la no inclusión de gastos operativos recurrentes asociados al funcionamiento del negocio, tales como la renovación de trámites legales, seguros, gastos de logística, servicios de hosting y dominio web, gastos financieros y costos relacionados con la expedición de la facturación electrónica. La omisión de estos rubros conlleva a una subestimación de los costos reales de operación, lo que afecta la precisión de las proyecciones financieras y puede distorsionar parcialmente lo resultados económicos esperados.  Rta: No comparto plenamente esta observación, ya que algunos de los gastos mencionados —como los trámites ante la Cámara de Comercio— se encuentran descritos en el ítem 2 “Descripción del negocio”. Adicionalmente, es importante precisar que el formato establecido para la presentación del plan de inversión no dispone de espacios suficientes para detallar cada gasto operativo de manera individual. Por tal motivo, se optó por agrupar ciertos rubros en una sola casilla, lo cual responde a las limitaciones formales del documento y no a una omisión de costos.  En consecuencia, la estructura de egresos proyectados refleja los gastos esenciales del negocio dentro de los parámetros permitidos por el formato, garantizando la coherencia de las proyecciones financieras y la sostenibilidad operativa del modelo planteado.   Si bien actualmente no contamos con un plan de marketing implementado de manera formal, la estructuración descrita en el componente técnico ha permitido que la empresa se consolide con las características expuestas en el plan de inversión. Gracias a esta base operativa y estratégica, la organización ha logrado mantenerse vigente y sostenible durante los 10 años transcurridos desde su fundación, respondiendo de manera efectiva a las exigencias del sector y garantizando la continuidad de sus servicios.  </t>
  </si>
  <si>
    <t xml:space="preserve">ID Proyecto: 106857
Nombre del proyecto: CECPLAG S.A.S.
Convocatoria: 159 - 1C / Víctimas y Vulnerables
Criterio observado: Componentes comercial, técnico y financiero.
El informe de evaluación del proyecto 106857 – CECPLAG S.A.S. registra la convocatoria 159 - 1C / Víctimas y Vulnerables, sector ACTIVIDADES_DE_SERVICIOS_ADMINISTRATIVOS_Y_DE_APOYO, ubicación Atlántico – Soledad, puntaje 74,27 y concepto de evaluación VIABLE.
Observación del postulante:
El postulante manifiesta inconformidad frente a algunas observaciones realizadas en el informe de evaluación, particularmente en el componente comercial, técnico y financiero. Señala que las limitaciones del formato restringen el nivel de detalle que puede incorporarse en el plan de inversión; que en el ítem de flujo de producción y requisitos de personal se describen jornadas, capacidades y distribución de servicios; y que algunos gastos operativos se encuentran agrupados o descritos dentro de otros apartados del plan.
Resumen de la observación del postulante:
El postulante considera que el plan de inversión sí contiene información suficiente para sustentar la viabilidad del proyecto, especialmente en relación con la operación técnica de los servicios, la trayectoria de la empresa y la sostenibilidad lograda durante más de una década de funcionamiento. Solicita que se revise la valoración realizada, teniendo en cuenta las restricciones del formato y la información ya incluida en el plan.
Respuesta del evaluador:
Revisada la observación presentada y contrastada nuevamente con el informe 106857-Informe Evaluación Conv 159-1C, se encuentra que el concepto emitido es acorde con lo identificado inicialmente en el proceso de evaluación. La proforma institucional establece que la respuesta debe contener identificación del proyecto, observación del postulante, resumen, respuesta del evaluador, concepto y efecto sobre el puntaje o concepto. 
En el componente comercial, el informe reconoce que CECPLAG S.A.S. se orienta a clientes empresariales que requieren servicios permanentes de control de plagas por obligaciones sanitarias, y que el plan identifica como mercado potencial aproximadamente 24.500 empresas en Barranquilla y municipios de influencia. Esta información fue valorada positivamente, al permitir dimensionar un mercado local claramente identificado, con demanda constante y recurrente. 
No obstante, se mantiene la recomendación comercial, dado que el informe señala que el plan de marketing y ventas presenta tres estrategias definidas de manera general, sin precisar la participación relativa de cada una dentro del presupuesto del primer año ni su contribución esperada a los resultados proyectados. Por tanto, la observación del postulante sobre las limitaciones del formato no modifica la necesidad de fortalecer la trazabilidad entre estrategias comerciales, presupuesto, captación de clientes y proyecciones de ingresos. 
En el componente técnico, el informe reconoce que el plan define como principales líneas de ingreso el Programa de Manejo Integrado de Plagas, el Lavado y Desinfección de Tanques de Agua Potable y la Poda de Maleza y Jardines, actividades que se encuentran alineadas con necesidades sanitarias recurrentes de clientes empresariales y con los requerimientos normativos del sector. 
Así mismo, el informe reconoce que el documento describe de manera general el flujo operativo, actividades clave, insumos necesarios, tiempos estimados de ejecución y talento humano requerido, lo cual permite comprender la lógica operativa de la empresa y la articulación de recursos técnicos para prestar los servicios ofertados.
Sin embargo, se mantiene la observación técnica porque el informe indica que el plan no describe con claridad la jornada laboral del personal productivo, en especial del equipo técnico, lo cual limita la comprensión sobre disponibilidad operativa, distribución de la carga de trabajo y capacidad efectiva para atender de manera continua y simultánea los servicios ofertados. En ese sentido, aunque el postulante señala que existen datos de capacidad por línea de servicio, la recomendación apunta a fortalecer la planeación operativa integral del personal, incluyendo jornadas laborales, distribución de cargas y capacidad instalada para validar la atención simultánea y continua de los servicios. 
En el componente legal, el informe reconoce que CECPLAG S.A.S. registra como actividad económica otras actividades de limpieza de edificios e instalaciones industriales, CIIU 8129, y que se encuentra legalmente constituida desde 2015, con NIT 900822945-7. También reconoce que la empresa tiene al día obligaciones legales relevantes, tales como registro mercantil, certificado de uso del suelo, concepto sanitario municipal y departamental del Atlántico, uso de plaguicidas autorizados por el INVIMA, implementación del Sistema de Seguridad y Salud en el Trabajo y manejo ambiental asociado a residuos peligrosos. 
No obstante, el informe también señala que no se confirma de manera expresa el cumplimiento o aplicación formal de disposiciones normativas complementarias relacionadas con protección de datos personales y Estatuto del Consumidor, aspectos relevantes por la relación contractual con clientes empresariales y la gestión de información comercial. Por ello, se mantiene la recomendación de formalizar y documentar estos elementos complementarios.
En el componente financiero, el informe reconoce que el propósito de la inversión es coherente con el objetivo general del proyecto, pues se orienta al crecimiento comercial, fortalecimiento de marca, mejora operativa y tecnológica, así como a impactos financieros, sociales y ambientales, alineados con la trayectoria de la empresa y su intención de consolidar y ampliar la operación en el mercado local.
También se reconoce que el presupuesto solicitado por $73.258.800 guarda relación directa con las actividades previstas para el fortalecimiento de la empresa y se alinea, en términos generales, con la ampliación de capacidad operativa, mejora de eficiencia de procesos y fortalecimiento del desempeño del negocio. 
Sin embargo, se mantiene la observación financiera porque el informe identifica inconsistencias derivadas de la no inclusión de gastos operativos recurrentes asociados al funcionamiento del negocio, tales como renovación de trámites legales, seguros, gastos de logística, hosting y dominio web, gastos financieros y costos relacionados con la expedición de facturación electrónica. La omisión de estos rubros genera subestimación de costos reales de operación y afecta la precisión de las proyecciones financieras. 
Frente al argumento del postulante sobre la agrupación de gastos por limitaciones del formato, se precisa que la recomendación no desconoce la existencia de costos esenciales, sino que busca que el modelo financiero refleje de manera más completa y verificable la dinámica económica real de la empresa, incorporando la totalidad de los egresos operativos recurrentes propios de la actividad. 
En el componente de impacto, el informe reconoce que el plan plantea impactos en cuatro dimensiones y que existe una orientación positiva hacia el fortalecimiento del negocio y su contribución al entorno, articulando crecimiento empresarial con resultados económicos, laborales y ambientales. También valora positivamente el compromiso de retener tres empleos y generar dos nuevos puestos de trabajo, por tratarse de un resultado concreto, verificable y relevante para la estabilidad laboral y generación de empleo en el territorio.
No obstante, se mantiene la recomendación de estructurar los impactos esperados mediante metas claras, indicadores verificables y líneas base, dado que el informe señala que la mayoría de las dimensiones se presentan con descripciones generales, lo que dificulta el seguimiento y la medición objetiva de los resultados del fortalecimiento en el tiempo.
En las conclusiones, el informe indica que el plan de inversión de fortalecimiento de CECPLAG S.A.S. se sustenta en una base de mercado claramente identificada, una demanda constante asociada a obligaciones sanitarias, trayectoria superior a una década, cartera de clientes consolidada y cumplimiento de requisitos sanitarios y ambientales relevantes. Estos elementos respaldan la continuidad operativa del negocio y el concepto viable emitido. 
Así mismo, el informe concluye que las oportunidades de mejora identificadas —profundización estratégica comercial, planeación operativa del talento humano, inclusión completa de costos operativos y estructuración de impactos con mecanismos de medición— no desvirtúan el potencial del proyecto, pero sí constituyen ajustes necesarios para fortalecer su sostenibilidad y efectividad. 
Concepto:
Revisado nuevamente el informe 106857-Informe Evaluación Conv 159-1C y la observación presentada, se encuentra que el concepto emitido es acorde con lo identificado inicialmente. El proyecto obtuvo una calificación final de 74,27, concepto VIABLE, y una TIR de 54,47 %, indicador que el informe considera positivo y consistente con el sector ACTIVIDADES_DE_SERVICIOS_ADMINISTRATIVOS_Y_DE_APOYO.
Efecto:
Se ratifica el concepto de evaluación emitido. Se mantiene el puntaje 74,27 y el concepto VIABLE para el proyecto 106857 – CECPLAG S.A.S., sin modificación.
</t>
  </si>
  <si>
    <t xml:space="preserve">Respuesta a la observación del evaluador – Componente Comercia: De acuerdo con la observación realizada, respetuosamente me permito aclarar que el componente comercial del plan de negocio DELIGALLETAS YUDIS sí incorpora una caracterización y cuantificación detallada del cliente, más allá de una descripción general, tal como se evidencia en la formulación presentada. En el plan se definió el perfil del cliente objetivo a partir de criterios geográficos, demográficos, socioeconómicos y comportamentales, especificando: •Ubicación geográfica concreta (zona urbana de Cartagena). •Rangos de edad (20 a 55 años), estratos socioeconómicos (2 a 5), nivel de ingresos ($900.000 a $3.000.000 COP) y ocupación. •Hábitos de consumo, frecuencia de compra (1 a 4 veces por semana), motivaciones y disposición de pago ($8.000 a $25.000 COP según presentación). •Preferencias claras frente a productos artesanales, naturales, sin conservantes y con identidad local. Adicionalmente, el plan sí cuantifica el mercado, estructurándolo en: •Mercado general (población urbana de Cartagena: 1.000.000 de habitantes). •Mercado objetivo segmentado (130.000 a 150.000 personas). •Mercado disponible (30.000 a 45.000 clientes potenciales). •Mercado meta inicial (captación del 1% al 3%, equivalente a 450 a 1.300 clientes frecuentes). Este ejercicio de segmentación y dimensionamiento permite evidenciar que la propuesta comercial no se limita a una descripción general, sino que sustenta técnica y numéricamente la demanda esperada, alineándola con la capacidad productiva, la estrategia de precios y la proyección de ventas. Respuesta a la observación del evaluador Datos Comportamentales y Específicos En el plan de negocio se describen los gustos, hábitos, frecuencia de compra, ocasiones de consumo, medios de pago, valores y estilo de vida del cliente objetivo, elementos que permiten identificar su comportamiento de consumo frente al producto. Estos comportamientos se evidencian en la preferencia por alimentos artesanales y naturales, la compra recurrente de snacks para el consumo diario, la sensibilidad frente a la frescura e higiene, la fidelidad hacia marcas locales y la toma de decisiones de compra asociadas al bienestar, la tradición y el apoyo a la economía regional. La información presentada permite justificar el mercado objetivo, ya que caracteriza cómo, cuándo, por qué y en qué condiciones el cliente adquiere el producto, estableciendo una relación directa entre sus hábitos cotidianos, sus motivaciones de compra y la propuesta de valor de los productos. “Los gustos y preferencias de mis clientes: Prefieren productos con sabores frescos y tropicales, como el coco, queso  y limón, que recuerdan a la cultura costeña. Buscan alimentos naturales, con buena calidad y que se perciban saludables, aunque valoran también el placer de un snack dulce. Les atraen productos artesanales que transmitan autenticidad y tradición local, frente a las opciones industriales masivas.  Miedos y preocupaciones: Les preocupa consumir productos con exceso de azúcar, aditivos o ingredientes artificiales que afecten su salud. Temen que los productos no sean frescos o que no cumplan con estándares higiénicos. Sienten desconfianza ante marcas poco transparentes o sin reconocimiento local.  Lo que los hace felices: Compartir momentos en familia o con amigos disfrutando de sabores auténticos y snacks especiales. Sentirse bien al elegir productos que cuidan su salud y apoyan a emprendedores locales. Disfrutar de pequeñas indulgencias que les permitan un respiro en la rutina diaria.  Estilo de vida y actividades: Llevan una vida activa, con trabajos en comercio, servicios, turismo o pequeños emprendimientos. Participan en actividades sociales y culturales propias de Cartagena, como ferias, fiestas tradicionales y paseos en espacios abiertos. Valoran la importancia del descanso y el tiempo libre para compartir con seres queridos.  Intereses y opiniones: Interés en productos que promuevan bienestar y tengan impacto positivo en la comunidad. Valoran la sostenibilidad, el consumo responsable y la preservación de tradiciones. Opiniones firmes sobre la importancia de apoyar la economía local y las pequeñas empresas.  Personalidad: Prácticos y conscientes, buscan soluciones simples que se adapten a su ritmo de vida. Curiosos y abiertos a probar nuevas propuestas que les ofrezcan beneficios claros. Leales a marcas que les generen confianza y cumplan sus expectativas. Ventajas deseadas del producto, Galletas con ingredientes naturales, sin conservantes ni exceso de azúcar. Producto fresco, con sabor auténtico y textura agradable, Presentación práctica, fácil de consumir y transportar.  Usos que dan al producto: Snack para la media mañana o la tarde, en el trabajo o en casa. Complemento en reuniones familiares o sociales, Ocasionalmente como regalo o detalle especial.  Ocasiones de compra: Compras regulares en tiendas de barrio, mercados locales o ferias artesanales, adquisiciones por impulso en momentos de antojo, compra planificada para eventos o celebraciones familiares.  Frecuencia y cantidad de compra: Compran entre una vez al día  y varias veces por semana,  dependiendo del consumo personal y  familiar. Adquieren cantidades moderadas, generalmentepor unidades, o  paquetes pequeños o medianos.  Medios de pago: Prefieren el efectivo para compras directas en puntos físicos.  Usan cada vez más transferencias y aplicaciones móviles como Nequi o Daviplata, especialmente en compras por encargo o pedidos a domicilio.  El crédito es poco frecuente para este tipo de compra.  Valores y creencias: Valoran la honestidad, la tradición y el compromiso social. Creen en la importancia de consumir productos que beneficien a su comunidad y que respeten el medio ambiente. Tienen una fuerte conexión con las costumbres y cultura de Cartagena.  Hábitos complementarios: Gustan de la comida típica costeña, frutas frescas y bebidas naturales, Disfrutan de actividades al aire libre, playas, festivales culturales y encuentros familiares, Viajan principalmente dentro de la región Caribe para visitar familiares o destinos turísticos locales.”  1.Análisis de la competencia, detallando precios, servicios y ubicación geográfica para consolidar la ventaja competitiva de DELIGALLETAS YUDIS. Respuesta a la observación:  En el análisis de la competencia se realizó la comparación  de precios y ubicaciones.   Se identificaron competidores reales del entorno local, incluyendo ubicación, precios, fortalezas y debilidades, y se establecieron claramente las ventajas competitivas del proyecto, especialmente en términos de especialización, enfoque artesanal, ingredientes naturales y orientación al mercado local no turístico, lo cual fortalece la recurrencia de compra. Respuesta a la observación del evaluador Componente legal: El registro de marca y la obtención del certificado de Buenas Prácticas de Manufactura (BPM) no fueron contemplados dentro de los trámites legales pendientes, debido a que corresponden a etapas posteriores del desarrollo del proyecto, una vez iniciada formalmente la operación y alcanzado un nivel de estabilidad productiva y comercial. En el caso del registro de marca, este trámite se proyecta cuando la empresa haya validado completamente su identidad comercial, posicionamiento y aceptación del producto en el mercado, con el fin de realizar un registro definitivo y alineado con la estrategia de crecimiento del negocio. Respecto a las BPM, si bien desde el inicio del proyecto se aplican prácticas básicas de higiene, manipulación y control de calidad acordes con la normatividad sanitaria vigente, la certificación formal requiere condiciones de infraestructura, volumen de producción y procesos estandarizados que se consolidan durante la fase operativa del negocio. Dado que este documento es verificado por la autoridad sanitaria competente, como el INVIMA, durante la visita de inspección y es requerido para el trámite de notificación sanitaria del establecimiento, el cual se tendrá en ese momento requerido y demás requisitos que requiera el INVIMA. En consecuencia, los trámites legales incluidos inicialmente corresponden aquellos indispensables para la constitución y operación inicial del negocio. Los datos de proyección, costos y gastos estén correctamente sustentados y alineados con las necesidades reales del negocio. </t>
  </si>
  <si>
    <t xml:space="preserve">ID Proyecto: 110779 
Nombre del proyecto: DELIGALLETAS YUDIS 
Convocatoria: 159 - 1C / Víctimas y Vulnerables 
Criterio observado: Componente comercial – caracterización de mercado, proyección de ventas y alineación de la estrategia comercial con los costes de operación. 
Observación del postulante: La emprendedora presenta observación frente al análisis del componente comercial, particularmente sobre la valoración de la caracterización del mercado, la proyección de ventas y la forma en que dichas variables inciden en el resultado de evaluación.
Resumen de la observación del postulante: La observación se orienta a solicitar aclaración respecto a la valoración del componente comercial, considerando que la caracterización del mercado y las ventas proyectadas soportan la viabilidad del proyecto.
Respuesta del evaluador: Revisada la observación presentada, se ratifica la evaluación realizada, mediante la cual se emitió concepto VIABLE para el proyecto DELIGALLETAS YUDIS, con calificación final de 75,78. El equipo evaluador aclara que la caracterización del mercado fue valorada de manera positiva, al evidenciar una base de mercado favorable, una lectura adecuada de la competencia y una meta comercial realista. No obstante, la observación consignada en el componente comercial se orientó a señalar la necesidad de una mejor alineación entre la estrategia comercial y los costes asociados a su ejecución, tales como promoción, distribución, posicionamiento y sostenimiento de los canales de venta. 
Asimismo, se precisa que la proyección de ventas fue validada por el equipo evaluador, en tanto guarda relación con la definición de la variable cliente y con la descripción del planteamiento del problema. Sin embargo, el formato de evaluación no responde a una valoración lineal de los aspectos analizados, sino a un esquema de ponderaciones en el cual cada variable tiene un peso diferente dentro del resultado final, conforme a la estructura institucional prevista para la respuesta a observaciones y la justificación del concepto evaluador. 
Concepto: Revisado el plan de negocios y la observación presentada, se encuentra que el concepto emitido es acorde con lo identificado inicialmente en la evaluación. Se ratifica que el componente comercial presenta una condición positiva y viable, aunque con oportunidades de mejora en la precisión de los costes asociados a la estrategia comercial. 
Efecto: Se ratifica el concepto de VIABLE y el puntaje asignado de 75,78.
</t>
  </si>
  <si>
    <t xml:space="preserve">110821 - CREAR ESP - LUCIE– SABORES QUE CUENTAN HISTORIAS - CENTRO AGROPECUARIO DE BUGA (SENA - VALLE) 1. Componente Comercial: Validación y Cuantificación •Observación del Evaluador: El evaluador indica que el mercado no está suficientemente sustentado ni cuantificado. •Argumento de Defensa: En el ítem 9 del plan de negocio se presenta una cuantificación precisa: el municipio de El Cerrito tiene 58.000 habitantes, de los cuales el 65% pertenece a los estratos 2 y 3 (~37.700 personas). Se proyecta capturar solo el 4,5% de este segmento, lo cual es una meta conservadora y realista. Además, se reporta una validación comercial real con 500 unidades vendidas en ferias locales y una tasa de recompra del 35%, dato que demuestra tracción y aceptación del producto. 2. Componente Técnico: Detalle Operativo y Capacidad •Observación del Evaluador: Falta detalle en la relación entre actividades, recursos y tiempos; y falta de soporte en inocuidad y BPM. •Argumento de Defensa: El plan de negocio en el ítem 6 detalla el proceso paso a paso con tiempos específicos (ej. 16 horas de ultracongelación, 10 min de mezclado, etc.) y asocia cada actividad a un equipo (Olla automática, ultracongelador, selladora continua). •Respecto a la capacidad instalada, el proyecto demuestra coherencia: produce 62 unidades/hora, lo que permite una capacidad de 12.896 unidades mensuales. Esto cubre sobradamente la proyección de ventas, garantizando que no habrá cuellos de botella técnicos. 3. Componente Legal: Trámites e Inocuidad •Observación del Evaluador: Falta detalle en trámites como uso de suelo, bomberos e INVIMA. •Argumento de Defensa: El ítem 7 del plan lista explícitamente estos trámites con sus respectivos costos y tiempos:  oConcepto Sanitario: Presupuestado en $1.000.000 (30 días). oCertificado Bomberil: $160.000 (15 días). oUso de Suelo: Gestión ante Planeación Municipal ($0 costo, 15 días). •Además, el proyecto ya cuenta con Registro de Marca ante la SIC y afirma tener cumplimiento de normativas sanitarias en sus avances legales. 4. Componente de Impacto: Mapa de Actores y Empleo •Observación del Evaluador: El impacto está más enunciado que demostrado y falta un mapa de actores formal. •Argumento de Defensa: El proyecto cuenta con un Mapa de Actores (Ítem 18) que identifica claramente a la Alcaldía de El Cerrito (apoyo en ferias), Cámara de Comercio de Buga (formalización) y proveedores locales de frutas del Valle del Cauca. •En cuanto a la generación de empleo, se compromete con 1 empleo directo (autoempleo) de tiempo completo con todas las prestaciones de ley y 3 empleos indirectos, cumpliendo con los topes de la convocatoria para el monto solicitado ($73.452.715). las correcciones sean ajustes menores; argumente que la información ya existía en el plan original (citando los ítems 6, 7, 9 y 18) y que el evaluador incurrió en una omisión de lectura de los datos cuantitativos y técnicos aportados. Reclamación final: El proyecto tiene una base técnica y comercial mucho más sólida de lo que el puntaje de 52,01   </t>
  </si>
  <si>
    <t xml:space="preserve">RESPUESTA PARA RATIFICAR CONCEPTO Y PUNTAJE
ID PROYECTO: 110821
NOMBRE DEL PROYECTO: LUCIE– SABORES QUE CUENTAN HISTORIAS
CONVOCATORIA: 159 - 1C / VÍCTIMAS Y VULNERABLES
CRITERIO OBSERVADO: EVALUACIÓN INTEGRAL DE LOS COMPONENTES COMERCIAL, TÉCNICO, LEGAL, FINANCIERO E IMPACTO.
PUNTAJE: 52,01
CONCEPTO DE EVALUACIÓN: NO VIABLE.
Observación del postulante:
El postulante manifiesta que el proyecto cuenta con una propuesta diferenciada de repostería artesanal gourmet, productos claramente definidos, análisis de cliente, identificación de competidores, canales comerciales, proceso técnico, trámites legales, avances e impactos económicos, sociales, ambientales y tecnológicos.
Resumen de la observación:
Revisada la observación, se evidencia que el proyecto sí presenta fortalezas en la definición de producto, propuesta de valor, identidad de marca y lectura inicial del cliente objetivo. El plan describe productos como Boligelato, Conos Trufados Rellenos de Fresas con Crema Artesanal LuciE y Cake Jar, así como una propuesta basada en storytelling interactivo, empaques biodegradables y sabores asociados al Valle del Cauca.
Respuesta del evaluador:
Señor(a) postulante, cordial saludo.
Revisada nuevamente la información registrada en el plan de negocios y contrastada con el informe de evaluación, se ratifica que la iniciativa cuenta con una propuesta de valor atractiva, productos claramente definidos y una identidad comercial diferenciada. El informe reconoce que el proyecto comprende el tipo de experiencia que desea ofrecer al cliente urbano de El Cerrito y que busca diferenciarse del negocio tradicional de helados y postres mediante una propuesta emocional, estética y cultural.
No obstante, la observación presentada no desvirtúa las debilidades identificadas en la evaluación inicial. En el componente comercial, aunque se identifican competidores como Paletas Wow, Helados Mi Cañita y La Cremosa, el análisis no desarrolla una comparación suficientemente profunda en variables como experiencia de compra, cobertura, innovación, tiempos de entrega, percepción de marca, estructura de precios y posicionamiento. Además, el informe señala que falta precisar el tamaño real del mercado local, la frecuencia de compra, la capacidad de captación del segmento objetivo y la relación de estos elementos con las ventas proyectadas.
En cuanto a canales, si bien el proyecto menciona redes sociales, activaciones, punto físico, domicilios y canal B2B, no queda suficientemente estructurado qué función cumple cada canal, cuál es su coste, qué meta persigue, con qué frecuencia se implementará y cómo aportará a la conversión efectiva en ventas. Por tanto, la estrategia comercial continúa siendo insuficiente para soportar técnicamente la proyección comercial del plan.
En el componente técnico, se reconoce que los productos están bien formulados y que el proyecto presenta una secuencia básica de elaboración. Sin embargo, el proceso productivo no desarrolla con el nivel requerido los controles de calidad, protocolos de inocuidad, BPM, trazabilidad, manejo de residuos, almacenamiento, higiene, riesgos sanitarios y cumplimiento técnico-normativo. En una iniciativa alimentaria de transformación y comercialización, estos aspectos son determinantes para demostrar que la operación será estable, repetible, controlada y segura.
En el componente legal, aunque el plan menciona algunos avances como registro de marca, RUT, figura de persona natural, revisión de requisitos sanitarios y referencia a INVIMA, el informe concluye que el frente legal no está suficientemente desarrollado. Para una actividad de alimentos, se requiere precisar matrícula mercantil, inscripción en Industria y Comercio, concepto de uso del suelo, concepto o certificado de bomberos, concepto sanitario del establecimiento, inscripción de planta cuando aplique, registro, permiso o notificación sanitaria según la clasificación del producto, así como el marco normativo aplicable, incluyendo la Resolución 2674 de 2013, con tiempos, costes y entidades responsables.
En el componente financiero, el informe reconoce que existe una estructura inicial, monto solicitado al Fondo Emprender por $73.452.715, indicadores y una TIR positiva. Sin embargo, también señala que las ventas proyectadas no están suficientemente alineadas con la capacidad instalada ni con el proceso técnico descrito. Además, la estructura de equipo de trabajo resulta insuficiente frente a una operación que exige producción, empaque, control, atención, comercialización, distribución y administración.
Respecto al impacto, se reconoce que la propuesta tiene una narrativa pertinente relacionada con generación de valor económico local, uso de empaques biodegradables, identidad regional y dinamización de empleo en El Cerrito. Sin embargo, el impacto se encuentra más enunciado que demostrado, ya que requiere mayor evidencia verificable de avances, pruebas de producto, ventas realizadas, validación con clientes, aliados concretos, acciones adelantadas, indicadores medibles y mapa de actores formalizado.
De acuerdo con los criterios de evaluación aplicados al Fondo Emprender, cuando el plan no demuestra suficiente coherencia entre mercado, problema, canales, ventas, capacidad instalada, proceso técnico, costes, requisitos legales e impacto, el concepto debe mantenerse conforme a la valoración integral realizada. La guía de evaluación establece que deben revisarse de manera articulada los componentes comercial, técnico, legal, financiero e impacto, incluyendo mercado cuantificado, proceso productivo, permisos, costes, equipo de trabajo e indicadores medibles.
Por lo anterior, la observación presentada no aporta elementos suficientes para modificar la calificación ni el concepto emitido. Las fortalezas señaladas por el postulante fueron reconocidas en el informe, pero persisten debilidades estructurales que afectan la viabilidad técnica, legal, financiera y operativa del proyecto en su estado actual.
Concepto:
Revisado el plan de negocios, la observación presentada y el informe de evaluación, se encuentra que el concepto emitido es acorde con lo identificado inicialmente. El proyecto presenta una propuesta atractiva y productos definidos, pero mantiene vacíos relevantes en validación de mercado, análisis competitivo, estrategia de canales, proceso técnico, cumplimiento legal alimentario, coherencia financiera, equipo de trabajo e impacto medible. En consecuencia, no procede modificar el concepto ni el puntaje asignado.
Efecto:
Se ratifica el concepto de evaluación NO VIABLE y el puntaje de 52,01, dado que la revisión confirma que la valoración inicial es coherente con la información registrada en el plan de negocios y con los criterios de evaluación aplicables. La proforma institucional contempla como efecto la ratificación del concepto y del puntaje cuando, revisado el plan, lo conceptuado corresponde a lo encontrado inicialmente.
</t>
  </si>
  <si>
    <t xml:space="preserve">Apreciado Comité Evaluador:  Por medio del presente documento, solicitamos respetuosamente la revisión integral y Reconsidera-ción del concepto de “No Viable” otorgado al proyecto NIFZA, toda vez que el informe de evaluación presenta apreciaciones derivadas de interpretaciones metodológicas que no corresponden a la totalidad de la información técnica, financiera, comercial y legal efectivamente registrada en la plataforma. Las observaciones realizadas no evidencian incumplimientos estructurales del proyecto, sino diferencias de interpretación frente al modelo operativo y financiero planteado, el cual sí demuestra coherencia, sostenibilidad y viabilidad económica, respaldada además por una Tasa Interna de Retorno (TIR) positiva del 26%. En este sentido, presentamos las siguientes precisiones técnicas frente a cada componente evaluado: 1. Componente Comercial Observación del evaluador Se indica ausencia de un comparativo técnico robusto frente a la competencia y una articulación básica entre canales y segmentos de clientes. Observación y sustento técnico Solicitamos respetuosamente la reconsideración de este componente, teniendo en cuenta que la matriz de competencia registrada en la plataforma sí establece diferencias técnicas y operativas claras que sustentan la propuesta de valor y ventaja competiti-va de NIFZA dentro del mercado agroindustrial de Guadalajara de Buga. El proyecto no corresponde a una iniciativa hipotética o sin validación comercial; por el contrario, cuenta con tracción real en el mercado, experiencia previa y relacionamiento activo con clientes del sector agroindustrial. En consecuencia, la articulación entre canales y segmentos no responde a supuestos teóricos, sino a una dinámica comercial previamente validada mediante ventas históricas y clientes recurrentes. Así mismo, los canales definidos particularmente redes sociales y punto de venta se encuentran directamente orientados al segmento B2B, permitiendo solucionar problemáticas identificadas en la competencia, especialmente relacionadas con limitaciones logísticas, tiempos de atención y disponibilidad horaria. Por lo anterior, consideramos que la estrategia comercial sí se encuentra suficientemente estructurada y alineada con las metas de crecimiento proyectadas.  2. Componente Técnico Observación del evaluador Se manifiesta que la secuencia operativa es general y que existe desarmonía entre capacidad instalada y ventas proyectadas. Observación y sustento técnico Respetuosamente manifestamos nuestra inconformidad frente a esta apreciación, dado que el mismo informe reconoce la existencia de trayectoria previa y operación validada del negocio. La capacidad instalada registrada en la plataforma no corresponde a una proyección hipotética, sino al reflejo técnico y matemático de la operación real actualmente desarrollada por el equipo de trabajo, permitiendo cubrir de manera suficiente y holgada las metas comerciales proyectadas para el período evaluado. Adicionalmente, es importante precisar que NIFZA desarrolla actividades de comercialización técnica especializada de elementos de protección personal (EPP), señalización y equipos de emergencia, y no procesos de manufactura industrial. Por esta razón, los mecanismos de control de calidad y trazabilidad se soportan principalmente en: •Selección de proveedores certificados.  •Validación técnica de productos.  •Atención y asesoría especializada al cliente.  •Control de inventario y seguimiento comercial.  Estos elementos sí fueron descritos dentro del flujo operativo y del proceso técnico registrado en la plataforma. En consecuencia, no existe desarmonía técnica entre capacidad instalada y ventas, sino una estructura operativa coherente con la naturaleza comercial del negocio.  3. Componente Legal Observación del evaluador Se identifican presuntos vacíos relacionados con permisos de funcionamiento, SGSST y figura jurídica. Observación y sustento técnico-jurídico Solicitamos la reevaluación de este componente, dado que dentro de la pestaña “Necesidades y Requerimientos” sí fueron contemplados los recursos asociados al cumplimiento normativo y legal del proyecto, incluyendo: •Permisos de funcionamiento.  •Gastos de formalización.  •Implementación del Sistema de Gestión de Seguridad y Salud en el Trabajo (SGSST).  •Requisitos legales exigidos para la operación.  Así mismo, respecto a la figura jurídica, el proyecto se encuentra estructurado conforme a las condiciones y compromisos establecidos en la Convocatoria 159 – Línea Crear, asumiendo expresamente el proceso de formalización y registro correspondiente ante Cámara de Comercio en la etapa de ejecución financiada por Fondo Emprender. Por tanto, no existe ausencia de estructuración legal, sino una planificación coherente con la etapa de crecimiento y fortalecimiento empresarial contemplada en la convocatoria.  4. Componente Financiero Observación del evaluador Se señalan inconsistencias entre capacidad instalada, ventas y estructura de costos. Observación y sustento financiero Respetuosamente solicitamos la revisión integral del modelo financiero, dado que la estructura de costos variables, gastos preoperativos y proyecciones fue diligenciada conforme a los lineamientos metodológicos establecidos por la herramienta financiera de Fondo Emprender. En este caso, al tratarse de un negocio comercial, los costos variables corresponden principalmente al costo de adquisición de mercancía, manteniendo coherencia directa con el volumen de ventas proyectado y la capacidad operativa instalada. De igual manera, la relación entre ventas, costos y operación genera indicadores positivos de sostenibilidad financiera, evidenciados en una TIR del 26%, resultado que técnicamente demuestra la viabilidad económica del proyecto. Adicionalmente, la estructura de empleo propuesta se encuentra ajustada a los límites y requisitos establecidos para proyectos individuales dentro de la Convocatoria 159, cumpliendo con los topes permitidos para solicitudes de hasta 42 SMMLV. En consecuencia, consideramos que la observación emitida parte de una interpretación metodológica y no de inconsistencias reales dentro de la formulación financiera.  5. Componente Impacto Observación del evaluador Se solicita mayor precisión en metas, indicadores y línea base. Observación y sustento técnico El proyecto sí cuenta con una línea base claramente identificada, sustentada en: •Operación comercial previa.  •Ventas históricas.  •Clientes recurrentes.  •Validación real en el mercado agroindustrial local.  Así mismo, las metas de impacto se encuentran cuantificadas dentro de la herramienta mediante: •Indicadores de generación y sostenimiento de empleo.  •Crecimiento progresivo de ventas.  •Fortalecimiento de relaciones con proveedores y clientes.  •Articulación institucional descrita en el mapa de actores.  Por tanto, sí existe una estructura de medición e impacto alineada con los objetivos del proyecto y con los criterios de evaluación de Fondo Emprender.  Solicitud Final Con fundamento en las aclaraciones técnicas, financieras, legales y comerciales anteriormente expuestas, consideramos que el concepto de “No Viable” asignado al proyecto NIFZA NO refleja de manera integral la información efectivamente registrada y sustentada dentro de la plataforma. Las observaciones emitidas corresponden principalmente a diferencias de interpretación metodológica sobre la relación entre capacidad instalada, ventas y estructura de costos, más no a vacíos estructurales o incumplimientos de los criterios exigidos por la convocatoria. Por el contrario, el proyecto evidencia validación comercial, coherencia operativa, sostenibilidad financiera y cumplimiento normativo, aspectos respaldados adicionalmente por indicadores positivos de rentabilidad, entre ellos una TIR del 26%. En consecuencia, solicitamos respetuosamente al comité evaluador la reconsideración del concepto emitido y la revisión integral de la calificación otorgada, atendiendo a la totalidad de la información técnica registrada en la plataforma y aplicando los principios de objetividad, integralidad y debida valoración de la evidencia presentada.  De antemano les agradezco la atención.  Mary Aurora Moreno Gómez   </t>
  </si>
  <si>
    <t xml:space="preserve">RESPUESTA PARA RATIFICAR CONCEPTO Y PUNTAJE – PROYECTO 110846
ID PROYECTO: 110846
NOMBRE DEL PROYECTO: NIFZA
CONVOCATORIA: 159 - 1C / VÍCTIMAS Y VULNERABLES
SECTOR: COMERCIO_AL_POR_MAYOR_Y_AL_POR_MENOR_REPARACIÓN_DE_VEHÍCULOS_AUTOMOTORES_Y_MOTOCICLETAS
DEPARTAMENTO/MUNICIPIO: VALLE_DEL_CAUCA - GUADALAJARA DE BUGA
PUNTAJE: 54,66
CONCEPTO DE EVALUACIÓN: NO VIABLE. 
Criterio observado:
Evaluación integral de los componentes comercial, técnico, legal, financiero e impacto del plan de negocios, conforme a los criterios de mercado objetivo, análisis de competencia, canales, producto o servicio, proceso técnico, capacidad instalada, permisos, trámites, costes, gastos, necesidades, equipo de trabajo e indicadores de impacto. La guía de evaluación establece que deben revisarse, entre otros aspectos, mercado objetivo cuantificado, canales coherentes, capacidad instalada alineada con unidades a vender o producir, permisos y trámites, coherencia entre costes/gastos/necesidades/monto solicitado e indicadores medibles.
Observación del postulante:
El postulante solicita la revisión de la evaluación por componentes, señalando que el proyecto caracteriza al cliente empresarial y al consumidor final, identifica el problema de horarios restringidos y dificultades logísticas, reconoce competidores, plantea canales comerciales, describe la comercialización y asesoría técnica en EPP, dotación, señalización, equipos de emergencia y gestión ambiental, identifica trámites legales, estructura financiera e impacto territorial.
Resumen de la observación:
Revisada la observación, se reconoce que el proyecto NIFZA presenta fortalezas en conocimiento del mercado local, identificación del cliente empresarial y consumidor final, claridad del problema, propuesta de valor, trayectoria previa, avances comerciales y componente de impacto. Sin embargo, al contrastar la observación con el informe de evaluación y el plan de negocios, persisten debilidades en análisis competitivo, estructuración de canales, proceso técnico, capacidad instalada, componente legal, coherencia financiera, desglose de costes, equipo de trabajo y medición del impacto. 
Respuesta del evaluador:
Señor(a) postulante, cordial saludo.
Componente comercial:
Revisada nuevamente la información, se ratifica que el proyecto NIFZA cuenta con una base comercial consistente, dado que identifica cliente empresarial y consumidor final, con segmentación por ubicación, edad, capacidad de compra, hábitos y comportamiento de consumo en Guadalajara de Buga y municipios cercanos. El plan registra una encuesta aplicada a 150 empresas clientes, referencias al universo empresarial de Buga, frecuencia de compra, medios de pago y una estimación del mercado disponible, lo cual evidencia conocimiento del mercado local. 
No obstante, se ratifica la observación del informe, porque aunque la caracterización del cliente es amplia, aún falta conectar con mayor precisión esa segmentación con la estimación de ventas, la estrategia comercial y el dimensionamiento de la demanda efectiva por línea de producto. El informe señala que la estrategia de comunicación y distribución aparece formulada de forma básica y que no se justifica con suficiente rigor cómo los canales se articulan con cada segmento ni cómo soportan las metas de ventas del proyecto
Respecto al problema, se reconoce que la necesidad está claramente relacionada con horarios restringidos de atención, dificultades logísticas, congestión urbana y necesidad de dotación y elementos de protección para actividades agroindustriales. El plan plantea que NIFZA responde a esas limitaciones mediante horario extendido, ubicación estratégica, portafolio especializado, facturación electrónica y atención orientada a agroempresarios. 
En competencia, el plan identifica actores como Dotamos S.A.S, Uniformes Industriales JAS y Distrialfa del Pacífico S.A.S., con ubicación, producto, precio, ventajas y desventajas. Sin embargo, se ratifica que el análisis competitivo sigue siendo insuficiente para el estándar exigido, dado que el informe solicita un comparativo técnico más robusto en variables como portafolio, tiempos de entrega, cobertura, experiencia de compra, precios, valor agregado y asesoría. 
En canales, el plan menciona WhatsApp Business, correo electrónico, pendones, Google Business, Instagram, Facebook y punto de venta, pero se mantiene la observación de que la estrategia requiere mayor sustentación, especialmente en la relación entre cada canal, el segmento atendido, el coste, la frecuencia, la meta comercial y la conversión esperada en ventas. 
Componente técnico:
Se reconoce que la iniciativa está descrita con claridad, al plantear la comercialización y asesoría técnica en elementos de protección personal, dotación industrial, señalización, equipos de emergencia y soluciones orientadas a la seguridad operativa de agroempresarios de Buga y su zona de influencia. El informe también reconoce que se identifican tres líneas de productos o servicios con formulación comprensible y alineada con la necesidad detectada en el mercado. 
No obstante, se ratifica que el proceso técnico continúa siendo el punto más débil del componente. El informe indica que la secuencia operativa descrita es demasiado general para demostrar dominio completo del servicio, control de calidad, parámetros técnicos, protocolos, trazabilidad y capacidad instalada real por línea de producto. 
El plan describe avances técnicos como selección de productos con certificaciones específicas para protección y disponibilidad de equipos como computador, impresoras, teléfono, escritorio, silla ergonómica, vitrinas y estanterías. Sin embargo, esos avances no sustituyen la necesidad de justificar técnicamente la capacidad instalada, la trazabilidad del proceso y la coherencia entre lo que el negocio puede atender y lo que proyecta vender. 
También se ratifica que el plan operativo muestra una programación inicial de ejecución de recursos, pero requiere una mejor secuencia lógica y una correlación más precisa entre inversión, adquisición, operación y resultados esperados. 
Componente legal:
Se reconoce que el proyecto identifica trámites relevantes para la formalización y puesta en marcha, como constitución, RUT, Cámara de Comercio, uso del suelo, certificado bomberil y sistema de gestión de seguridad y salud en el trabajo. El plan también menciona formalización mediante RUT y Cámara de Comercio como persona natural. 
Sin embargo, se ratifica que el componente legal presenta vacíos relevantes, porque el informe señala que no se desarrolla una matriz normativa completa y consistente con el tipo de operación propuesta. También se identifican vacíos en licencia o permiso de funcionamiento, aviso de apertura, estándares mínimos en seguridad y salud en el trabajo y otras obligaciones sectoriales asociadas a la comercialización de EPP y equipos especializados
Adicionalmente, el informe indica que debe revisarse con mayor cuidado la figura jurídica más conveniente para que exista coherencia entre la realidad actual del negocio y la estructura proyectada con recursos del Fondo Emprender. Por tanto, aunque existen avances, el componente legal sigue siendo un factor de riesgo del plan. 
Componente financiero:
Se reconoce que el proyecto presenta una estructura financiera básica funcional, incluyendo proyección de ventas, costes y gastos, equipo de trabajo, necesidades y requerimientos, valor del proyecto e indicadores. El informe también señala que la trayectoria previa y las ventas históricas aportan un punto de partida razonable para la construcción financiera de la propuesta. 
Sin embargo, se ratifica que las debilidades financieras siguen siendo relevantes. La principal inconsistencia se presenta entre capacidad instalada, volumen de ventas proyectado y estructura de costes reales, lo cual afecta la demostración de viabilidad y sostenibilidad. 
El plan registra inversiones fijas y gastos preoperativos asociados a programa contable, estanterías, equipos ambientales, dotaciones, señalización, salario de emprendedor y contador. No obstante, se mantiene la observación de que se requiere mayor desglose, justificación y trazabilidad de los rubros frente al arranque, operación real, rotación de inventario, márgenes y sostenibilidad del negocio. 
También se ratifica que la estructura de equipo humano es limitada frente al crecimiento planteado. El informe señala que se requiere una estructura más coherente con la operación propuesta y con la necesidad de sostener comercialización, asesoría, atención, distribución, administración y control operativo
Componente impacto:
Se reconoce que el componente de impacto es uno de los mejor desarrollados del plan. El informe señala que la iniciativa evidencia avances previos en términos comerciales, técnicos, ambientales y de posicionamiento, incluyendo operación real desde años anteriores, crecimiento de infraestructura, apoyos institucionales, base de clientes recurrentes y presencia comercial activa
El plan también reporta avances en infraestructura, uso de redes sociales, apoyo recibido por entidades, disponibilidad de equipos, comercialización de equipos ambientales y aplicación de prácticas como reducir, reutilizar y reciclar. Esto demuestra que la propuesta no parte de una idea sin validación, sino de una actividad con operación previa y demanda probada
Aun así, se ratifica la oportunidad de mejora señalada en el informe: el impacto debe convertirse en un sistema de metas más medible y verificable, con mayor precisión en cuantificación de resultados, línea base, indicadores concretos y proyección de sostenibilidad. 
De acuerdo con la guía de evaluación, el análisis integral debe revisar la coherencia entre mercado, canales, proceso técnico, capacidad instalada, permisos, costes, gastos, necesidades, equipo de trabajo e indicadores medibles. En este caso, aunque el proyecto tiene fortalezas y validación práctica, persisten brechas que afectan la consistencia integral del plan.
Concepto:
Revisado el plan de negocios, la observación presentada y el informe de evaluación, se encuentra que el concepto emitido es acorde con lo identificado inicialmente. La iniciativa NIFZA presenta una propuesta pertinente para el contexto agroindustrial de Guadalajara de Buga, con conocimiento del cliente, problema de mercado identificado, operación previa y componente de impacto fuerte; sin embargo, mantiene debilidades relevantes en análisis competitivo, estrategia de canales, proceso técnico, capacidad instalada, componente legal, estructura financiera, costes, equipo de trabajo y medición de impacto. En consecuencia, no se evidencia mérito suficiente para modificar el concepto ni el puntaje asignado. 
Efecto:
Se ratifica el concepto de evaluación NO VIABLE y el puntaje de 54,66, dado que la valoración se mantiene conforme a la información registrada en el plan de negocios y en el informe de evaluación, así como a los criterios de revisión establecidos para los componentes comercial, técnico, legal, financiero e impacto.
</t>
  </si>
  <si>
    <t>Señores FONDO EMPRENDER – SENA Convocatoria 159 - 1C / Víctimas y Vulnerables  Asunto: Solicitud de revisión y reconsideración de puntaje – Proyecto ID 111441  Respetados señores:  De manera respetuosa presento solicitud de revisión y reconsideración del puntaje asignado al proyecto ID 111441, ASOCIACIÓN DE VÍCTIMAS DE CONFLICTO ARMADO BERAKAH YD MODA Y DISEÑO, el cual obtuvo una calificación de 70,3 puntos y concepto VIABLE.  Antes que nada, agradecemos que el proyecto haya sido reconocido como viable. Sin embargo, presentamos esta solicitud porque consideramos que algunas fortalezas importantes reconocidas en el mismo informe de evaluación podrían ameritar una mayor ponderación dentro del puntaje final, especialmente por tratarse de una iniciativa productiva liderada por mujeres víctimas del conflicto armado, con experiencia previa, ventas reales, clientes identificados y alto impacto social.  El informe reconoce que el proyecto cuenta con una base comercial favorable, al identificar claramente clientes como boutiques, distribuidores mayoristas y consumidoras finales interesadas en prendas femeninas exclusivas. También reconoce que la propuesta no compite únicamente por precio, sino por diferenciación, exclusividad, diseño, personalización, calidad y propósito social. Estos elementos reflejan una propuesta de valor sólida y coherente con el mercado de la moda femenina.  Asimismo, el proyecto no parte de cero. El informe destaca ventas actuales aproximadas de $35.000.000 mensuales, clientes permanentes, experiencia comercial, presencia en redes sociales, catálogo digital, participación en ferias y maquinaria existente. Estos avances demuestran que la iniciativa ya cuenta con validación comercial y trayectoria previa, lo cual reduce el riesgo de puesta en marcha y fortalece la sostenibilidad del negocio.  En el componente técnico, el informe reconoce que el proyecto describe adecuadamente el proceso de confección, desde el diseño, toma de medidas, patronaje, corte, ensamblaje, fileteado, terminados, control de calidad, planchado, empaque y entrega. También se identifican equipos y maquinaria necesarios para la operación del taller. Si bien se recomienda validar con mayor precisión la capacidad productiva, consideramos que la experiencia previa, el conocimiento del oficio y la maquinaria existente debieron tener una valoración más favorable.  En el componente financiero, se reconoce una estructura consistente con el tamaño del proyecto y una solicitud al Fondo Emprender por $466.218.894, destinada a maquinaria, equipos, mobiliario, adecuaciones, insumos, materia prima, comunicación, arriendo, servicios, mantenimiento y nómina. Además, el proyecto presenta una TIR del 24%, lo cual evidencia rentabilidad positiva y posibilidad real de sostenimiento, siempre que se ejecuten adecuadamente los recursos.  En el componente de impacto, consideramos que existe uno de los argumentos más fuertes para solicitar revisión del puntaje. La asociación está conformada por mujeres víctimas del conflicto armado y busca generar empleo, fortalecer ingresos familiares, promover autonomía económica y aportar al tejido social en Valledupar. Además, proyecta 7 empleos directos y 4 indirectos, lo cual resulta altamente pertinente frente al enfoque de la Convocatoria 159 de Víctimas y Vulnerables.  Reconocemos que existen recomendaciones de mejora relacionadas con cifras de mercado, análisis competitivo, capacidad productiva, componente legal, costos, indicadores y fortalecimiento asociativo. No obstante, consideramos que dichas recomendaciones corresponden a ajustes de mejora para la ejecución, y no deberían disminuir de manera tan marcada el puntaje frente a las fortalezas ya comprobadas: ventas reales, trayectoria, clientes, maquinaria, experiencia, impacto social y viabilidad financiera.  Por lo anterior, solicitamos respetuosamente:  Revisar y reconsiderar el puntaje final asignado al proyecto ID 111441. Entregar, si es posible, el desglose detallado de la calificación por componente y subcriterio. Revalorar las fortalezas reconocidas en el informe: ventas mensuales, clientes permanentes, experiencia previa, maquinaria existente, catálogo digital, participación en ferias, TIR positiva e impacto social. Dar mayor ponderación al enfoque de mujeres víctimas del conflicto armado, generación de empleo, autonomía económica y aporte al tejido social. Considerar que las recomendaciones señaladas son ajustables durante la ejecución y no desconocen la solidez general del proyecto.  La presente solicitud se realiza con respeto y gratitud por la evaluación favorable recibida, pero también con la convicción de que el proyecto cuenta con méritos suficientes para una revisión objetiva y proporcional del puntaje, dada su trayectoria, impacto social y capacidad de generar oportunidades reales para mujeres víctimas del conflicto armado.  Cordialmente,</t>
  </si>
  <si>
    <t xml:space="preserve">ID Proyecto: 111441
Nombre del proyecto: ASOCIACIÓN DE VICTIMAS DE CONFLICTO ARMADO BERAKAH YD MODA Y DISEÑO
Convocatoria: 159 - 1C / Víctimas y Vulnerables
Criterio observado: Componentes comercial, técnico, financiero e impacto.
Observación del postulante:
El postulante manifiesta inconformidad con la calificación otorgada, argumentando que el proyecto presenta aspectos favorables en los componentes comercial, técnico, financiero e impacto, tales como experiencia previa, conocimiento del oficio, maquinaria existente y una TIR positiva.
Resumen de la observación del postulante:
El postulante solicita reconsiderar la valoración asignada, al considerar que las recomendaciones realizadas corresponden a ajustes de mejora para la ejecución y no deberían afectar de forma significativa el puntaje obtenido.
Respuesta del evaluador:
Apreciadas emprendedoras. Revisadas las observaciones presentadas por el postulante y contrastadas con el informe de evaluación, se ratifica que, si bien el proyecto presenta aspectos positivos, también evidencia oportunidades de mejora relevantes en los componentes observados.
En el componente comercial, no es procedente considerar únicamente los aspectos favorables señalados, dado que las recomendaciones formuladas evidencian debilidades que inciden en la valoración otorgada. Si bien se identifican elementos positivos, el componente presenta aspectos por fortalecer, razón por la cual se mantiene la calificación asignada.
En el componente técnico, aunque se reconoce la experiencia previa, el conocimiento del oficio y la existencia de maquinaria, estos elementos no subsanan las falencias identificadas en la estructuración técnica del plan de negocios. Las recomendaciones realizadas en el informe de evaluación responden a aspectos que requieren mejora para fortalecer la capacidad productiva, la organización del proceso técnico y la coherencia general del componente.
En el componente financiero, se ratifica la evaluación realizada, teniendo en cuenta que existen debilidades asociadas a la proyección de ventas, la temporalidad de costos y gastos, así como la coherencia de los empleos proyectados. Aunque el proyecto presenta una TIR positiva, esta no resulta suficiente para modificar la calificación cuando el modelo financiero evidencia inconsistencias que afectan la confiabilidad de la información presentada.
En el componente de impacto, la valoración se realiza de manera integral, considerando los avances del proyecto, las métricas verificables, el impacto esperado, el mapa de actores y los componentes asociativos. En este sentido, las falencias identificadas en alguno de estos aspectos inciden en la calificación global del componente.
De acuerdo con lo anterior, las recomendaciones emitidas en el informe de evaluación corresponden a aspectos que deben ser fortalecidos y no únicamente a ajustes menores de ejecución. Por tanto, no se evidencian elementos suficientes para modificar el concepto ni el puntaje asignado.
Concepto:
Revisado el plan de negocios y la observación presentada, se encuentra que el concepto emitido inicialmente es acorde con los hallazgos de la evaluación. El proyecto cuenta con aspectos favorables; sin embargo, las falencias identificadas en los componentes comercial, técnico, financiero e impacto justifican la calificación otorgada.
Efecto:
Se ratifica el concepto y el puntaje asignado.
Según la solicitud, se presenta, el resultado de cada uno de los elementos evaluados del plan de negocios o de inversión, evaluado en una escala de 0 a 4, donde 0 es nulo y 4 tiene un desarrollo completo:
1. ¿Quién es el Cliente de su Proyecto?: 3
2. Planteamiento del Problema: 2,66
3. La Competencia: 3
4. Descripción del Proyecto: 3
5. Productos o Servicios: 3
6. Proceso Técnico: 3
7. Trámites Legales: 3
8. Canales: 3
9. Proyección de Ventas: 3
10. Costos y Gastos: 3,33
11. Equipo de Trabajo: 3
12. Necesidades y Requerimientos: 3
13. Valor del Proyecto: 4
14. Avances del Proyecto: 3
15. Plan Operativo: 4
16. Impacto: 2,66
17. Indicadores: 4
18. Mapa de actores: 3
19. Metas en generación y sostenibilidad de autoempleo y puesto de trabajo: 4
20. Proyección y sostenibilidad (social y comunitaria y financiera), intención en la permanencia: 3
21. Asociatividad: 4
Sin perjuicio de lo anterior, es pertinente precisar que dicho puntaje no corresponde a una sumatoria aritmética ni a un promedio simple de las calificaciones asignadas a cada uno de los componentes evaluados.
De conformidad con lo establecido en los Términos de Referencia del Fondo Emprender, la evaluación de los planes de negocio se realiza mediante un proceso técnico integral, en virtud del cual un evaluador analiza de manera independiente los elementos del plan, bajo criterios de calidad, coherencia, pertinencia y suficiencia de la información presentada.
En este sentido, el puntaje final constituye el resultado de un proceso metodológico estructurado, que incorpora el relacionamiento entre los diferentes elementos evaluados, así como la aplicación de criterios de ponderación y normalización, orientados a determinar la viabilidad del proyecto de manera integral.
En consecuencia, el resultado obtenido corresponde a una valoración global del plan de negocios, derivada de la aplicación de la metodología definida en los Términos de Referencia, la cual es aplicada de manera uniforme a todos los participantes, en observancia de los principios de transparencia, objetividad e igualdad de condiciones.
Finalmente, se informa que el puntaje aquí comunicado no tiene la naturaleza de un cálculo aritmético directo de las calificaciones parciales, sino que refleja el análisis técnico consolidado efectuado conforme a los criterios previamente señalados.
</t>
  </si>
  <si>
    <t>Señores FONDO EMPRENDER – SENA Cordial saludo.  Yo, BEATRIZ RUIZ ARZUAGA, identificada con cédula de ciudadanía No. 36.683.085, postulante del proyecto 111525 – GANADERÍA MIS CASITAS, presentado a la Convocatoria 159-1C Víctimas y Vulnerables, me permito presentar de manera respetuosa reclamación frente al resultado de evaluación emitido, con el propósito de solicitar una revisión técnica, objetiva y proporcional del concepto asignado.  El informe de evaluación otorga al proyecto un puntaje de 61,24 y lo clasifica como NO VIABLE. No obstante, al revisar el contenido del mismo informe, encuentro que allí se reconocen varias fortalezas importantes del proyecto, las cuales considero que pudieron no haber sido valoradas en su justa proporción dentro del resultado final.  El proyecto GANADERÍA MIS CASITAS no es una iniciativa improvisada. Es una propuesta productiva construida desde la realidad rural, con enfoque campesino, orientada a generar autoempleo, ingresos dignos y permanencia en el territorio. Su actividad se centra en la producción y comercialización de leche cruda bovina fresca y terneros macho destetados, productos que responden a una dinámica económica real del corregimiento de Guaimaral y su zona de influencia en Valledupar.  El mismo informe reconoce que el proyecto cuenta con una orientación comercial clara, identifica un mercado potencial superior a 30 compradores y proyecta una base inicial de 5 a 8 clientes recurrentes. También reconoce que los productos están definidos, que el modelo técnico de ganadería doble propósito se encuentra descrito de manera ordenada y que la propuesta de valor se fundamenta en la frescura del producto, la cercanía con el cliente, el cumplimiento, la procedencia conocida y el manejo básico de calidad sanitaria.  De igual manera, se evidencia que la iniciativa contempla una programación operativa funcional, asociada a la compra de semovientes, equipos, adecuaciones, banco de forraje, insumos y generación de autoempleo. Estos elementos muestran que existe una estructura técnica y operativa coherente para la puesta en marcha de la unidad productiva.  En el componente financiero, el informe también reconoce que el proyecto presenta organización en inversiones, costos, gastos, recurso humano y valor solicitado al Fondo Emprender, con una solicitud de recursos acorde con una unidad agropecuaria de pequeña escala. Además, se identifica una TIR de 27,18%, indicador que refleja una rentabilidad potencial del flujo proyectado. Si bien se señalan aspectos que pueden fortalecerse, considero que estos corresponden a precisiones técnicas ajustables y no a fallas que desvirtúen por completo la viabilidad, pertinencia y capacidad de ejecución del proyecto.  También solicito tener en cuenta el enfoque social de la iniciativa. Este proyecto está orientado a una persona víctima y vulnerable, con autorreconocimiento campesino, liderazgo femenino, vocación productiva rural y compromiso con la generación de ingresos en el territorio. Su ejecución contribuiría a fortalecer la economía campesina, dinamizar circuitos cortos de comercialización y mejorar las condiciones de vida de la postulante y su entorno.  Reconozco de manera respetuosa las observaciones realizadas sobre la necesidad de fortalecer algunos aspectos relacionados con la validación cuantitativa del mercado, parámetros productivos, costos pecuarios e indicadores de impacto. Sin embargo, solicito que dichas observaciones sean valoradas de manera proporcional, teniendo en cuenta que el proyecto sí presenta mercado objetivo, proceso productivo, productos definidos, inversión coherente, componente legal identificado, enfoque social y resultado financiero positivo.  Por lo anterior, solicito respetuosamente:  Revisar la calificación asignada a los componentes comercial, técnico, financiero, impacto y articulación territorial. Verificar si las fortalezas reconocidas en el informe fueron ponderadas suficientemente dentro del puntaje final. Reconsiderar el concepto de evaluación, teniendo en cuenta la pertinencia del proyecto frente al objeto de la convocatoria y los soportes cargados en plataforma. En caso de mantenerse el concepto, solicito se indique de manera discriminada la calificación por variable, para conocer con claridad los criterios que impidieron alcanzar la viabilidad técnica.  Presento esta solicitud con respeto, buena fe y confianza en que el proceso de evaluación pueda revisar integralmente la información aportada, valorando tanto las observaciones realizadas como las fortalezas técnicas, sociales, productivas y territoriales del proyecto.  Atentamente,  BEATRIZ RUIZ ARZUAGA C.C. 36.683.085 Proyecto 111525 – GANADERÍA MIS CASITAS Convocatoria 159-1C Víctimas y Vulnerables</t>
  </si>
  <si>
    <t>ID Proyecto: 111525
Nombre del proyecto: GANADERÍA MIS CASITAS 
Convocatoria: 159 - 1C / Víctimas y Vulnerables
En atención a la observación presentada, se precisa que la evaluación del plan de negocios se realizó con base en la información registrada y los soportes aportados por la postulante al momento de la evaluación, conforme a la regla aplicable del proceso, según la cual un puntaje final inferior a 65 se clasifica con concepto NO VIABLE.
De manera consistente con lo indicado por la postulante, el reconoce fortalezas del proyecto en la identificación del cliente y del mercado local, la claridad del producto (leche cruda bovina y terneros destetados), la descripción general del proceso técnico, la organización básica de la inversión y el valor social de la iniciativa. No obstante, el mismo informe concluye que el proyecto no alcanza el umbral mínimo de viabilidad debido a debilidades que afectan la confiabilidad de las ventas, los ingresos y la demostración de impacto, entre otras. En consecuencia, la calificación corresponde estrictamente al nivel de sustentación y consistencia evidenciado en la formulación evaluada.
Componente comercial: Aunque se reconoce una orientación comercial clara y un mercado potencial identificado, el informe señala vacíos que afectan la planeación, principalmente por falta de sustento cuantitativo (volúmenes reales de compra, frecuencia de adquisición, participación esperada y validación cuantitativa de la demanda), así como una lectura competitiva aún general y una estrategia de canales sin la precisión requerida en costos, frecuencia, responsables y medición de resultados. Por tanto, la observación no desvirtúa los hallazgos señalados, dado que la calificación se fundamentó en la ausencia de soportes verificables suficientes para sustentar las ventas proyectadas.
Componente técnico: El informe reconoce una descripción ordenada del modelo de ganadería doble propósito y una programación operativa funcional; sin embargo, establece como debilidad relevante la falta de parámetros productivos precisos que soporten la proyección de ingresos (p. ej., características del hato, variables reproductivas y productivas, y consistencia de la producción estimada), indicando además que la proyección utilizada requiere supuestos de producción por vaca/día que exceden estándares regionales y no consideran factores como curva de lactancia o periodo seco. En consecuencia, se mantiene la valoración, toda vez que la viabilidad técnica depende de que la proyección productiva esté sustentada con indicadores realistas y verificables dentro de la formulación.
Componente legal: Se reconoce la identificación de trámites principales; no obstante, el informe evidencia necesidades de mayor precisión normativa, validación de costos y tiempos realistas, así como una ruta clara de cumplimiento (incluida la sustentación de la implementación de Buenas Prácticas Ganaderas y la justificación de costos reportados). Por ello, se ratifica la calificación asignada a este componente con base en los vacíos de sustento y trazabilidad consignados en la evaluación.
Componente financiero: El informe indica que la estructura de inversiones y rubros solicitados es organizada y coherente con la actividad; sin embargo, precisa que la principal debilidad está en la confiabilidad de las ventas proyectadas por depender de supuestos técnicos no sustentados, además de señalar ajustes necesarios en proyección de terneros, omisión de costos pecuarios relevantes y coherencia del recurso humano frente a una operación diaria y permanente. Adicionalmente, aunque se reporta una TIR, el informe advierte que debe interpretarse con cautela por depender de supuestos productivos no suficientemente sustentados. En consecuencia, la observación presentada no aporta elementos que modifiquen las inconsistencias de base identificadas en la formulación evaluada.
Componente de impacto: El informe reconoce impactos potenciales (económicos, sociales, ambientales y tecnológicos), pero concluye que se presentan de forma general sin traducirse en metas e indicadores medibles, y con una articulación institucional aún incipiente sin roles, compromisos o evidencias. Por tanto, se mantiene la valoración, dado que la evaluación se basó en la falta de concreción y verificabilidad del impacto dentro del plan presentado.
En síntesis, revisada la observación y contrastada con el contenido del informe, se ratifica que las fortalezas señaladas sí fueron reconocidas; sin embargo, las debilidades identificadas en los componentes comercial, técnico, financiero e impacto afectan la suficiencia de sustento para alcanzar el umbral mínimo de viabilidad, motivo por el cual se mantiene el resultado. Así mismo, se ratifica que continúan vigentes las recomendaciones de mejora consignadas en el informe para una eventual reformulación del plan de negocios (fortalecimiento de validación de demanda, parámetros productivos, proyecciones, costos faltantes, coherencia del recurso humano, ruta legal y metas de impacto).
Concepto: Revisado el plan de negocios y la observación presentada, se encuentra que el concepto otorgado es acorde con lo identificado inicialmente en el informe de evaluación. Por tanto, se mantiene el concepto NO VIABLE.</t>
  </si>
  <si>
    <t>Respetados evaluadores de Fondo Emprender, agradecemos la evaluación realizada al proyecto Grupo Asociativo Porcícola Xiomara (ID 112014), el cual obtuvo concepto de viabilidad con una calificación de 68,94, destacándose por su estructura comercial bien planteada, su coherencia técnica productiva y su base operativa con avances reales en el territorio.  En este sentido, la presente comunicación tiene como finalidad aportar precisiones que permitan fortalecer la interpretación del proyecto y solicitar respetuosamente la reconsideración de su valoración.  En el componente comercial, el informe reconoce un trabajo sólido en la caracterización del cliente, con comprensión del mercado porcícola y de la lógica de compra, así como un análisis competitivo con referencias de precios y condiciones reales.  La observación sobre la necesidad de aterrizar el mercado a escala local y mejorar la medición de canales se entiende como un ajuste metodológico, más no como una debilidad estructural, dado que el proyecto ya evidencia una comprensión del comportamiento comercial y una estrategia basada en contacto directo, ferias y comercialización territorial, lo cual es propio y funcional para el sector rural. En el componente técnico, se resalta que el evaluador identifica claridad en el proceso productivo, diferenciación de líneas comerciales, manejo del ciclo biológico y planificación de producción, lo cual refleja conocimiento del negocio y reduce de manera significativa el riesgo operativo.  Las recomendaciones relacionadas con la coherencia entre capacidad instalada, tiempos de atención y producción proyectada son elementos de ajuste fino que pueden ser incorporados para fortalecer la eficiencia, sin comprometer la viabilidad del modelo productivo, el cual presenta una base técnica adecuada para su implementación. En el componente legal, se reconoce la identificación de trámites esenciales para la operación formal, lo que demuestra intención de cumplimiento normativo.  Las observaciones en materia ambiental y municipal se interpretan como oportunidades de fortalecimiento en la estructuración documental del proyecto, más no como una limitación de fondo, considerando que la actividad ya contempla elementos de control sanitario y gestión productiva alineados con las exigencias del sector.  Frente al componente financiero, el informe destaca una estructura organizada, coherencia en la proyección de ingresos y costos, así como una rentabilidad positiva, con una TIR aproximada del 24,9%, lo cual es consistente con las dinámicas del sector agropecuario.  Los ajustes sugeridos en coherencia entre precios, volúmenes y costos fijos se entienden como elementos técnicos de afinación que permiten mejorar la precisión del modelo, sin afectar la lógica económica general ni la sostenibilidad proyectada del negocio.  En cuanto al componente de impacto, es relevante destacar que el proyecto parte de una base asociativa con actividad productiva en marcha, infraestructura existente y generación de empleo, lo cual le otorga un nivel de madurez superior frente a iniciativas que parten desde cero.  La observación sobre la necesidad de fortalecer indicadores y gobernanza se reconoce como un aspecto clave de formalización interna, pero no desvirtúa el impacto real ya existente en el territorio ni su potencial de crecimiento. Adicionalmente, es importante resaltar que el proyecto no representa una iniciativa aislada, sino un proceso organizado que busca consolidar una actividad productiva ya existente, lo cual disminuye riesgos de implementación y fortalece la probabilidad de cumplimiento de resultados. Esto es especialmente relevante en proyectos asociativos, donde la experiencia previa y el trabajo conjunto se convierten en factores determinantes para la sostenibilidad. En consecuencia, considerando que el proyecto cuenta con base productiva real, conocimiento técnico del negocio, coherencia comercial, viabilidad financiera y un impacto territorial identificado, y que las observaciones realizadas corresponden principalmente a aspectos de precisión operativa y fortalecimiento estructural, se solicita respetuosamente la reconsideración de la valoración asignada, con el propósito de que el proyecto sea valorado de manera más acorde a su nivel de madurez, reduciendo la percepción de riesgo y permitiendo su consideración dentro de las iniciativas con mayor potencial de asignación de recursos.</t>
  </si>
  <si>
    <t>Proyecto: 112014
Nombre del proyecto: Grupo Asociativo Porcicola Xiomara
Convocatoria: 159 - 1C / Víctimas y Vulnerables
Criterio observado: Revisión del concepto y puntaje asignado frente a las oportunidades de mejora identificadas en los componentes comercial, técnico, legal, financiero e impacto.
Observación del postulante: Solicita revisión del resultado de evaluación, considerando que las oportunidades de mejora señaladas ya se encuentran abordadas en el plan de negocios.
Resumen de la observación del postulante: El postulante manifiesta inconformidad frente a la valoración realizada y solicita que se reconsidere el puntaje, bajo el argumento de que el proyecto cuenta con elementos suficientes para soportar su viabilidad y que las recomendaciones efectuadas no deberían afectar la calificación obtenida.
Respuesta del evaluador: Revisada la observación presentada y efectuado nuevamente el contraste con la información contenida en el informe de evaluación y en la herramienta de evaluación del plan de negocios, se ratifica el concepto emitido, toda vez que no se identifican soportes omitidos que permitan modificar la valoración inicialmente asignada. El plan fue evaluado como iniciativa de creación asociativa del sector agropecuario, actividad porcícola, ubicada en Huila – La Plata, con concepto VIABLE y puntaje final de 68,94; no obstante, la viabilidad otorgada no elimina las oportunidades de mejora técnicas, comerciales, legales, financieras y de impacto señaladas en el informe.
En el componente comercial, aunque el proyecto presenta una identificación general del cliente, del mercado y de los canales de comercialización, persiste la necesidad de precisar el dimensionamiento del mercado a escala territorial, en particular el número de compradores potenciales en La Plata y municipios objetivo, la frecuencia o volumen de compra por segmento y la participación esperada de cada perfil de cliente en los ingresos proyectados. Asimismo, la estrategia comercial requiere mayor especificidad en metas por canal, indicadores de conversión, cobertura geográfica, frecuencia de gestión comercial y diferenciación técnica frente a competidores, considerando variables propias del negocio porcícola como genética, estándares sanitarios, uniformidad de peso, bioseguridad y desempeño productivo, y no únicamente criterios de precio o cercanía.
En el componente técnico, se mantiene la observación relacionada con la coherencia entre la capacidad instalada, el tiempo efectivo de atención diaria, la disponibilidad de personal y las salidas mensuales proyectadas. Para una unidad productiva porcícola, la operación exige continuidad en actividades de alimentación, sanidad, limpieza, control reproductivo, manejo de lechones, levante y ceba; por tanto, la formulación debe demostrar con mayor precisión que la infraestructura, el calendario productivo, la mano de obra y los recursos operativos son suficientes para soportar los volúmenes previstos. Adicionalmente, continúan pendientes mayores precisiones sobre manejo de mortalidad, efluentes, vertimientos, uso eficiente del agua, adecuaciones locativas, bioseguridad y bienestar animal, aspectos necesarios para reducir riesgos operativos y ambientales durante la ejecución.
En el componente legal, si bien se identifican trámites orientados a la formalización de la actividad, la observación se ratifica porque el plan debe completar con mayor detalle el paquete legal, ambiental y municipal aplicable a una granja porcícola. En particular, se requiere precisar los permisos, conceptos o gestiones ante la autoridad ambiental competente para el manejo de residuos, aguas y vertimientos, así como las obligaciones relacionadas con uso de suelo, industria y comercio y demás requisitos territoriales que condicionan la operación. Estos aspectos deben contemplar responsables, tiempos y costes realistas, con el fin de disminuir riesgos de incumplimiento normativo durante la puesta en marcha.
En el componente financiero, la revisión ratifica la necesidad de mejorar la consistencia entre los precios de venta registrados, el esquema real de comercialización por peso, los volúmenes proyectados, la capacidad productiva y la infraestructura disponible. También se mantiene la recomendación de revisar costes fijos, servicios públicos, punto de equilibrio y clasificación de rubros, dado que la ejecución financiera debe reflejar con claridad qué recursos corresponden a insumos del ciclo productivo, operación, adecuaciones, gastos administrativos o inversión. Lo anterior es relevante para asegurar trazabilidad presupuestal, coherencia entre la proyección técnica y financiera, y sostenibilidad del flujo de caja durante la operación.
En el componente de impacto, aunque se reconoce el valor social de la iniciativa asociativa, la generación de empleo y los avances previos del proyecto, persiste la necesidad de fortalecer la estructura de gobernanza del grupo. Al tratarse de una iniciativa asociativa, el plan debe documentar con mayor rigor los roles de los integrantes, mecanismos de toma de decisiones, responsabilidades operativas, aportes, reglas de distribución de beneficios, manejo de conflictos, seguimiento interno e indicadores verificables de sostenibilidad social y comunitaria. La ausencia de estos elementos incrementa el riesgo organizativo y limita la demostración de sostenibilidad asociativa en el mediano plazo.
Conforme a la metodología aplicada en la herramienta de evaluación, estructurada por componentes y criterios del Acuerdo 010 de 2019, y una vez revisados los argumentos de la observación frente al contenido previamente evaluado, se concluye que las oportunidades de mejora identificadas permanecen vigentes y no se evidencia información adicional suficiente para modificar el puntaje o el concepto. En consecuencia, se ratifica la evaluación inicial, manteniendo el proyecto en condición VIABLE con puntaje de 68,94, sin ajuste en la calificación asignada.
Concepto: Revisado nuevamente el plan de negocios y la observación presentada, se encuentra que el concepto emitido es acorde con lo identificado inicialmente en la evaluación. El proyecto fue clasificado como viable, con puntaje final de 68,94, manteniendo oportunidades de mejora que deben ser atendidas para fortalecer su ejecución y sostenibilidad.
Efecto: Se ratifica el concepto y el puntaje asignado.</t>
  </si>
  <si>
    <t>Yo, Nelson Enrique Camargo Florez, presento observación en relación con el puntaje de 77,6 puntos asignado al plan de negocios Avícola Bichote, identificado con el ID 112040. Si bien reconozco y valoro el concepto de VIABLE y la profundidad del análisis realizado, considero respetuosamente que la calificación no refleja de manera precisa el nivel de detalle, la coherencia operativa y el sustento técnico y comercial que la propuesta demuestra en cada uno de sus componentes. Es importante señalar que este plan de negocios fue presentado anteriormente y en esta oportunidad se atendieron de manera rigurosa todas y cada una de las recomendaciones formuladas en aquella primera evaluación. Se trabajó intensamente en fortalecer el componente técnico, en detallar con mayor precisión el proceso productivo, en ajustar las proyecciones financieras y en profundizar el análisis de mercado, siempre con la convicción de construir una propuesta sólida que reflejara fielmente la realidad de mi unidad productiva, la cual se encuentra actualmente en marcha y ha logrado sostenerse a pesar de las difíciles circunstancias que enfrento como víctima del conflicto armado.  Soy un emprendedor que ha convertido el dolor y la adversidad en motor de desarrollo para mi familia y mi comunidad. La Avícola Bichote no es una idea teórica ni un ejercicio académico, es un proyecto real que ya genera ingresos, que ya tiene clientes frecuentes, que ya ha realizado ventas piloto exitosas y que ha demostrado su viabilidad en el terreno. Cada dato consignado en el plan de negocios proviene de la experiencia directa, de los registros que llevo personalmente y del conocimiento acumulado durante años de trabajo en el sector avícola. Por eso, recibir una calificación que apenas supera el umbral mínimo de viabilidad, cuando el proyecto demuestra una TIR del 28 por ciento, una estructura de costos realista y un mercado claramente identificado y validado, resulta profundamente desalentador y no llena mi conformidad como emprendedor.  El informe de evaluación señala acertadamente que el proyecto es sólido, pertinente y coherente, pero identifica oportunidades de mejora que, en varios casos, ya se encontraban abordadas en esta nueva versión precisamente como resultado de las correcciones solicitadas anteriormente. Por ejemplo, frente al señalamiento sobre la necesidad de recalcular la capacidad instalada y ajustar la proyección de ventas, el plan actual describe con exhaustividad el ciclo productivo completo de 120 días y justifica la meta de 8.700 aves anuales mediante un sistema de lotes escalonados que permite diez cosechas al año, una explicación que se incorporó para atender las observaciones previas sobre la continuidad de la oferta. De igual forma, la caracterización detallada de múltiples perfiles de clientes no es una dispersión sino una fortaleza estratégica que demuestra el conocimiento profundo de toda la cadena de comercialización, desde el productor hasta el consumidor final.  En cuanto a la dependencia operativa de una sola persona, es fundamental comprender que este es un proyecto de economía popular en fase de crecimiento, donde la inversión en equipamiento como bebederos automáticos y sistemas de registro digital tiene precisamente el propósito de aumentar la eficiencia y reducir la carga operativa, permitiendo que el gestor pueda manejar adecuadamente la producción mientras se generan los recursos para futuras contrataciones.  Por todo lo anterior, y considerando que se atendieron las recomendaciones de la evaluación anterior, que soy un emprendedor víctima del conflicto que ha demostrado resiliencia y compromiso con su proyecto productivo, y que la unidad avícola se encuentra actualmente en funcionamiento con resultados comerciales comprobables, solicito respetuosamente una revisión al alza del puntaje de 77,6 puntos, pues confío en que esta nueva versión del plan de negocios refleja adecuadamente la viabilidad y el potencial de impacto que Avícola Bichote representa para mi familia, para mis clientes y para la economía rural de Chinácota.</t>
  </si>
  <si>
    <t>Revisada la observación presentada, se precisa que la evaluación del plan de negocios se realizó con base en la información registrada y visible en el formulario oficial del Fondo Emprender, conforme a los criterios metodológicos y normativos vigentes.
En el componente comercial, se reconoció la identificación del mercado, la validación mediante ventas piloto y el conocimiento de la cadena de comercialización. La calificación asignada refleja que, si bien el análisis es pertinente, la amplitud de perfiles de clientes y la estrategia de atención simultánea presentan oportunidades de mayor focalización y precisión estratégica, lo cual incidió en la ponderación final.
Respecto al componente técnico‑operativo, se valoró positivamente el fortalecimiento del proceso productivo, la explicación del sistema de lotes escalonados y la coherencia del ciclo avícola descrito. No obstante, la evaluación identificó riesgos asociados a la dependencia operativa de una sola persona y a la necesidad de consolidar mecanismos de soporte y control para garantizar sostenibilidad en escenarios de crecimiento, aspectos que fueron considerados dentro del puntaje otorgado.
En el componente financiero, se reconocieron indicadores positivos como la TIR del 28 %, la estructura de costos realista y la proyección de ventas sustentada en experiencia previa. Sin embargo, la calificación no se fundamenta únicamente en los indicadores financieros, sino en la coherencia integral entre operación, escalabilidad, riesgos productivos y sostenibilidad de largo plazo.
Finalmente, en el componente de impacto, se valoró el aporte del proyecto al desarrollo rural, la resiliencia del emprendedor y la generación de ingresos en el territorio. Estos elementos contribuyeron al concepto de viabilidad, sin que se evidencien factores adicionales que justifiquen un ajuste del puntaje asignado.
En consecuencia, las observaciones formuladas corresponden a precisiones y solicitudes de mayor ponderación de fortalezas que ya fueron consideradas dentro del proceso evaluativo.</t>
  </si>
  <si>
    <t>Solicitud de revisión técnica de evaluación – Proyecto ACUÍCOLA ARAPAIMA:  Cordial saludo. Desde la Unidad de Emprendimiento SBDC SENA – Regional Putumayo, solicitamos respetuosamente la revisión técnica de la evaluación otorgada al proyecto ID 112267 – CREAR ESP – ACUÍCOLA ARAPAIMA, el cual obtuvo una calificación de 76,54 puntos.  Lo anterior debido a que, al realizar un análisis comparativo con proyectos de la misma convocatoria que obtuvieron puntajes de hasta 97,85 puntos, evidenciamos inconsistencias técnicas, metodológicas y financieras graves que no corresponden a calificaciones cercanas al puntaje máximo.  De manera específica, en el proyecto ID 120554 – CREAR ESP – GANADERÍA BIOHATO GAIAS se identificaron los siguientes hallazgos:  Inconsistencias financieras entre el ITEM 9 – Proyección de Ventas y el Modelo Financiero, reportando en un apartado una TIR del 21% y VPN de $102.662.478, mientras que en el Modelo Financiero se registra una TIR del 24% y VPN de $168.682.424, utilizando además tasas de descuento diferentes (12% y 10%). Campos obligatorios sin diligenciar en el ITEM 11 – Equipo de Trabajo, específicamente en “Meses requeridos en Año 1” para los cargos de Operario 2, Operario 3, Contador Público y Administrador, situación que afecta directamente: el cálculo real de nómina, el flujo de caja, la utilidad operacional, el VPN, y la TIR del proyecto. Posible subvaloración de costos laborales, evidenciando cargos bajo modalidad de jornal sin factor prestacional y sin soporte suficiente de empleo digno, pese a que el Fondo Emprender promueve generación de empleo formal y digno como criterio relevante de evaluación. Capacidad instalada sobredimensionada frente a la producción proyectada, evidenciando capacidad ociosa excesiva. El proyecto registra una capacidad instalada mensual de 20.880 unidades frente a una producción máxima cercana a 11.664 unidades. Ausencia de innovación diferencial real, considerando que conceptos como ganadería regenerativa, sistemas silvopastoriles y Buenas Prácticas Ganaderas corresponden actualmente a prácticas ampliamente implementadas en el sector agropecuario.  A pesar de estas inconsistencias, el proyecto obtuvo una calificación de 97,85 puntos.  Por el contrario, el proyecto ACUÍCOLA ARAPAIMA presenta:  coherencia metodológica y financiera; innovación aplicada mediante sistemas RAS y acuaponía; integración tecnológica; economía circular; trazabilidad productiva; sostenibilidad ambiental; análisis de mercado estructurado; y una propuesta de valor claramente diferenciada.  Por esta razón, consideramos que el puntaje obtenido por ACUÍCOLA ARAPAIMA no refleja la calidad técnica real del proyecto ni guarda proporcionalidad frente a otros proyectos evaluados dentro de la convocatoria.  En virtud de lo anterior, solicitamos respetuosamente la revisión de la evaluación realizada al proyecto ACUÍCOLA ARAPAIMA, con el fin de garantizar objetividad, equidad y rigurosidad técnica dentro del proceso evaluativo.  Agradezco de antemano su atención y quedo atenta a su respuesta.</t>
  </si>
  <si>
    <t xml:space="preserve">Proyecto: 112267
Nombre del proyecto: ACUICOLA ARAPAIMA
Convocatoria: 159 - 1C / Víctimas y Vulnerables
Criterio observado: Valoración integral del plan de negocios, comparación con otro proyecto evaluado, componentes comercial, técnico, legal, financiero e impacto.
Observación del postulante
El postulante solicita revisar la evaluación del proyecto, señalando que existen elementos favorables que, a su juicio, deberían reflejarse en una mayor valoración, y plantea una comparación con otro proyecto evaluado. La observación sugiere que, al existir potencial, experiencia previa, operación productiva, clientes activos, formalización y rentabilidad proyectada, las recomendaciones realizadas no deberían afectar la calificación obtenida. No obstante, el informe de evaluación ya reconoce dichas fortalezas y, precisamente por ello, el plan fue clasificado como VIABLE con 76,54 puntos. 
Resumen de la observación
Revisado el informe de evaluación 112267-Informe Evaluación Conv 159-1C.pdf y el plan de negocios se evidencia que ACUICOLA ARAPAIMA cuenta con un componente comercial bien orientado, una propuesta técnica sólida, avances legales relevantes, impacto social y ambiental significativo, producción previa, clientes activos y una TIR de 36,91%, elementos que fueron valorados positivamente dentro del puntaje final. 
Respuesta del evaluador
Revisada la observación presentada, se precisa que la evaluación del proyecto 112267 se realiza de manera individual e integral sobre la información contenida en su propio plan de negocios, sus componentes, sus soportes y su coherencia interna. La comparación con otro proyecto evaluado no constituye por sí misma un criterio técnico suficiente para modificar la calificación, dado que cada iniciativa tiene condiciones particulares de sector, alcance, inversión, estructura de costes, capacidad instalada, mercado, riesgos y nivel de soporte documental. En consecuencia, aun cuando existan similitudes generales entre proyectos, la calificación debe responder al análisis específico del plan ACUICOLA ARAPAIMA y no a la valoración otorgada a una iniciativa distinta.
En el componente comercial, el informe reconoce que ACUICOLA ARAPAIMA presenta una formulación bien construida y aterrizada a la realidad de San Miguel y su zona de influencia, al identificar dos segmentos de cliente: restaurantes, famas y expendios que requieren abastecimiento constante, y hogares que priorizan frescura, precio accesible y confianza en el origen del alimento. También se valoró positivamente que el proyecto entienda el problema territorial asociado a la dependencia de pescado de otras regiones, mayores costes logísticos y pérdidas por transporte, así como la oportunidad de posicionar un proveedor local con entregas rápidas y trazabilidad. 
No obstante, se ratifica que el componente comercial requiere fortalecer el soporte documental de las cifras de mercado. El informe indica que las cifras están bien planteadas, pero deben respaldarse mejor con fuentes externas verificables; además, la proyección comercial inicia con ventas constantes desde el primer mes, sin curva progresiva de entrada al mercado ni variaciones por estacionalidad, aspecto relevante tratándose de pescado, cuya demanda puede variar según temporadas y hábitos de consumo. Por tanto, la observación comercial no desconoce el potencial del negocio, sino que busca mejorar la confiabilidad de la demanda proyectada y la programación de ventas. 
El plan de negocios muestra que para el año 1 se proyectan ventas mensuales constantes de 1.300 unidades para el producto 1, 1.300 unidades para el producto 2 y 150 unidades para el producto 3 en todos los meses, sin variaciones mensuales. Esta estructura confirma la observación del informe respecto a la ausencia de gradualidad y estacionalidad, pues el modelo financiero asume estabilidad comercial desde el primer mes de operación ampliada, sin tener en cuenta la fase de puesta en marcha y adecuación del proyecto.
En el componente técnico, se ratifica que el proyecto presenta una de sus mayores fortalezas. El informe destaca la formulación detallada del sistema productivo, incluyendo preparación de tanques, siembra y aclimatación de alevinos, control de parámetros de agua, alimentación con insumos locales y fitoterapia, cosecha, eviscerado, empaque y entrega del producto. También se reconocen como diferenciales la combinación de acuicultura y acuaponía, el uso del sistema RAS, el control sanitario y el manejo de cadena de frío. 
Sin embargo, la evaluación  también señala que el plan operativo concentra desembolsos importantes en pocos meses y no deja suficientemente clara una etapa de preoperación o transición entre la capacidad actual y la ampliación prevista. Dado que el proyecto ya viene funcionando, la ampliación debería reflejar de manera más ordenada el tiempo requerido para instalar equipos, ajustar el sistema y escalar la producción antes de llegar al nivel máximo de ventas. Esta observación es relevante porque afecta la ejecución, la caja y la coherencia entre inversión, producción y comercialización. 
En el componente legal, se reconoce que ACUICOLA ARAPAIMA tiene un buen nivel de formalización. El informe identifica avances concretos como uso del suelo compatible, concesión de agua y permiso de vertimientos, registro ICA y permiso de cultivo ante AUNAP en condición de subsistencia con proyección a comercialización formal. También se valora la figura asociativa prevista como ESAL, al ofrecer una estructura adecuada para un plan de negocio asociativo y fortalecer la gobernanza del proyecto. 
No obstante, se mantiene la recomendación de dejar más explícita la gestión integral de vinculación laboral y seguridad social del equipo humano, así como completar oportunamente el permiso de bomberos y asegurar que la documentación esté alineada con la fase de ampliación. Estos aspectos no son menores, porque inciden en la formalización completa, en la ejecución ordenada y en la confiabilidad legal del plan durante la etapa de financiación. 
En el componente financiero, se ratifica que el proyecto tiene una base estructurada y parte de una operación existente, lo cual fue valorado positivamente. El informe reconoce que el plan plantea un escalamiento de una actividad que registra producción previa y clientes activos, lo cual da soporte real a las proyecciones. Sin embargo, al revisar cómo se sostiene la rentabilidad en la práctica, se identifican alertas que deben ser ajustadas para fortalecer la confiabilidad financiera. 
La primera alerta financiera corresponde a la velocidad de crecimiento. El informe señala que el plan proyecta ventas estables desde el inicio del primer año, con los mismos volúmenes mes a mes para tilapia, cachama y lechuga, lo que sugiere que el negocio arrancaría inmediatamente en un nivel alto de operación, sin periodo de adaptación comercial, logística o productiva. Esta forma de proyectar puede mejorar los ingresos en el papel, pero genera presión financiera, especialmente cuando el proyecto amplía capacidad, incorpora equipos o cambia su escala productiva. 
La segunda alerta corresponde a la relación entre ventas y estructura de costes, especialmente la nómina. El informe indica que el plan incorpora un equipo amplio para el nivel de operación esperado en el arranque, lo cual puede pesar significativamente sobre los ingresos; cuando la nómina absorbe una parte alta de las ventas, el margen operativo se reduce y el proyecto se vuelve más sensible ante retrasos en comercialización, menor producción o incremento de costes. Por ello, el informe recomienda escalonar la contratación y priorizar los cargos estrictamente necesarios en la fase inicial. 
La tercera alerta se relaciona con la capacidad instalada y el aprovechamiento de la línea de lechuga. El informe indica que, en tilapia y cachama, la capacidad reportada podría sostener el nivel de ventas previsto, lo cual es positivo; sin embargo, en la línea de lechuga se observa diferencia entre capacidad mensual y volumen proyectado de venta, lo que sugiere un aprovechamiento parcial de esa unidad productiva. Este punto representa una oportunidad para mejorar ingresos y flujo de caja con la misma infraestructura. 
La cuarta alerta corresponde a necesidades y requerimientos. El informe reconoce que el proyecto identifica ampliamente los recursos necesarios para fortalecer la operación, lo cual demuestra planeación y conocimiento productivo; sin embargo, también señala que la formulación requiere una mejor priorización de la inversión para asegurar que cada recurso solicitado tenga relación directa, inmediata y proporcional con el incremento esperado en producción y ventas. 
En particular, el informe identifica inversiones que deberían revisarse por su peso dentro del monto solicitado al Fondo Emprender, especialmente el kit solar por $70 millones y el motocarguero por $27 millones, considerados no esenciales en la etapa inicial y susceptibles de posponerse para liberar recursos, o debe fortalecerse su justificación para que se logre demostrar su real necesidad en el inicio de la financiación. Esta observación no invalida el proyecto, pero sí exige depurar la inversión para proteger liquidez y evitar sobreinversión al arranque. 
En el componente de impacto, se reconoce que el proyecto tiene un valor territorial, social y ambiental importante. El informe señala que no se trata de una idea en etapa temprana, sino de una iniciativa con experiencia acumulada, producción previa, clientes activos y trayectoria organizativa; además, integra familias campesinas víctimas del conflicto, incorpora un modelo productivo eficiente en uso de agua, reduce vertimientos y apuesta por prácticas sostenibles. 
No obstante, el informe precisa que el mayor reto del componente de impacto no está en el impacto en sí, sino en lograr que la estructura financiera acompañe ese potencial transformador sin desbordar la capacidad real del negocio. Por tanto, el hecho de que el impacto sea fuerte no elimina la necesidad de ajustar ventas, nómina, inversiones y plan operativo para que el modelo sea más eficiente y sostenible. 
Respecto a la TIR, se aclara que el indicador fue considerado dentro de la evaluación. El informe señala que el plan obtuvo una TIR de 36,91%, lo cual indica una rentabilidad atractiva para el sector agropecuario, apoyada en tecnificación, valor añadido, eficiencia en el uso de recursos y demanda local por frescura, trazabilidad y abastecimiento cercano. Sin embargo, una TIR favorable no sustituye el análisis integral del plan ni corrige automáticamente los riesgos asociados a ventas constantes desde el primer mes, nómina amplia, inversiones no esenciales y necesidad de proteger la liquidez. 
En consecuencia, se ratifica que el proyecto tiene potencial y por ello fue calificado como VIABLE con 76,54 puntos, pero también se ratifica que requiere ajustes específicos para aumentar la confiabilidad del plan, especialmente en el componente financiero. Las recomendaciones formuladas no son meras observaciones formales, sino aspectos que inciden directamente en la sostenibilidad, el flujo de caja, la ejecución de recursos y la capacidad del negocio para crecer de forma ordenada. 
Concepto
La observación basada en la comparación con otro proyecto no es procedente para modificar la calificación, porque la evaluación se realiza sobre la integralidad y coherencia del plan de negocios presentado por cada postulante. Para el caso del proyecto 112267, el informe reconoce fortalezas claras en mercado, técnica, formalización, experiencia previa e impacto, lo que sustenta el concepto VIABLE; sin embargo, también identifica ajustes relevantes en ventas, estacionalidad, plan operativo, estructura de personal, priorización de inversiones y aprovechamiento de capacidad instalada, especialmente en el componente financiero. 
Efecto
Se ratifica la calificación de 76,54 puntos y el concepto VIABLE, sin modificación. Las observaciones deben entenderse como una ruta de fortalecimiento para la etapa de financiación o una eventual reformulación, con énfasis en ajustar la proyección de ventas del primer año, reorganizar la contratación, depurar inversiones no esenciales, reforzar fuentes externas de mercado, definir una fase de preoperación más clara, formalizar la ruta laboral y aprovechar mejor la capacidad instalada de la línea de lechuga.
</t>
  </si>
  <si>
    <t xml:space="preserve">1. COMPONENTE COMERCIAL: VALIDACIÓN ESTADÍSTICA Y ESTRATEGIA DE PENETRACIÓN •Réplica técnica: Se rechaza la percepción de falta de precisión en el perfil. El cliente de MILHÉ no es un supuesto; es una realidad estadística validada con 150 encuestas directas en Aguachica. El 67% de los usuarios locales reportan frustración por la obsolescencia programada del calzado industrial, lo que nos otorga un nicho cautivo del 30% de la población económicamente activa (14.400 clientes potenciales).  •Costos Logísticos: El rubro de domicilios se ratifica en $0 para el usuario final como táctica de penetración agresiva de mercado. El costo real de operación (combustible, empaques ecológicos y logística) está totalmente cubierto en los $1.800.000 anuales asignados en gastos de ventas , asegurando un ticket promedio competitivo sin sacrificar el margen de contribución ponderado.  2. COMPONENTE TÉCNICO: BALANCEO DE LÍNEA Y CAPACIDAD REAL •Sustento de Capacidad: Se aclara el cálculo de capacidad instalada. La aparente baja producción por hora (0,3 par/hora) es una estrategia de calidad artesanal deliberada para el primer año. Un solo maestro artesano garantiza la promesa de valor de calzado para toda la vida, dedicando el tiempo necesario a costuras reforzadas y acabados manuales.  •Crecimiento escalable: La meta de 1.526 unidades en el Año 1 es conservadora y ocupa apenas el 50% de la capacidad técnica de la maquinaria industrial solicitada (Prensa de 30 ton y Troqueladora). Esto nos deja un margen de maniobra del 50% para atender picos de demanda por convenios con aliados como ACICAM y boutiques locales sin necesidad de inversión adicional en activos.  3. COMPONENTE LEGAL: BLINDAJE JURÍDICO Y PROPIEDAD INTELECTUAL •Entidades y Cumplimiento: La ruta legal es completa y trazable. El registro se formalizará ante la Cámara de Comercio de Aguachica ($100.000), el NIT ante la DIAN y el ICA ante la Alcaldía.  •Marca Registrada: Se confirma que los $1.300.000 asignados en el módulo legal se destinarán al registro de la marca MILHÉ ante la SIC. Esta inversión no es opcional; es la base de la protección del activo intangible y la identidad artesanal que nos diferencia de la copia industrial importada.  4. COMPONENTE FINANCIERO: CONSISTENCIA DE NÓMINA Y ESPECIFICACIONES •Estructura Salarial: Se ratifica que el Operario cuenta con una asignación de $2.691.730 mensuales (salario + prestaciones). El auxilio de transporte ($2.241.855 anuales) está correctamente desglosado en los gastos de administración para no inflar el factor prestacional directo, cumpliendo estrictamente con la normativa contable del manual financiero.  •Fichas Técnicas: Se eliminan referencias a marcas. Los recursos se ejecutarán según especificaciones técnicas de alto rendimiento: Troqueladora industrial de puente con presión de corte de 20 toneladas para cuero y Máquina jareteadora con motor ahorrador silencioso para acabados de alta precisión. Estos equipos justifican la inversión total de $73.498.650.  5. COMPONENTE DE IMPACTO: ECONOMÍA CIRCULAR Y VENTAS PILOTO •Avances Reales: MILHÉ ya tiene tracción. Se reportan ventas piloto iniciales que demuestran la aceptación del diseño. No estamos probando si el zapato gusta; estamos pidiendo capital para escalar lo que ya funciona.  •Meta Ambiental: El impacto no es retórico. Nos comprometemos contractualmente a la reutilización del 15% de los retales de cuero para la línea de marroquinería menor, minimizando el residuo sólido industrial. Además, el uso de empaques 100% ecológicos elimina el uso de 1.500 bolsas plásticas en el primer año.  •Gobernanza: Como proyecto individual de Economía Popular, el liderazgo de Milena Salgado integra 25 años de experiencia técnica con un modelo de gestión digital (WhatsApp Business y Meta Ads) que moderniza el oficio tradicional.   </t>
  </si>
  <si>
    <t xml:space="preserve">Proyecto: 112362
Concepto: Se ratifica
Componente Comercial
Frente a la recomendación del evaluador relacionada con la diferenciación del cliente, se precisa que esta no hace referencia a la inexistencia de una realidad estadística o a la validez de las encuestas realizadas, sino a la necesidad de caracterizar de manera diferenciada los datos demográficos (edad, estado civil, núcleo familiar, ocupación, entre otros) frente a los gustos, motivaciones y hábitos de compra, con el fin de lograr una comprensión más integral del cliente y del consumidor objetivo. Esta diferenciación no se evidencia de forma clara en la herramienta de evaluación, por lo cual la observación se mantiene.
En cuanto a los costos logísticos, la evaluación se realiza exclusivamente con base en la información consignada dentro del componente comercial de la herramienta. Si bien se identifican rubros asociados en gastos administrativos y de ventas, estos no se describen de manera específica ni se articulan claramente con el componente de canales, razón por la cual el evaluador se rige por lo expresamente diligenciado en el apartado correspondiente.
Componente Técnico
Respecto a la capacidad instalada, esta se determina a partir de los tiempos y datos operativos suministrados por la emprendedora en la herramienta. Las precisiones adicionales señaladas en la observación no se encuentran reflejadas en el archivo del proyecto, por lo cual no pueden ser tenidas en cuenta en el análisis técnico.
En relación con el crecimiento escalable, al presentarse inconsistencias derivadas de la capacidad instalada reportada y la ausencia de una justificación técnica clara, la evaluación realizada resulta pertinente. El evaluador se ciñe a la información consignada en la herramienta, sin considerar aclaraciones posteriores no incorporadas en esta.
Componente Legal
Sobre el cumplimiento normativo y las entidades competentes, no basta con enunciar las acciones a realizar; es necesario describir de forma detallada los documentos, trámites y actividades requeridas para la obtención de registros, licencias y permisos señalados en la herramienta. De igual manera, la constitución legal corresponde a la inscripción en la Cámara de Comercio, aspecto que debe quedar claramente desarrollado.
En cuanto al registro de marca, este no se evidencia diligenciado dentro del componente legal de la herramienta de evaluación, por lo cual no es posible considerarlo en el análisis efectuado.
Componente Financiero
Frente a la estructura salarial, no es procedente registrar los mismos valores tanto en gastos administrativos y de ventas como en el apartado de equipo de trabajo, dado que esto genera duplicidad y afecta la coherencia financiera del proyecto.
Respecto a las fichas técnicas, si bien no es obligatorio indicar la marca de la maquinaria, sí se requiere una descripción técnica mínima que incluya características como capacidad del motor, dimensiones, funcionalidad y especificaciones relevantes para el proceso productivo, lo cual no se evidencia de manera suficiente.
Componente de Impacto
En relación con los avances reales, aunque se proyectan ventas dentro del plan, no se evidencia en la herramienta la información señalada por la emprendedora en su observación. En coherencia con los demás componentes, el evaluador se rige únicamente por la información consolidada en el instrumento de evaluación.
Respecto a la meta ambiental, las acciones y resultados mencionados en la observación no se encuentran consignados en la herramienta, por lo cual no pueden ser evaluados, manteniéndose la calificación otorgada.
Respuesta General
En conclusión, la evaluación se realizó conforme a la información diligenciada en la herramienta y a los criterios establecidos. En la medida en que se atiendan las recomendaciones formuladas y se subsanen las falencias identificadas, el proyecto podrá aspirar a una mejor calificación en una próxima postulación.
</t>
  </si>
  <si>
    <t xml:space="preserve">Señores FONDO EMPRENDER – SENA Convocatoria Nacional No. 159 – 1C  Asunto: Respuesta Informe de Evaluación / Proyecto ID 112587 – AGROGANADERA YILU  Respetados evaluadores, reciban un cordial saludo;  De manera respetuosa me permito presentar respuesta frente a las observaciones contenidas en el Informe de Evaluación del proyecto identificado con ID 112587 – AGROGANADERA YILU, aclarando que en ningún momento existió intención de afectar el proceso, presentar información engañosa o realizar copia deliberada de contenidos. Soy un campesino nacido y criado en el municipio de Colombia, Huila, completamente arraigado al territorio y dedicado desde hace muchos años a las labores agropecuarias y ganaderas. Mi conocimiento proviene principalmente de la experiencia empírica adquirida durante toda mi vida en el campo, complementada con procesos de formación y capacitación recibidos a través del SENA en temas relacionados con ganadería y producción rural. Es importante manifestar que mi nivel de formación académica es limitado, situación que ha dificultado comprender y desarrollar adecuadamente muchos de los componentes técnicos, financieros y metodológicos exigidos dentro de la formulación del plan de negocio. A pesar de ello, siempre existió toda la voluntad y el interés de construir una propuesta seria y ajustada a la realidad de mi actividad productiva. Adicionalmente, vivo en una vereda muy apartada del municipio de Colombia, Huila, distante del Centro de Formación Agroindustrial ubicado en Campoalegre, desde donde muy amablemente me han brindado acompañamiento, orientación y asesoría técnica. Sin embargo, debido a las dificultades de distancia, costos de desplazamiento y especialmente a las situaciones de orden público y violencia que históricamente afectan nuestro territorio, en muchas oportunidades no me ha sido posible asistir presencialmente a los procesos de acompañamiento. Por esta razón, gran parte del apoyo recibido se realizó mediante llamadas y videollamadas. No obstante, la conectividad a internet en nuestra zona rural es bastante deficiente y precaria, incluso en ocasiones también dentro del casco urbano del municipio. Estas limitaciones dificultaron significativamente la comunicación, la comprensión de observaciones y el diligenciamiento de algunos apartados técnicos del proyecto. Debo aclarar igualmente que gran parte del apoyo operativo para el manejo de plataformas, documentos y organización de la información fue realizado con ayuda de un familiar residente en el pueblo, quien me colaboró especialmente teniendo en cuenta que ya había intentado presentarme en una convocatoria anterior durante el año 2025, sin lograr tampoco avanzar satisfactoriamente dentro del proceso. En ese contexto, si dentro del documento presentado existen apartes que puedan interpretarse como similares a otras estructuras o contenidos técnicos, ello obedeció principalmente a las dificultades propias del proceso de formulación, a mi limitado conocimiento técnico en elaboración de proyectos y al apoyo externo recibido para intentar cumplir con los requisitos exigidos por la convocatoria, mas no a una intención deliberada de copiar información o actuar de mala fe. Mi realidad es la de un campesino productor que diariamente trabaja en el campo, que ha vivido las dificultades del abandono rural y que incluso fue víctima de desplazamiento por la violencia en nuestro municipio. A pesar de ello, he permanecido en el territorio apostándole al trabajo honrado, a la producción agropecuaria y al deseo de sacar adelante mi actividad productiva como alternativa de estabilidad económica y permanencia en el campo. Por lo anterior, solicito muy respetuosamente que mi caso pueda ser revisado nuevamente considerando las condiciones sociales, territoriales, tecnológicas y educativas en las cuales fue formulado el proyecto, entendiendo que muchas de las debilidades identificadas obedecen más a limitaciones de acceso, acompañamiento presencial y capacidades técnicas de formulación, que a una intención de incumplir o afectar el proceso evaluativo. Reitero mi total disposición para aclarar, corregir, complementar o ajustar cualquier información que sea requerida, así como mi voluntad de continuar fortaleciendo mis conocimientos y capacidades para desarrollar adecuadamente el proyecto AGROGANADERA YILU. Agradezco profundamente la oportunidad brindada por el Fondo Emprender y el SENA a los campesinos de municipios afectados por la violencia y con limitadas oportunidades de acceso, esperando respetuosamente que pueda valorarse también el esfuerzo, la realidad territorial y la buena fe con la cual fue presentada esta iniciativa.  Cordialmente,  AGROGANADERA YILU ID 112587 </t>
  </si>
  <si>
    <t>ID Proyecto: 112587
Nombre del proyecto: AGROGANADERA YILU
Convocatoria: 159 - 1C / Víctimas y Vulnerables
Criterio observado: Concepto de evaluación y puntaje del plan de negocios, clasificado como NO VIABLE con puntaje de 53,73.
Observación del postulante: El postulante solicita la revisión del concepto emitido frente al resultado de evaluación del plan de negocios.
Resumen de la observación del postulante: Se revisa la observación presentada frente al concepto de evaluación, con el fin de verificar si existen elementos que permitan modificar el resultado inicialmente emitido.
Respuesta del evaluador: Revisada la observación presentada por el postulante y efectuado nuevamente el análisis integral del plan de negocios, se evidencia que los argumentos expuestos no desvirtúan las condiciones técnicas, comerciales, legales, financieras y de impacto identificadas en la evaluación inicial. El concepto previamente emitido se mantiene, toda vez que el plan presenta debilidades relevantes en la coherencia documental, la consistencia entre la información narrativa y las tablas de soporte, la proyección de ventas, la definición de ciclos productivos ganaderos, la planeación del recurso humano, la integración de costos legales dentro del presupuesto general y la sustentación de la sostenibilidad social, comunitaria y financiera del modelo de negocio.
En el componente comercial, aunque se identifican avances en la caracterización del cliente y en la comprensión general de la necesidad del mercado, persisten inconsistencias que afectan la trazabilidad y confiabilidad del análisis, tales como referencias a nombres o territorios que no corresponden plenamente con la iniciativa evaluada, así como una limitada cuantificación de la demanda local y de los costes asociados a la logística de distribución. Estas situaciones impiden concluir que la estrategia comercial esté suficientemente soportada para garantizar la ejecución del modelo en condiciones reales de mercado.
En el componente técnico, si bien el proyecto describe actividades asociadas a la producción de leche cruda y terneros, así como prácticas relacionadas con Buenas Prácticas Ganaderas y de Ordeño, se mantienen oportunidades de mejora en la definición operativa del sistema de ordeño, la capacidad productiva real del hato, la alineación del cronograma con las necesidades permanentes de operación y la coherencia entre la infraestructura, los recursos disponibles y las metas productivas proyectadas. Estas observaciones son relevantes porque la actividad agropecuaria requiere continuidad operativa y una planeación ajustada a ciclos biológicos reales.
En el componente legal, se ratifica que el plan presenta una base de formalización; sin embargo, aún requiere mayor precisión en la identificación de trámites, permisos y requisitos sanitarios y ambientales aplicables a la actividad lechera, así como su adecuada articulación con el presupuesto total del proyecto. La falta de integración de estos elementos dentro de la planeación financiera limita la valoración de la viabilidad operativa y normativa de la iniciativa.
En el componente financiero, persisten inconsistencias entre la información descrita en el plan y las cifras proyectadas, especialmente en ventas, cronogramas, ciclos de comercialización de terneros, clasificación de activos, costes logísticos y tiempo de contratación del personal requerido para una operación diaria. Aunque el plan registra un monto solicitado al Fondo Emprender de $73.537.156 y una TIR de 25,0997787179764 %, dicha rentabilidad debe interpretarse con cautela debido a que depende de supuestos productivos, sanitarios, comerciales y logísticos que no se encuentran suficientemente alineados en el documento.
En el componente de impacto, se mantienen debilidades en la sustentación de la permanencia del proyecto, la sostenibilidad del empleo, la continuidad operativa después de la inversión inicial y la articulación del enfoque social con metas verificables. Aunque se identifican intenciones asociadas al desarrollo rural, compras locales y mejora productiva, el plan no demuestra de manera suficiente cómo se sostendrán los resultados en el tiempo ni cómo se medirán los beneficios sociales y comunitarios planteados.
Por lo anterior, y de conformidad con los criterios de evaluación aplicables al Fondo Emprender, especialmente los relacionados con la valoración integral de la viabilidad del plan de negocios, la consistencia técnica, financiera, legal, comercial y de impacto, se concluye que el concepto inicialmente emitido es acorde con lo encontrado en el plan. En consecuencia, la observación no aporta elementos técnicos nuevos o soportes suficientes omitidos desde la evaluación que permitan modificar el resultado de la evaluación, por lo cual se ratifica el concepto de NO VIABLE y el puntaje de 53,73.
Concepto: Se ratifica el concepto, porque revisada la observación y analizado nuevamente el plan de negocios se encontraron las mismas oportunidades de mejora.
Efecto: Se ratifica el concepto de evaluación NO VIABLE y el puntaje de 53,73.</t>
  </si>
  <si>
    <t>Como emprendedora de 51 años, madre cabeza de familia y víctima de la violencia, me permito solicitar de manera respetuosa la revisión y reevaluación del puntaje otorgado al Plan de Negocios OVA SPORT que  es un emprendimiento familiar construido desde la experiencia real en el sector deportivo, desde el acompañamiento a mi hijo deportista y desde mi rol como madre que ha participado activamente en la elaboración de sus implementos deportivos, entendiendo de primera mano las necesidades del ciclismo en nuestra región. Este proyecto nace del conocimiento técnico, de la observación directa del mercado, de la cercanía con los clientes y de la necesidad de ofrecer productos funcionales, resistentes y adaptados al territorio. En el componente comercial, la evaluación menciona riesgos de sobreestimación y falta de precisión estratégica; sin embargo, esta información sí fue debidamente sustentada dentro del plan de negocios. Se identificaron claramente dos segmentos de mercado: por un lado, tiendas y distribuidores de artículos deportivos, con 883 establecimientos registrados en Nariño y 397 en Pasto; y por otro lado, el consumidor final, con 800 ciclistas identificados, de los cuales 450 son activos y frecuentes. Esta segmentación permitió definir un mercado potencial real, un mercado objetivo claro y una meta comercial alcanzable, estableciendo una participación conservadora del 5% en tiendas y la atención directa a 150 ciclistas desde el punto de venta, sin sobreestimación sino con base en demanda validada por experiencia previa. Además, se profundizó en detonantes reales de compra como la reposición por desgaste, higiene, moda, funcionalidad, impermeabilidad, ergonomía y personalización, así como la frecuencia de compra diferenciada entre ciclistas competitivos y recreativos. Las proyecciones comerciales también se respaldan en el histórico real del negocio, donde OVA SPORT pasó de ventas de $55 millones en 2023 a $84 millones en 2025, demostrando aceptación de mercado y crecimiento sostenido. En el componente técnico, sí se estableció con precisión el proceso productivo, los atributos diferenciales verificables y la coherencia entre capacidad instalada y demanda proyectada. OVA SPORT no presenta una propuesta únicamente descriptiva, sino un proceso técnico estructurado por línea de producto: camelback, canguros y maletas porta-bici, donde se detallan actividades, tiempos por lote, maquinaria requerida, responsables y controles de calidad específicos. Se definieron atributos verificables como el uso de telas resistentes e impermeables, refuerzo de costuras, sistemas de hidratación, distribución ergonómica del peso, válvulas funcionales, apliques reflectivos, pruebas de impermeabilidad con agua a presión, pruebas de resistencia, revisión de carga, control de cierres y validación de acabados. Esto demuestra conocimiento real del producto, procesos de validación y prototipaje con ciclistas reales. Asimismo, la articulación entre capacidad productiva y sostenibilidad operativa sí fue sustentada técnicamente: camelback con capacidad de 72 unidades frente a una demanda proyectada de 50; canguros con 82 unidades frente a 70 proyectadas; y maletas porta-bici con 24 unidades frente a 16 proyectadas, evidenciando margen suficiente para atender picos de demanda sin afectar calidad ni tiempos de entrega. En el componente legal, también se desarrolló de forma específica la viabilidad normativa, la compatibilidad del uso del suelo y las condiciones técnicas requeridas para la operación de OVA SPORT. Se estructuró bajo la actividad económica CIIU C1513, adecuada para una unidad productiva de manufactura especializada. Se definió como figura jurídica Persona Natural con Establecimiento de Comercio, acorde con la escala real del proyecto, además de contar con RUT activo, control administrativo, trazabilidad financiera y comercialización formal. Se indicó expresamente que el taller ya dispone de uso de suelo aprobado, reduciendo riesgos operativos desde la puesta en marcha. También se detallaron trámites como matrícula mercantil, RUT-DIAN, certificado de bomberos, SG-SST y registro de marca ante la SIC, incluyendo costos, tiempos y responsables. En el componente financiero, la inversión solicitada de $73.521.920 presenta trazabilidad clara entre la inversión, el incremento de capacidad instalada y los resultados esperados. Esta inversión se destina principalmente a maquinaria estratégica como máquina de coser industrial, prensa térmica de gran formato y cortadora industrial, además de capital de trabajo, nómina inicial e insumos productivos. No se plantea un crecimiento desproporcionado sino progresivo y sustentado: las ventas pasan de $136 millones en el año 1 a $372 millones en el año 5, respaldadas por el aumento gradual de unidades vendidas, nuevos canales comerciales y fortalecimiento del punto de venta. El punto de equilibrio de 13 unidades evidencia rápida sostenibilidad operativa, mientras que los indicadores financieros como TIR del 25%, VPN superior a $48 millones y utilidad neta positiva desde el año 3 demuestran viabilidad y retorno real. Finalmente, en el componente de impacto, OVA SPORT presenta bases sólidas y medibles que respaldan su sostenibilidad y escalabilidad. La estrategia comercial no depende únicamente del voz a voz ni de la gestión presencial, ya que contempla fortalecimiento digital mediante redes sociales, posicionamiento de marca, página web, distribuidores, participación en eventos deportivos y alianzas con tiendas especializadas en municipios estratégicos como Pasto, Ipiales, Tumaco y La Unión. La adquisición de maquinaria incrementa productividad, estandarización y control de calidad. Además, se generan 3 empleos formales y 5 indirectos, incluyendo población víctima del conflicto, fortaleciendo el impacto social y regional. Ambientalmente se implementan procesos de reutilización de retazos, empaques reciclados y producción limpia. Como mujer víctima de la violencia que encuentra en Fondo Emprender una verdadera oportunidad para salir adelante, creo profundamente que los pequeños pasos, la constancia, la disciplina y el trabajo digno generan grandes resultados. Por ello, solicito respetuosamente la reevaluación técnica del proyecto y el ajuste del puntaje obtenido, para lograr la asignación de recursos y hacer realidad este sueño familiar y empresarial que representa no solo una empresa, sino una nueva oportunidad de vida.</t>
  </si>
  <si>
    <t>Revisada la observación presentada, se precisa que la evaluación del plan de negocios se realizó con base en la información registrada y visible en el formulario oficial del Fondo Emprender, conforme a los criterios metodológicos y normativos vigentes.
En el componente comercial, si bien el proyecto identifica segmentos, datos cuantitativos y detonantes de compra, la evaluación evidenció riesgos asociados a la proyección de participación de mercado y a la consistencia entre crecimiento histórico y metas futuras, razón por la cual se formularon observaciones orientadas a fortalecer la precisión estratégica y reducir posibles sobreestimaciones.
Respecto al componente técnico‑operativo, se reconoció el conocimiento del producto, la definición de procesos por línea y los atributos diferenciales planteados. No obstante, la evaluación identificó oportunidades de mejora en la estandarización operativa, la eficiencia productiva y la articulación entre capacidad instalada, escalabilidad y sostenibilidad en escenarios de crecimiento, lo cual incidió en la valoración del componente.
En el componente legal, se valoró positivamente la identificación de la actividad económica, la figura jurídica y los trámites requeridos, así como la existencia de uso de suelo aprobado. Las observaciones realizadas se orientaron a fortalecer la secuencia de formalización y la madurez normativa del proyecto para efectos de financiación.
En cuanto al componente financiero, se reconoció la trazabilidad de la inversión solicitada, el punto de equilibrio y los indicadores financieros positivos. Sin embargo, la evaluación consideró que la coherencia entre inversión, crecimiento proyectado y sostenibilidad de largo plazo requiere mayor robustez, aspecto que fue tenido en cuenta en la calificación asignada.
Finalmente, en el componente de impacto, se reconoció el aporte social del proyecto, la generación de empleo, el enfoque poblacional diferencial y las prácticas ambientales. No obstante, el impacto identificado no compensa plenamente las debilidades estructurales señaladas en los componentes comercial, técnico y financiero, los cuales son determinantes para la valoración integral.
En consecuencia, las observaciones formuladas en el informe corresponden a aspectos técnicos que afectan la madurez y consistencia del plan de negocios en el marco de esta convocatoria.</t>
  </si>
  <si>
    <t xml:space="preserve">Como emprendedores de la asociación campo ganadero en desarrollo, solicitamos respetuosamente la revisión de aspectos que son considerados por el evaluador como acciones de mejora, nuestro proyecto es la segunda vez que se presenta y no se había cuestionado aspectos técnicos que fueron anteriormente como solidos y viables, pero en esta oportunidad consideramos que no se tuvo en cuenta y valorada información que fue incluida en detalle:  1.Ajustar la definición de la cuota de mercado inicial: de los segmentos identificados, aterrizar cuántos compradores reales se planea captar en el arranque, con una meta simple y una ruta de crecimiento clara. ¿En la pregunta quién es el cliente de tu iniciativa? CELDA 68, al final del texto donde se aclara cada segmento, se dejó claramente el listado de clientes de leche y terneros con los cuales hoy se plantea alianza comercial, dejando nombre, teléfono, ubicación y cantidad de compra y necesidad de compra, indicando claro y detalladamente quienes están dispuestos a comprar al emprendimiento, así que, si se incluyó este aspecto, aspecto que solicitamos revaluar en la evaluación.  También se especificó en la pregunta 14 ¿Qué avance del proyecto se tiene en este momento? Se especifico en la celda 497, aspecto comercial claridad sobre listado de alianzas comercial especificando la cuota de mercado, estimando cantidad comprada. 2.Dejar completamente definido el esquema de entrega: punto de entrega, frecuencia, responsable, conservación de calidad y cómo se garantiza continuidad con aliados comerciales, porque en leche cruda la logística es casi tan importante como producir.  En el plan de negocio se deja clara esta logística especificado en la pregunta de justificación de las ventas donde se plantean indicadores de producción y logística con aliados, en el flujo de trabajo se especifica cantidad de entrega y acciones posteriores para control de satisfacción del cliente, en el item de rol del gerente (equipo de trabajo) se dejo claro quien garantiza el relacionamiento con clientes será el representante legal y en aspectos asociativos “responsabilidades” se detalla con precisión que el gerente tendrá esta tarea. 3.Corregir la coherencia del ciclo del ternero: si la venta es temprana, eliminar o ajustar actividades y costos de levante; si se va a levantar más tiempo, entonces ajustar técnica, costos, precios y flujo de caja No entendemos como se puede cuestionar una venta temprana, cuando se aclara que las vacas llegan con terneros con destete de 8 a 10 días, se especifica ampliamente en la pregunta JUSTIFICACION DE VENTAS, donde se detallo que 10 de las 20 vacas llegan con terneros y se destetan en el mes 5 para iniciar la venta, aspecto que justifica con claridad porque no se ceban más tiempo estos terneros después del quinto mes, además alcanzan a consumir 24 litros (menos de 1 mes) y hay que aplicar plan sanitario eso justifica su venta temprana, aspecto que si se aclara en el proyecto en la celda 247, además que justifica el costo variable, las vacas al inicio se van a comprar paridas el 50% machos se van a vender en un tiempo de 2 meses las hembras se van a ir aumentando el pie de cría esto seria en el primer año, con la venta de los terneros se sostiene las terneras que quedan para aumentar el pie de cría eso en el primer año en el segundo año se maneja en la misma forma, pero con la calidad se va a manejar por inseminación artificial lo cual vamos a tener crías de buena genética, para no afectar el flujo de caja  4.Ordenar el presupuesto para máxima financiabilidad: reclasificar rubros mal ubicados y alinear adecuaciones, insumos con las categorías correctas, dejando trazabilidad clara por mes.  Gastos preoperativos: Se especifican insumos el pago de arrendamiento (1 pago anual) por recomendación de la coordinación nacional de emprendimiento por que el rubro no se había dejado como tal en el plan de negocio y se indicó que se dejaba como “insumo del ciclo productivo”, otro rubro de insumos fue el plan sanitario que claramente se requieren cerca a la fecha de llegada de los animales.  Inversiones fijas: Dada la condición de activos de acuerdo a la contabilidad y no encontrando rubro que especifique semoviente se especifico como insumo para el ciclo productivo en rubro financiables, bajo el mismo concepto se manejo el cultivo permanente de acuerdo al concepto de activo con permanencia mayor en el proyecto, cuando el proyecto se presento en el año 2025, la evaluación no planteaba inconveniente en manejar estos rubros de mediano plazo en inversiones fijas. Las adecuaciones se deben colocar en PREOPERATIVOS, especificado en los rubros celda 456, asi no está mal alineado, porque es correcto el lugar donde debe ser ubicado, en el plan operativo se especifica en los dos primeros meses, como tiempo adecuado para el desarrollo de las obras, en dos pagos como se especifica en este tipo de contratos. 5.Afinar costos y periodicidades: asegurar que rubros como transporte y arrendamiento estén bien calculados y ubicados:  Es determinando aclarar que el pago del arrendamiento es anual por el valor especificado, así que por tal motivo se especificó 1 pago en el primer año de 2 millones, siendo igualmente el valor especificado en el rubro financiable, asi que no existe error en la periodicidad, se ubica en costos fijos por que tanto el transporte de productos como el arrendamiento son considerados como costos operativos fijos y no obedece la ubicación por litro o kilo en costo variable, ni tampoco gastos de administración. 6.Fortalecer el paquete sanitario y ambiental: incorporar explícitamente el concepto sanitario para ordeño/leche, permisos relacionados con vertimientos y agua con tiempos realistas:  VER CELDA 212 DE TRAMITES LEGALES, allí se ubica la incorporación de permisos de uso de agua superficiales por parte del CAM, el trámite de acuerdo a consideración con la entidad si no se devuelven documentos o se tienen correcciones, esta en 1 mes, así que no se explica el cuestionamiento de tiempos realistas. 7.Robustecer la asociatividad con documentos simples y prácticos: reglamento interno, roles por asociado, responsables de calidad/nutrición/comercialización, mecanismo de decisiones, manejo de caja común y actas mínimas de seguimiento mensual.  En la pregunta donde se describe la trayectoria CELDA 583 del modelo negocio, se especifica ampliamente el rol de cada uno con nombres, en aspectos de calidad y comercialización, en el item de TOMA DE DECISIONES CELDA 590, Se realiza despliegue de los mecanismos, la gestión de recursos hablando de la caja común y cuenta bancaria, informes a los asociados y la descripción de la forma como se toma decisiones se realiza basado en la descripción de los estatutos de asociación, no encontramos razón de cuestionar aspectos mencionados, cuando el proyecto realiza alusión a lo solicitado. </t>
  </si>
  <si>
    <t>ID Proyecto: 113548
Nombre del proyecto: ASOCIACIÓN CAMPO GANADERO EN DESARROLLO
Convocatoria: 159 - 1C / Víctimas y Vulnerables
Criterio observado: Concepto y puntaje de evaluación del plan de negocios.
Observación del postulante: El postulante solicita la revisión del concepto y del puntaje asignado al proyecto, argumentando que el plan cuenta con elementos técnicos, comerciales, financieros, legales y de impacto que respaldan su viabilidad.
Resumen de la observación del postulante: Se solicita reconsiderar la evaluación emitida, señalando que el proyecto presenta avances comerciales, experiencia productiva, enfoque asociativo, generación de empleo, producción agropecuaria y elementos de sostenibilidad que, a juicio del postulante, deberían reflejarse en una mejor valoración.
Respuesta del evaluador: Revisada la observación presentada por el postulante y efectuado nuevamente el análisis integral del plan de negocios, del informe de evaluación y de los soportes disponibles, se concluye que los argumentos expuestos no incorporan elementos técnicos, financieros, legales, comerciales o de impacto que permitan modificar el concepto emitido inicialmente. El proyecto ASOCIACIÓN CAMPO GANADERO EN DESARROLLO, identificado con ID 113548, fue evaluado dentro de la Convocatoria 159 - 1C / Víctimas y Vulnerables, obteniendo una calificación final de 71,37 puntos y concepto VIABLE, al evidenciar una formulación consistente para una iniciativa agropecuaria en Garzón, Huila, con mercado identificado, propuesta productiva comprensible, avances previos y una TIR positiva del 17,770156920748%.
No obstante, la nueva revisión confirma que las observaciones formuladas en el informe de evaluación corresponden a aspectos técnicos y metodológicos que continúan siendo pertinentes y que inciden en la valoración asignada. En el componente comercial, aunque el proyecto identifica compradores vinculados a transformadores lácteos y actores ganaderos de la zona, persiste la necesidad de precisar la cuota de mercado inicial, delimitar cuántos clientes efectivos se proyecta atender en la etapa de arranque y fortalecer la trazabilidad entre segmentos priorizados, canales y metas comerciales. Así mismo, se mantiene la recomendación de definir con mayor nivel de detalle el esquema operativo de entrega de leche cruda y terneros, incluyendo punto de entrega, frecuencia, responsable, conservación de calidad y mecanismos para garantizar continuidad comercial, dado que la logística es un factor crítico en iniciativas de producción láctea.
En el componente técnico, si bien se reconoce que el proyecto presenta un modelo productivo ganadero estructurado, con uso previsto de genética Girolando, ordeño mecánico, trazabilidad y metas de producción, la revisión ratifica la existencia de oportunidades de mejora relacionadas con la coherencia del ciclo productivo, especialmente frente al manejo de terneros. En el plan se identifican planteamientos que requieren mayor alineación entre la venta temprana de machos, las actividades de lactancia o levante, los costes asociados, los tiempos operativos y el flujo de caja. Igualmente, se mantiene la necesidad de revisar los supuestos técnicos de capacidad, de forma que exista plena consistencia entre número de animales, litros diarios proyectados, meses de adecuación, inicio efectivo de producción y ventas anuales esperadas.
En el componente legal y sanitario-ambiental, la observación tampoco desvirtúa lo señalado inicialmente. Aunque el plan identifica trámites, uso del suelo, formalización, aspectos sanitarios y actores institucionales como ICA, Alcaldía Municipal de Garzón, Cámara de Comercio y gremios ganaderos, continúa siendo necesario robustecer el paquete de permisos y requisitos aplicables a una actividad de ganadería y producción de leche cruda. En particular, se mantiene la oportunidad de precisar lo relacionado con permisos ambientales, condiciones sanitarias para ordeño y leche, así como la ruta de Buenas Prácticas Ganaderas, elementos relevantes para reducir riesgos de implementación y fortalecer la operación ante exigencias del mercado y de las autoridades competentes.
En el componente financiero, se ratifica que el plan presenta una estructura general ordenada, con proyecciones de ventas, costes, gastos y una solicitud de recursos al Fondo Emprender por $359.632.960, dentro de un esquema asociativo de 5 integrantes y una meta de 7 empleos. Sin embargo, la revisión confirma que subsisten aspectos por mejorar relacionados con la consistencia entre cronograma operativo, meses de adecuación, arranque real de la producción, ventas proyectadas, clasificación de rubros financiables y periodicidades de costes como transporte y arrendamiento. Estos elementos no eliminan la viabilidad del proyecto, pero sí justifican mantener la calificación inicialmente asignada, dado que corresponden a ajustes necesarios para fortalecer la claridad, trazabilidad y financiabilidad del plan.
Finalmente, en el componente de impacto y asociatividad, se reconoce que la iniciativa plantea beneficios económicos, sociales, ambientales y tecnológicos para la comunidad rural de Garzón, así como generación de empleo, fortalecimiento de familias asociadas, producción lechera y dinamización de la economía local. Sin embargo, la revisión ratifica que dichos impactos deben expresarse con mayor nivel de medición, verificabilidad y relación directa con el plan operativo y los requerimientos financieros. Adicionalmente, al tratarse de un proyecto asociativo, se mantiene la necesidad de fortalecer la gobernanza interna mediante instrumentos claros como reglamento, roles, mecanismos de decisión, manejo de recursos comunes, actas y responsabilidades por asociado, de forma que la asociatividad sea una fortaleza operativa y no un riesgo para la ejecución.
En consecuencia, revisada la observación y contrastada nuevamente con el contenido del plan de negocios y el informe de evaluación, se determina que las oportunidades de mejora identificadas inicialmente permanecen vigentes. Por tanto, no se evidencian fundamentos suficientes para modificar el puntaje ni el concepto asignado. Se ratifica el concepto VIABLE con calificación de 71,37 puntos, manteniendo las recomendaciones emitidas como acciones necesarias para fortalecer la implementación técnica, comercial, financiera, legal, ambiental y asociativa del proyecto.
Concepto: Se ratifica el concepto emitido, teniendo en cuenta que, revisada la observación y analizado nuevamente el plan de negocios, se encontraron las mismas oportunidades de mejora señaladas en la evaluación inicial. El proyecto conserva la condición de viable, sin que proceda ajuste del puntaje asignado.
Efecto: Se ratifica el concepto y el puntaje.</t>
  </si>
  <si>
    <t xml:space="preserve">Dando alcance a la observaciones remitidas en el informe de evaluación , me permito expresar lo siguiente: 1. Sobre el mapa de actores Frente a la observación relacionada con la necesidad de fortalecer el mapa de actores mediante compromisos más concretos, se precisa que el proyecto sí incorpora una estructura completa, funcional y validada de actores estratégicos, debidamente identificados dentro del componente correspondiente. En la formulación se establecen de manera explícita los siguientes actores: Autoridades ambientales: EPA Cartagena y CARDIQUE Clientes industriales: empresas procesadoras de AVU como Greenfuel y Ecoil Aliados tecnológicos: soporte del sistema de trazabilidad (SIG) Actores comunitarios: conjuntos residenciales y administradores de propiedad horizontal Adicionalmente, el proyecto no solo los identifica, sino que define de manera clara su rol dentro de la cadena de valor, evidenciando una articulación operativa real: Los conjuntos residenciales funcionan como nodos de captación de materia prima Los clientes industriales garantizan la demanda y sostenibilidad financiera Las autoridades aseguran cumplimiento normativo Los aliados tecnológicos permiten control, trazabilidad y escalabilidad Esta estructura se encuentra respaldada por avances reales del proyecto, tales como relaciones comerciales activas, alianzas operativas vigentes y validación mediante producto mínimo viable. En consecuencia, el proyecto evidencia una red funcional en operación, no basada en supuestos, sino en interacción real entre actores, por lo cual la observación corresponde a un criterio de ampliación y no a una debilidad estructural.  2. Sobre empleo, sostenibilidad y permanencia Frente a la observación sobre metas de empleo y sostenibilidad, se precisa que el dimensionamiento del proyecto responde directamente a los lineamientos de la convocatoria CREAR. El proyecto plantea una estructura de dos (2) empleos directos (gerente y operario), superando el mínimo exigido de un (1) empleo, lo cual evidencia cumplimiento e incluso mayor aporte frente al requisito. La limitación de no ampliar la planta de personal responde a un criterio de sostenibilidad financiera, dado que incrementar la nómina implicaría destinar entre el 60% y 70% de los recursos a costos laborales teniendo en cuenta que se deben solicitar mínimo 5 meses por empleo descrito en equipo de trabajo, afectando componentes críticos como logística, transporte y consolidación de materia prima. Adicionalmente, el proyecto demuestra sostenibilidad operativa mediante: Ventas recurrentes cercanas a 500 litros mensuales Clientes industriales activos Red de abastecimiento consolidada Modelo basado en eficiencia logística y trazabilidad El crecimiento del proyecto no está planteado por incremento de nómina, sino por expansión territorial, optimización de rutas y aumento del volumen recolectado, en coherencia con modelos de economía circular. En ese sentido, exigir mayor generación de empleo en esta etapa resulta desalineado con el modelo financiero y operativo del proyecto.  3. Sobre la unidad de medida comercial (litros vs toneladas) Se precisa que el proyecto sí responde a una lógica B2B industrial, estructurada de manera coherente con la realidad operativa del modelo. La captación del AVU se realiza en microvolúmenes (litros, galones, bidones) debido a su origen residencial, siendo posteriormente consolidado para su comercialización a clientes industriales. La comercialización en bidones no es una debilidad, sino una adaptación operativa validada, evidenciada en: Clientes industriales activos Ventas recurrentes (~500 litros/mes) Aceptación comercial del modelo El proyecto mantiene coherencia en su cadena de valor: captación ,consolidación , comercialización El manejo en toneladas corresponde a una etapa de madurez posterior, mientras que en fase inicial el uso de unidades de control operativo (bidones) permite trazabilidad, logística eficiente y control del flujo de materia prima. Por lo tanto, no existe desarticulación, sino un modelo progresivo validado comercialmente.  4. Sobre el componente técnico y nivel de industrialización Se precisa que el proyecto cuenta con un proceso técnico estructurado, descrito y validado, que incluye: Recolección mediante rutas optimizadas Filtrado del AVU Almacenamiento seguro y rotulado Control de calidad Consolidación de lotes Trazabilidad del producto El modelo está diseñado bajo un escalamiento progresivo, donde el nivel de industrialización se fortalece conforme aumenten los volúmenes y la inversión. En consecuencia, la observación no evidencia ausencia de proceso técnico, sino una expectativa de industrialización superior a la fase actual del proyecto.  5. Sobre la figura jurídica La elección de operar como persona natural con establecimiento de comercio responde a una estrategia acorde con: La fase inicial del proyecto El monto de financiación El nivel de complejidad operativa Esta figura permite operar formalmente, facturar, y sostener relaciones comerciales, como ya se evidencia con clientes industriales activos. La migración a SAS está contemplada como fase posterior de crecimiento, lo cual demuestra planeación jurídica progresiva. Por lo tanto, la figura actual no representa riesgo ni limita la viabilidad del proyecto.  6. Sobre canales comerciales El proyecto diferencia claramente: Canales de captación (redes sociales, comunidad) Canales de comercialización B2B (relación directa con clientes industriales) La venta ya se realiza de forma directa con clientes como Greenfuel y Ecoil, lo cual evidencia un canal empresarial activo y funcional. El modelo prioriza la consolidación operativa y la estabilidad del cliente en etapa inicial, dejando la formalización de herramientas comerciales para fases posteriores. Por lo tanto, no existe debilidad en canales, sino coherencia con la etapa de desarrollo del negocio. En conjunto, las observaciones realizadas corresponden a criterios de profundización o expectativas de madurez superior, mas no a fallas estructurales del proyecto. El emprendimiento evidencia: Validación comercial real Operación en marcha Modelo técnico funcional Red de actores activa Sostenibilidad financiera progresiva Por lo cual se solicita respetuosamente la reconsideración de la evaluación emitida teniendo en cuenta las observaciones realizadas.  </t>
  </si>
  <si>
    <t>Se emite nuevo concepto del proyecto y se evalua de nuevo después de revisar los datos aportados por el emprendedor</t>
  </si>
  <si>
    <t xml:space="preserve">Respuesta a Observación – Convocatoria  NACIONAL  No.159- Víctimas y Vulnerables - CORTE No. 1 Proyecto: 114912 - CREAR ESP - ASOCIACIÓN DE CERVECEROS ARTESANALES CONDOR VALDERRAMA Emprendedora: CRISTIAN ALBERTO ANGARITA GOYENECHE  Reciban un cordial saludo.  En atención al informe de evaluación emitido para el plan de negocio identificado con el número 114912 “Asociación de Cerveceros Artesanales Cóndor Valderrama”, donde el proyecto fue calificado en condición NO VIABLE, se presenta la siguiente respuesta técnica con el fin de solicitar respetuosamente una revisión integral de la evaluación realizada, teniendo en cuenta que dentro del archivo financiero y operativo cargado en plataforma sí reposan varios soportes y estructuras técnicas que no fueron plenamente evidenciadas dentro del concepto emitido.  Concepto General Después de realizar la revisión técnica detallada del archivo financiero en Excel, los soportes del proyecto y el informe emitido en la convocatoria 159 – 1C, se evidencia que varias de las observaciones realizadas en la evaluación no reflejan de manera precisa la información contenida dentro del plan de negocios ni dentro de las hojas financieras del proyecto. Se identificó que sí existen proyecciones financieras, estructura de costos, planeación operativa, relación de maquinaria y equipos, costos de producción, proyección de ventas, distribución operativa y modelo asociativo. Componente Comercial El proyecto sí presenta una propuesta de valor diferenciadora basada en cerveza artesanal con identidad territorial. Dentro del Excel financiero se evidencian proyecciones de ventas, crecimiento progresivo, segmentación de mercado y estructura de comercialización. Adicionalmente, el modelo plantea participación en ferias, canales digitales y fortalecimiento regional del producto. Componente Técnico La formulación técnica sí evidencia procesos productivos, estructura operativa y necesidades de maquinaria acordes con el sector manufacturero. Existen relaciones de equipos, inversiones, distribución productiva y capacidad instalada alineada con las metas de producción proyectadas. Componente Financiero En el archivo financiero sí se evidencian indicadores positivos, distribución de inversión, capital de trabajo, estructura de costos y proyección de crecimiento. La TIR obtenida demuestra potencial financiero para el sector manufacturero, evidenciando sostenibilidad y posibilidad de consolidación del proyecto. Componente Asociativo e Impacto El proyecto posee una estructura asociativa enfocada en generación de empleo, fortalecimiento económico local e identidad territorial. La iniciativa busca dinamizar la economía de Socha mediante un modelo productivo asociativo que permita crecimiento económico y fortalecimiento comunitario. Solicitud de Revisión Técnica Por lo anterior, se considera que varias de las observaciones emitidas dentro del concepto NO VIABLE corresponden a interpretaciones parciales frente a información que sí se encuentra cargada dentro de los archivos financieros y operativos. El proyecto reconoce la necesidad de fortalecer algunos soportes documentales y ampliar evidencia; sin embargo, técnicamente no corresponde a una inviabilidad estructural como fue señalado en la evaluación. Conclusión Se solicita respetuosamente que el proyecto pueda ser revisado nuevamente, teniendo en cuenta las aclaraciones aquí expuestas y la información contenida dentro del Excel financiero y operativo, ya que se evidencia potencial comercial, técnico, financiero y asociativo para continuar el proceso dentro de la convocatoria.  Agradecemos la atención prestada y quedamos atentos a cualquier requerimiento adicional.  Atentamente,  ASOCIACIÓN DE CERVECEROS ARTESANALES CÓNDOR VALDERRAMA Municipio de Socha – Boyacá </t>
  </si>
  <si>
    <t xml:space="preserve">"RESPUESTA A OBJECIÓN – COMPONENTE COMERCIAL
ANÁLISIS DE COHERENCIA CON EVALUACIÓN INICIAL: La valoración inicial reconoció la pertinencia de la propuesta de valor basada en identidad territorial y la estructura de segmentación que diferencia cliente de consumidor, pero identificó vacíos en la validación empírica del mercado objetivo. Tras revisar las observaciones del grupo asociativo y cotejar la información con los lineamientos, esto no constituye una falencia metodológica, dado que la naturaleza de esta línea de financiación está orientada a iniciativas en fase de estructuración. No obstante, el plan no incorpora estudios de demanda primaria ni datos demográficos y socioeconómicos que permitan calibrar la capacidad de pago real del segmento frente al rango de precios propuesto, ni establece métricas de seguimiento comercial ni indicadores de costo de adquisición. La estrategia de canales presenta una desproporción presupuestal hacia medios tradicionales que no guarda correlación con los hábitos de consumo digital del target identificado, lo cual limita la trazabilidad de la conversión esperada.
CONCEPTO DE RATIFICACIÓN: Se ratifica el concepto inicial con precisión técnica orientada a la etapa de creación, reconociendo que la validación de mercado debe basarse en pilotos controlados y levantamiento de intención de compra. La formulación comercial requiere incorporar fuentes estadísticas oficiales que dimensionen la demanda insatisfecha en Socha y municipios aledaños, especificar estrato socioeconómico y distribución del ingreso del consumidor objetivo, y reestructurar el presupuesto de comunicación priorizando canales digitales con métricas de conversión, ticket promedio y rotación de inventario. El proyecto cuenta con una propuesta de valor coherente y un análisis de competencia directa pertinente, pero debe transitar de declaraciones descriptivas a indicadores operativos que permitan monitorear la penetración comercial durante los primeros doce meses de ejecución.
RESPUESTA A OBJECIÓN – COMPONENTE TÉCNICO
ANÁLISIS DE COHERENCIA CON EVALUACIÓN INICIAL: La evaluación inicial validó la secuencialidad del proceso productivo y la correspondencia entre la capacidad instalada declarada y la proyección de producción, pero señaló la necesidad de estandarizar protocolos de calidad, sanitización y mantenimiento preventivo. El grupo asociativo reconoce la presencia de estructura operativa y maquinaria, sin embargo, la documentación técnica carece de fichas de especificación de equipos, parámetros de control de calidad por lote, y procedimientos de limpieza industrial certificados. La descripción de capacidades presenta inconsistencias en las unidades de medida declaradas para los fermentadores y tren de cocción, lo cual evidencia la necesidad de homologar la información técnica con catálogos de fabricante y manuales de operación. Adicionalmente, no se evidencia un plan de gestión de subproductos ni protocolos de seguridad industrial alineados con la normatividad vigente para plantas de manufactura de bebidas.
CONCEPTO DE RATIFICACIÓN: Se ratifica la observación técnica con enfoque constructivo para proyectos en etapa de creación, destacando que la viabilidad operativa depende de la documentación de procedimientos antes del inicio de producción, no de la experiencia histórica. La formulación debe incorporar manuales de procedimiento operativo estandarizado, fichas técnicas con grados alcohólicos, unidades internacionales de amargor y parámetros de fermentación, así como un cronograma de mantenimiento preventivo y capacitación certificada para el maestro cervecero. La capacidad instalada requiere recalibrarse con base en las especificaciones reales de la maquinaria a adquirir, garantizando que la proyección de unidades mensuales guarde correspondencia física con los tiempos de maceración, enfriamiento y maduración declarados. El componente es viable con ajustes estructurales previos a la firma del acta de inicio.
RESPUESTA A OBJECIÓN – COMPONENTE LEGAL
ANÁLISIS DE COHERENCIA CON EVALUACIÓN INICIAL: La valoración inicial identificó la correcta selección de la figura jurídica asociativa y el reconocimiento de los permisos sanitarios y de producción de alcohol, pero detectó subestimación de costos, tiempos de gestión poco realistas y omisión de licencias territoriales y ambientales. Las observaciones del emprendedor señalan la existencia de una estructura organizacional en formación, lo cual es consistente con la etapa de creación; sin embargo, la ausencia de avance en la constitución legal, uso de suelo, registro mercantil y licencia ambiental constituye un riesgo de ejecución que trasciende la fase de formulación. La descripción de trámites ante entidades distantes y la asignación de costos nulos a permisos obligatorios reflejan una planeación jurídica que no contempla la realidad administrativa del municipio de Socha ni los plazos normativos del INVIMA y la DIAN para bebidas alcohólicas.
CONCEPTO DE RATIFICACIÓN: Se ratifica el concepto inicial con énfasis en la exigencia de viabilidad jurídica para la ejecución contractual, independientemente de la etapa de creación. El grupo asociativo debe prever y planificar juiciosamente: formalizar la constitución legal, gestionar el uso de suelo compatible con actividad industrial, tramitar la licencia ambiental y presentar los costos reales de los registros sanitarios y de marca dentro del presupuesto ejecutable. La formulación debe reemplazar estimaciones genéricas por rutas de gestión detalladas con dependencias específicas, plazos concurrentes y responsables internos asignados. La formalización no es un impedimento para la postulación, sino una condición técnica indispensable que garantiza la legalidad de la operación, el cumplimiento normativo y la elegibilidad contractual ante el Fondo Emprender.
RESPUESTA A OBJECIÓN – COMPONENTE FINANCIERO
ANÁLISIS DE COHERENCIA CON EVALUACIÓN INICIAL: La evaluación inicial reconoció la coherencia estructural de las proyecciones de ventas, la diferenciación de costos fijos y variables, y el cálculo del punto de equilibrio, pero identificó subestimación de costos operativos, financiación de nómina por solo seis meses y ausencia de aporte del emprendedor. El grupo asociativo argumenta que las proyecciones son consistentes con la capacidad instalada y el sector manufacturero, lo cual es técnicamente válido para proyectos de CREACIÓN; sin embargo, la estructura financiera no presenta flujo de caja mensual que valide la sostenibilidad ante la curva de aprendizaje productiva, ni justifica la distribución salarial uniforme entre cargos técnicos y operativos. Los gastos de administración y ventas concentran un porcentaje desproporcionado en publicidad sin correlación con métricas de retorno, y los indicadores financieros carecen de líneas base y fórmulas de verificación que permitan su trazabilidad durante la ejecución.
CONCEPTO DE RATIFICACIÓN: Se ratifica la observación financiera con precisión normativa para iniciativas en fase de creación, aclarando que la proyección debe sustentarse en escenarios operativos reales y no en historial contable. El modelo requiere ajustar los costos fijos a los consumos industriales reales de energía, agua y mantenimiento, extender la financiación de nómina a doce meses para garantizar la continuidad operativa durante el periodo de maduración comercial, y diferenciar la remuneración según complejidad técnica y responsabilidad jerárquica. La formulación debe incorporar un flujo de caja mensual con punto de equilibrio financiero y especificar la metodología de cálculo de indicadores para su seguimiento contractual. La estructura es viable con reingeniería presupuestal previa a la asignación de recursos.
RESPUESTA A OBJECIÓN – COMPONENTE IMPACTO Y ASOCIATIVIDAD
ANÁLISIS DE COHERENCIA CON EVALUACIÓN INICIAL: La valoración inicial identificó una brecha estructural entre las proyecciones de impacto y los avances reales de formalización, organización y articulación institucional. Las observaciones del grupo enfatizan el potencial de generación de empleo, dinamización económica y fortalecimiento comunitario, lo cual es coherente con el enfoque de la convocatoria; sin embargo, la ausencia de estatutos, actas de constitución, mecanismos de gobernanza documentados y cronogramas de articulación con actores locales limita la trazabilidad de los compromisos sociales y organizacionales. El mapa de actores presenta un listado genérico sin cartas de intención, convenios activos o contactos territoriales, y los impactos descritos carecen de línea base, indicadores de medición y protocolos de implementación que permitan su verificación durante la ejecución contractual.
CONCEPTO DE RATIFICACIÓN: Se ratifica el concepto inicial con enfoque propositivo para la etapa de creación, reconociendo que el impacto asociativo se construye mediante gobernanza documentada y no mediante declaraciones de intención. El grupo debe formalizar su estructura organizacional con estatutos aprobados, distribución de roles por socio, mecanismos de toma de decisiones con quórum definido, y cronograma de articulación con actores locales verificables. Los impactos económicos, ambientales, sociales y tecnológicos requieren líneas base cuantificables, indicadores de seguimiento trimestral y protocolos de gestión de residuos que alineen la operación con estándares de sostenibilidad. La asociatividad es viable con institucionalización interna previa a la ejecución, garantizando que los recursos del Fondo Emprender se gestionen con transparencia, corresponsabilidad y trazabilidad comunitaria.
"
</t>
  </si>
  <si>
    <t xml:space="preserve">La emprendedora MANUELA EDITH ALGARÍN MARTÍNEZ, postulante del proyecto CERDOS DE REGAO, identificado con ID 114919 en la Convocatoria No. 159 – 1C Víctimas y Vulnerables del Fondo Emprender, se permite presentar respetuosamente observaciones al informe de evaluación emitido, mediante el cual el proyecto obtuvo concepto “NO VIABLE” con una calificación de 52,5 puntos.  La presente solicitud se fundamenta en consideraciones técnicas, metodológicas y de coherencia evaluativa, teniendo en cuenta especialmente que este mismo proyecto fue previamente presentado en la Convocatoria No. 131 – 1C Economía Campesina, donde obtuvo concepto “VIABLE” con una calificación de 65,17 puntos.  Resulta importante señalar que, posterior a dicha evaluación favorable, la emprendedora realizó un proceso de fortalecimiento y ajuste integral del plan de negocios, incorporando las recomendaciones efectuadas por los evaluadores de la Convocatoria 131, particularmente en aspectos técnicos, sanitarios, legales, operativos y financieros.  En consecuencia, llama profundamente la atención que un proyecto previamente considerado viable, y que además fue objeto de mejoras y correcciones posteriores, haya recibido en la nueva convocatoria un concepto de no viabilidad sustentado en observaciones que, en gran medida, ya habían sido atendidas o hacen parte de ajustes normales de formulación susceptibles de aclaración.  1. SOBRE LA EVOLUCIÓN Y FORTALECIMIENTO DEL PROYECTO  El proyecto CERDOS DE REGAO no corresponde a una propuesta improvisada o carente de estructura técnica. Por el contrario, ha sido construido dentro de la ruta de acompañamiento del Fondo Emprender, incorporando progresivamente elementos de mejora derivados del proceso de asesoría y evaluación.  En la evaluación de la Convocatoria 131, el proyecto fue reconocido como:  Técnicamente viable. Con estructura financiera coherente y rentable. Con capacidad de respuesta a la demanda local. Con potencial de impacto económico y generación de empleo rural.  Adicionalmente, la evaluación anterior destacó positivamente:  La identificación clara de segmentos de clientes. La descripción detallada del proceso productivo. La implementación de buenas prácticas de manejo y bioseguridad. La sostenibilidad operativa y financiera del proyecto.  Posteriormente, y acogiendo las recomendaciones formuladas, se realizaron mejoras orientadas a:  Fortalecer el componente sanitario y de bioseguridad. Ajustar proyecciones comerciales y financieras. Incorporar elementos normativos y permisos requeridos. Mejorar la trazabilidad operativa y administrativa. Contextualizar el impacto territorial y socioeconómico. Robustecer el enfoque de tecnificación productiva.  Por lo anterior, se considera que el resultado de “NO VIABLE” no refleja adecuadamente el proceso de fortalecimiento realizado ni la evolución técnica del proyecto.  2. OBSERVACIONES FRENTE AL COMPONENTE COMERCIAL  El informe de evaluación de la Convocatoria 159 señala como principal debilidad la supuesta falta de delimitación del cliente comprador directo.  Sin embargo, dentro del documento del proyecto sí se identifican claramente los segmentos de clientes, incluyendo:  Graneros. Restaurantes. Distribuidores locales. Expendios de carne. Consumidores finales del municipio de Canalete y zonas rurales cercanas.  Asimismo, el proyecto describe ampliamente las características del mercado objetivo, hábitos de consumo, capacidad adquisitiva, preferencias y comportamiento de compra de los consumidores.  Debe tenerse en cuenta que, en modelos agropecuarios rurales y de economía campesina, la comercialización suele operar mediante canales mixtos y dinámicos, donde el productor puede vender tanto a intermediarios como a consumidor final, sin que ello represente inconsistencia estructural del modelo de negocio.  Adicionalmente, el propio informe reconoce que:  Existe conocimiento del entorno competitivo. Hay intención comercial pertinente. Se identifican necesidades reales del mercado. Se plantea una oferta diferenciada basada en tecnificación, manejo sanitario y suministro constante.  Por tanto, las observaciones realizadas corresponden más a oportunidades de precisión documental que a fallas estructurales que justifiquen un concepto de no viabilidad.  3. OBSERVACIONES FRENTE AL COMPONENTE TÉCNICO  El informe técnico reconoce expresamente que la emprendedora posee comprensión operativa aceptable de la actividad porcícola y que el proceso técnico está descrito en secuencia lógica.  No obstante, se cuestiona la coexistencia de elementos de levante y ceba con algunos componentes reproductivos.  Frente a ello, es importante precisar que:  La incorporación de activos asociados a reproducción responde a una estrategia gradual de sostenibilidad y autoabastecimiento genético. La presencia de una cerda primeriza y verraco no modifica la naturaleza principal del modelo productivo. Estos elementos fueron incluidos como complemento técnico de proyección y fortalecimiento productivo. En sistemas agropecuarios de pequeña escala es común integrar fases parciales de reproducción y levante dentro de una misma unidad productiva.  Por consiguiente, la inclusión de estos activos no debería interpretarse como incoherencia técnica determinante, sino como una proyección de crecimiento progresivo del sistema productivo.  Igualmente, respecto a las observaciones sobre capacidad instalada y volúmenes de venta, es necesario señalar que las proyecciones iniciales conservadoras son coherentes con un proceso gradual de posicionamiento comercial y estabilización operativa durante el primer año de ejecución.  4. OBSERVACIONES FRENTE AL COMPONENTE LEGAL  El informe reconoce que el proyecto identifica adecuadamente trámites y requisitos esenciales como:  Registro ICA. Uso de suelo. Permisos ambientales. Manejo de residuos. Registro mercantil.  Además, estas observaciones ya habían sido advertidas en la Convocatoria 131 y posteriormente fueron objeto de fortalecimiento y ajuste documental.  Debe resaltarse que la propia convocatoria contempla que varios trámites y soportes puedan gestionarse dentro de las etapas posteriores a la viabilidad y antes de la ejecución plena del proyecto, especialmente durante la fase de formalización y puesta en marcha.  Por ello, se considera desproporcionado que aspectos subsanables o propios de etapas posteriores de implementación sean utilizados como fundamento principal para declarar la no viabilidad integral de la iniciativa.  5. OBSERVACIONES FRENTE AL COMPONENTE FINANCIERO  La evaluación financiera reconoce expresamente que:  El proyecto presenta estructura organizada. Existen indicadores positivos de rentabilidad. La TIR es favorable. El VPN es positivo. Hay coherencia general entre costos, ventas y requerimientos.  Inclusive, el informe afirma que:  “la estructura financiera no está vacía ni desordenada”  Las observaciones realizadas corresponden principalmente a ajustes de armonización entre unidades de comercialización, escalas y trazabilidad de algunos rubros.  Sin embargo, tales situaciones son técnicamente ajustables y aclarables dentro de procesos de fortalecimiento documental, sin afectar necesariamente la viabilidad económica del proyecto.  Resulta especialmente relevante señalar que la evaluación anterior de la Convocatoria 131 consideró financieramente viable el proyecto, reconociendo una estructura coherente y sostenible.  6. SOLICITUD RESPETUOSA  Con fundamento en los principios de transparencia, eficacia, economía y responsabilidad contemplados en el marco regulatorio del Fondo Emprender, solicitamos respetuosamente:  Que se realice una revisión integral del concepto de “NO VIABLE” emitido al proyecto CERDOS DE REGAO. Que se tenga en consideración el antecedente evaluativo favorable obtenido en la Convocatoria 131, donde el proyecto fue declarado VIABLE. Que se valore el esfuerzo técnico y metodológico realizado por la emprendedora para corregir, fortalecer y mejorar el proyecto conforme a las recomendaciones previamente formuladas. Que se considere que las observaciones actuales corresponden principalmente a aspectos de precisión, armonización y aclaración documental susceptibles de ajuste, y no necesariamente a fallas estructurales que invaliden la iniciativa productiva. Que se reevalúe la proporcionalidad técnica del concepto emitido, considerando que el proyecto presenta: Rentabilidad positiva. Pertinencia territorial. Impacto económico y social. Generación de empleo rural. Enfoque de tecnificación agropecuaria. Potencial de fortalecimiento de la economía campesina y local.  Agradecemos la atención prestada y esperamos una revisión objetiva y técnica del resultado emitido. </t>
  </si>
  <si>
    <t xml:space="preserve">Convocatoria: 159 – 1C / Víctimas y Vulnerables
Postulante: MANUELA EDITH ALGARÍN MARTÍNEZ
Revisada la observación presentada por la emprendedora, el informe de evaluación y la información consignada en la herramienta de evaluación del proyecto CERDOS DE REGAO, se precisa que el análisis realizado en la Convocatoria 159 se fundamentó en la versión del plan de negocios presentada para dicha convocatoria, en la coherencia integral de sus componentes y en los criterios aplicables conforme a la metodología de evaluación del Fondo Emprender, la cual contempla la revisión articulada de variables comerciales, técnicas, legales, financieras y de impacto, en el marco del Acuerdo 010 de 2019 referido en la matriz de evaluación.
Frente al argumento relacionado con el antecedente de la Convocatoria 131, se aclara que dicho resultado constituye un referente histórico, pero no sustituye ni condiciona la evaluación técnica efectuada en la Convocatoria 159. Cada convocatoria exige verificar la consistencia y coherencia del plan presentado, la suficiencia de los soportes, la coherencia entre variables y la capacidad real de ejecución de la iniciativa bajo las condiciones específicas del nuevo proceso evaluativo. En consecuencia, el hecho de que el proyecto haya obtenido un concepto favorable en una convocatoria anterior no desvirtúa, por sí solo, las debilidades identificadas en la evaluación actual.
En relación con el componente comercial, si bien se reconoce que el plan presenta una descripción amplia del entorno de consumo de carne de cerdo en Canalete y zonas rurales cercanas, persiste una debilidad técnica relevante en la delimitación del cliente objetivo. El documento desarrolla principalmente el perfil del consumidor final —hogares de estratos 1, 2 y 3, con hábitos de consumo asociados a fines de semana, quincenas y festividades—, mientras que el modelo de negocio plantea la comercialización de cerdos en pie y lechones destetados hacia compradores comerciales como graneros, expendios, restaurantes, distribuidores y plantas de beneficio. Esta divergencia genera una inconsistencia metodológica entre la caracterización del cliente, el canal comercial, la propuesta de valor y la proyección de ventas.
Adicionalmente, el plan no cuantifica con suficiencia el tamaño del mercado objetivo ni presenta una metodología clara para estimar el número de compradores directos, la demanda potencial, la demanda insatisfecha o la participación esperada del proyecto. Aunque el planteamiento del problema se encuentra contextualizado y relaciona la baja escala productiva local con la necesidad de abastecimiento, no incorpora datos concretos sobre volúmenes requeridos, número de compradores afectados o proporción del mercado que CERDOS DE REGAO espera atender en su etapa inicial. Por tanto, la debilidad comercial no corresponde únicamente a una precisión formal, sino a una limitación en la sustentación técnica del mercado y en la trazabilidad entre cliente, problema, canales y ventas.
Respecto al análisis de competencia, se observa que el plan identifica grupos de competidores locales, productores familiares, pequeños criadores e intermediarios, pero no individualiza competidores con nombre comercial específico, no define con claridad la unidad de referencia del precio reportado y no analiza cómo cada competidor incide en la participación de mercado esperada. De igual forma, aunque se menciona la tecnificación, el manejo sanitario, la alimentación balanceada y la trazabilidad como factores diferenciales, el plan no explica de forma suficiente cómo estos elementos se convierten en beneficios medibles para los clientes comerciales ni cómo representan una ventaja competitiva verificable frente a la oferta existente.
En cuanto a los canales, se evidencian estrategias de comunicación, promoción y distribución tales como pendones, ferias, publicidad digital, punto de venta en la vereda y distribución a domicilio; sin embargo, no se precisa frecuencia, alcance, responsables, metas comerciales ni impacto esperado de cada canal frente a los compradores directos del proyecto. Además, los valores presupuestados para promoción y distribución resultan limitados frente al esfuerzo operativo requerido para captar y atender clientes comerciales en una actividad pecuaria. En consecuencia, la estructura comercial no demuestra con suficiencia la capacidad de convertir la intención de venta en una estrategia verificable de colocación del producto.
En el componente técnico, se reconoce que el plan describe actividades propias del levante y ceba porcina, tales como selección y adquisición de lechones, limpieza, desinfección, bioseguridad, alimentación diaria, control sanitario, registros productivos y comercialización de animales entre 90 y 110 kg. También se identifican dos productos: cerdo de levante y ceba en pie, y lechones destetados. No obstante, se mantiene una inconsistencia en la definición comercial del producto principal, dado que se registra unidad de medida en kilogramos, mientras que la presentación al cliente se formula como animal completo, situación que afecta la coherencia entre unidad de venta, precio, costes y proyección financiera.
Asimismo, se identifica una debilidad de coherencia interna entre la capacidad instalada declarada y la escala comercial proyectada. La herramienta de evaluación registra que el plan plantea una capacidad instalada de 240 unidades al mes para el producto principal y 480 unidades al mes para lechones; sin que se explique técnicamente la diferencia entre capacidad disponible, capacidad utilizada y ritmo gradual de posicionamiento comercial. Esta brecha afecta la lectura de viabilidad técnica, porque no permite establecer con claridad si la infraestructura, los requerimientos y la operación proyectada corresponden a la escala real del negocio.
También se mantiene la observación sobre la articulación del componente reproductivo. El plan incluye cerda primeriza, verraco, jaulas parideras y jaulas de gestación, elementos propios de un sistema de reproducción, mientras que el proceso técnico principal se estructura alrededor del levante y ceba a partir de lechones adquiridos. Al no integrarse claramente estos activos al flujo productivo, a la base reproductiva, a los ciclos de producción, a la mortalidad, a los partos esperados y a la proyección de ventas de lechones, se genera una inconsistencia técnica que incide directamente en las necesidades, requerimientos, valor del proyecto y modelo financiero.
En relación con el recurso humano, el proceso técnico contempla operarios y apoyo veterinario, pero en el equipo de trabajo se formaliza únicamente un cargo de administradora. Esta situación genera una desconexión entre la operación descrita y la capacidad humana formulada, dado que una sola persona asumiría funciones administrativas, productivas, sanitarias, comerciales y logísticas, sin que se evidencie una estructura operativa suficientemente sustentada para responder al manejo diario de la unidad porcícola.
Frente al componente legal, se reconoce que el proyecto identifica trámites pertinentes para la actividad porcícola, tales como registro ante Cámara de Comercio, RUT, registro de predio pecuario ante el ICA, guía sanitaria de movilización interna, plan sanitario, uso de suelo, permiso ambiental, manejo de residuos y permiso de bomberos. Sin embargo, la evaluación evidenció debilidades en la precisión de la figura legal, pues en algunas partes se menciona persona natural con establecimiento de comercio y en otras se registra únicamente persona natural. También se identifican costes en cero sin explicación suficiente y errores formales en la descripción de algunos trámites, lo que reduce la solidez de la planificación legal.
Adicionalmente, aunque varios trámites puedan gestionarse durante fases posteriores del proceso, el plan debe presentar una ruta clara de cumplimiento, secuencia operativa, responsables, tiempos y relación con el inicio de producción y comercialización. En este caso, la observación de la emprendedora no aporta soportes adicionales que permitan concluir que la gestión legal se encuentra plenamente estructurada ni que los riesgos de formalización hayan sido superados.
En el componente financiero, si bien se reconoce que el proyecto reporta una TIR positiva y una estructura financiera organizada en términos generales, la viabilidad financiera no puede analizarse de manera aislada de la consistencia comercial y técnica. La herramienta registra una TIR de 0,26449545130874985 para el proyecto, pero los indicadores financieros dependen de supuestos de ventas, unidades de comercialización, capacidad productiva, costes y requerimientos que presentan inconsistencias en otras variables del plan.
En particular, la inconsistencia entre venta por kilogramo y venta por animal, las diferencias entre cantidades proyectadas, la ausencia de justificación técnica suficiente para la base reproductiva de lechones, el uso de unidades globales en algunos costes y la posible duplicidad o falta de trazabilidad de ciertos rubros afectan la confiabilidad de la estructura financiera. Por tanto, aun cuando existan indicadores positivos, estos no resultan suficientes para modificar el concepto si los supuestos que los soportan no se encuentran debidamente alineados con el modelo técnico y comercial.
En cuanto al componente de impacto, se reconoce la pertinencia territorial de una iniciativa porcícola en Canalete, Córdoba, así como su intención de contribuir al empleo rural, al abastecimiento local y a la economía campesina. No obstante, el plan presenta debilidades en la formulación de indicadores medibles, cuantificables y verificables, así como en la articulación entre impactos esperados, metas operativas, avances reales del proyecto y mapa de actores. La evaluación identificó bajo nivel de desarrollo efectivo en infraestructura, validación comercial, gestión ambiental y relacionamiento operativo previo con actores clave, lo cual limita la demostración de preparación para la ejecución.
De igual manera, los indicadores de cumplimiento dependen de proyecciones comerciales, productivas y reproductivas que presentan inconsistencias. En consecuencia, los impactos planteados no se encuentran suficientemente respaldados por metas verificables, cronogramas de interacción, evidencias de gestión previa ni rutas concretas de relacionamiento con actores estratégicos.
Atendiendo expresamente las solicitudes de la emprendedora, se precisa lo siguiente: se realizó revisión integral de la observación presentada; se tuvo en cuenta el antecedente evaluativo mencionado como referencia, sin que este sustituya la evaluación actual; se valoró el esfuerzo de fortalecimiento descrito; no obstante, las debilidades identificadas no se limitan a aspectos menores de redacción o precisión documental, sino que comprometen la coherencia entre cliente, mercado, producto, capacidad instalada, proceso técnico, requerimientos, estructura de costes, ventas e indicadores. Por ello, no se evidencian elementos técnicos nuevos que permitan modificar el concepto emitido.
En resumen, revisada la observación presentada y contrastada con el contenido del plan de negocios y el informe de evaluación, se concluye que los argumentos expuestos por la emprendedora no desvirtúan las debilidades técnicas, comerciales, legales, financieras y de impacto identificadas en la evaluación. La viabilidad de un plan de negocios en el marco del Fondo Emprender exige consistencia integral entre sus componentes, no únicamente la existencia de indicadores financieros positivos o antecedentes favorables en convocatorias anteriores.
En consecuencia, se ratifica el concepto emitido, teniendo en cuenta que el proyecto obtuvo un puntaje final redondeado de 53,57, inferior al umbral de 65 puntos establecido en la herramienta de evaluación para alcanzar concepto viable.
</t>
  </si>
  <si>
    <t xml:space="preserve">Asunto: Apelación a la Calificación del Proyecto ID 114923 – “NANIS STYLE” – Convocatoria 159-1C Señores Fondo Emprender – SENA Equipo Evaluador Convocatoria 159-1C Bogotá D.C., 13 de mayo de 2026 Respetados evaluadores, Por medio de la presente presento formalmente apelación a la calificación de 66,17 puntos (concepto VIABLE) otorgada al proyecto “NANIS STYLE” (ID 114923). Mi negocio opera desde el año 2020 como intermediario exitoso compra y reventa de prendas, alcanzando más de 38.000 seguidores en Facebook, promedio de 100 a 200 pedidos mensuales y más de 130 clientes mayoristas activos. Ahora busco dar el salto a producción propia mediante la creación de un satélite de confección, gracias al apoyo del Fondo Emprender. Cuento con amplio conocimiento tanto en ventas como en confección corte, diseño patronaje y ensamblaje, lo que reduce significativamente los riesgos técnicos del proyecto. A continuación, respondo de manera directa a cada observación del informe: 1. Componente Comercial Observación: Falta profundizar desventajas de competidores, datos estadísticos y estrategias claras. Se evidencia en el proyecto : Análisis ampliado de competencia local en Bogotá y Soacha, donde están mis principales competidores. Sus principales desventajas son: tiempos de entrega largos, poca flexibilidad en tallas y modelos corset, y menor atención personalizada. Ventajas de NANIS STYLE: cercanía geográfica (Soacha), servicio personalizado, entregas rápidas (mismo día o 24 horas) y ahora precios más competitivos al producir directamente. Se incluyeron datos del sector textil y se fortalecieron las estrategias de promoción digital (Meta Ads ya en ejecución), punto de venta físico y canales de distribución.  2. Componente Técnico Observación: Proceso técnico general y falta de detalle en materias primas. se evidencia en el proyecto:  que Se detalla el proceso completo de confección (corte, ensamblaje, colocación de varillas, acabados) con tiempos reales basados en mi conocimiento y experiencia en confección. Se especifican todas las materias primas por producto (blonda shangai, encaje, copas, varillas flexibles, polilicra, insumos de corsetería), características técnicas y proveedores. Importante: Hasta el momento compro prendas terminadas. Con el apoyo del Fondo Emprender pasaré a producción propia, por eso se solicita maquinaria y materia prima inicial en volumen para obtener descuentos y generar stock estratégico que permita atender picos de demanda.  3. Componente Legal Observación: Solo se enumeran trámites sin plan concreto. En el proyecto  Se incluye cronograma detallado de formalización con responsables, tiempos estimados y entidades (Alcaldía de Soacha – Uso de suelo y concepto sanitario; Superintendencia de Industria y Comercio – Registro de marca, etc.). 4. Componente Financiero Observación: Falta de claridad en maquinaria (ej. Jack A5E), detalle de materia prima y sustento del monto solicitado. En el proyecto : Se justifica detalladamente cada máquina (JACK F5, E4S, W4, A5E, cortadora inalámbrica, mesas de corte, etc.) y su función específica en la confección de corsetería. Se explica que la materia prima inicial se compra por volumen para lograr economías de escala y crear inventario que soporte la transición de intermediación a producción propia. El monto solicitado ($71.279.536) está totalmente justificado para adquirir maquinaria, materia prima inicial y salarios durante la puesta en marcha del satélite de confección. 5. Componente de Impacto Observación: Impactos no cuantificados. En el proyecto: Económico: Generación de 3 empleos directos y 5 indirectos. Social: Apoyo a más de 130 emprendedoras mayoristas (mujeres de Bogotá Soacha y a nivel nacional) con productos de mejor calidad y precio. Ambiental: Reutilización de retazos textiles (mínimo 70%). Metas claras y medibles para los próximos años.   Conclusión El proyecto NANIS STYLE representa la evolución natural de un negocio que ya tiene tracción real en el mercado. Pasar de compra-reventa a producción propia mediante un satélite de confección permitirá mejorar márgenes, controlar calidad y atender mejor la demanda local de Bogotá y Soacha. Mi conocimiento práctico en confección y ventas, junto con las mejoras incorporadas, fortalecen notablemente todos los componentes señalados. Por lo anterior, solicito respetuosamente la revisión y recalificación del proyecto para que refleje su verdadero potencial y nivel de preparación. Quedo a disposición para ampliar cualquier información. María Nancy Morera Garzón C.C. 21032193 Líder del Proyecto “NANIS STYLE” Celular: 3125397517  </t>
  </si>
  <si>
    <t xml:space="preserve">ID Proyecto: 114923
Nombre del proyecto: “NANIS STYLE”
Convocatoria: 159 - 1C / Víctimas y Vulnerables
Criterio observado: Evaluación integral del plan de negocios
Concepto inicial: VIABLE
Puntaje: 66,17
Los datos anteriores se identifica el ID del proyecto 114923, el nombre “NANIS STYLE”, la convocatoria 159 - 1C / Víctimas y Vulnerables, el puntaje 66,17 y el concepto de evaluación VIABLE. 
Observación del postulante:
El postulante presenta observación frente al resultado de la evaluación del plan de negocios.
Resumen de la observación del postulante:
Se solicita la revisión del concepto emitido en el informe de evaluación, frente a los componentes analizados del plan de negocios.
Respuesta del evaluador:
Revisado nuevamente el plan de negocios y el informe de evaluación, se encuentra que el concepto emitido es acorde con lo evidenciado inicialmente. El informe señala que el plan de negocios  presenta una propuesta coherente dentro del sector de industrias manufactureras, con identificación clara del problema, productos bien definidos y avances comerciales reales que respaldan su viabilidad. Así mismo, el informe reconoce experiencia previa en el mercado, generación de ventas, uso efectivo de redes sociales y potencial de impacto económico y social, especialmente en la generación de empleo y el apoyo a otros emprendedores. No obstante, se mantienen oportunidades de mejora en la formulación técnica, legal y comercial, así como en la definición de impactos y requerimientos de inversión. Estas oportunidades de mejora no modifican el concepto emitido, dado que el análisis integral concluye que el proyecto es viable, aunque requiere ajustes para fortalecer su sostenibilidad a medio y largo plazo. 
Concepto:
Revisado el plan de negocios, se encuentra que el concepto emitido es acorde con lo encontrado inicialmente en la evaluación. Por tanto, se ratifica el concepto VIABLE.
Efecto:
Se ratifica el concepto y el puntaje. No se realizan ajustes al resultado de la evaluación.
</t>
  </si>
  <si>
    <t>Señores, COMITÉ DE EVALUACIÓN Y CONSEJO DIRECTIVO NACIONAL FONDO EMPRENDER - SENA En mi calidad de emprendedor y representante legal del proyecto Alimentos Tierra Verde, presento formalmente este recurso contra el dictamen de No Viabilidad. Mi solicitud se fundamenta en que los hallazgos del evaluador omiten la realidad operativa documentada en el plan y contradicen los principios de escalabilidad del Fondo Emprender. Además, es un proyecto re formulado que inicialmente obtuvo una puntuación de 75,37. I. REFUTACIÓN AL COMPONENTE FINANCIERO Hallazgo: Inconsistencia crítica entre el aumento de ventas proyectado y la disminución de la utilidad neta en el año 2 debido al incremento en gastos de personal.  Refutación Técnica: El evaluador confunde una estrategia de mitigación de riesgos con una inconsistencia financiera. En el análisis operativo, se identificó una dependencia excesiva del fundador. Para corregir esto, el plan de inversión contempla profesionalizar la estructura en el año 2. El incremento en gastos de personal es una inversión necesaria para la sostenibilidad que permite delegar funciones técnicas y enfocarse en la expansión comercial.  A pesar de este aumento, el proyecto mantiene una TIR del 28%, cifra que supera el costo de capital esperado para el sector y garantiza rentabilidad. La caída marginal en la utilidad neta es un fenómeno temporal de ajuste estructural propio de cualquier empresa en fase de escalamiento. II. REFUTACIÓN AL COMPONENTE COMERCIAL: Hallazgo: El conocimiento del mercado es empírico y carece de validación cuantitativa de la demanda. Refutación Técnica: Se tacha de empírica una trayectoria de 15 años de operación real en el Centro Histórico de Tunja. En la metodología de emprendimiento moderno (Lean Startup), la venta real es la validación de mercado más potente que existe. Contamos con datos históricos de consumo, flujo de clientes y preferencias estacionales que son fuentes primarias de información.(Base Legal: El Acuerdo 010 de 2019 establece que la validación debe demostrar la aceptación del producto. No existe mejor prueba de aceptación que el sostenimiento comercial autónomo previo a la convocatoria). III. REFUTACIÓN AL COMPONENTE LEGAL Y TÉCNICO:  Hallazgo: Falta de permisos habilitantes (INVIMA/Sanitarios) gestionados y ausencia de protocolos de mantenimiento.. Refutación Técnica: Los Términos de Referencia estipulan que los permisos sanitarios son hitos de la fase de puesta en marcha. Es técnicamente imposible obtener un registro INVIMA para una planta de producción y maquinaria que aún no han sido financiadas ni instaladas. El plan de inversión incluye el presupuesto necesario para estas gestiones.  Respecto a los protocolos, el proyecto busca la tecnificación. Los planes de mantenimiento se diseñan sobre las especificaciones de los equipos nuevos. Exigir protocolos previos a la adquisición de la tecnología es un error de procedimiento en la evaluación.  IV. SOLICITUD DE REEVALUACIÓN:  Por lo expuesto, solicito: Se asigne un nuevo par evaluador que valore la experiencia real como factor de reducción de riesgo. •  Página 2 de 3 •  •  Se revise la matriz de inversión (anexa) donde se evidencia que el punto de equilibrio operativo se alcanza antes de finalizar el primer año de ejecución. Se otorgue la viabilidad considerando que el proyecto cumple con los criterios de generación de empleo y desarrollo regional en Boyacá. ( También es de aclarar la herramienta la modificaron en varias ocasiones afectando los tiempos y de igual la herramienta no permite modificaciones ni ampliaciones ni ANEXOS lo cual impiden presentar cotizaciones, y estudios de mercado, de igual manera solicitan documentos que no se pueden de ninguna manera anexar)</t>
  </si>
  <si>
    <t xml:space="preserve">"ANÁLISIS DE COHERENCIA CON EVALUACIÓN INICIAL: La refutación presentada sostiene que el incremento proyectado en los gastos de personal para el segundo año responde a una estrategia deliberada de profesionalización estructural destinada a mitigar la dependencia operativa del fundador y facilitar el escalamiento comercial. La evaluación técnica inicial reconoce la lógica estratégica de esta decisión, no obstante identifica una ruptura en la trazabilidad presupuestal, dado que la proyección financiera registra un aumento del ciento cincuenta y cuatro por ciento en la nómina sin el soporte documental de nuevos cargos, cronogramas de vinculación o distribución funcional en la estructura organizativa declarada. La tasa interna de retorno del veintiocho por ciento refleja el potencial de rentabilidad a largo plazo, pero no mitiga la inconsistencia matemática entre la escalada de costos fijos y la capacidad de absorción operativa registrada para una iniciativa individual. La valoración inicial mantiene su rigor técnico al exigir una alineación estricta entre la arquitectura de costos y la documentación del equipo de trabajo proyectado, garantizando que el flujo de caja no presente brechas de liquidez no justificadas durante la ventana de estabilización postinversión.
CONCEPTO DE RATIFICACIÓN: El análisis de coherencia confirma que la proyección financiera inicial requiere una reingeniería estructural que garantice la correspondencia exacta entre el incremento de gastos de personal y la formalización de nuevos roles operativos. La objeción del emprendedor evidencia una visión estratégica de crecimiento, pero no sustituye la necesidad de validar cuantitativamente la distribución de la nómina proyectada ni justificar técnicamente la transición de un modelo unipersonal a una estructura ampliada. Se ratifica el hallazgo de inconsistencia en el flujo de caja del segundo año, manteniendo la exigencia de presentar una programación de vinculación laboral detallada, un presupuesto de nómina segmentado por funciones y un colchón de capital de trabajo que absorba las variaciones de costos operativos, asegurando así que la escalada de gastos se traduzca en capacidad productiva verificable y no en una exposición financiera no documentada.
RESPUESTA A OBJECIÓN - ASPECTO COMERCIAL
ANÁLISIS DE COHERENCIA CON EVALUACIÓN INICIAL: La objeción comercial argumenta que quince años de operación empírica y ventas reales constituyen la validación de mercado más robusta, alineándose con metodologías ágiles de emprendimiento y con los principios de aceptación del producto establecidos en la normativa vigente. La evaluación inicial reconoce la trayectoria operativa y la generación de ingresos recurrentes como activos estratégicos comprobados que validan la viabilidad del modelo actual, no obstante, el proceso de fortalecimiento exige una proyección cuantitativa de la demanda para el nuevo establecimiento fiso. La validación histórica no sustituye el análisis prospectivo requerido para justificar la expansión de capacidad, la segmentación de nuevos canales y la estimación de participación de mercado en un entorno competitivo. La carencia de indicadores cuantitativos de tamaño de mercado, tasas de conversión y proyecciones de crecimiento mensuales limita la trazabilidad de la inversión y la capacidad de establecer metas comerciales medibles para la nueva infraestructura.
CONCEPTO DE RATIFICACIÓN: Se ratifica la valoración técnica que solicita el fortalecimiento del análisis de mercado con datos cuantitativos prospectivos y metas de ventas diferenciadas por canal. La experiencia empírica constituye una base sólida de validación, pero el financiamiento para la apertura de un local físico requiere demostrar la capacidad de captura de demanda mediante estudios de mercado estructurados, un presupuesto de marketing acorde con la competencia identificada y estrategias de posicionamiento digital con métricas de retorno verificables. La ratificación del hallazgo inicial obliga a complementar la validación histórica con proyecciones cuantificables que justifiquen la escalabilidad comercial, reduzcan la exposición a riesgos de subutilización de la capacidad instalada y permitan una interventoría trazable basada en indicadores de gestión concretos.
RESPUESTA A OBJECIÓN - ASPECTO LEGAL Y TÉCNICO
ANÁLISIS DE COHERENCIA CON EVALUACIÓN INICIAL: La refutación legal y técnica plantea que los permisos sanitarios y habilitantes constituyen hitos posteriores a la instalación de maquinaria, argumentando la imposibilidad de obtener registros previos a la ejecución de la inversión y la puesta en marcha de equipos. La evaluación inicial distingue entre la habilitación final del establecimiento y la gestión activa de los trámites habilitantes. Los lineamientos normativos exigen la presentación de un cronograma de gestión de permisos de uso de suelo, concepto sanitario preliminar y cumplimiento de normas de seguridad antes de la suscripción contractual, dado que las adecuaciones locativas y remodelaciones estructurales requieren autorizaciones previas de planeación municipal y supervisión técnica. La exigencia no radica en la expedición final del registro, sino en la demostración de gestión activa y trazable que garantice la viabilidad normativa del proyecto y evite paralizaciones durante la ejecución de obras civiles.
CONCEPTO DE RATIFICACIÓN: Se ratifica la exigencia normativa de estructurar un cronograma de gestión de permisos habilitantes con soportes de radicación y seguimiento institucional activo. La transición de un modelo móvil a un establecimiento fiso implica obligaciones de uso de suelo, adecuaciones estructurales y cumplimiento de estándares sanitarios que deben gestionarse paralelamente a la inversión inicial. La ratificación del hallazgo inicial garantiza que el proyecto cuente con la documentación legal requerida para evitar riesgos de paralización operativa, asegurando que la adquisición de equipos y la ejecución de obras se realicen dentro de un marco regulatorio activo y supervisado, mitigando así la exposición a sanciones o incumplimientos normativos durante la fase de puesta en marcha."
</t>
  </si>
  <si>
    <t xml:space="preserve">A pesar de ello, el concepto negativo se soporta en la ausencia de mayor profundidad documental sobre validación comercial. Argumentos técnicos 1.El proyecto sí evidencia validación inicial de mercado mediante relaciones comerciales existentes y conocimiento del segmento objetivo. 2.En el sector de cafés especiales, la validación comercial frecuentemente inicia mediante muestras, relaciones directas, pequeñas compras piloto y posicionamiento progresivo. 3.La evaluación no concluye inexistencia de mercado ni falta de interés comercial, sino necesidad de fortalecer soportes de medición y seguimiento. 4.La propuesta de valor responde claramente a tendencias actuales del mercado: otrazabilidad, oorigen, osostenibilidad, oliderazgo femenino, ocompra directa, odiferenciación territorial. Por lo anterior, las observaciones comerciales no constituyen causal suficiente para declarar la inviabilidad del modelo de negocio.  1.Las observaciones relacionadas con: oBPM, otrazabilidad documental, oprotocolos sanitarios, oregistros de producción, omanejo de residuos, corresponden a procedimientos de fortalecimiento operativo propios de la etapa de implementación. ocontrol sanitario, corresponden a procesos de formalización y fortalecimiento operativo que normalmente se consolidan durante la etapa de puesta en marcha.  Es importante también decir que descalifican el proyecto por no proporcionar datos de que se hacen con los desechos como la pulpa, pero dentro del formato de proyecto, este tipo de preguntas no estaban, lo que no se señaló esa parte; se aclara, que la pulpa del café no va en este tipo de Producción, ya que la pulpa se maneja es en el beneficio de café, no en los procesos de trillado y tostión para lo cual se está presentando este proyecto; sin embargo debo aportar que la pulpa de café se reutiliza en la misma finca mediante procesos de compostaje como abono para el cultivo de café. El material de desecho que queda después del trillado es la cascarilla que no aportan muchos nutrientes al abono orgánico, pero estos se llevan a la finca para el compostaje.  2.La existencia de oportunidades de mejora documental no elimina la viabilidad técnica del modelo productivo. 3.El Fondo Emprender tiene precisamente como finalidad financiar procesos de estructuración y consolidación empresarial. 4.El proyecto demuestra conocimiento operativo suficiente para iniciar la actividad productiva y avanzar progresivamente hacia estándares más robustos. 5.No existe en el informe evidencia de imposibilidad técnica, insuficiencia tecnológica ni inviabilidad operativa, además que el proyecto técnicamente puede funcionar con una sola persona a cargo, porque los procesos de trilla y tostión de acuerdo a las proyecciones de ventas están diseñados para mano de obra de una sola persona y se correlaciona con el monto que se pide al Fondo que es para la generación de un único empleo y las actividades descritas se correlacionan el que hacer del proyecto que trata de trilla, tostión, molienda y empaque de café tostado, no trata de cosecha y beneficio del café Es importante aclarar que la evaluación técnica de este proyecto añadió otras etapas productivas que no tienen que ver con este proyecto en sí, porque la cosecha y el beneficio de café se realiza en una etapa preliminar y no está relacionada con la actividad de trilla, tostión,  molienda de café tostado, y comercialización.  En realidad la emprendedora demuestra que tiene un plus para el proyecto y es la materia prima procesada por ella misma, donde controla todos los procesos de producción desde la cogida de café, despulpado, fermentación, lavado y secado, que técnicamente es un plus y que demuestra que tiene materia prima y experiencia como contrapartida para éste proyecto, aunque el Fondo Emprender no lo pidió para ésta convocatoria, sin embargo el equipo evaluador no está considerando este valor añadido.  En consecuencia, el componente técnico demuestra viabilidad inicial y capacidad de fortalecimiento.  1.La evaluación no identifica incumplimientos normativos actuales ni prohibición legal para operar. 2.Los trámites sanitarios y complementarios forman parte natural de la etapa de formalización posterior al acceso a capital semilla. 3.La observación sobre INVIMA y requisitos sanitarios corresponde a una etapa normal del proceso de formalización agroindustrial y que están dentro del marco de Fondo Emprender para ser alcanzados en la implementación del proyecto. 4.El trámite sanitario no invalida el modelo de negocio, sino que hace parte de la ejecución posterior al acceso a financiación. Es de vital importancia entender que de acuerdo con la normativa vigente en Colombia, el café tostado y molido clasifica como un alimento de menor riesgo en salud pública (Grupo 3, subcategoría 3.4.2, según la Resolución 719 de 2015), por lo que no requiere Registro Sanitario, sino una Notificación Sanitaria (NSA).  Muchos emprendimientos agroindustriales financiados por Fondo Emprender completan procesos regulatorios precisamente durante la fase de implementación. 5.La evaluación no identifica incumplimientos legales actuales ni imposibilidad jurídica de operación. 6.Aspectos como: 1.protección de marca, 2.permisos complementarios, 3.fortalecimiento documental, son elementos escalables y subsanables. 7.El proyecto sí demuestra conocimiento de la ruta legal necesaria para su funcionamiento. Por lo anterior, el componente legal no presenta elementos que sustenten técnicamente un concepto definitivo de inviabilidad.  1.El principal cuestionamiento financiero corresponde a la concentración operativa inicial en una sola persona. 2.Sin embargo, esta situación es común en emprendimientos rurales en etapa temprana y puede fortalecerse progresivamente mediante contratación gradual por jornales, es decir por días de trabajo no por meses, de acuerdo a la carga de producción, metodología muy frecuente en emprendimientos rurales y de la zona donde hace parte el emprendimiento. 3.La evaluación reconoce potencial económico y sostenibilidad condicionada al fortalecimiento operativo. 4.El hecho de no alcanzar punto de equilibrio en el primer año no constituye por sí mismo causal de inviabilidad, especialmente en modelos agroindustriales con maduración comercial progresiva. 5.Los ajustes sugeridos por el evaluador: ofortalecimiento de flujo de caja, oampliación operativa, oredistribución presupuestal, representan acciones correctivas viables. 6.La propia evaluación confirma potencial de rentabilidad, lo cual resulta incompatible con una conclusión absoluta de inviabilidad. Por tanto, el componente financiero demuestra viabilidad potencial susceptible de fortalecimiento y ajuste.   1.El proyecto se encuentra alineado con los objetivos de inclusión y fortalecimiento de población vulnerable contemplados dentro de la convocatoria. 2.El modelo sí genera impacto social mediante: ofortalecimiento económico rural, oparticipación de mujeres, otransformación agroindustrial, ogeneración de valor agregado, osostenibilidad productiva. 3.La ausencia de mayor profundidad metodológica en indicadores no elimina la existencia real del impacto identificado. 4.La evaluación reconoce explícitamente el valor social y territorial del proyecto. 5.Los ajustes solicitados corresponden a fortalecimiento de medición y articulación institucional. En consecuencia, el componente impacto sí presenta pertinencia y sostenibilidad potencial.   Estas observaciones son normales en proyectos de emprendimiento en etapa inicial y no equivalen técnicamente a imposibilidad de ejecución. Resulta importante señalar que: •el proyecto sí tiene mercado identificado, •sí tiene propuesta diferenciadora, •sí tiene capacidad productiva inicial, •sí tiene potencial financiero, •y sí tiene impacto territorial y social. Por lo tanto, la decisión de inviabilidad no guarda total proporcionalidad frente a los hallazgos positivos contenidos dentro del mismo informe.  VIII. SOLICITUD FORMAL Con fundamento en los argumentos anteriormente expuestos, solicito respetuosamente: 1.La revisión integral del concepto técnico emitido. 2.La reconsideración de la calificación final otorgada al proyecto. 3.La reevaluación del principio de proporcionalidad aplicado en el análisis. 4.La valoración de las fortalezas reconocidas expresamente dentro del informe. 5.La posibilidad de complementar o subsanar aspectos operativos y documentales observados. 6.Que el proyecto sea reconsiderado bajo criterios de potencial de sostenibilidad, impacto territorial y fortalecimiento empresarial progresivo. El proyecto CAFFEETO CAFÉ ESPECIAL representa una iniciativa alineada con los objetivos de inclusión, desarrollo rural, liderazgo femenino y transformación agroindustrial promovidos por Fondo Emprender.   La siguiente relación evidencia la existencia de un mercado objetivo activo y especializado para el proyecto CAFFEETO CAFÉ ESPECIAL, especialmente dentro del canal B2B de cafés especiales en Bogotá y Boyacá. Estas cafeterías representan potenciales compradores, aliados comerciales, distribuidores y clientes institucionales para la comercialización del café especial producido en Lengupá. Bogotá •Varietale Javeriana Contacto: +57 324 255 0397 Segmento: Café de especialidad / filtrados / origen  •Libertario Coffee Roasters - Calle 70a Contacto: +57 322 511 2476 Segmento: Specialty coffee / tostión / retail especializado  •Casa Café Cultor Contacto: +57 315 543 1596 Segmento: Café de origen / cafetería especializada  •Bogota Coffee Roasters / Casa &amp; Jardín Contacto: +57 319 582 7627 Segmento: Café especial / consumo premium  •Bogotá Coffee Roasters LAB / CINE &amp; CAFÉ Contacto: +57 319 582 7627 Segmento: Specialty coffee / experiencias de café  •Hysteria Coffee Roasters Contacto: +57 319 558 4123 Segmento: Tostadores especializados  •Tourist Coffee Specialty Coffee Contacto: +57 321 237 4095 Segmento: Specialty coffee / turismo cafetero  •Café La Puerta - Café de Especialidad Contacto: +57 320 325 0409 Segmento: Café premium / filtrados  •Distinto Cacao &amp; Coffee Contacto: +57 314 211 6575 Segmento: Café especial y cacao premium  •Agüita Negra Café de especialidad Contacto: +57 315 345 5444 Segmento: Café de origen / experiencias culturales  •CatCoffee - Café de Especialidad Contacto: +57 350 843 2008 Segmento: Café de especialidad / espresso bar  •Silo Café - Café de especialidad Contacto: +57 317 512 9975 Segmento: Specialty coffee / snacks premium  •Érase una vez café de especialidad Contacto: +57 322 896 5669 Segmento: Café de origen y métodos artesanales  Tunja •Santa Maria Cafe Especial Contacto: +57 321 493 5301 Segmento: Café especial regional   ANÁLISIS COMERCIAL Y ESTADÍSTICO DEL MERCADO OBJETIVO 1. Existencia comprobable del mercado La ciudad de Bogotá presenta un crecimiento sostenido del consumo de cafés especiales y de origen, especialmente en sectores como: •Chapinero  •Teusaquillo  •Usaquén  •Zona G  •La Macarena  •Zona T  El mercado identificado evidencia: •cafeterías especializadas activas,  •tostadores independientes,  •barras de café premium,  •consumo experiencial,  •y demanda de cafés con trazabilidad y origen.  Las recomendaciones comunitarias y especializadas también posicionan marcas como: •Varietale,  •Libertario,  •Café Cultor,  •Tropicalia,  •Azahar,  •Bogota Coffee Roasters, como referentes actuales del sector specialty coffee en Bogotá.  2. Compatibilidad con la propuesta CAFFEETO El proyecto CAFFEETO se alinea directamente con tendencias de compra actuales: •cafés de origen,  •trazabilidad,  •compra directa al productor,  •liderazgo femenino,  •sostenibilidad,  •cafés diferenciados,  •producción artesanal,  •identidad territorial.  3. Potencial de penetración comercial Con una estrategia B2B progresiva, el proyecto puede: •iniciar ventas mediante muestras comerciales,  •consolidar recompra,  •desarrollar clientes recurrentes,  •ampliar distribución regional,  •y escalar posteriormente hacia e-commerce y retail especializado.  ________________________________________ PROYECCIÓN DE TAREAS DE MERCADEO PRIMER AÑO MesActividadObjetivo 1Diseño de marca y piezas comercialesPosicionamiento inicial 1-2Creación de catálogo digital y portafolioPresentación B2B 2-3Contacto inicial con 30 cafeterías especializadasGeneración de leads 3Envío de muestras comercialesValidación sensorial 3-4Visitas comerciales Bogotá y TunjaApertura de clientes 4-6Participación en ferias y ruedas de negocioNetworking y ventas 4-12Estrategia Instagram y Facebook AdsReconocimiento de marca 5-12Seguimiento mensual a clientesRecompra 6-12Convenios con cafeterías aliadasVentas recurrentes 7-12Activaciones y catas de caféFidelización PermanenteMarketing de contenidoConstrucción de comunidad ________________________________________ META COMERCIAL – AÑO 1 Objetivo general Consolidar: •entre 8 y 15 clientes recurrentes,  •recompra mensual,  •posicionamiento regional,  •validación del producto,  •y estabilización del flujo comercial.  Proyección de crecimiento comercial TrimestreClientes activos proyectadosVentas esperadas T12-4Validación inicial T25-7Apertura comercial T38-10Recompra y estabilidad T410-15Consolidación comercial ________________________________________ PROYECCIÓN DE TAREAS DE MERCADEO SEGUNDO AÑO ActividadObjetivo Expansión a nuevas cafeteríasIncremento de cobertura Participación en eventos nacionalesPosicionamiento Fortalecimiento de e-commerceVenta directa Programa de fidelización B2BRecompra constante Alianzas con distribuidoresEscalabilidad Estrategia de contenido audiovisualBranding Catas y experienciasRelación comercial Campañas digitales segmentadasCaptación de nuevos clientes ________________________________________ META COMERCIAL – AÑO 2 IndicadorProyección Clientes recurrentes20-30 Recompra mensual70%-80% Expansión regionalBoyacá y Bogotá Crecimiento en ventas35%-50% Reconocimiento de marcaConsolidación regional  CONCLUSIÓN TÉCNICA La información comercial presentada evidencia que: •sí existe un mercado especializado identificable,  •sí existen compradores potenciales verificables,  •sí hay crecimiento del sector specialty coffee,  •y sí es posible estructurar una estrategia comercial progresiva y medible. Por tanto, el proyecto CAFFEETO CAFÉ ESPECIAL cuenta con condiciones reales para desarrollar una operación comercial sostenible dentro del segmento de cafés especiales en Bogotá y Boyacá.  </t>
  </si>
  <si>
    <t xml:space="preserve">"RESPUESTA A OBJECIÓN - ASPECTO COMERCIAL 
ANÁLISIS DE COHERENCIA CON EVALUACIÓN INICIAL
La objeción presentada por el emprendedor respecto al componente comercial plantea argumentos válidos sobre la naturaleza progresiva de la validación en el sector de cafés especiales, donde las relaciones comerciales iniciales, muestras piloto y posicionamiento gradual constituyen prácticas habituales del segmento. Efectivamente, el proyecto evidencia conocimiento del cliente objetivo y ha establecido contactos con cafeterías de especialidad en Bogotá y Tunja, lo cual representa un avance tangible. Sin embargo, la evaluación inicial no desconoció la existencia de mercado ni la pertinencia de la propuesta de valor; su observación se centró en la necesidad de fortalecer la documentación que soporte métricas de efectividad comercial, caracterización demográfica específica del consumidor final y validación cuantificada del problema que se pretende resolver. Estas exigencias responden a criterios de trazabilidad y seguimiento propios de la metodología de evaluación del Fondo Emprender, que requiere indicadores medibles para garantizar la correcta ejecución de recursos públicos. La alineación de la propuesta con tendencias de mercado como trazabilidad, origen diferenciado, sostenibilidad y liderazgo femenino fue reconocida expresamente en el concepto inicial como aspecto fortalecido, por lo que la objeción no modifica la valoración técnica asignada.
CONCEPTO DE RATIFICACIÓN
El componente comercial del proyecto CAFFEETO CAFÉ ESPECIAL demuestra comprensión del segmento de cafés especiales y una propuesta de valor diferenciada que responde a demandas actuales del mercado. No obstante, la valoración inicial mantuvo una calificación que refleja la necesidad de profundizar en soportes documentales de validación comercial, caracterización demográfica del cliente y definición de métricas de efectividad para canales de distribución. Las observaciones del emprendedor, aunque pertinentes desde la experiencia operativa del sector, no evidencian error de ponderación ni omisión de información verificable en la documentación presentada. Por consiguiente, se ratifica el concepto técnico inicial del aspecto comercial, reconociendo que las recomendaciones de mejora formuladas constituyen acciones de fortalecimiento esperadas durante la etapa de implementación y no causales de inviabilidad estructural del modelo de negocio.
RESPUESTA A OBJECIÓN - ASPECTO TÉCNICO 
ANÁLISIS DE COHERENCIA CON EVALUACIÓN INICIAL
La objeción técnica presenta un argumento metodológicamente relevante al distinguir entre las etapas de beneficio del café y las de trilla, tostión y molienda, señalando que la gestión de pulpa corresponde a la fase de beneficio y no al proceso objeto de financiación. Esta precisión técnica es correcta y demuestra conocimiento operativo por parte del emprendedor. No obstante, la evaluación inicial no desconoció esta diferenciación; su observación sobre protocolos de higiene, trazabilidad documental, manejo de residuos y permisos sanitarios se enmarca en requisitos transversales para cualquier operación de transformación de alimentos, independientemente de la etapa específica de la cadena productiva. La Resolución 719 de 2015, citada por el emprendedor, clasifica el café tostado y molido como alimento de menor riesgo que requiere Notificación Sanitaria Obligatoria, requisito que fue identificado en la evaluación inicial y presupuestado en el plan operativo. Las recomendaciones sobre BPM, trazabilidad y manejo de residuos corresponden a estándares de buena práctica aplicables a toda operación agroindustrial y su inclusión fortalece la viabilidad de ejecución, sin que su ausencia inicial constituya causal de imposibilidad técnica.
CONCEPTO DE RATIFICACIÓN
El componente técnico del proyecto evidencia conocimiento operativo suficiente, descripción clara del proceso productivo y capacidad instalada coherente con los recursos solicitados. La objeción presentada aporta claridad sobre la delimitación de etapas productivas, aspecto que se incorpora como precisión técnica en el expediente. Sin embargo, las recomendaciones iniciales sobre protocolos de higiene, trazabilidad documental, manejo de residuos y permisos sanitarios mantienen su pertinencia como requisitos de fortalecimiento operativo para garantizar el cumplimiento normativo durante la implementación. La valoración técnica asignada refleja el nivel de madurez metodológica de la documentación presentada y no se modifica, dado que las observaciones del emprendedor no evidencian omisión de información verificable ni error de interpretación en el análisis inicial. Se ratifica el concepto técnico del aspecto, reconociendo que los ajustes sugeridos constituyen acciones de mejora esperadas en la etapa de estructuración empresarial.
RESPUESTA A OBJECIÓN - ASPECTO LEGAL 
ANÁLISIS DE COHERENCIA CON EVALUACIÓN INICIAL
La objeción legal argumenta correctamente que el café tostado y molido clasifica como alimento de menor riesgo según la Resolución 719 de 2015, requiriendo Notificación Sanitaria Obligatoria y no Registro Sanitario, precisión normativa que fue considerada en la evaluación inicial al identificar la NSA como trámite requerido y presupuestado. La evaluación no concluyó incumplimiento normativo actual ni imposibilidad jurídica de operación; sus observaciones se centraron en la necesidad de completar la ruta de formalización con permisos ambientales para manejo de aguas mieles, registro de marca ante la SIC, concepto de Bomberos y contrato de disposición de residuos, aspectos complementarios que fortalecen la sostenibilidad jurídica del proyecto. La afirmación de que los trámites sanitarios forman parte natural de la etapa de implementación posterior al acceso a capital semilla es coherente con la metodología del Fondo Emprender, y dicha perspectiva fue integrada en el concepto inicial al identificar estos requisitos como acciones de fortalecimiento y no como barreras de entrada.
CONCEPTO DE RATIFICACIÓN
El componente legal del proyecto identifica la forma de registro formal adecuada y describe una secuencia lógica de trámites con costos y tiempos estimados. La objeción presentada aporta precisión normativa sobre la clasificación regulatoria del café tostado, aspecto que se incorpora como aclaración técnica en el expediente. No obstante, las recomendaciones iniciales sobre permisos ambientales, registro de marca, concepto de Bomberos y contrato de disposición de residuos mantienen su pertinencia como requisitos de fortalecimiento jurídico para garantizar la operación sostenible del proyecto. La valoración asignada refleja el nivel de completitud documental presentado y no se modifica, dado que las observaciones del emprendedor no evidencian omisión de información verificable ni error de interpretación metodológica. Se ratifica el concepto técnico del aspecto legal, reconociendo que los ajustes sugeridos constituyen acciones de cumplimiento normativo esperadas durante la etapa de implementación.
RESPUESTA A OBJECIÓN - ASPECTO FINANCIERO 
ANÁLISIS DE COHERENCIA CON EVALUACIÓN INICIAL
La objeción financiera reconoce que la concentración operativa inicial en una sola persona es común en emprendimientos rurales en etapa temprana y propone el fortalecimiento progresivo mediante contratación por jornales, metodología válida y frecuente en contextos rurales. La evaluación inicial no desconoció esta realidad operativa; su observación se centró en la necesidad de ajustar la estructura del equipo de trabajo para garantizar coherencia entre la proyección comercial, la capacidad de ejecución humana y el cumplimiento de estándares de calidad requeridos para café de especialidad. El hecho de no alcanzar punto de equilibrio en el primer año fue reconocido como aceptable en modelos agroindustriales con maduración comercial progresiva, siempre que exista flujo de caja suficiente para cubrir el periodo inicial. Las recomendaciones de ajuste en distribución presupuestal, validación de costos unitarios e incorporación de escenario de sensibilidad constituyen acciones de fortalecimiento financiero que mejoran la trazabilidad y sostenibilidad del proyecto, sin que su ausencia inicial implique inviabilidad estructural.
CONCEPTO DE RATIFICACIÓN
El componente financiero del proyecto presenta estructura ordenada, proyección de ventas justificada técnicamente, identificación de costos y cálculo de indicadores de gestión. La objeción presentada aporta perspectiva válida sobre metodologías de contratación rural y maduración comercial progresiva, aspectos que se incorporan como precisión contextual en el expediente. Sin embargo, las recomendaciones iniciales sobre ajuste de estructura de equipo de trabajo, validación de costos unitarios, inclusión de gastos logísticos en costos variables e incorporación de escenario de sensibilidad mantienen su pertinencia como acciones de fortalecimiento financiero para garantizar la ejecución sostenible de recursos. La valoración asignada refleja el nivel de madurez metodológica de la documentación presentada y no se modifica, dado que las observaciones del emprendedor no evidencian error de ponderación ni omisión de información verificable. Se ratifica el concepto técnico del aspecto financiero, reconociendo que los ajustes sugeridos constituyen acciones de mejora esperadas en la etapa de estructuración empresarial.
RESPUESTA A OBJECIÓN - ASPECTO IMPACTO 
ANÁLISIS DE COHERENCIA CON EVALUACIÓN INICIAL
La objeción de impacto argumenta válidamente que el proyecto se alinea con objetivos de inclusión y fortalecimiento de población vulnerable, genera impacto social mediante fortalecimiento económico rural, participación femenina y transformación agroindustrial, y que la ausencia de mayor profundidad metodológica en indicadores no elimina la existencia real del impacto identificado. La evaluación inicial reconoció expresamente estas fortalezas al identificar el liderazgo femenino de la emprendedora, las prácticas ambientales sostenibles y la apropiación tecnológica como aspectos fortalecidos del componente. Las recomendaciones de cuantificación de impactos, diversificación del mapa de actores y definición de estrategias de articulación institucional constituyen acciones de fortalecimiento metodológico para mejorar la trazabilidad y medición de resultados, sin que su ausencia inicial implique inexistencia de impacto territorial o social.
CONCEPTO DE RATIFICACIÓN
El componente de impacto del proyecto evidencia pertinencia territorial, alineación con objetivos de la convocatoria y potencial de generación de valor social, ambiental y económico. La objeción presentada aporta argumentos válidos sobre la existencia real de impacto más allá de la profundidad metodológica de indicadores, aspecto que se incorpora como precisión conceptual en el expediente. Sin embargo, las recomendaciones iniciales sobre cuantificación de métricas de impacto, diversificación de actores del ecosistema y definición de estrategias de articulación mantienen su pertinencia como acciones de fortalecimiento para garantizar la trazabilidad y sostenibilidad de los resultados esperados. La valoración asignada refleja el nivel de documentación presentado y no se modifica, dado que las observaciones del emprendedor no evidencian omisión de información verificable ni error de interpretación metodológica. Se ratifica el concepto técnico del aspecto de impacto, reconociendo que los ajustes sugeridos constituyen acciones de mejora esperadas en la etapa de implementación.
RECOMENDACIONES DEL EVALUADOR (ACTUALIZADAS)
Aspectos Obligatorios: Incorporar en el plan operativo la distribución mensual de recursos para trámites legales y sanitarios, garantizando que la ejecución de la Notificación Sanitaria Obligatoria ante INVIMA preceda al inicio de actividades comerciales. Ajustar la estructura del equipo de trabajo incorporando jornales o contratos temporales para temporadas de alta demanda, asegurando coherencia entre proyección comercial y capacidad de ejecución operativa. Completar la caracterización demográfica del cliente final con rangos de edad, nivel de ingresos y medios de pago preferidos para fortalecer la trazabilidad de la estrategia comercial.
Aspectos de Mejora: Incorporar protocolos de higiene, trazabilidad documental y manejo de residuos en la descripción del proceso técnico, garantizando el cumplimiento de Buenas Prácticas de Manufactura para café de especialidad. Definir indicadores de gestión para canales de distribución, incluyendo tasa de conversión, costo de adquisición de cliente y retorno de inversión, para facilitar el seguimiento y evaluación de resultados. Diversificar el mapa de actores incorporando entidades financieras, aliados comerciales estratégicos y centros de investigación para fortalecer la articulación institucional y la sostenibilidad del proyecto.
Aspectos de Seguimiento: Monitorear el cumplimiento de metas comerciales mediante reporte trimestral de clientes activos, volúmenes de venta y tasa de recompra. Verificar la obtención de la Notificación Sanitaria Obligatoria antes del desembolso de recursos para insumos de producción. Evaluar la ejecución presupuestal mensual para garantizar que la concentración de recursos en los primeros meses no limite la flexibilidad operativa durante la etapa de posicionamiento comercial.
OBSERVACIONES Y CONCLUSIONES DEL EVALUADOR (ACTUALIZADAS) 
El proyecto CAFFEETO CAFÉ ESPECIAL exhibe una propuesta de valor diferenciada, alineada con tendencias del mercado de cafés de especialidad que privilegian trazabilidad, origen territorial, sostenibilidad ambiental y equidad de género. La pertinencia territorial es alta, aprovechando condiciones agroecológicas de Boyacá para ofrecer perfiles de taza con notas diferenciadas. La evaluación de reexamen reconoce la validez de las precisiones técnicas presentadas por el emprendedor respecto a la delimitación de etapas productivas y la clasificación regulatoria del café tostado. No obstante, el puntaje asignado de 55,41 puntos refleja el nivel de madurez metodológica de la documentación presentada en relación con los criterios de evaluación de la convocatoria, que requieren indicadores medibles, trazabilidad documental y coherencia entre proyección comercial y capacidad de ejecución. La brecha de 9,59 puntos frente al umbral de viabilidad no se cierra mediante las objeciones presentadas, dado que estas no evidencian omisión de información verificable ni error de ponderación en el análisis inicial. En consecuencia, se ratifica el concepto de NO VIABLE, reconociendo que el proyecto posee potencial de fortalecimiento y que las recomendaciones formuladas constituyen acciones accionables para una futura postulación o para la estructuración complementaria del plan de negocio bajo otras líneas de financiación.
"
</t>
  </si>
  <si>
    <t xml:space="preserve">RESPUESTA A OBSERVACIONES Y ACLARACIONES DEL INFORME DE EVALUACIÓN PLAN DE NEGOCIOS ARPAYUC En atención al informe de evaluación realizado al plan de negocios ARPAYUC, nos permitimos presentar las siguientes aclaraciones y acciones de fortalecimiento frente a las observaciones y recomendaciones emitidas en cada uno de los componentes evaluados. El propósito de este documento es evidenciar el compromiso del proyecto con la mejora continua, la sostenibilidad operativa y el cumplimiento integral de los aspectos comerciales, técnicos, legales, financieros y de impacto. 1. COMPONENTE COMERCIAL ARPAYUC agradece la valoración positiva realizada sobre la propuesta de valor, especialmente en lo relacionado con la transformación de tubérculos en harinas y almidones sin gluten con enfoque territorial y artesanal. El proyecto reconoce la importancia de fortalecer el componente cuantitativo del mercado y por ello adelantará acciones orientadas a mejorar la medición, segmentación y seguimiento comercial. Actualmente, la iniciativa ha identificado oportunidades de comercialización en Tunja y otros municipios de Boyacá mediante acercamientos preliminares con consumidores interesados en productos saludables, tiendas naturistas, mercados campesinos, emprendimientos gastronómicos y espacios de comercialización local. A partir de ello, se estructurará una base de datos segmentada por tipo de cliente, diferenciando clientes institucionales, minoristas, distribuidores y consumidor final. En cuanto a las metas comerciales, el proyecto ajustará progresivamente sus proyecciones de ventas del primer año para alinearlas con la capacidad productiva inicial y garantizar estabilidad operativa, cumplimiento y calidad del producto. El crecimiento comercial será gradual, priorizando la consolidación del mercado antes de una expansión acelerada. Asimismo, ARPAYUC implementará indicadores de gestión comercial que permitan medir y hacer seguimiento a: * Número de clientes activos. * Ventas mensuales por canal. * Alcance y posicionamiento digital. * Participación en ferias y eventos. * Porcentaje de recompra. * Nivel de cumplimiento de metas comerciales. También se desarrollará un cronograma de activación comercial que incluirá estrategias en redes sociales, participación en ferias agroindustriales y gastronómicas, promoción territorial, muestras comerciales y fortalecimiento de alianzas con tiendas saludables y distribuidores regionales. Con estas acciones, el proyecto busca fortalecer la validación de mercado y consolidar una estrategia comercial medible, organizada y sostenible. 2. COMPONENTE TÉCNICO Frente a las observaciones relacionadas con la concentración operativa en una sola persona, ARPAYUC aclara que el modelo planteado corresponde a una iniciativa en etapa inicial de implementación; sin embargo, se reconoce la necesidad de fortalecer progresivamente la estructura operativa para garantizar continuidad y eficiencia en el proceso productivo. Por ello, conforme aumente la producción y comercialización, el proyecto contempla incorporar apoyo operativo en áreas como: * Producción. * Empaque. * Distribución. * Logística. * Control de procesos. De igual forma, se fortalecerán los procedimientos técnicos mediante la implementación de protocolos relacionados con: * Higiene y bioseguridad. * Manipulación de alimentos. * Control de calidad. * Manejo de residuos orgánicos. * Limpieza y desinfección. * Condiciones de almacenamiento. * Uso de elementos de protección personal. Frente al manejo de residuos orgánicos derivados del procesamiento de tubérculos, ARPAYUC aclara que estos serán separados y despachados diariamente para ser aprovechados como abono orgánico por agricultores de la región. Esta práctica permitirá reducir la acumulación de residuos, promover el aprovechamiento responsable de subproductos agrícolas y fortalecer acciones alineadas con principios de economía circular y sostenibilidad ambiental dentro del proyecto. El proyecto también desarrollará formatos y registros de control operativo que permitan hacer seguimiento mensual a: * Producción realizada. * Rendimiento de materias primas. * Cumplimiento de pedidos. * Tiempos de producción. * Costos operativos. * Pérdidas o desperdicios. En cuanto a la capacidad instalada, ARPAYUC realizará ajustes progresivos entre producción y demanda con el fin de mantener coherencia entre la capacidad operativa y las metas comerciales propuestas. La prioridad será garantizar calidad, cumplimiento y sostenibilidad antes de aumentar significativamente el volumen de producción. Con estas medidas se busca consolidar una operación técnica más organizada, eficiente y sostenible. 3. COMPONENTE LEGAL ARPAYUC agradece las observaciones realizadas sobre la necesidad de fortalecer el componente legal y regulatorio del proyecto. La iniciativa continuará avanzando en la consolidación de todos los requisitos necesarios para garantizar una operación formal y segura dentro del sector de transformación alimentaria.  Actualmente, el proyecto ya contempla avances en: * Formalización empresarial. * Gestión sanitaria. * Proceso de registro de marca. Adicionalmente, se implementarán acciones orientadas al fortalecimiento del cumplimiento normativo, incluyendo: * Certificación en manipulación de alimentos. * Verificación de requisitos sanitarios locales. * Revisión de condiciones de funcionamiento y seguridad del establecimiento. * Implementación de protocolos de higiene y almacenamiento. * Cumplimiento de obligaciones laborales y de seguridad social. Asimismo, se realizará revisión y validación de posibles requerimientos ambientales asociados al manejo de residuos orgánicos derivados del procesamiento de tubérculos, con el fin de asegurar el cumplimiento integral de las obligaciones aplicables al proyecto. Estas acciones permitirán fortalecer la estructura legal y operativa de ARPAYUC, reduciendo riesgos y garantizando mayor solidez para el funcionamiento de la unidad productiva. 4. COMPONENTE FINANCIERO Frente a las recomendaciones financieras, ARPAYUC reconoce la importancia de mantener coherencia entre la capacidad productiva y las metas comerciales proyectadas. Por ello, el proyecto ajustará las proyecciones iniciales de ventas y producción de manera gradual y realista, evitando sobrecargas operativas que puedan afectar el cumplimiento, la calidad o la sostenibilidad financiera. El crecimiento del negocio será progresivo y estará acompañado de seguimiento permanente a indicadores financieros y operativos. Se priorizará el control eficiente de costos y la estabilidad del flujo de caja durante la etapa inicial de implementación. Asimismo, se incorporarán de manera más detallada los costos asociados a: * Transporte. * Distribución. * Logística. * Entregas comerciales. * Gastos operativos complementarios. Esto permitirá reflejar con mayor precisión los márgenes reales del negocio y fortalecer la planeación financiera del proyecto. ARPAYUC también implementará seguimiento mensual mediante indicadores relacionados con: * Ventas. * Costos de producción. * Margen operativo. * Flujo de caja. * Punto de equilibrio. * Cumplimiento presupuestal.  Con estas acciones, el proyecto busca fortalecer la sostenibilidad financiera y garantizar una ejecución económica más organizada y consistente con la realidad operativa de la iniciativa. 5. COMPONENTE DE IMPACTO ARPAYUC reafirma su compromiso con el desarrollo económico, social y ambiental del territorio, promoviendo el aprovechamiento de materias primas locales y la generación de valor agregado a partir de productos agroalimentarios transformados. El proyecto reconoce la importancia de fortalecer la medición del impacto generado y por ello implementará indicadores concretos relacionados con: * Número de productores vinculados. * Cantidad de materia prima transformada. * Aprovechamiento de residuos orgánicos. * Participación en mercados locales y regionales. * Generación de ingresos complementarios. * Fortalecimiento de la economía local. * Generación de empleo o apoyo operativo. De igual manera, se ampliará el mapa de aliados estratégicos mediante acercamientos con: * Cámaras de comercio. * Redes empresariales. * Tiendas saludables. * Distribuidores regionales. * Ferias comerciales. * Actores del ecosistema agroindustrial y gastronómico. Estas alianzas permitirán fortalecer la sostenibilidad comercial, ampliar las oportunidades de mercado y reducir la dependencia de un único canal de comercialización. ARPAYUC continuará promoviendo una iniciativa alineada con principios de sostenibilidad, economía circular y fortalecimiento territorial, consolidando un modelo de negocio con impacto positivo para Boyacá. CONCLUSIÓN ARPAYUC agradece las observaciones y recomendaciones realizadas dentro del proceso de evaluación, entendiendo que representan una oportunidad de fortalecimiento para consolidar una unidad productiva más sólida, organizada y sostenible. El proyecto mantiene su compromiso con la transformación agroalimentaria, el aprovechamiento de materias primas locales y la generación de valor agregado en Boyacá, incorporando las mejoras sugeridas en materia comercial, técnica, legal, financiera y de impacto. Asimismo, la iniciativa reconoce la importancia de mantener coherencia entre capacidad operativa, proyección comercial y sostenibilidad financiera, por lo cual implementará ajustes progresivos orientados al fortalecimiento integral del negocio. Con estas acciones, ARPAYUC espera consolidarse como una unidad económica sostenible, con capacidad de crecimiento responsable y aporte al desarrollo territorial, social y productivo del departamento de Boyacá. </t>
  </si>
  <si>
    <t xml:space="preserve">"RESPUESTA A OBJECIÓN - ASPECTO COMERCIAL
ANÁLISIS DE COHERENCIA CON EVALUACIÓN INICIAL: La valoración técnica inicial del componente comercial del proyecto ARPAYUC identificó fortalezas estructurales en la diferenciación cliente-consumidor, el planteamiento del problema sustentado en datos del contexto productivo de Boyacá y la estrategia de canales multimodal. Las observaciones señaladas respecto a la ausencia de cifras de tamaño de mercado, métricas de seguimiento y cronograma de implementación fueron abordadas por el emprendedor mediante compromisos concretos de fortalecimiento: estructuración de base de datos segmentada por tipo de cliente, ajuste progresivo de proyecciones de ventas alineadas a capacidad productiva, implementación de indicadores de gestión comercial y desarrollo de cronograma de activación comercial. Estas acciones responden de manera pertinente a las brechas identificadas y mantienen la coherencia con la metodología de evaluación, sin evidenciar omisión de datos verificables ni error de ponderación en la calificación original.
CONCEPTO DE RATIFICACIÓN: El componente comercial del plan de negocio ARPAYUC mantiene su viabilidad técnica tras el análisis de las aclaraciones presentadas. La iniciativa demuestra comprensión de los aspectos por mejorar y establece un plan de acción estructurado para fortalecer la medición y seguimiento comercial. La propuesta de ajustar progresivamente las metas de ventas para alinearlas con la capacidad operativa inicial refleja madurez en la planeación y reduce riesgos de incumplimiento. Los indicadores propuestos para medición de gestión comercial permiten trazabilidad y control durante la ejecución. La estrategia de activación comercial mediante redes sociales, participación en ferias y fortalecimiento de alianzas con tiendas saludables es coherente con el perfil del cliente identificado y el enfoque territorial del proyecto. En consecuencia, se ratifica el concepto inicial del componente comercial, entendiendo que el cumplimiento de los compromisos de fortalecimiento será objeto de seguimiento durante la implementación del proyecto.
RESPUESTA A OBJECIÓN - ASPECTO TÉCNICO
ANÁLISIS DE COHERENCIA CON EVALUACIÓN INICIAL: La evaluación inicial del componente técnico reconoció la claridad en la descripción del proyecto, la definición de tres productos con especificaciones de empaque y etiquetado normativo, y la secuenciación del proceso productivo con cálculo de capacidad instalada. Las debilidades identificadas, particularmente la concentración de actividades operativas en una sola persona y la ausencia de protocolos de control de calidad, fueron abordadas por el emprendedor mediante compromisos de incorporar apoyo operativo progresivo conforme aumente la producción, implementar protocolos de higiene, bioseguridad, manipulación de alimentos y manejo de residuos orgánicos, y desarrollar formatos de control operativo para seguimiento mensual. Estas respuestas son coherentes con las recomendaciones emitidas y no evidencian error metodológico en la valoración original, sino reconocimiento constructivo de áreas de mejora.
CONCEPTO DE RATIFICACIÓN: El componente técnico del plan de negocio ARPAYUC conserva su solidez metodológica tras el análisis de las aclaraciones presentadas. El emprendedor reconoce que el modelo de operación concentrado en una sola persona corresponde a una etapa inicial de implementación y establece un plan progresivo de incorporación de apoyo operativo en producción, empaque, distribución y control de procesos. Los protocolos comprometidos en materia de higiene, bioseguridad, control de calidad y manejo de residuos orgánicos responden directamente a las observaciones técnicas y fortalecen la viabilidad operativa del proyecto. La práctica de aprovechamiento de residuos como abono orgánico para agricultores locales se alinea con principios de economía circular y agrega valor al componente ambiental. Los formatos de control operativo propuestos permitirán trazabilidad y ajuste continuo entre capacidad instalada y demanda. Se ratifica el concepto inicial del componente técnico, con el entendido de que la implementación de los protocolos y registros comprometidos será verificada durante el acompañamiento a la ejecución.
RESPUESTA A OBJECIÓN - ASPECTO LEGAL
ANÁLISIS DE COHERENCIA CON EVALUACIÓN INICIAL: La valoración inicial del componente legal destacó la selección apropiada de la figura jurídica, la identificación de trámites principales con costos y tiempos estimados, y los avances en registro INVIMA y marca. Las observaciones sobre permisos complementarios omitidos, tiempo prolongado de registro de marca y ausencia de afiliaciones a seguridad social fueron abordadas mediante compromisos de implementar certificación en manipulación de alimentos, verificar requisitos sanitarios locales, revisar condiciones de funcionamiento y seguridad del establecimiento, implementar protocolos de higiene y almacenamiento, y cumplir con obligaciones laborales y de seguridad social. Estas acciones responden de manera pertinente a las brechas normativas identificadas y mantienen coherencia con el marco regulatorio aplicable al sector de transformación alimentaria.
CONCEPTO DE RATIFICACIÓN: El componente legal del plan de negocio ARPAYUC mantiene su viabilidad tras el análisis de las aclaraciones presentadas. El emprendedor demuestra comprensión de los requisitos normativos del sector y establece un plan de fortalecimiento que incluye certificación en manipulación de alimentos, verificación de requisitos sanitarios locales, revisión de condiciones de funcionamiento y cumplimiento de obligaciones laborales. La revisión comprometida de posibles requerimientos ambientales asociados al manejo de residuos orgánicos refleja responsabilidad en la gestión regulatoria integral. Los avances previos en registro sanitario INVIMA y proceso de registro de marca constituyen factores mitigantes de riesgo en la etapa de puesta en marcha. Se ratifica el concepto inicial del componente legal, entendiendo que el cumplimiento de los trámites y certificaciones comprometidas será objeto de verificación documental durante la ejecución contractual del proyecto.
RESPUESTA A OBJECIÓN - ASPECTO FINANCIERO
ANÁLISIS DE COHERENCIA CON EVALUACIÓN INICIAL: La evaluación inicial del componente financiero reconoció márgenes de contribución sólidos, punto de equilibrio accesible y coherencia entre ingresos proyectados y costos variables. La observación crítica sobre la desconexión entre proyección de ventas y capacidad instalada, así como la omisión de costos de logística y distribución, fue abordada por el emprendedor mediante compromisos de ajustar proyecciones de ventas y producción de manera gradual y realista, incorporar costos detallados de transporte, distribución y logística, e implementar seguimiento mensual mediante indicadores financieros y operativos. Estas respuestas abordan directamente las brechas identificadas y reflejan comprensión de la necesidad de mantener coherencia entre capacidad operativa y proyección comercial.
CONCEPTO DE RATIFICACIÓN: El componente financiero del plan de negocio ARPAYUC conserva su viabilidad técnica tras el análisis de las aclaraciones presentadas. El compromiso del emprendedor de ajustar progresivamente las proyecciones de ventas para alinearlas con la capacidad productiva inicial reduce el riesgo de incumplimiento operativo y fortalece la credibilidad de la planeación financiera. La incorporación detallada de costos de transporte, distribución y logística permitirá reflejar con mayor precisión los márgenes reales del negocio y garantizar sostenibilidad del flujo de caja. Los indicadores propuestos para seguimiento mensual en ventas, costos de producción, margen operativo y punto de equilibrio facilitan el control financiero durante la ejecución. Se ratifica el concepto inicial del componente financiero, con el entendido de que los ajustes en proyecciones y la incorporación de costos logísticos serán verificados en los informes de avance del proyecto.
RESPUESTA A OBJECIÓN - ASPECTO DE IMPACTO
ANÁLISIS DE COHERENCIA CON EVALUACIÓN INICIAL: La valoración inicial del componente de impacto reconoció la madurez previa evidenciada por registro sanitario INVIMA y ventas validadas, el enfoque integral que aborda dimensiones económicas, ambientales y sociales, y la articulación institucional con entidades públicas clave. Las observaciones sobre limitación en representación del ecosistema privado, cualitatividad de metas de impacto y pérdida de fortalezas asociativas por modalidad individual fueron abordadas mediante compromisos de implementar indicadores cuantitativos concretos, ampliar el mapa de aliados estratégicos con cámaras de comercio, redes empresariales y distribuidores regionales, y fortalecer la medición del impacto generado. Estas acciones responden de manera pertinente a las brechas identificadas y mantienen coherencia con el enfoque de desarrollo territorial del proyecto.
CONCEPTO DE RATIFICACIÓN: El componente de impacto del plan de negocio ARPAYUC mantiene su solidez metodológica tras el análisis de las aclaraciones presentadas. El compromiso de implementar indicadores cuantitativos para medición de productores vinculados, materia prima transformada, aprovechamiento de residuos orgánicos y generación de ingresos complementarios fortalece la trazabilidad del impacto generado. La ampliación propuesta del mapa de aliados estratégicos con actores del ecosistema agroindustrial y gastronómico reduce la dependencia de canales institucionales y diversifica oportunidades de mercado. La práctica de aprovechamiento de residuos como abono orgánico y el enfoque en fortalecimiento de la economía local se alinean con principios de sostenibilidad y economía circular. Se ratifica el concepto inicial del componente de impacto, entendiendo que la implementación de indicadores cuantitativos y la consolidación de alianzas estratégicas serán objeto de seguimiento durante la ejecución del proyecto.
RECOMENDACIONES DEL EVALUADOR (ACTUALIZADAS)
Aspectos Obligatorios: El proyecto ARPAYUC debe garantizar el cumplimiento de los compromisos de fortalecimiento establecidos en cada componente, particularmente la implementación de protocolos de control de calidad, bioseguridad y manejo de residuos en el componente técnico, la obtención de certificaciones y permisos complementarios en el componente legal, y la incorporación de costos logísticos en la estructura financiera. Estos aspectos constituyen requisitos mínimos para garantizar la viabilidad operativa y el cumplimiento normativo durante la ejecución.
Aspectos de Mejora: Se recomienda al emprendedor priorizar la consolidación del mercado local antes de expandir la capacidad productiva, implementando un enfoque de crecimiento gradual que permita ajustar procesos, validar canales de comercialización y fortalecer la relación con clientes. Asimismo, se sugiere documentar sistemáticamente los aprendizajes y ajustes realizados durante la implementación para facilitar la replicabilidad del modelo y el fortalecimiento continuo del negocio.
Aspectos de Seguimiento: Durante la ejecución del proyecto, se deberá realizar seguimiento permanente a los indicadores propuestos en cada componente, verificando el cumplimiento de metas comerciales, la implementación de protocolos técnicos, el avance en trámites legales, la coherencia entre proyecciones financieras y resultados reales, y la generación de impacto cuantificable en el territorio. Este seguimiento permitirá identificar oportunamente desviaciones y realizar ajustes correctivos que garanticen la sostenibilidad del emprendimiento.
OBSERVACIONES Y CONCLUSIONES DEL EVALUADOR (ACTUALIZADAS)
El plan de negocio ARPAYUC demuestra coherencia interna y madurez en su formulación conceptual, sustentada en una propuesta de valor diferenciada que integra transformación agroindustrial de tubérculos locales con principios de salud, tradición y sostenibilidad ambiental. Tras el análisis de las aclaraciones presentadas por el emprendedor, se confirma que las observaciones emitidas en la evaluación inicial fueron abordadas mediante compromisos concretos y planes de acción estructurados en cada componente evaluado. La iniciativa exhibe fortalezas significativas en su madurez preoperativa, evidenciada por la obtención anticipada del registro sanitario INVIMA y la validación comercial incipiente, factores que reducen sustancialmente la incertidumbre asociada a la fase de puesta en marcha. El reconocimiento por parte del emprendedor de la necesidad de mantener coherencia entre capacidad operativa, proyección comercial y sostenibilidad financiera refleja responsabilidad en la planeación y reduce riesgos de incumplimiento durante la ejecución. En consecuencia, se ratifica el concepto técnico inicial de VIABILIDAD con puntaje de 65,22, entendiendo que el éxito del proyecto dependerá de la ejecución disciplinada de los compromisos de fortalecimiento asumidos, transformando así una idea prometedora en una unidad económica sostenible y escalable en el tiempo. El plan de negocios obtuvo una TIR de 29,5521172751561%, TIR indica que para el sector de INDUSTRIAS_MANUFACTURERAS, específicamente en procesamiento y conservación de frutas, legumbres, hortalizas y tubérculos, representa una rentabilidad atractiva que supera la tasa de descuento del 10%, evidenciando capacidad del proyecto para generar valor económico y recuperar la inversión en un horizonte de cinco años, siempre que se mantenga la coherencia operativa y financiera comprometida."
</t>
  </si>
  <si>
    <t xml:space="preserve">Respuesta a las observaciones – Componente Comercial (300 palabras) El componente comercial del proyecto Liceo Semillas para el Futuro fue fortalecido tomando en consideración las observaciones realizadas por el equipo evaluador, especialmente en lo relacionado con la cuantificación del mercado meta y el análisis competitivo. La iniciativa no surge como una propuesta teórica, sino como el resultado de catorce años de experiencia institucional en el municipio de Jamundí, permitiendo validar de manera práctica las necesidades educativas y tecnológicas de las familias del territorio. En cuanto a la segmentación del mercado, el proyecto identifica claramente tres grupos de clientes potenciales: padres de familia de estratos socioeconómicos 2 en adelante, hogares monoparentales con jefatura femenina y jóvenes en etapa escolar. Cada segmento fue descrito considerando características demográficas, geográficas y psicográficas, evidenciando necesidades reales relacionadas con educación de calidad y acceso temprano al entorno digital. Asimismo, las proyecciones de crecimiento de matrículas, mensualidades y derechos a grado fueron justificadas técnicamente con base en el posicionamiento progresivo de la institución y el aumento sostenido de la demanda educativa con enfoque tecnológico. Frente al análisis de competencia, el proyecto realizó una comparación directa con instituciones del municipio como Colegio Senderos y Colegio La Merced, identificando fortalezas, debilidades y oportunidades de diferenciación. En este sentido, el Liceo Semillas para el Futuro presenta ventajas competitivas relacionadas con atención personalizada, experiencia institucional, enfoque inclusivo, fortalecimiento tecnológico y acompañamiento integral a las familias. De igual manera, la propuesta de valor fue ampliada y sustentada en la implementación del aula digital, la incorporación de herramientas TIC, TAC y TEP, y el fortalecimiento del Proyecto Educativo Institucional. Esto demuestra que el componente comercial no solo identifica un mercado potencial, sino que presenta una estrategia coherente y contextualizada para responder a las necesidades educativas actuales del municipio de Jamundí.  Respuesta a las observaciones – Componente Técnico (300 palabras) Respecto al componente técnico, es importante precisar que el proyecto fortaleció la descripción operativa, organizacional y funcional de la iniciativa, respondiendo a las observaciones relacionadas con el proceso operativo, la capacidad instalada y la estructura del talento humano. El Liceo Semillas para el Futuro cuenta con trayectoria institucional y experiencia previa en la prestación del servicio educativo, lo cual permite sustentar que la operación propuesta no parte desde cero, sino desde una dinámica organizativa ya existente y validada en el territorio. En relación con los servicios, estos fueron reformulados y estructurados como líneas educativas integrales correspondientes a educación preescolar, básica primaria y básica secundaria, articuladas con el componente tecnológico mediante la implementación del aula digital. Las matrículas, mensualidades y derechos a grado corresponden únicamente a conceptos de recaudo derivados del servicio educativo prestado y no a la definición técnica del servicio en sí. Asimismo, el proceso operativo fue ampliado especificando las actividades relacionadas con atención académica, gestión administrativa, manejo de plataformas virtuales, acompañamiento pedagógico, tutorías tecnológicas y seguimiento institucional. De igual manera, se describió detalladamente el equipo de trabajo, conformado por gerente general, secretaria académica, docente coordinador y docente del área de tecnología, además del acompañamiento profesional externo en materia contable. En cuanto a la capacidad instalada, el proyecto contempla adecuaciones físicas y técnicas para la implementación del aula de sistemas, adquisición de equipos tecnológicos y fortalecimiento progresivo de la infraestructura educativa. Las proyecciones de crecimiento fueron planteadas de manera gradual y coherente con la capacidad operativa de la institución, garantizando sostenibilidad en la prestación del servicio. Por lo anterior, el componente técnico sí evidencia una estructura funcional clara, articulada con las necesidades del proyecto educativo y respaldada por la experiencia institucional acumulada durante más de catorce años de operación.  Respuesta a las observaciones – Componente Legal (300 palabras) El componente legal del proyecto fue estructurado considerando la normatividad aplicable al sector educativo y las condiciones exigidas para el funcionamiento de instituciones de formación básica y media. El Liceo Semillas para el Futuro cuenta con experiencia institucional previa y conocimiento de los requisitos necesarios para la prestación del servicio educativo en el municipio de Jamundí, Valle del Cauca. Frente a las observaciones realizadas, es importante aclarar que el proyecto sí contempla el cumplimiento de permisos, registros y requisitos complementarios asociados al funcionamiento institucional. Dentro de ellos se incluyen aspectos relacionados con uso de suelo, condiciones de seguridad, requisitos de bomberos, manejo de infraestructura y demás exigencias aplicables según la normativa territorial y educativa vigente. La iniciativa reconoce la importancia del cumplimiento normativo como garantía de sostenibilidad y formalidad en la operación. Asimismo, el proyecto contempla la actualización y fortalecimiento permanente del Proyecto Educativo Institucional (PEI), articulado con los lineamientos establecidos por el Ministerio de Educación Nacional y las autoridades competentes. De igual manera, se proyecta el fortalecimiento documental y administrativo de la institución, garantizando la adecuada gestión de licencias, certificados y procesos requeridos para la operación. En cuanto a costos, tiempos y entidades responsables, estos fueron considerados dentro de la planeación operativa y financiera del proyecto, entendiendo que algunos trámites complementarios dependen de procesos administrativos territoriales y de validaciones institucionales propias del sector educativo. Por lo tanto, aunque se reconoce que el componente legal puede fortalecerse continuamente, la iniciativa sí presenta una base jurídica y administrativa funcional, coherente con la naturaleza del proyecto y respaldada por la experiencia institucional desarrollada durante años de funcionamiento en el municipio de Jamundí.  Respuesta a las observaciones – Componente Financiero (300 palabras) El componente financiero del proyecto fue construido teniendo en cuenta los lineamientos establecidos por la convocatoria y la realidad operativa de la institución. Las proyecciones financieras responden a un crecimiento gradual y sostenible, sustentado en la trayectoria del Liceo Semillas para el Futuro y en la demanda creciente de educación con enfoque tecnológico en el municipio de Jamundí. Respecto a la observación sobre capacidad instalada y ventas proyectadas, es importante precisar que el crecimiento planteado fue diseñado de manera progresiva, pasando de 100 matrículas en el año 1 a 140 en el año 5, así como de 810 mensualidades a 1.300 y de 25 a 35 derechos a grado. Estas cifras corresponden a unidades de venta y no a valores monetarios, siendo coherentes con la capacidad institucional proyectada y el fortalecimiento gradual de infraestructura tecnológica y administrativa. En relación con el talento humano, el proyecto sí contempla personal operativo suficiente para garantizar el funcionamiento institucional, incluyendo gerente general, secretaria académica, docente coordinador y docente del área de tecnología. Adicionalmente, el servicio contable se contempla por prestación de servicios profesionales externos, permitiendo optimizar recursos sin afectar la operación. Asimismo, los costos variables fueron estructurados considerando materiales pedagógicos, adecuaciones, recursos tecnológicos, mantenimiento, conectividad y gastos administrativos necesarios para el funcionamiento del aula digital y la prestación del servicio educativo. Frente a la nómina preoperativa, la institución cuenta con trayectoria y operación previa, razón por la cual el proyecto no depende exclusivamente de recursos iniciales para garantizar continuidad. La experiencia institucional y el flujo operativo existente permiten respaldar la sostenibilidad de la iniciativa mientras se consolida el crecimiento proyectado. En consecuencia, el componente financiero presenta coherencia entre proyección, operación y sostenibilidad, respaldado además por indicadores positivos como la TIR del 40%, que evidencia viabilidad económica y potencial de crecimiento.  Respuesta a las observaciones – Componente Impacto (300 palabras) El componente de impacto del proyecto Liceo Semillas para el Futuro fue diseñado con un enfoque integral orientado al fortalecimiento educativo, tecnológico y social de la comunidad de Jamundí. La iniciativa nace como respuesta a problemáticas reales del territorio relacionadas con desigualdad social, brecha digital y limitaciones de acceso a educación de calidad, especialmente en niños, niñas y adolescentes. El proyecto contempla impactos concretos en diferentes niveles. En el ámbito educativo, busca fortalecer competencias digitales, cognitivas y socioemocionales mediante la implementación del aula de sistemas y el acceso a herramientas tecnológicas innovadoras. Esto permitirá que los estudiantes interactúen de manera responsable con el entorno digital desde edades tempranas, fortaleciendo habilidades fundamentales para el siglo XXI. En el componente social, la iniciativa pretende ofrecer alternativas de formación y crecimiento integral a familias que enfrentan contextos de vulnerabilidad social y dificultades derivadas de problemáticas de orden público presentes en el municipio. El acceso a espacios educativos seguros y tecnológicos contribuye a generar oportunidades reales de transformación social, inclusión y construcción de proyectos de vida. Asimismo, el proyecto contempla articulación con padres de familia, docentes y comunidad educativa, promoviendo procesos participativos y fortaleciendo el tejido social. También se proyectan espacios de capacitación y apropiación tecnológica para la comunidad, favoreciendo la alfabetización digital y el acceso equitativo al conocimiento. Frente a la medición de resultados, el proyecto establece indicadores relacionados con crecimiento de cobertura educativa, fortalecimiento de competencias tecnológicas, permanencia estudiantil y ampliación del acceso al aula digital. La trayectoria institucional previa permite además validar el impacto positivo que la institución ya ha generado en el territorio durante sus años de funcionamiento. Por lo anterior, el componente impacto presenta no solo una intención social clara, sino una propuesta concreta, contextualizada y con capacidad real de transformación educativa y comunitaria en Jamundí. Por lo anterior solicito de manera respetuosa la evaluación de manera manual del plan de negocio, teniendo en cuanta no solo las mejoras, sino también la puntuación obtenida en la evaluación de la convocatoria anterior   </t>
  </si>
  <si>
    <t xml:space="preserve">RESPUESTA A OBSERVACIÓN – PROYECTO 115104
ID PROYECTO: 115104
NOMBRE DEL PROYECTO: LICEO SEMILLAS PARA EL FUTURO
CONVOCATORIA: 159 - 1C / VÍCTIMAS Y VULNERABLES
SECTOR: EDUCACIÓN
DEPARTAMENTO/MUNICIPIO: VALLE_DEL_CAUCA - JAMUNDÍ
PUNTAJE: 57,22
CONCEPTO DE EVALUACIÓN: NO VIABLE 
Criterio observado:
Evaluación integral de los componentes comercial, técnico, legal, financiero e impacto del plan de negocios, considerando mercado objetivo, problema, competencia, canales, servicios, proceso operativo, capacidad instalada, permisos, costes, gastos, equipo de trabajo, nómina, indicadores e impacto. La guía de evaluación exige revisar, entre otros aspectos, mercado objetivo cuantificado, canales coherentes, capacidad instalada frente a unidades a vender o producir, permisos y trámites, coherencia entre costes, gastos, necesidades, valor solicitado y equipo de trabajo, así como indicadores medibles y metas realistas.
Observación del postulante:
El postulante solicita revisar la evaluación indicando que el proyecto cuenta con segmentación de clientes, necesidad educativa asociada al aula de sistemas, identificación de competidores, canales de comercialización, servicios educativos, proceso operativo, ruta legal, estructura financiera, equipo de trabajo, indicadores e impacto social y tecnológico en Jamundí. 
Resumen de la observación:
Revisada la observación, se reconoce que el proyecto tiene fortalezas en pertinencia territorial, enfoque educativo, trayectoria institucional, intención de cerrar brechas digitales y propuesta de aula tecnológica. Sin embargo, el informe mantiene debilidades relevantes en cuantificación del mercado, definición técnica de los servicios, desglose operativo, coherencia entre capacidad instalada y ventas, equipo de trabajo, permisos, costes variables y sostenibilidad de la nómina. 
Respuesta del evaluador por componentes
Componente comercial
Se ratifica que el componente comercial presenta una base bien construida, dado que identifica un cliente segmentado en padres de familia y estudiantes del contexto local, reconoce la competencia en Jamundí y plantea una propuesta educativa con enfoque tecnológico como elemento diferenciador. También se reconoce que la estrategia de canales es coherente con el territorio y con hábitos de padres de familia y estudiantes, al apoyarse en medios cercanos y de fácil acceso. 
No obstante, se mantiene la observación porque el componente todavía necesita fortalecer la cuantificación del mercado meta y ampliar el análisis comparativo con competidores, de modo que la estrategia de posicionamiento quede respaldada con evidencia más precisa. Por tanto, aunque el componente comercial tiene fortalezas, no resulta suficiente para modificar el concepto ni el puntaje asignado
Componente técnico
Se ratifica que el componente técnico permite entender el proyecto, sus servicios y el enfoque del aula de sistemas como eje diferenciador dentro de la propuesta educativa. El informe reconoce que la descripción del proyecto es clara y conecta la iniciativa con la intención de transformar la experiencia de aprendizaje mediante fortalecimiento tecnológico. 
Sin embargo, se mantiene la observación porque los servicios aparecen formulados como conceptos de cobro —matrículas, mensualidades y derechos a grado— y no como servicios educativos estructurados. Además, el informe señala que el proceso operativo no está suficientemente desglosado, la capacidad instalada no coincide plenamente con la proyección de ventas y el recurso humano descrito en la operación no corresponde con el equipo formalmente presupuestado. 
En el plan se observa que la institución reporta histórico de ventas para matrículas, mensualidades y derechos a grado, así como proyecciones posteriores por esas mismas líneas; no obstante, la revisión mantiene que debe armonizarse la capacidad instalada con la proyección de ventas y con el equipo requerido para prestar el servicio educativo. 
Componente legal
Se ratifica que el componente legal muestra una base existente, porque el informe reconoce referencias del sector educativo e identificación de ciertos requisitos para operar. Esto evidencia una aproximación inicial al cumplimiento normativo
No obstante, la ruta documental no está completamente cerrada ni desarrollada con el nivel de detalle requerido para una propuesta de creación en el sector educación. Deben revisarse con mayor profundidad permisos, licencias y registros complementarios aplicables a la operación, incluyendo aspectos relacionados con seguridad, uso del suelo, bomberos y demás exigencias propias del servicio educativo, así como costes, tiempos, entidades responsables y soporte normativo. 
Componente financiero
Se ratifica que el componente financiero tiene una base funcional, dado que el informe señala que el proyecto cumple con topes, recursos, integrantes y empleos exigidos por la convocatoria, y que el valor solicitado al Fondo Emprender guarda coherencia formal con el tamaño de la iniciativa y con las condiciones del proyecto individual. 
Sin embargo, este componente concentra debilidades relevantes: los costes variables están insuficientemente detallados, persisten diferencias entre capacidad instalada y ventas proyectadas, y la estructura de personal no corresponde con toda la operación descrita en el proceso técnico. Además, el informe identifica una alerta sobre la nómina preoperativa, ya que se cubren cinco meses sin explicar con suficiente precisión cómo se sostendrá el resto del periodo
El plan registra pagos de salarios u honorarios durante cinco meses dentro del plan operativo, lo cual confirma la necesidad de aclarar cómo se cubrirá la nómina posterior y cómo se sostendrá la prestación del servicio durante todo el periodo operativo
Equipo de trabajo e indicadores
Se ratifica como debilidad central la inconsistencia entre el proceso técnico y el equipo de trabajo. El informe recomienda armonizar el proceso técnico con el equipo de trabajo, porque el servicio se describe como operado por secretaria, rector y docentes, mientras que en la estructura formal solo aparecen gerente y contador. Esta diferencia afecta la confiabilidad de la ejecución y la forma en que se prestará el servicio educativo en las condiciones planteadas. 
Aunque el informe reconoce que existen indicadores útiles y una base financiera que permite entender la lógica del proyecto, también concluye que todavía no hay una demostración plenamente sólida de sostenibilidad real, por lo que la consistencia metodológica de los indicadores depende de corregir las diferencias entre capacidad instalada, proyección de ventas y estructura de personal. 
Componente de impacto
Se ratifica que el componente de impacto está bien orientado y tiene valor dentro del contexto de Jamundí. La propuesta educativa con TIC busca cerrar brechas tecnológicas, fortalecer la formación de niños y adolescentes, beneficiar a las familias y ofrecer alternativas frente a problemáticas sociales del territorio. También se reconocen avances y trayectoria institucional, lo que da una base real al proyecto. [
El plan desarrolla ampliamente el aporte del aula de sistemas a la formación en competencias digitales, competencias del siglo XXI, inclusión social, participación de familias y fortalecimiento de docentes mediante herramientas digitales. No obstante, el informe mantiene que el mapa de actores y la trazabilidad de algunas metas requieren mayor precisión y soporte verificable, especialmente para mostrar cómo se articularán los actores y cómo se medirá el resultado esperado. 
Concepto
Revisado el plan de negocios, el informe  y la observación presentada, se encuentra que el concepto emitido es acorde con lo identificado inicialmente. El proyecto LICEO SEMILLAS PARA EL FUTURO presenta valor social, trayectoria institucional y una propuesta educativa pertinente para Jamundí, con enfoque en tecnología, inclusión y cierre de brechas digitales. Sin embargo, persisten inconsistencias relevantes entre el proceso técnico, la capacidad instalada, la estructura de personal, la definición de servicios, la sostenibilidad financiera, los permisos y la nómina preoperativa. 
De acuerdo con la guía de evaluación, cuando un plan presenta vacíos que afectan la coherencia entre mercado, proceso, capacidad, costes, equipo de trabajo e impacto, las recomendaciones deben orientar una reformulación técnica y sustentada con evidencias, cifras, permisos, soportes y alineación entre mercado, ventas, capacidad y costes. En este caso, las observaciones no aportan elementos suficientes para modificar el concepto ni el puntaje asignado.
Efecto
Se ratifica el concepto de evaluación NO VIABLE y el puntaje de 57,22, dado que la valoración se mantiene conforme a lo registrado en el informe de evaluación y a los criterios aplicables a los componentes comercial, técnico, legal, financiero e impacto. La proforma institucional contempla como efecto la ratificación del concepto y puntaje cuando, revisado el plan de negocios, lo conceptuado corresponde a lo encontrado inicialmente
</t>
  </si>
  <si>
    <t>Buena Tarde Quiero solicitar una nueva evaluacion ya que este plan de negocio se habia presentado en la vigencia 2025 y habia sido evaluado en 78 puntos, para esta vigencia se mejoraron aspectos y sugerencias del informe de evaluacion anterior, razon por la cual no me explico el porque ya solo fue calificado con la mitad. el modelo de negocio es el mismo presentado anteriormente donde habian resaltado la importancia de tener varias lineas de negocio o fuentes de ingresos al mismo tiempo. hoy ustedes lo califican no viable despues de reformularlo con las indicaciones dadas en el informe anterior.</t>
  </si>
  <si>
    <t xml:space="preserve">
Respuesta: 115837
•	El puntaje de evaluación se mantiene por las razones expuestas en el informe de evaluación que se reiteran a continuación:
•	El Emprendedor solicita: una nueva evaluación ya que este plan de negocio se habia presentado en la vigencia 2025 y había sido evaluado en 78 puntos, para esta vigencia se mejoraron aspectos y sugerencias del informe de evaluación anterior, razon por la cual no me explico por qué ya solo fue calificado con la mitad. 
Independientemente de la evaluación anterior, La evaluación del modelo de negocios para la convocatoria 159 - 1C / Víctimas y Vulnerables evidenció lo siguiente: 
•	"El modelo de negocios plantea rutas de turismo de naturaleza, enfocado en las experiencias vivenciales en torno a los saberes y costumbres de las comunidades del municipio de Argelia, Antioquia; vinculado con la transformación agroindustrial de materia prima cultivada localmente y la comercialización de productos artesanales y con identidad en el territorio.
Oferta los siguientes productos y servicios: 
1.	Experiencias Turísticas	$200.000	c/u					
2.	Artesanía Sombrero Aguadeño		$160.000c/u	
3.	Transformación local Café y Cacao		$28.000 c/u		
•	Se identificaron 3 modelos de negocios distintos. Por lo que s e requiere segmentación e identificación de clientes para cada modelo de negocios, no es lo mismo pedir requerimientos de inversión para hacer sombreros que para transformar café, o para transformar cacao, o para el montaje de experiencias turísticas. 
Se evidenció que la descripción del proceso técnico de cada producto no es clara, por ejemplo:  En el producto 3 no es lo mismo transformar café que transformar cacao. Y tampoco la presentación de los productos y los precios son lo mismo, aunque en las proyecciones de ventas aparece como un solo valor.
•	No se evidenciaron capacidades para producir y comercializar producto sy servicios tan diferentes. 
•	Se recomendó revisar normatividad Turismo, BPM, para el producto 2 y BPA para el producto 3 
•	Las inversiones solicitadas tienen distintos destinos como se ve a continuación: 
•	Mueble exhibidor para sombreros en madera y visibilidad en vidrio y luces integrada
•	Exhibición abierta de sombreros con soportes de herradura y hierro.		
•	Camara trampa para ubicación en zonas de interes de avistamiento, para proyectar contenido en página web y atraer visitas a la pagina.		
•	Mueble central para caja con vitrinas de artesanías				
•	Computador de escritorio								
•	Binoculares 20-50									
•	Ceramica hecha a mano para catas de café					
•	Prensa francesa en acero inoxidable						
•	Casco de seguridad para niños							
•	Miniprensa fijadora para personalización						
•	Grabador laser para personalización						
•	Vaporizador para sombreros							
•	Impresora de sublimación								
•	Prensa de calor									
•	Insumos para el ciclo productivo	(sin definir)							
Los requerimientos de inversión no permiten evaluar cual de los 3 modelos de negocios presentados en el proyecto, es viable, sostenible y genera impactos.
Por las razones anteriormente mencionadas La evaluación y recomendaciones se mantienen.</t>
  </si>
  <si>
    <t xml:space="preserve">Muy buenas noches señores FONDO EMPRENDER De manera atenta y respetuosa me permito enviar mis puntos de vista respecto a la evaluación. Aclaro que ésta vez es la tercera que me presento, que la primero saqué 83 puntos, y he venido haciéndole muchas mejoras y en lugar de mejorar el puntaje, cada vez estoy mas por debajo. No entiendo.  1. En refinamiento de la Estrategia Comercial y Segmentación de Mercado; se propone concentrar todos los esfuerzos comerciales en uno o dos nichos prioritarios (por ejemplo, hogares de estratos 5 y 6 con un enfoque claro en la alimentación saludable) Es indispensable aplicar las exigencias de formulación utilizando herramientas de validación temprana, como el Lean Canvas o la Tarjeta Persona, para demostrar una demanda real y justificar por qué los clientes preferirán este producto. Asimismo, el análisis de la competencia debe evolucionar de ser meramente descriptivo a una matriz objetiva y cuantitativa que compare precios por presentación, capacidad de respuesta y propuestas de valor reales . Finalmente, se priorizará un único canal de comercialización principal y medible como motor del negocio, en lugar de intentar abarcar ferias, redes sociales, entregas a domicilio y mercados campesinos simultáneamente sin el presupuesto adecuado.  2. Coherencia Técnica y Estructuración Financiera Se requiere una revisión exhaustiva para alinear la formulación técnica con la estructura de costos . Las fichas técnicas de los productos (chocolate de mesa al 100%, chocolatina con nuez moscada y gomitas de mucílago) deben detallar con absoluta precisión los gramajes, insumos exactos y rendimientos productivos . Esta información se reflejará fielmente en la proyección financiera para su equilibrio en el costo unitario proyectado . Adicionalmente, el proyecto evitará afirmaciones exageradas sobre los beneficios curativos de sus productos, enfocándose en atributos técnicos y sensoriales comprobables. . El equipo de trabajo, no estará liderado por una sola persona, se coloca  ella sola en la plataformna, teniendo en cuenta el dinero que se solicitará, pero se cuenta con otras dos personas trabajando en el proyecto.  3. Estructuración Rigurosa de la Ruta Legal y Sanitaria. se desarrollará una ruta de cumplimiento normativo exhaustiva: debe incluir el diseño y presupuesto para la inscripción de la planta, la obtención del concepto sanitario favorable (INVIMA), el desarrollo de programas institucionales de limpieza y desinfección, el control de plagas y el manejo adecuado de residuos . Además, se garantizará que los empaques cumplan con la normativa para contacto con alimentos e incluyan el etiquetado nutricional y frontal obligatorio en el país. . 4. Se anexarán los correspondientes soportes documentales verificables de las ventas que afirma haber realizado de forma mensual, tales como facturas, registros de ingresos o cartas de intención de compra . En cuanto al impacto, las descripciones generales deben reemplazarse por metas concretas, cuantificables y trazables, especificando cómo se aumentará el valor agregado local y qué mejoras tecnológicas exactas se aplicarán . Por último, el plan operativo se reorganizará para asegurar los tiempos lógicos de adecuaciones locativas, legalización y adquisición de maquinaria antes de proyectar grandes volúmenes de producción </t>
  </si>
  <si>
    <t xml:space="preserve">ID Proyecto: 116016
Nombre del proyecto: BLASSED COCOA
Convocatoria: 159 - 1C / Víctimas y Vulnerables
Criterio observado: Componentes comercial, técnico, legal, financiero, impacto y resultado de evaluación.
Observación del postulante:
El postulante solicita la revisión del resultado de evaluación, argumentando que el proyecto cuenta con una propuesta diferenciada basada en cacao fino de aroma, transformación en finca, materia prima propia, productos con valor agregado, experiencia previa, enfoque saludable, canales de comercialización y potencial de impacto territorial.
Resumen de la observación del postulante:
El postulante manifiesta que la información registrada en el plan de negocios soporta una mayor valoración del proyecto, especialmente por el origen del cacao, el proceso productivo descrito, la formulación de productos como chocolate de mesa, chocolatina y gomitas de mucílago, la proyección financiera positiva y la intención de formalización para la operación agroindustrial.
Respuesta del evaluador:
Revisadas las observaciones presentadas por el postulante y contrastadas con el contenido del plan de negocios y el informe de evaluación, se encuentra procedente aceptar parcialmente lo indicado. Se reconoce que el proyecto presenta una propuesta con identidad territorial, basada en cacao cultivado en la Finca Los Naranjos, transformación en finca y productos derivados con valor agregado, lo cual fortalece la lectura comercial y técnica de la iniciativa.
Frente al componente comercial, se acepta parcialmente la observación, en la medida en que el plan identifica un mercado objetivo asociado al consumo de productos derivados del cacao, alimentación consciente, productos de origen y canales como voz a voz e internet. No obstante, se mantiene como recomendación fortalecer la priorización del nicho inicial, la estrategia de entrada al mercado, la medición de canales y la sustentación de la demanda proyectada.
Frente al componente técnico, se reconoce que el proyecto describe con mayor detalle el proceso productivo, incluyendo cosecha, fermentación, secado, selección, tostión, descascarillado, molienda, refinado, atemperado, moldeado y empaque. Por lo anterior, se acepta parcialmente la observación en este componente; sin embargo, se mantienen recomendaciones relacionadas con la trazabilidad entre formulaciones, gramajes, costos, controles de calidad, inocuidad, limpieza, manejo por lotes y estandarización del proceso.
Frente al componente legal, se acepta parcialmente que el proyecto contempla trámites y adecuaciones orientadas al cumplimiento de requisitos para la operación, incluyendo uso del suelo y adecuaciones para requisitos sanitarios. No obstante, se mantiene la necesidad de complementar la ruta legal-sanitaria aplicable a alimentos procesados, incluyendo condiciones locativas, concepto sanitario, programas de limpieza y desinfección, control de plagas, manejo de residuos, empaque y etiquetado.
Frente al componente financiero, se reconoce que el proyecto presenta una TIR positiva y un valor solicitado al Fondo Emprender dentro de la estructura de la iniciativa; por tanto, se acepta parcialmente la observación en cuanto a la viabilidad económica proyectada. Sin embargo, se mantienen recomendaciones sobre la coherencia entre ventas, costos, gramajes, formulaciones, gastos operativos y capacidad real de ejecución, teniendo en cuenta que el informe inicial identificó una viabilidad condicionada a mejoras en la formulación.
Frente al componente de impacto, se acepta parcialmente la observación, dado que el proyecto evidencia arraigo territorial, acceso a materia prima propia y potencial para agregar valor a la cadena del cacao en Santander. Sin embargo, se mantiene como aspecto por fortalecer la presentación de soportes verificables sobre ventas previas, clientes, posicionamiento, relaciones con actores, metas de impacto y mecanismos de seguimiento.
De acuerdo con la normatividad vigente del Fondo Emprender y los criterios aplicables a la evaluación de planes de negocio, la revisión de observaciones permite ajustar la valoración cuando se evidencia mayor soporte, coherencia o suficiencia en la información presentada, sin que ello implique desconocer las recomendaciones técnicas que permanecen para la etapa de implementación.
Concepto:
Se acepta parcialmente la observación presentada por el postulante. Revisado el plan de negocios, el informe de evaluación y los argumentos expuestos, se reconoce mayor soporte en los componentes comercial, técnico, financiero y de impacto, manteniendo recomendaciones de mejora en la precisión comercial, trazabilidad técnico-financiera, cierre legal-sanitario, capacidad operativa y evidencia verificable de impacto. En consecuencia, se ajusta el puntaje del proyecto, manteniendo el concepto VIABLE.
Efecto:
Se modifica el puntaje del proyecto, quedando con calificación final de 83,23. El informe de evaluación ajustado será cargado en la plataforma del Fondo Emprender.
</t>
  </si>
  <si>
    <t xml:space="preserve">Como Orientador Fondo Emprender, presento el siguiente análisis técnico y argumentativo para sustentar las observaciones al informe de evaluación del proyecto Silva Bros Production (ID 116262). El objetivo es desvirtuar las debilidades señaladas en el componente financiero y técnico, demostrando que el proyecto no solo es viable (calificación de 71,89), sino que posee una solidez estructural que justifica plenamente la asignación de recursos en el marco de la Convocatoria 159. De acuerdo con el cronograma de la convocatoria, este recurso se ejerce dentro de los dos días hábiles posteriores a la publicación de resultados. 1. Defensa del Componente Financiero: Coherencia en Nómina y Costos El evaluador señala una supuesta inconsistencia entre los meses de contratación reportados y el rubro solicitado al Fondo Emprender. •Sostenibilidad de la Nómina: Si bien es cierto que el Fondo Emprender financiará 3 meses de salarios a través de los gastos preoperativos (131.100.000** en el primer año. Con una utilidad operativa positiva desde el primer año ($508.429) que escala a $17.989.365 en el año 2, el proyecto demuestra que puede autosostener la nómina restante una vez agotado el capital semilla inicial. •Precisión en Costos Variables: Se refuta la falta de detalle en costos variables. El plan especifica claramente los insumos por servicio: para producción audiovisual se incluyen $200.000 (transporte, mantenimiento y licencias IA); para edición remota $201.000 (plugins y comisiones); y para producción 3D $62.500 (filamento, electricidad y envío). Estas cifras están basadas en valores reales de mercado para 2026. 2. Ajuste Técnico: Capacidad Instalada vs. Ventas Proyectadas El informe de evaluación sugiere que la capacidad del tercer servicio (Producción 3D) no se alinea con las ventas. •Evidencia de Capacidad: El proceso técnico define una capacidad instalada para Producción 3D de 8 unidades al mes. Al revisar la proyección de ventas año 1, se planean vender un total de 65 unidades. Esto representa un promedio de 5,4 unidades mensuales, lo cual se encuentra perfectamente dentro del límite operativo de 8 unidades definido por las herramientas y tiempos del emprendedor. Existe un margen de seguridad del 32% en la capacidad instalada que permite absorber picos de demanda o mantenimientos no programados. 3. Fortalecimiento del Componente Legal y Operativo El evaluador solicita mayor especificidad en trámites legales según la operación real. •Suficiencia Legal: Para una actividad de creación audiovisual (CIIU 9004), el proyecto ya contempla los trámites esenciales: Registro de Marca (SILVA BROS), Registro ante la DNDA para protección de obras, Uso de Suelos en Alcalá, y cumplimiento de la Ley de Protección de Datos Personales (SIC). Al ser una empresa de servicios y no de producción industrial pesada o alimentos, no requiere registros INVIMA o ICA, por lo cual el marco legal presentado es exhaustivo y pertinente para su sector. 4. Impacto y Pertinencia Territorial (Convocatoria 159) El proyecto debe ser defendido por su alto valor en la reparación integral de la población objetivo. •Población Vulnerable: El líder, Carlos Enrique Silva Barrera, está caracterizado como víctima de violencia. El proyecto cumple con el objeto de la Convocatoria 159 al generar 4 empleos directos y 4 indirectos en un municipio como Alcalá, Valle del Cauca, activando la cadena de valor del turismo rural. •Innovación y Sostenibilidad: La iniciativa integra Inteligencia Artificial en postproducción y manufactura aditiva con PLA biodegradable (reduciendo un 68% de emisiones vs plásticos convencionales), alineándose con los criterios de desarrollo sostenible del país. Conclusión para la Observación Formal Se solicita al equipo evaluador y a la Comisión Nacional Técnica ratificar la viabilidad y proceder con la priorización de recursos, dado que las debilidades señaladas son, en realidad, estrategias de sostenibilidad financiera (cubrimiento de nómina con ventas) y de eficiencia operativa (margen de capacidad instalada) que demuestran un conocimiento superior del negocio por parte del emprendedor. El proyecto Silva Bros Production es una apuesta sólida de economía naranja que cumple con todos los requisitos de ley y los topes de la convocatoria ($73.251.064 solicitados frente al tope de 42 SMMLV para proyectos individuales)  </t>
  </si>
  <si>
    <t xml:space="preserve">RESPUESTA A OBSERVACIÓN – PROYECTO 116262
ID PROYECTO: 116262
NOMBRE DEL PROYECTO: SILVA BROS PRODUCTION
CONVOCATORIA: 159 - 1C / VÍCTIMAS Y VULNERABLES
SECTOR: ACTIVIDADES_ARTÍSTICAS_DE_ENTRETENIMIENTO_Y_RECREACIÓN
DEPARTAMENTO/MUNICIPIO: VALLE_DEL_CAUCA - ALCALÁ
PUNTAJE: 71,89
CONCEPTO DE EVALUACIÓN: VIABLE 
Criterio observado:
Evaluación integral de los componentes técnico, legal, financiero e impacto del plan de negocios, revisando proceso técnico, capacidad instalada, equipo de trabajo, plan operativo, permisos, licencias, costes, gastos, necesidades, valor solicitado, sostenibilidad de la nómina, avances, mapa de actores e indicadores. La guía de evaluación establece que deben revisarse, entre otros aspectos, producto o servicio, proceso, capacidad instalada alineada con unidades a vender, permisos, trámites, coherencia entre costes, gastos, necesidades, valor solicitado, equipo de trabajo e indicadores medibles.
Observación del postulante:
El postulante solicita ratificar el concepto y el puntaje, señalando que el proyecto presenta una propuesta basada en producción audiovisual, edición remota y soluciones 3D, con estructura técnica, plan operativo, inversiones, costes, equipo de trabajo, avances previos e impacto económico, social, ambiental y tecnológico. 
Resumen de la observación:
Revisada la observación, se reconoce que el proyecto tiene una propuesta creativa y tecnológica con potencial comercial, servicios diferenciados y un enfoque orientado a negocios turísticos y marcas territoriales. Sin embargo, se mantienen oportunidades de mejora en capacidad instalada frente a ventas del tercer servicio, coherencia entre planta laboral y equipo registrado, cobertura de nómina, precisión de costes variables, ruta legal y mapa de actores. Estas observaciones no desvirtúan la viabilidad general, pero sí deben atenderse para fortalecer la ejecución. 
Respuesta del evaluador por componentes
Componente técnico
Se ratifica que el componente técnico permite entender con claridad qué hace el negocio, cómo lo hace y cuál es su valor diferencial dentro del sector creativo y audiovisual. El informe reconoce que los servicios están explicados de forma clara y que articulan producción en campo, edición remota profesional y línea de impresión o soluciones 3D, lo cual da amplitud y diversificación al modelo. 
El plan describe tres servicios: producción audiovisual, exportación de edición y producción 3D. La producción audiovisual incluye planeación, grabación, fotografía, edición, corrección de color, subtítulos y entrega digital; la exportación de edición incluye postproducción remota, limpieza de audio, montaje, corrección de color, subtitulación y doblaje asistido con IA; y la producción 3D incluye diseño, modelado, impresión, acabados, control de calidad y entrega física o digital.
No obstante, se mantiene la alerta técnica identificada en la evaluación: la capacidad instalada del tercer servicio no se alinea completamente con las ventas proyectadas, lo que afecta la trazabilidad del crecimiento esperado. También se mantiene la observación sobre la diferencia entre la planta laboral descrita en el proceso técnico y el equipo de trabajo realmente registrado, lo que deja dudas sobre quién ejecutará algunas tareas en la práctica. 
Por lo anterior, el componente técnico se ratifica como bueno y comprensible, pero con necesidad de ajustes operativos para cerrar la brecha entre lo formulado y lo ejecutable. 
Componente legal
Se ratifica que el componente legal muestra una base inicial adecuada, en la medida en que reconoce la necesidad de formalización y de operar bajo una estructura empresarial definida. El informe señala que el proyecto evidencia conciencia sobre la ruta jurídica y el cumplimiento de requisitos para una iniciativa de servicios creativos con clientes regionales, nacionales e incluso internacionales. 
Sin embargo, se mantiene la observación de que el apartado legal no está completamente cerrado. El informe indica que faltan permisos, licencias y registros específicos según la operación real del negocio, el lugar de funcionamiento y el tipo de servicio ofrecido, especialmente por la combinación de actividades audiovisuales, edición remota y producción 3D
Por tanto, el componente legal se ratifica como aceptable, con una base existente, pero debe fortalecerse con mayor precisión normativa, documental y operativa para reducir incertidumbre en la implementación. 
Componente financiero
Se ratifica que el componente financiero presenta una base funcional y cumple formalmente con los requisitos de la convocatoria en topes, recursos, integrantes y empleos. El informe también reconoce que existe una estructura que permite entender la lógica del valor solicitado, las necesidades del negocio y los indicadores esperados. 
El plan relaciona inversiones en equipos audiovisuales, equipos de cómputo, impresoras 3D, memorias, discos SSD, gimbal, monitor, iluminación, mobiliario e insumos como filamento PLA biodegradable y resina fotosensible. También registra gastos preoperativos asociados a salarios u honorarios durante tres meses para autoempleo, técnico de campo, gestor comercial/social y contador.
No obstante, se ratifica que el componente financiero requiere depuración. El informe señala que los costes variables necesitan mayor precisión, con cantidades, unidades y valores por servicio mejor definidos; además, se reportan once meses de contratación en el equipo de trabajo mientras solo se cubren tres meses con los recursos visibles, sin explicación suficiente sobre cómo se financiará el resto del periodo. 
El plan registra cargos como técnico 3D y postproducción, técnico de campo/camarógrafo, gestor comercial/social y contador, con meses requeridos de once o doce meses, mientras que en gastos preoperativos se observan pagos de salarios u honorarios por tres meses. Esta diferencia confirma la necesidad de aclarar la sostenibilidad de la nómina y su relación con la ejecución real del proyecto. 
En consecuencia, el componente financiero se ratifica como aceptable y suficiente para sostener la viabilidad mínima del proyecto, pero con ajustes necesarios para demostrar una sostenibilidad más sólida y mejor soportada. 
Equipo de trabajo, necesidades y valor solicitado
Se ratifica la alerta sobre la coherencia del equipo de trabajo. El informe recomienda armonizar la planta laboral descrita en el proceso técnico con la registrada en el equipo de trabajo, porque las diferencias identificadas afectan la viabilidad operativa. 
El plan incluye funciones para técnico 3D y postproducción, técnico de campo/camarógrafo, gestor comercial/social y contador; además, menciona empleos indirectos como asistentes de cámara, maquilladores, músicos y transportistas. Esto evidencia una estructura de roles, pero también confirma la necesidad de explicar mejor la cobertura real del recurso humano frente al tiempo de contratación previsto.
El valor solicitado y las necesidades del negocio tienen una lógica general frente a la operación creativa propuesta, pero la consistencia técnica total depende de corregir la relación entre equipo, costes, cobertura de nómina y capacidad de atención del tercer servicio. 
Componente impacto
Se ratifica que el componente de impacto es positivo, pertinente y alineado con la naturaleza del proyecto. El informe reconoce que SILVA BROS PRODUCTION puede aportar al fortalecimiento de negocios turísticos y marcas del territorio mediante servicios creativos y tecnológicos que mejoren visibilidad, posicionamiento y conversión comercial. 
También se reconoce el valor agregado del uso de herramientas de inteligencia artificial y soluciones 3D, así como la intención de articulación territorial y comercial. El informe señala que el proyecto puede ser útil para que emprendimientos y negocios locales se presenten mejor ante sus públicos. 
No obstante, se mantiene la recomendación de fortalecer la precisión de los actores del ecosistema y detallar mejor cómo se materializará el aporte concreto de cada uno en el desarrollo del negocio. En ese sentido, el impacto es bueno y con fortalezas, pero puede mejorar en claridad, trazabilidad y verificación. 
Concepto
Revisado el plan de negocios, el informe  y la observación presentada, se encuentra que el concepto emitido es acorde con lo identificado inicialmente. El proyecto SILVA BROS PRODUCTION presenta una propuesta creativa y tecnológica con base comercial bien construida, comprensión clara del cliente, integración de producción audiovisual, edición remota e impresión 3D, enfoque en turismo y sostenibilidad, y potencial comercial dentro del sector de actividades artísticas, entretenimiento y recreación
Las alertas relacionadas con capacidad instalada del tercer servicio, diferencias entre planta laboral y equipo registrado, cobertura parcial de nómina, precisión de costes variables y completitud legal corresponden a ajustes técnicos puntuales que deben atenderse, pero no modifican el potencial del proyecto ni desvirtúan el concepto favorable ya emitido. 
Efecto
Se ratifica el concepto de evaluación VIABLE y el puntaje de 71,89, dado que el proyecto supera el umbral exigido y el informe concluye que es viable, aunque requiere ajustes técnicos puntuales para consolidarse con mayor solidez frente a los criterios del Fondo Emprender.
</t>
  </si>
  <si>
    <t xml:space="preserve">Cordial saludo,  De acuerdo a los resultados de la convocatoria “NO VIABLE”, se hacen las siguientes observaciones, ya que se evidencia incoherencia en sus comentarios:  1. “Solo se observan dos productos claramente desarrollados, mientras que el tercer producto no queda visible ni completamente estructurado” Es importante aclarar que no es un requisito trabajar con tres productos. En este caso, se han desarrollado dos líneas de productos, que son tortas tradicionales y tortas orgánicas, que son mis productos bandera o principales y con gran demanda, son las más ofrecidas y distribuidas lo que permite  lograr la sostenibilidad de mi plan de negocio.   2. Por otro lado, para el proyecto de fondo emprender para individual, solo se permite generar o retener 1 empleo, en este caso el del “GERENTE”, tal como lo establece los términos de referencia, no entiendo porque me indican que no puedo suplir las ventas ni el proceso tecnico en mi proceso.  No obstante, en el plan de negocio pueden evidenciar que para temporadas altas estoy proyectado un empleo indirecto que apoyara a suplir las altas   demandas. Esto significa que el volumen previsto puede ser sostenido con los recursos actuales.  3. Aunque no tengo un lugar de operaciones (local comercial), llevo más de tres años realizando la actividad desde mi hogar, cuento con un espacio adecuado para lo pertinente. Para poder acceder a fondo emprender no es necesario contar con un lugar de operaciones, ya que su objetivo es formalizar los emprendimientos, lo que significa que se debe buscar un espacio una vez se gana la convocatoria y también obtener todos los permisos necesarios para operar. Es precisamente el motivo por el cual participo de esta convocatoria porque deseo formalizarme, cumplir con mas pedidos y generar un gran impacto en la comunidad.   Es importante mencionar que el registro INVIMA es obligatorio solo si se planea vender a través de terceros o si se planea distribuir a nivel nacional o internacional. Sin embargo, como se ha indicado, este emprendimiento pertenece a la economía popular y se considera de baja escala, por lo que actualmente no se tiene acceso a ese segmento de mercado. Por ello, dado que se trata de un producto de riesgo medio, solo se requiere un permiso o concepto sanitario. Mis tortas son consumidas de manera inmediata.   4. En el primer año, se prevé que la utilidad sea NEGATIVA, dado que se trata de un proyecto de baja escala sin ventas que superen los 50 millones al año, y los costos y gastos en el primer año serán más altos que sus ventas. A partir del segundo año, se puede observar una estabilización y generación de ganancias, ya que las ventas comienzan a aumentar.  En relación a su comentario “En recurso humano, el proyecto solo contempla a la emprendedora por once meses, mientras que en gastos preoperativos la nómina se visualiza por cuatro meses, sin explicación suficiente de cómo se cubrirá el tiempo restante”. el proyecto incluye dos meses preoperativos, durante los cuales se debe buscar y formalizar el lugar de operaciones. Se considera una nómina de cuatro meses porque, para FONDO EMPRENDER, está dentro de los recursos financiables como máximo hasta cuatro meses y luego el proyecto debe ser autosostenible, teniendo el emprendedor que continuar pagando su nómina, ese es el motivo de la proyección de nomina para aplicar lo indicado en los términos de referencia de la convocatoria.   Teniendo en cuenta las observaciones realizadas anteriormente, se solicita amablemente revisar nuevamente el plan de negocios.  Quedo atento a sus comentarios.  Muchas gracias. </t>
  </si>
  <si>
    <t xml:space="preserve">RESPUESTA A OBSERVACIONES – PROYECTO 116372
ID PROYECTO: 116372
NOMBRE DEL PROYECTO: PASTELERIA ARTESANAL HEFZIBA (LA PREDILECTA)
CONVOCATORIA: 159 - 1C / VÍCTIMAS Y VULNERABLES
SECTOR: INDUSTRIAS_MANUFACTURERAS
DEPARTAMENTO/MUNICIPIO: VALLE_DEL_CAUCA - BUENAVENTURA
PUNTAJE: 57,59
CONCEPTO DE EVALUACIÓN: NO VIABLE 
Criterio observado
Evaluación integral de los componentes técnico, legal y financiero del plan de negocios, considerando la descripción de productos, capacidad instalada frente a ventas proyectadas, proceso productivo, equipo de trabajo, requisitos legales y sanitarios aplicables, estructura de nómina, gastos preoperativos, costes, gastos y sostenibilidad operativa del proyecto. La proforma institucional establece que la respuesta debe incluir el criterio observado, la observación del postulante, el resumen, la respuesta del evaluador, el concepto y el efecto sobre el puntaje o concepto emitido. 
Observación del postulante
El postulante solicita revisar las observaciones realizadas al proyecto, señalando que se describen dos productos principales —tortas tradicionales y tortas orgánicas— con unidad de medida y presentación, y que la descripción permite entender la oferta y su enfoque saludable y cultural. También indica que el formato agrupa tres productos o servicios y que el tercer producto o servicio es opcional.
Adicionalmente, se solicita revisar la capacidad instalada frente a las ventas proyectadas, especialmente la correspondencia entre producto, volumen y factibilidad. Se señala que el proceso técnico está descrito paso a paso para los productos visibles, con actividades, tiempos, equipos y responsable; sin embargo, se advierte que solo la emprendedora aparece ejecutando todo el proceso, lo cual restringe la capacidad operativa y genera dudas sobre la escalabilidad.
Así mismo, se plantea la necesidad de incluir y validar normas, permisos, registros, licencias, notificaciones, requerimientos legales, tributarios, normativos y sanitarios para la puesta en marcha de la iniciativa, incluyendo validación ante la autoridad sanitaria competente y, de ser procedente, ante INVIMA, según la presentación, forma de venta, empaque, rotulado y canal de distribución. También se indica la necesidad de considerar condiciones sanitarias del establecimiento, soporte de manipulación de alimentos, rotulado, uso del suelo, bomberos o seguridad humana y SST si hay personal vinculado.
Finalmente, se observa que en el equipo de trabajo se contrata solo a la emprendedora durante 11 meses, pero en gastos preoperativos la nómina aparece por 4 meses, sin quedar claro cómo se financiará el tiempo restante. Además, se indica que para una operación de producción, decoración, venta, entrega y cumplimiento sanitario, un solo cargo resulta insuficiente.
Resumen de la observación
La observación solicita ratificar el concepto, teniendo en cuenta que, aunque el proyecto presenta una oferta diferenciada de tortas tradicionales y orgánicas con enfoque saludable, cultural y artesanal, persisten debilidades relevantes en la formulación técnica, legal y financiera. En particular, se mantienen alertas sobre la falta de claridad del tercer producto, la capacidad instalada frente a las ventas proyectadas, la concentración de todo el proceso operativo en una sola persona, la insuficiencia de protocolos de calidad e inocuidad, la necesidad de completar la ruta normativa sanitaria y la inconsistencia entre la nómina planteada para 11 meses y los 4 meses visibles en gastos preoperativos. Estas debilidades coinciden con lo señalado en el informe de evaluación, donde se indica que el proyecto requiere ajustes técnicos, operativos, legales y financieros importantes para alcanzar una formulación más sólida. 
Respuesta del evaluador
Señor(a) postulante, cordial saludo.
Revisada nuevamente la información del plan de negocios y el informe de evaluación, se ratifica que el proyecto PASTELERIA ARTESANAL HEFZIBA (LA PREDILECTA) presenta una propuesta con elementos diferenciadores, especialmente por su enfoque en pastelería artesanal, personalización, rescate de sabores del Pacífico, uso de frutas locales y orientación hacia productos más saludables. El informe reconoce que la propuesta tiene valor comercial y cultural para el contexto de Buenaventura, así como una narrativa pertinente para el territorio. 
No obstante, la revisión confirma que las observaciones formuladas inicialmente se mantienen, dado que existen vacíos técnicos, legales y financieros que afectan la consistencia general del proyecto y su capacidad de implementación.
Componente técnico
En el componente técnico, se reconoce que el proyecto permite comprender la esencia del negocio, el tipo de producto que se quiere ofrecer y la lógica artesanal de la producción. La descripción comunica una propuesta centrada en tortas tradicionales y orgánicas, con frutos del Pacífico, bajos en azúcar y personalización para celebraciones, lo cual representa un diferencial dentro de la panadería y repostería local. 
Sin embargo, se ratifica la observación técnica, toda vez que se observan dos productos claramente desarrollados, si bien el formato puede contemplar un tercer producto o servicio como opcional, la formulación debe conservar coherencia entre los productos efectivamente ofertados, la capacidad instalada, las ventas proyectadas y la factibilidad operativa del negocio. 
También se mantiene la observación relacionada con la capacidad instalada, dado que el informe señala que esta no se encuentra del todo alineada con las ventas proyectadas, lo cual genera dudas sobre si el volumen esperado puede sostenerse con los recursos disponibles. En consecuencia, debe revisarse la correspondencia entre producto, volumen, tiempos de producción, recursos, equipos, personal disponible y capacidad real de atención de la demanda proyectada. 
Aunque el proceso técnico se encuentra descrito para los productos visibles, con actividades, tiempos, equipos y responsable, el desarrollo operativo sigue siendo limitado, porque el proceso recae prácticamente por completo en una sola persona. Esta situación restringe la confiabilidad operativa, la escalabilidad y el control del proceso en producción, decoración, empaque, despacho y cumplimiento de requisitos sanitarios. 
Adicionalmente, se ratifica que faltan elementos técnicos asociados a protocolos de control de calidad, inocuidad, manipulación, estandarización del proceso, condiciones sanitarias y cálculo completo de la capacidad instalada. Estos aspectos son relevantes porque el proyecto corresponde a una actividad de elaboración y comercialización de alimentos, por lo que la operación debe demostrar no solo la posibilidad de producir, sino también de hacerlo bajo condiciones adecuadas de calidad, seguridad y cumplimiento normativo.
Por lo anterior, se ratifica que el componente técnico tiene una base entendible y una propuesta artesanal diferenciada, pero aún presenta vacíos operativos relevantes que afectan la confianza en la implementación. 
Componente legal
En el componente legal, se reconoce que el proyecto identifica algunos requisitos básicos; sin embargo, se ratifica que la ruta normativa no está suficientemente desarrollada para una iniciativa dedicada a la elaboración y comercialización de tortas. El informe advierte que, por tratarse de una actividad alimentaria, no basta con mencionar registros generales, sino que se requiere una revisión específica de permisos, condiciones sanitarias y requisitos de operación. 
Se ratifica que el proyecto debe validar ante la autoridad sanitaria competente y, de ser procedente, ante INVIMA, el tipo de trámite sanitario aplicable a la producción y comercialización de tortas tradicionales y orgánicas elaboradas con frutas y bajos en azúcar, de acuerdo con la presentación, forma de venta, empaque, rotulado y canal de distribución. Esta validación resulta necesaria para determinar las exigencias aplicables antes de la puesta en marcha. 
De igual manera, se mantiene la observación relacionada con la necesidad de precisar las condiciones sanitarias del establecimiento, soporte de manipulación de alimentos, rotulado, uso del suelo, concepto de bomberos o seguridad humana y Sistema de Gestión de Seguridad y Salud en el Trabajo —SST— en caso de vincular personal. El informe también señala la necesidad de contar con mayor claridad sobre manipulación de alimentos, rotulado, concepto de bomberos o seguridad humana, condiciones sanitarias del establecimiento, SST si llega a vincular personal y soporte técnico de afirmaciones como “orgánicas” o “bajos en azúcar”. 
Así mismo, se ratifica la alerta frente a la ausencia de un lugar de operaciones, dado que el informe indica que el proyecto registra que no cuenta actualmente con lugar de operación, lo cual incrementa el riesgo jurídico y técnico, ya que sin ese soporte no puede cerrarse adecuadamente la validación de uso del suelo ni las condiciones mínimas para funcionamiento. 
En consecuencia, el componente legal conserva una base inicial, pero resulta insuficiente para ofrecer seguridad completa sobre la puesta en marcha del negocio. 
Componente financiero y equipo de trabajo
En el componente financiero, se reconoce que el proyecto cumple formalmente con una estructura básica y con el monto solicitado dentro de la convocatoria; sin embargo, el informe señala que en este componente se concentran alertas críticas que debilitan la sostenibilidad del plan. 
Se ratifica que la proyección de ventas requiere mayor respaldo frente a la capacidad instalada real, debido a que la formulación no demuestra con total claridad que la producción prevista pueda responder al volumen comercial esperado. Esta situación afecta la coherencia entre ingresos proyectados, capacidad productiva, disponibilidad de personal, tiempos de elaboración y operación real del negocio. 
En relación con el equipo de trabajo, se mantiene la observación de que el proyecto solo contempla a la emprendedora por once meses, mientras que en gastos preoperativos la nómina se visualiza por cuatro meses, sin explicación suficiente sobre cómo se cubrirá el tiempo restante. Esta inconsistencia afecta directamente la trazabilidad financiera y la viabilidad de operación. 
Adicionalmente, para una operación que incluye producción, decoración, venta, atención al cliente, entrega, empaque y cumplimiento sanitario, un solo cargo resulta insuficiente para demostrar una capacidad operativa sólida y escalable. El informe recomienda ampliar el equipo de trabajo, dado que una sola persona no garantiza adecuadamente producción, decoración, atención al cliente, entrega y control sanitario. 
También se ratifican las observaciones sobre la necesidad de depurar la estructura de costes variables, corregir la clasificación y posible duplicidad del evento de lanzamiento, revisar la utilidad negativa reportada y armonizar la nómina de once meses con los cuatro meses visibles en gastos preoperativos, explicando claramente cómo se cubrirá el tiempo restante. 
Por lo anterior, el componente financiero tiene una base funcional, pero requiere una depuración importante para demostrar sostenibilidad real y consistencia entre ventas, costes, personal y resultados esperados. 
Concepto
Revisado el plan de negocios, la observación presentada y el informe de evaluación, se encuentra que el concepto emitido es acorde con lo identificado inicialmente. El proyecto PASTELERIA ARTESANAL HEFZIBA (LA PREDILECTA) presenta una propuesta con identidad cultural, valor artesanal y potencial de diferenciación en el mercado local; sin embargo, persisten debilidades relevantes en la consistencia técnica, legal y financiera
Las principales alertas se relacionan con la necesidad de revisar la capacidad instalada frente a las ventas proyectadas, la concentración de toda la operación en una sola persona, la ausencia de una ruta sanitaria y legal suficientemente desarrollada, la falta de claridad sobre el lugar de operación, la insuficiencia de soportes sobre condiciones sanitarias y la inconsistencia entre la nómina proyectada y los gastos preoperativos. 
Por tanto, no se evidencia mérito suficiente para modificar el concepto ni el puntaje asignado. Se ratifica que las observaciones corresponden a aspectos sustanciales de formulación y no únicamente a ajustes menores, razón por la cual se mantiene el concepto emitido inicialmente.
Efecto
Se ratifica el concepto de evaluación NO VIABLE y el puntaje de 57,59, dado que la valoración se mantiene conforme a las debilidades técnicas, legales y financieras identificadas en el informe de evaluación, especialmente en capacidad instalada, ventas proyectadas, equipo de trabajo, ruta normativa sanitaria, lugar de operación, costes, nómina y sostenibilidad financiera
</t>
  </si>
  <si>
    <t xml:space="preserve">Se ajustó el plan de negocio de DIVAILUX CAPILAR atendiendo las cinco recomendaciones de mejora formuladas en la evaluación: enfoque comercial, propuesta de valor, relación técnico-productiva con ventas, ruta legal-regulatoria y claridad financiera-operativa. En el componente comercial se prioriza como cliente de arranque a salones de belleza, tiendas naturistas y establecimientos especializados de Yopal, por su compra recurrente, contacto con el consumidor final y capacidad de recomendación. El consumidor final se mantiene como usuario estratégico para recompra y validación de resultados. El problema central se concreta en la necesidad de productos capilares naturales, confiables y adaptados a condiciones de ambiente y hábitos de vida locales. El canal inicial será B2B con salones y tiendas, complementado con venta directa, ferias, tienda virtual y redes sociales de promoción y educación capilar. Estos contenidos sobre diagnóstico del cabello, rutinas de cuidado y beneficios de extractos fortalecerán confianza, prueba de producto, comunidad y recompra. En la propuesta de valor, DIVAILUX CAPILAR fabricará y comercializará una línea integrada de shampoo, acondicionador y tratamiento capilar, elaborada con extractos naturales de plantas y frutas cultivadas en finca propia y materias primas de proveedores locales seleccionadas con trazabilidad y control de origen. Su ventaja competitiva frente a marcas masivas se basa en formulaciones naturales, pequeños lotes, cercanía al mercado local, acompañamiento personalizado y ágil adaptación a las necesidades de los clientes. El shampoo limpia y prepara el cuero cabelludo; el acondicionador hidrata, suaviza y mejora la manejabilidad; y el tratamiento capilar nutre, repara y fortalece. Así, el portafolio opera como sistema de cuidado capilar natural, coherente y diferenciado, orientado a confianza y fidelización. En el componente técnico se precisa la relación proceso-capacidad-ventas mediante una matriz por producto, equipo, lote mínimo, unidades/mes y canal. La operación incluye selección de materias primas, extracción de activos, formulación, ajuste de pH, pruebas, envasado, etiquetado, almacenamiento y distribución, con fichas técnicas, registros de lote, control de calidad e inventarios. La maquinaria solicitada —mezclador, destiladores, balanza, llenadora, selladora y etiquetadora— se justifica por su función productiva y por permitir crecer desde la capacidad actual hacia las metas planteadas, según ventas reales. El plan operativo se ordena en fases verificables: adecuaciones, pruebas, validación sanitaria, producción inicial, apertura de canales y seguimiento mensual de producción, ventas, costos y recompra. En el componente legal se establece una ruta regulatoria verificable para cosméticos capilares. Primero, se ajustará y soportará la coherencia entre matrícula mercantil, RUT y actividad manufacturera. Segundo, cada referencia tendrá ficha técnica, fórmula, arte de etiqueta, responsable del producto y trámite de Notificación Sanitaria Obligatoria antes de comercializarse. Tercero, se implementarán BPM con procedimientos de limpieza, desinfección, control de materias primas, producción por lotes, almacenamiento, trazabilidad, no conformidades y retiro de producto. Cuarto, el etiquetado incluirá nombre, función, contenido, lote, ingredientes, modo de uso, precauciones, responsable y NSO. Quinto, las exigencias microbiológicas y de estabilidad se soportarán con laboratorio externo y registro de resultados. Además, se mantendrán registro y protección de marca, protección de datos, manejo ambiental, disposición de residuos y reutilización responsable de envases. Con estos soportes, la ruta legal queda ejecutable, trazable y verificable. En el componente financiero-operativo se establece una lectura verificable entre ventas, costos, requerimientos, valor del proyecto, ejecución y actores clave. La proyección de ventas del año 1 se presenta por producto: shampoo, 1.237 unidades a $30.000, para $37.110.000; acondicionador, 973 unidades a $32.000, para $31.136.000; y tratamiento capilar, 847 unidades a $29.000, para $24.563.000, alcanzando 3.057 unidades y $92.809.000. Esta proyección se sustenta en ventas recurrentes a salones y tiendas naturistas, venta directa, ferias, tienda virtual, redes sociales educativas y recompra. Los costos unitarios se presentan por referencia —$10.600, $11.400 y $12.200— para evidenciar margen, precio y rentabilidad. Los requerimientos y el valor solicitado se conectan con su función productiva, comercial, sanitaria y operativa, organizados por fases de ejecución. Los actores clave aportan a la operación y crecimiento: proveedores aseguran insumos; laboratorios/universidades validan calidad; asesoría contable-regulatoria soporta costos y cumplimiento; salones, tiendas y canales digitales generan rotación y recompra; logística garantiza entregas; y Cámara de Comercio fortalece formalización y relacionamiento empresarial.  </t>
  </si>
  <si>
    <t xml:space="preserve">ID Proyecto: 116419
Nombre del proyecto: DIVAILUX CAPILAR
Convocatoria: 159 - 1C / Víctimas y Vulnerables
Criterio observado: Componentes comercial, técnico-productivo, legal-regulatorio y financiero-operativo del plan de negocios. El informe de evaluación registró para el proyecto 116419 DIVAILUX CAPILAR una calificación final de 72,93 y concepto VIABLE. 
Observación del postulante:
El emprendedor manifiesta que ajustó el plan de negocio de DIVAILUX CAPILAR atendiendo las recomendaciones formuladas en la evaluación, particularmente en enfoque comercial, propuesta de valor, relación técnico-productiva con ventas, ruta legal-regulatoria y claridad financiera-operativa.
Resumen de la observación del postulante:
La observación expone ajustes posteriores orientados a precisar el cliente de arranque, canales comerciales, propuesta de valor, portafolio de productos capilares naturales, proceso productivo, capacidad operativa, ruta sanitaria y regulatoria, proyección de ventas, costos unitarios, requerimientos, fases de ejecución y actores clave del proyecto.
Respuesta del evaluador:
Señora postulante, cordial saludo.
Revisada la observación presentada por la emprendedora frente al contenido del informe de evaluación, se evidencia que los argumentos corresponden principalmente a aclaraciones, ampliaciones y ajustes posteriores sobre aspectos que ya habían sido identificados como oportunidades de mejora en el concepto inicial, especialmente en la priorización comercial, la articulación entre capacidad productiva y ventas, la ruta legal-regulatoria y la lectura financiera-operativa. El informe de evaluación ya reconocía que DIVAILUX CAPILAR contaba con bases comerciales, una estructura técnica sólida, avances de formalización y potencial de impacto, pero también señaló la necesidad de ordenar y precisar información para facilitar la validación de mercado, producción, cumplimiento regulatorio y sostenibilidad financiera. 
Conforme a los lineamientos del Fondo Emprender, las observaciones deben valorarse frente al contenido del plan de negocios y del informe evaluado, y no frente a información incorporada con posterioridad que no hizo parte integral de la formulación evaluada. En ese sentido, aunque la observación mejora la explicación de varios componentes, no desvirtúa el análisis realizado ni modifica los hallazgos consignados en la evaluación inicial. 
Concepto:
Se ratifica el concepto de evaluación emitido para el proyecto DIVAILUX CAPILAR, por cuanto la observación presentada no genera elementos suficientes para modificar la valoración inicialmente realizada sobre el plan de negocios.
Efecto:
Se ratifica el concepto VIABLE y la calificación de 72,93 asignada al proyecto.
</t>
  </si>
  <si>
    <t xml:space="preserve">Buenas noches . En atención al concepto emitido dentro del componente financiero del proyecto BUGAMBILIAS MULTISERVICIOS, particularmente en lo relacionado con la observación sobre la no inclusión formal del auxiliar de ventas dentro de los estados financieros, me permito presentar objeción en los siguientes términos: El informe sostiene que la ausencia de dicho cargo genera subestimación de costos y falta de claridad en su financiación. No obstante, esta apreciación desconoce el alcance de los términos de la convocatoria vigente, específicamente en materia de topes de financiación y generación de empleo. Conforme al Acuerdo 007 de 2025, para iniciativas individuales se exige un mínimo de un empleo, condición que el proyecto cumple cabalmente a través del gerente emprendedor. En este contexto, la inclusión de personal adicional constituye una decisión facultativa del emprendedor y no una obligación. Por tanto, la no vinculación formal del auxiliar de ventas responde a una decisión estratégica orientada a optimizar los recursos dentro de los límites de financiación establecidos, evitando afectar el monto del proyecto. Adicionalmente, el componente técnico evidencia que la operación se encuentra en marcha, con procesos definidos y responsables asignados, cuyos costos son cubiertos con ingresos actuales del negocio, conforme se describe en el punto 4 del proyecto. En consecuencia, la observación no configura una falencia estructural, sino una diferencia de criterio en la estructuración del costo laboral, debidamente justificada. Por lo anterior, se solicita reconsiderar dicha observación dentro de la evaluación. </t>
  </si>
  <si>
    <t xml:space="preserve">ID Proyecto: 117079
Nombre del proyecto: BUGAMBILIAS MULTISERVICIOS
Convocatoria: 159 - 1C / Víctimas y Vulnerables
Criterio observado: Técnico – Talento humano / Modelo financiero
Observación del postulante:
La oportunidad de mejora del concepto de evaluación sobre el cargo de auxiliar de ventas no constituye una falencia, dado que la Acuerdo 007 de 2025 exige únicamente un empleo mínimo, el cual se cumple con el gerente emprendedor. La no vinculación de personal adicional responde a una decisión estratégica para optimizar recursos dentro de los topes de financiación, considerando que los procesos ya se encuentran en marcha y los costos cubiertos; por lo anterior, se solicita reconsiderar la observación al tratarse de una diferencia de criterio.
Resumen de la observación:
El postulante solicita reconsiderar la observación relacionada con el cargo de auxiliar de ventas, argumentando que no es obligatorio vincular personal adicional y que los costos asociados serían cubiertos con ingresos actuales.
Respuesta del evaluador:
Aunque la normativa vigente para la convocatoria de iniciativas individuales establece como requisito mínimo la generación de un (1) empleo, en la revisión integral del plan de negocio se evidencia que, dentro del proceso técnico, se asignan responsabilidades operativas y comerciales al rol de vendedor para la prestación de los servicios. En consecuencia, dicho rol genera costos de mano de obra que deben ser incorporados de manera coherente y explícita dentro del modelo financiero, conforme a los principios de consistencia técnica y financiera exigidos por el Fondo Emprender.
Adicionalmente, la afirmación realizada de manera extemporánea en el documento de observaciones, respecto a que los costos de este rol serían cubiertos con ingresos actuales, no encuentra respaldo en el plan de negocio presentado, dado que en las proyecciones financieras se identifica un periodo improductivo de un (1) mes, sin claridad sobre la fuente de financiación para dicho recurso humano.
Finalmente, si es decisión del emprendedor no incluir un rol adicional (decisión que es de carácter facultativo), este no debería contemplarse con responsabilidades dentro del proceso técnico, a fin de mantener coherencia entre la estructura operativa y el modelo financiero del proyecto, conforme a lo establecido en la normatividad aplicable sobre formulación y evaluación de planes de negocio.
Concepto: No procede la observación presentada.
Efecto: Se ratifica el concepto y el puntaje otorgado en el criterio evaluado.
</t>
  </si>
  <si>
    <t>Respetados evaluadores de Fondo Emprender, agradecemos la evaluación realizada al proyecto LAS MORRAS PARADISE (ID 118429), el cual, aunque fue clasificado como NO VIABLE con una calificación de 58,21, presenta una propuesta clara de emprendimiento alineada con el sector de servicios de alimentación y consumo local en el municipio de La Plata.  A través del presente documento nos permitimos aportar precisiones que permitan una mejor interpretación del proyecto y solicitar respetuosamente su reconsideración para reevaluación.  En el componente comercial, el informe reconoce que la iniciativa logra identificar de manera general el mercado objetivo y plantea una oferta coherente con la dinámica del consumo local, centrada en bebidas preparadas y espacios de recreación.  Las observaciones relacionadas con la ausencia de información cuantitativa se entienden como limitaciones en la estructuración del documento y no como ausencia de mercado, considerando que este tipo de negocios se soporta principalmente en demanda directa, frecuencia de consumo y comportamiento social del entorno, los cuales son tangibles en el territorio, aunque no siempre estén formalmente cuantificados.  En el componente técnico, se reconoce que el proyecto describe adecuadamente los productos, la experiencia de consumo y el tipo de establecimiento a implementar.  Las debilidades señaladas sobre la articulación entre capacidad operativa, costos y ventas proyectadas corresponden a aspectos de coherencia técnica que pueden ser corregidos mediante un ajuste en la planeación operativa, sin que esto afecte la esencia del modelo de negocio, el cual parte de una estructura sencilla, adaptable y de fácil implementación.  Frente al componente legal, si bien el evaluador identifica debilidades en la inclusión de normativa específica para expendio de bebidas alcohólicas y manipulación de alimentos, es importante precisar que dichos requisitos son plenamente identificables y gestionables dentro del proceso de formalización, y su ausencia en el documento corresponde a una falta de desarrollo en la formulación, más no a una limitación estructural del proyecto.  En el componente financiero, se observa que el proyecto presenta una estructura base con proyecciones e inversión dentro de los rangos permitidos y con una TIR positiva del 26%, lo cual refleja potencial de rentabilidad.  Las inconsistencias señaladas entre capacidad operativa y ventas proyectadas se interpretan como ajustes necesarios en la modelación financiera, los cuales pueden ser corregidos mediante una alineación entre horas de operación, volumen de atención y personal disponible, sin afectar la viabilidad económica del negocio.  En cuanto al componente de impacto, el proyecto plantea generación de autoempleo y fortalecimiento del ingreso en un contexto local, evidenciando una intención clara de aporte social.  La ausencia de indicadores cuantificables se entiende como una oportunidad de fortalecimiento metodológico en la formulación, mas no como una ausencia de impacto real, el cual es inherente a la naturaleza del negocio. Es importante resaltar que las observaciones realizadas en el informe se concentran principalmente en la falta de articulación entre componentes y en la ausencia de soporte estructurado en la formulación, más que en la inviabilidad del modelo de negocio en sí mismo, lo cual evidencia que el proyecto requiere ajustes técnicos en su presentación, mas no una reconceptualización de fondo. En consecuencia, considerando que el proyecto presenta una idea clara, coherente con el entorno, con potencial de rentabilidad, estructura operativa sencilla y capacidad de adaptación, y que las debilidades identificadas corresponden a aspectos de estructuración técnica corregibles, se solicita respetuosamente la reconsideración del concepto de no viabilidad, con el fin de que el proyecto sea reevaluado bajo un enfoque que reconozca su potencial real de implementación y su nivel de ajuste alcanzable en el corto plazo.</t>
  </si>
  <si>
    <t xml:space="preserve">118429 C159-1C Observaciones
ID Proyecto: 118429 
Nombre del proyecto: LAS MORRAS PARADISE 
Convocatoria: 159 - 1C / Víctimas y Vulnerables 
Criterio observado: Componentes comercial, técnico, legal, financiero e impacto; solicitud de reconsideración del concepto de NO VIABLE y del puntaje de 58,21.
Observación del postulante:
El postulante manifiesta que el proyecto LAS MORRAS PARADISE presenta una idea clara, coherente con el entorno, alineada con servicios de alimentación y consumo local en el municipio de La Plata, con potencial de rentabilidad, estructura operativa sencilla y capacidad de adaptación. Señala que las debilidades identificadas en el informe corresponderían a aspectos de estructuración técnica corregibles y solicita la reconsideración del concepto de no viabilidad, teniendo en cuenta que el proyecto obtuvo una TIR positiva del 26%. 
Resumen de la observación del postulante
La observación se orienta a solicitar la reevaluación del concepto emitido, argumentando que las debilidades evidenciadas en los componentes comercial, técnico, legal, financiero e impacto no comprometen la esencia del modelo de negocio, sino que constituyen oportunidades de ajuste en la formulación. En particular, el postulante indica que la ausencia de información cuantitativa, la falta de articulación operativa y financiera, la no inclusión detallada de normativa específica y la ausencia de indicadores de impacto podrían subsanarse mediante ajustes posteriores, sin modificar la viabilidad económica y operativa del proyecto. 
Respuesta del evaluador:
Revisada la observación presentada por el postulante, el plan de negocios, el documento de observaciones y el informe de evaluación, se concluye que los argumentos presentados no desvirtúan los hallazgos técnicos registrados en la evaluación inicial. 
En el componente comercial, si bien el proyecto identifica de manera general el mercado al que se dirige y describe una oferta asociada a bebidas preparadas y experiencia de consumo local, el informe evidenció que la caracterización del cliente se mantiene predominantemente descriptiva, sin datos cuantitativos verificables que permitan dimensionar el tamaño del mercado objetivo y meta, ni estimaciones sobre volumen potencial de clientes, frecuencia de consumo o capacidad de compra. La observación del postulante reconoce esta ausencia de cuantificación, pero la presenta como una limitación de estructuración; sin embargo, no aporta información nueva, fuentes verificables, estadísticas, estudios de mercado ni metodología que permita superar la debilidad señalada. Por tanto, se mantiene el hallazgo, dado que la evaluación no cuestiona únicamente la existencia de una idea de negocio, sino la falta de soporte técnico suficiente para validar el alcance comercial real del proyecto. 
En el componente técnico, el informe reconoce que el plan describe el tipo de establecimiento y los productos ofrecidos; no obstante, también establece que dichos elementos no se articulan de manera consistente con la capacidad operativa, el plan de ventas y la estructura de costos. En el plan se observan cálculos de capacidad instalada con supuestos mínimos de operación, como registros de producción por hora asociados a 1 hora de trabajo al día y 1 día de trabajo al mes para algunos productos, lo cual no guarda coherencia suficiente con una operación continua ni con las ventas proyectadas. La observación del postulante plantea que estos aspectos podrían ajustarse, pero no presenta una reformulación del proceso productivo, ni una conciliación verificable entre tiempos, equipos, personal, capacidad instalada y volumen de ventas. En consecuencia, la debilidad no corresponde a un ajuste menor de forma, sino a una inconsistencia estructural que afecta la viabilidad operativa del modelo. 
En el componente legal, el plan relaciona trámites como registro mercantil, RUT, uso de suelo, concepto sanitario, certificado de manipulación de alimentos, certificado de seguridad, facturación electrónica y permiso para expendio de bebidas alcohólicas. No obstante, el informe precisó que la formulación no incorpora de manera expresa las normas específicas que regulan el expendio de bebidas alcohólicas y la manipulación de alimentos, ni cita leyes, decretos, resoluciones o autoridades competentes que permitan verificar el cumplimiento normativo aplicable. La observación del postulante indica que dichos requisitos son identificables y gestionables durante la formalización; sin embargo, para efectos de evaluación del plan de negocios, no basta con reconocer la existencia general de permisos, sino que se requiere evidenciar desde la formulación la comprensión técnica y normativa del marco aplicable. Por lo anterior, se mantiene la observación realizada en la evaluación inicial. 
En el componente financiero, el informe señala que el proyecto presenta una estructura básica de proyecciones, costos, gastos y un monto solicitado al Fondo Emprender de $73.500.000; sin embargo, las ventas proyectadas no se sustentan en un análisis de demanda real ni en la capacidad instalada descrita en el componente técnico. También se identificaron inconsistencias entre lo que el proyecto puede producir, atender y vender, así como supuestos operativos poco realistas en horas de trabajo y días de operación, insuficiente articulación entre equipos, tiempos de proceso, mano de obra y atención simultánea de líneas de producto, y costos y gastos formulados de manera general. Aunque el postulante resalta la TIR positiva del 26%, el informe concluye expresamente que dicha rentabilidad no resulta suficiente por sí sola para compensar las debilidades estructurales identificadas en la formulación ni para sustentar la viabilidad del plan de negocios. En consecuencia, la observación no modifica el análisis financiero, dado que no aporta soportes que validen la demanda, la capacidad operativa, los costos reales o la suficiencia del recurso humano. 
En el componente de impacto, el informe reconoce una intención general de aporte económico y social, principalmente asociada a generación de autoempleo, fortalecimiento del ingreso y oferta de un servicio de esparcimiento local. Sin embargo, también precisa que dichos impactos se formulan de manera enunciativa, sin desarrollo técnico suficiente, indicadores de resultado, líneas base, metodología de medición ni evidencias documentales que permitan verificar su alcance real o sostenibilidad en el tiempo. La observación del postulante insiste en que el impacto es inherente a la naturaleza del negocio, pero no aporta indicadores, metas, fuentes de verificación ni soportes adicionales que permitan modificar el hallazgo de evaluación. Por tanto, se ratifica la debilidad identificada en este componente. 
Frente a la solicitud de reconsideración general, se precisa que las observaciones presentadas tienen carácter argumentativo, pero no probatorio ni subsanatorio, en la medida en que no incorporan información nueva, verificable o complementaria que corrija las inconsistencias identificadas en la evaluación. El informe concluyó que la formulación evidencia debilidades transversales en los componentes comercial, técnico, legal, financiero e impacto, asociadas principalmente con ausencia de datos sustentados, falta de articulación entre componentes y limitada coherencia entre capacidad operativa y proyecciones económicas. Asimismo, el plan obtuvo una calificación final de 58,21 puntos, ubicándose por debajo del umbral mínimo requerido para la viabilidad, por lo cual se concluyó que el proyecto es NO VIABLE en su estado actual. 
Las recomendaciones formuladas en el informe se consideran pertinentes, específicas y alineadas con las debilidades identificadas, en particular las relacionadas con fortalecer la caracterización del mercado, sustentar el problema con información verificable, articular capacidad instalada con metas de ventas, incorporar normativa aplicable, ajustar el componente financiero y definir indicadores con líneas base, metas y metodologías de medición. Dichas recomendaciones no modifican el concepto emitido, sino que orientan una eventual reformulación integral del plan para una futura postulación.
Concepto:
Revisado nuevamente el plan de negocios y contrastadas las observaciones del postulante con el informe de evaluación, se encuentra que el concepto emitido es acorde con lo evidenciado inicialmente en el plan. Las observaciones presentadas no aportan elementos técnicos nuevos que permitan modificar el análisis realizado ni superar las debilidades estructurales identificadas en los componentes comercial, técnico, legal, financiero e impacto. 
Efecto:
Se ratifica el puntaje de 58,21 y el concepto de NO VIABLE para el proyecto LAS MORRAS PARADISE, dado que las observaciones del postulante no desvirtúan los hallazgos de evaluación ni modifican las condiciones técnicas, operativas, normativas, financieras y de impacto que sustentaron la decisión inicial.
</t>
  </si>
  <si>
    <t>Presento observaciones a cada recomendación del informe: Recomendación 1:  Aclaración: El archivo de plan de inversión ofrecido por la plataforma no permite llegar al nivel de detalle trimestral, razón por la cual no se cargó dicha información de esa manera lo que si cuenta es con un detalle mes a mes de los ingresos esperados y el impacto esperado en el bienestar de 30.000 animales que se encontrarán protegidos como sujetos especiales de protección al portar el SmartID PET y hacer parte del ecosistema One Health de PyBA Cloud, igualmente en la pestaña de Modelo Financiero se evidencia el crecimiento en los costos de Mano de Obra lo cual sustenta que fueron contemplados, es de aclarar que aunque esta información no se encuentra en lo cargado a plataforma por la limitación del archivo base, la empresa si cuenta con un plan estratégico y plan financiero detallado con KPIs determinados de la mano de los consultores de ConectaTech Santander y con una implementación en proceso de Data Analyst de la mano de la Secretaria de Desarrollo Distrital para generar dashboards más amigables para la medición, análisis y continua mejora de las estrategias planteadas en la planeación anual que realiza la empresa al iniciar el año. Recomendación 2:  Aclaración: En el documento Plan de Inversión no se establecen específicamente las métricas de impacto BIC. En Anexo 24, Estatutos de la organización se definen las responsabilidades legales que tiene la empresa como sociedad BIC, en cumplimiento la empresa hace evaluación en el Sistema B obteniendo un puntaje de 140.8 que posiciona a Big Zoolutions por encima del común de las empresas del país, sector y tamaño de la empresa teniendo métricas para el área de Gobernanza, Trabajadores, Comunidad, Medioambiente y Clientes. Recomendación 3:  Este camino ya se ha iniciado con éxito: •Hitos alcanzados: Hemos participado activamente en el programa de emprendimientos digitales Conectatech Santander 2025 y culminamos el proceso de internacionalización con Cafam, contando ya con un Diagnóstico Exportador y participamos de Clúster PyBA de la CCB. •Conexión con el Plan: Si bien estos soportes no se adjuntaron por no ser un requisito explícito del formulario si se mencionaron en el Plan de inversión en la sección de Mapa de Actores.  Recomendación 4:  •Aclaración: Aunque no se definió textualmente el plan de retención de talento técnico si se hicieron las siguientes definiciones: - Los empleos se realizan bajo la modalidad de Contrato Laboral a Término Indefinido. En el mercado TI de Bogotá, donde abunda la prestación de servicios, ofrecer esta estabilidad es una de las herramientas de retención más potentes. - El plan contempla una curva de crecimiento salarial y de equipo que permite ajustar las compensaciones a medida que las ventas escalan (de 99M a 324M en 5 años), asegurando que el personal técnico reciba beneficios proporcionales al éxito del negocio - Trabajo desde casa eliminando tiempos de desplazamiento en Bogotá, un factor que las encuestas de talento TI sitúan como la segunda razón más importante para permanecer en una empresa. - La identidad de la empresa como SAS BIC actúa como un retenedor cultural que alinea los valores del talento técnico con el impacto social del proyecto, todos nuestros colaboradores valoran trabajar en pro del bienestar animal. Recomendación 5:  Nuestra proyección de crecimiento del 114% no es una cifra aislada; es el resultado de operar en la intersección de dos mercados de alto impacto. Capitalizamos la expansión del SaaS en LATAM , que proyecta USD 45 mil millones para 2030 – Grand View con un aumento del 70% en capital semilla, y el mercado de Pet Care, que alcanzará los USD 18.8 mil millones – IMARC gracias a la humanización de las mascotas. Validamos esta meta con plan estratégico que transforman este potencial regional y los leads identificados en ingresos tangibles respaldados por la inversión de fuerza comercial incluida en el plan de inversión.  Recomendación 6:  Me permito informar que nuestra organización, al ser beneficiaria de la línea de Creación (ya condonada satisfactoriamente), ya cuenta con este blindaje institucionalizado. •Aclaración: Nuestros contratos laborales vigentes incluyen una clausula de reserva y propiedad exclusiva de la empresa sobre todo desarrollo de software. Así mismo, el Artículo 56 del Reglamento Interno de Trabajo (vigente desde 2022) refuerza esta protección.  Solicitud de Revisión Integral de Calificación – BIG ZOOLUTIONS SAS BIC Dada nuestra experiencia con recursos condonados por Fondo Emprender y rigor auditable, solicito una revisión integral de los puntajes para BIG ZOOLUTIONS. Contamos con escalabilidad comercial en ejecución, riesgo de propiedad intelectual mitigado por normativa interna y métricas de impacto activas. Pedimos que la calificación refleje nuestra madurez real, solidez técnica y preparación actual en este proceso de fortalecimiento.</t>
  </si>
  <si>
    <t>ID Proyecto: 118552
Nombre del proyecto: BIG ZOOLUTIONS S.A.S BIC
Convocatoria: 159 - 1C / Víctimas y Vulnerables
Criterio observado: Solicitud de revisión integral de las recomendaciones de mejora consignadas en el informe de evaluación.
Observación del postulante:
El postulante manifiesta que las recomendaciones formuladas en el informe sí cuentan con sustento en la operación de la empresa, pero no quedaron desarrolladas con el mismo nivel de detalle en la herramienta de postulación, en especial respecto a la estrategia de crecimiento, métricas de impacto BIC, alianzas, retención de talento, proyección de crecimiento y protección de propiedad intelectual.
Respuesta del evaluador:
En atención a la observación presentada, se aclara que el informe de evaluación otorgó al plan de negocio una calificación final de 69,94 puntos con concepto VIABLE, y que los aspectos señalados por el postulante corresponden a recomendaciones de mejora orientadas al fortalecimiento del proyecto, mas no a hallazgos que desvirtúen la viabilidad reconocida en la evaluación.
Conforme a los lineamientos metodológicos y criterios de verificación aplicados por el Fondo Emprender, la valoración debe fundamentarse en la integración explícita, coherente y verificable de la información dentro del documento evaluado, más allá de la existencia de precisiones, soportes internos o desarrollos complementarios que no hayan quedado reflejados con ese nivel de detalle en la formulación presentada. En ese sentido, las aclaraciones relacionadas con la planeación estratégica, los indicadores BIC, las alianzas del ecosistema, las medidas de retención de talento, la proyección comercial y los mecanismos internos de propiedad intelectual se valoran positivamente; sin embargo, no desvirtúan la pertinencia de las recomendaciones emitidas, las cuales conservan un carácter preventivo, orientador y de fortalecimiento técnico del plan.
En consecuencia, revisada la observación integral presentada, se concluye que las recomendaciones formuladas en el informe guardan coherencia con la evaluación realizada y con el propósito de robustecer la trazabilidad, medición, explicitud y verificabilidad de algunos elementos del proyecto, sin que ello implique afectación negativa adicional sobre la viabilidad ya otorgada.
Concepto:
Revisada la observación presentada, se encuentra que lo conceptuado en el informe de evaluación es acorde con la información valorada inicialmente, por lo cual se ratifica la evaluación emitida.
Efecto:
Se ratifica el concepto y el puntaje</t>
  </si>
  <si>
    <t>En atención a las observaciones realizadas en el informe de evaluación, la Asociación Carpintcenter presenta las siguientes aclaraciones y ajustes orientados a fortalecer la coherencia técnica, financiera, operativa y legal, garantizando su sostenibilidad y viabilidad. Los datos recientes muestran que el sector de la construcción representa un 19,51% del PIB municipal, consolidándose como uno de los sectores más importantes de la economía local. Asimismo, se evidencia que en el municipio de Pitalito únicamente un 1,2% de las empresas registradas ante la Cámara de Comercio se dedican al terminado de viviendas con ebanistería en RH, lo que demuestra una baja oferta frente a una demanda creciente del sector constructor y de remodelación. En este contexto, la maquinaria industrial solicitada responde a la necesidad de tecnificar y optimizar los procesos productivos de la asociación, permitiendo evolucionar de una fabricación tradicional a una operación semiindustrial enfocada en precisión, reducción de tiempos, mayor capacidad operativa y mejora de acabados. La asociación no busca mantener una producción artesanal, sino implementar un modelo tecnificado apoyado en maquinaria especializada y procesos estandarizados que permitan atender de manera eficiente las necesidades reales del mercado local y regional. En este sentido, se ajustará el plan operativo y la meta de producción para alinearlos con la capacidad instalada, considerando tiempos de fabricación, instalación, capacidad del personal y eficiencia de los equipos. Asimismo, se implementarán manuales de operación, protocolos técnicos y control de tiempos de producción con el fin de garantizar eficiencia, trazabilidad y sostenibilidad operativa. De igual forma, se realizará una actualización integral de los costos variables y precios de venta, incluyendo materiales, desperdicios, transporte, instalación, mano de obra, energía y costos indirectos asociados a cada proyecto. Esto permitirá garantizar márgenes de contribución reales y sostenibles, fortaleciendo la salud financiera de la asociación. Adicionalmente, los precios comerciales serán reajustados conforme al comportamiento del mercado y al nivel de personalización, calidad y tecnificación ofrecidos por la asociación, evitando riesgos de desfinanciación y fortaleciendo la rentabilidad. Con el objetivo de dar cumplimiento a la Ley 1801 de 2016, se solicitará la certificación bomberil ante el Cuerpo de Bomberos Voluntarios del municipio y la certificación de uso de suelo ante la Alcaldía Municipal, entidad encargada de verificar la viabilidad de funcionamiento del establecimiento conforme a la actividad económica desarrollada. Asimismo, con el fin de fortalecer y formalizar la estructura jurídica asociativa, se implementará el Sistema de Gestión de Seguridad y Salud en el Trabajo (SG-SST), en cumplimiento del Decreto 1072 de 2015, garantizando la protección de la integridad física y mental de los trabajadores, la prevención de accidentes y enfermedades laborales. Complementando la normatividad dando cumplimiento a la Ley 9 de 1979, se implementará un sistema básico de gestión ambiental que contemple la adecuada clasificación, almacenamiento y disposición de los residuos generados durante el proceso productivo. Asimismo, se adoptarán medidas preventivas orientadas a la reducción del desperdicio de material, mediante el aprovechamiento eficiente de materiales RH, la reutilización de sobrantes La estructura del equipo de trabajo será ajustada con el propósito de fortalecer la carga operativa y garantizar coherencia entre la capacidad instalada y la producción proyectada por la asociación. En este sentido, se priorizarán los cargos directamente relacionados con la operación, como operario, auxiliar operario, diseñador gráfico y conductor, quienes representan el núcleo productivo y contarán con las competencias necesarias para cumplir eficientemente las funciones de cada área, garantizando calidad, productividad y cumplimiento en los procesos. Por su parte, el área administrativa, conformada por el contador, el administrador y el personal de atención al cliente, se mantendrá de acuerdo con las necesidades. Se tendrá en cuenta que, a medida que aumente el volumen de los proyectos, se realizará la contratación de personal adicional con el fin de evitar la sobrecarga y asegurar una gestión eficiente.</t>
  </si>
  <si>
    <t>Se ratifica el concepto de evaluación VIABLE y se mantiene el puntaje de 70.72, sin modificación. La observación presentada no genera ajuste en la calificación, dado que las aclaraciones allegadas corresponden principalmente a compromisos de mejora o ajustes futuros que no estaban plenamente incorporados en el plan de negocio evaluado.</t>
  </si>
  <si>
    <t>Agradecemos el espacio que nos dan para exponer a las observaciones realizadas pero de antemano queremos expresar la disposición receptiva al direccionamiento técnico que plantean en la evaluación realizada. por lo tanto serán tenidas en cuenta para realizar el ajuste necesario a los requerimiento y realizar las aclaraciones respectivas en cuanto al lugar se cuenta con una infraestructura que requiere adecuaciones técnicas. gracias</t>
  </si>
  <si>
    <t xml:space="preserve">El proyecto obtuvo un puntaje de 76.17 y concepto de evaluación viable en el informe correspondiente al ID 119259. Se mantiene el concepto y el puntaje. La observación no genera modificación del resultado de evaluación, toda vez que confirma estar de acuerdo y manifestar la disposición de realizar los ajustes técnicos ya identificados en el informe. </t>
  </si>
  <si>
    <t>LUNA.Z COFFEE nace como una propuesta innovadora orientada a ofrecer una experiencia diferenciadora de café especializado en el municipio de Socha, integrando calidad, ambiente moderno y conexión con la cultura cafetera local. El proyecto busca consolidarse como un espacio de encuentro social para jóvenes, familias y visitantes, mediante la oferta de bebidas preparadas profesionalmente en un entorno acogedor, atractivo y alineado con las nuevas tendencias de consumo.  Con el propósito de fortalecer la sostenibilidad, competitividad y viabilidad del negocio, se plantean estrategias de mejora en los componentes comercial, técnico, legal, financiero y de impacto social y ambiental, permitiendo consolidar un modelo de negocio estructurado, organizado y acorde con las necesidades del mercado local y regional.  Validación de Mercado Se realizó un proceso de observación y validación del mercado local en el municipio de Socha, identificando hábitos de consumo relacionados con bebidas a base de café y espacios de integración social. Se evidenció que jóvenes y adultos entre los 16 y 45 años consumen café con una frecuencia promedio de dos veces por semana, especialmente en horarios de la tarde y fines de semana, registrando un gasto estimado entre $10.000 y $18.000 por visita.  Dentro de las bebidas de mayor preferencia se destacan cappuccino, latte, espresso, frappé y bebidas frías a base de café. El análisis permitió identificar una oportunidad de mercado para una cafetería especializada que combine calidad, experiencia del cliente, innovación y ambientación moderna.  LUNA.Z COFFEE proyecta posicionarse mediante una propuesta enfocada en la excelencia del servicio, identidad visual atractiva, diferenciación en la experiencia de consumo y fortalecimiento de la cultura cafetera local.  Estrategia Comercial y Posicionamiento Con el fin de fortalecer la captación y fidelización de clientes, se implementarán estrategias de marketing digital y promoción comercial, incluyendo publicaciones constantes en Instagram y Facebook, campañas promocionales 2x1, degustaciones mensuales, alianzas con comercios locales, publicidad digital segmentada y distribución de material publicitario.  Estas acciones permitirán incrementar la frecuencia de visita, fortalecer el reconocimiento de marca y consolidar la presencia de LUNA.Z COFFEE como referente de café especializado en el municipio.  La propuesta de valor estará enfocada en ofrecer una experiencia diferencial basada en bebidas de alta calidad, atención personalizada, música ambiente, vasos personalizados y un espacio moderno y acogedor que promueva la integración social, cultural y turística de la comunidad.  Fortalecimiento Técnico Con el objetivo de garantizar la calidad y estandarización del servicio, se implementarán protocolos de control de calidad, limpieza y seguridad alimentaria, incluyendo verificación diaria de insumos, estandarización de recetas, limpieza y desinfección de equipos y superficies, así como adecuada conservación y rotación de productos.  Adicionalmente, se realizará mantenimiento preventivo periódico de los equipos, verificando el correcto funcionamiento de las instalaciones eléctricas y de gas, con el propósito de asegurar continuidad operativa y minimizar riesgos.  Sostenibilidad Ambiental El proyecto incorporará prácticas sostenibles orientadas al cuidado ambiental y al uso responsable de los recursos, mediante la separación adecuada de residuos, aprovechamiento del café residual como abono orgánico, reducción del uso de plásticos de un solo uso y promoción del consumo responsable de agua y energía.  Estas acciones contribuirán a fortalecer la conciencia ambiental dentro de la comunidad y a consolidar una operación más sostenible y responsable.  Fortalecimiento Legal Se priorizará el cumplimiento de los requisitos legales y normativos necesarios para la operación formal del negocio, incluyendo registro en Cámara de Comercio, inscripción al RUT, verificación de uso de suelo, certificado de bomberos, concepto sanitario y certificación en manipulación de alimentos.  El presupuesto de legalización contempla los costos asociados a trámites administrativos, permisos y documentación requerida para garantizar el cumplimiento normativo y la adecuada operación del establecimiento.  Fortalecimiento Financiero El proyecto contempla la incorporación de todos los costos fijos y variables asociados al funcionamiento del negocio, incluyendo arriendo, servicios públicos, internet, publicidad, mantenimiento, compra de insumos y gastos operativos.  Asimismo, se proyecta la sostenibilidad financiera a 12 meses mediante ingresos constantes derivados de la comercialización de bebidas especializadas y productos complementarios, permitiendo fortalecer la estabilidad económica y la capacidad de crecimiento del negocio.  Fortalecimiento del Impacto LUNA.Z COFFEE proyecta generar inicialmente dos empleos directos, priorizar la compra a proveedores regionales, atender aproximadamente 300 clientes mensuales y promover el aprovechamiento de parte de los residuos generados en la operación.  El proyecto busca contribuir al fortalecimiento de la economía local mediante generación de empleo, dinamización comercial, apoyo a productores regionales y promoción de espacios de integración social, cultural y turística en el municipio de Socha.</t>
  </si>
  <si>
    <t xml:space="preserve">"ANÁLISIS DE COHERENCIA CON EVALUACIÓN INICIAL
La valoración técnica inicial del proyecto LUNA.Z COFFEE, identificada con el código 119312 y presentado a la Convocatoria 159 - 1C / Víctimas y Vulnerables, se fundamentó en un ejercicio de auditoría metodológica riguroso que aplicó la matriz de ponderación normativa del Fondo Emprender para iniciativas de tipo individual en el sector agroindustrial. El análisis evidenció una caracterización de mercado sólida con segmentación geográfica y socioeconómica pertinente para el contexto de Socha-Boyacá, una propuesta de valor diferenciadora centrada en la experiencia de café especializado, y un proceso técnico detallado con cálculo correcto de capacidad instalada. Las observaciones identificadas en los componentes legal y financiero, específicamente la omisión de costos reales en trámites de legalización y la inconsistencia en la clasificación del arriendo dentro de la estructura de costos fijos, fueron documentadas como brechas de formulación subsanables durante la etapa de puesta en marcha y no como defectos estructurales que comprometieran la viabilidad esencial del plan de negocio. La Tasa Interna de Retorno del treinta y cuatro por ciento refleja una rentabilidad atractiva y coherente con las dinámicas del sector de transformación de café en la región, validando la capacidad del proyecto para recuperar la inversión en plazos razonables bajo condiciones de mercado realistas.
CONCEPTO DE RATIFICACIÓN
Tras el análisis exhaustivo de las observaciones técnicas, el cruce documental entre el formato de proyecto diligenciado, el concepto evaluador inicial y las directrices metodológicas de la convocatoria, se determina que la calificación de setenta y dos coma cero siete puntos refleja de manera precisa y equilibrada el nivel de madurez metodológica del plan de negocio presentado. Las debilidades identificadas en los componentes legal y de impacto corresponden a omisiones de información verificable y no a inconsistencias conceptuales o errores de ponderación, por lo cual su corrección se enmarca dentro de los ajustes normales de formalización previa a la suscripción del acta de inicio. El proyecto demuestra coherencia interna entre la proyección de ventas, la capacidad instalada declarada y los recursos solicitados, manteniendo alineación con los topes de financiación establecidos para la modalidad individual. La propuesta de valor centrada en la cultura cafetera boyacense, combinada con prácticas ambientales responsables y enfoque de inclusión para población vulnerable, responde favorablemente a los criterios de impacto territorial exigidos por la convocatoria. En consecuencia, se ratifica el concepto de VIABLE emitido en la evaluación inicial, sujeto al cumplimiento de las recomendaciones de ajuste en la estructura de costos operativos, la gestión integral de permisos y licencias antes del inicio de operaciones, y la operacionalización de indicadores de impacto cuantificables que permitan el seguimiento y condonabilidad de los recursos asignados."
</t>
  </si>
  <si>
    <t xml:space="preserve">1.SOBRE LA VALIDACIÓN Y TRACCIÓN COMERCIAL (Componente Comercial)  Aunque el informe sugiere falta de evidencias en la adopción comercial, aclaramos que GuíaGo cuenta con una estrategia de preventa activa y validación de campo. Debido a las limitaciones de espacio en el formulario inicial, no se incluyeron los resultados de las encuestas de aceptabilidad y pruebas de concepto realizadas a más de 100 comercios de las zonas de El Poblado y Laureles, donde se obtuvo una intención de pauta positiva superior al 70% donde Contamos con un embudo de ventas de prospectos calificados y una estrategia de marketing digital lista para ejecución, lo que garantiza que la meta de 1.000 empresas no sea una estimación, sino un objetivo basado en la capacidad de nuestro equipo comercial y la demanda identificada del mercado.  2. CAPACIDAD OPERATIVA Y EQUIPO DE TRABAJO (Componente Técnico) El evaluador menciona riesgos en la capacidad de ejecución. Es fundamental precisar que, para efectos de la postulación individual, solo se registró una contratación formal por exigencia de la plataforma; sin embargo, GuíaGo opera con un equipo técnico y comercial de apoyo que lleva meses de trabajo previo. Este equipo ha sido responsable de alcanzar el 100% del frontend y el 85% del backend. Esta estructura preexistente, sumada a la automatización mediante IA, garantiza que el soporte al cliente y el mantenimiento de la App no se vean desbordados por el crecimiento de ventas. La planeación operativa está diseñada para escalar de media jornada a jornada completa de forma orgánica según el flujo de ingresos recurrentes.  3. AVANCES EN FORMALIZACIÓN Y SEDE (Componente Legal) Frente a la observación sobre la falta de un lugar de operación definido, informamos que ya se han realizado las cotizaciones y visitas técnicas para la sede física en Itagüí, seleccionando espacios que cumplen con los requisitos de uso del suelo para actividades tecnológicas. El proceso de formalización de la S.A.S. y el registro de marca ante la SIC ya han iniciado trámites internos. La demora en el registro final se debió a la espera del aval de viabilidad del Fondo e instrucciones pero la hoja de ruta legal está plenamente establecida para ejecutarse. 4. SOSTENIBILIDAD Y RETENCIÓN DE CLIENTES ( componente Financiero) El modelo financiero de GuíaGo fue diseñado con un enfoque en el Lifetime Value (LTV) y la reducción del Churn Rate (tasa de cancelación). Contamos con un plan de fidelización que utiliza la Bitácora Emocional para generar reportes de valor que los comercios no encuentran en otras plataformas así poder asegurar su permanencia, además de estrategias de valor que cada día en el desarrollo se irán sumando que harán que los comercios vean ese pago más que como gasto como una inversión para incrementar su flujo de ventas y visibilidad. Los costos variables (servidores, APIs de IA y pasarelas de pago) han sido proyectados con márgenes de seguridad para evitar que el escalamiento afecte la rentabilidad. La meta de 1.000 clientes es el punto de equilibrio calculado para sustentar la robustez del equipo humano y técnico que ya está en marcha.  5. IMPACTO MEDIBLE Y VERIFICABLE (Componente de Impacto) Entendemos la necesidad de indicadores concretos. El impacto de GuíaGo se medirá bajo tres métricas de éxito ya previstas:  •Transformación Digital: Número de MiPymes que migran su pauta física a digital (impacto paperless).  •Eficiencia Comercial: Incremento comprobado en las visitas georreferenciadas a los aliados. •Estabilidad Laboral: Mantenimiento de los empleos directos e indirectos generados por la operación propia a largo plazo.  CONCLUSIÓN: GuíaGo no parte de cero; es un proyecto con un MVP maduro y una estrategia comercial validada en el territorio. Las observaciones de mejora han sido previstas desde la fase de planeación, y contamos con la capacidad técnica, legal y humana para superar las expectativas de crecimiento y consolidar a Medellín como referente en soluciones de información y comunicaciones.  </t>
  </si>
  <si>
    <t xml:space="preserve">Se reconoce la aclaración presentada por el emprendedor y se valora positivamente que GUIAGO cuente con avances técnicos, una estrategia comercial estructurada, gestiones preliminares de formalización y una comprensión de variables relevantes para un modelo digital de suscripción. El informe de evaluación ya había identificado fortalezas en la propuesta de valor, la diferenciación mediante geolocalización, filtro de inmediatez y bitácora emocional, así como el enfoque hacia MiPymes ubicadas en zonas de alta actividad comercial como La Candelaria, Laureles-Estadio y El Poblado. 
No obstante, se ratifica la observación del componente comercial, dado que en el documento evaluado no quedaron suficientemente soportadas evidencias verificables que permitieran validar la adopción real del mercado, la conversión de prospectos en clientes, el costo de adquisición, la permanencia de los comercios y la sostenibilidad de la meta de vincular más de 1.000 empresas en el primer año. El informe señaló expresamente que el proyecto requería aterrizar mejor la adopción comercial con evidencias más concretas y demostrar con mayor claridad qué tan cerca estaban los comercios de convertirse en clientes reales. 
En relación con el componente técnico, se reconoce que el proyecto presenta un nivel de madurez favorable, con frontend terminado al 100 %, backend avanzado al 85 %, cuentas preparadas para despliegue y una arquitectura pensada como producto escalable. Sin embargo, se mantiene la observación frente a la capacidad operativa, porque el informe identificó la necesidad de precisar la atención diaria, tiempos de respuesta, soporte al cliente, mantenimiento de la aplicación y límites operativos del equipo en una etapa temprana. 
Frente al componente legal, se reconoce que el proyecto identifica adecuadamente requisitos como constitución de S.A.S., matrícula mercantil, NIT, registro de marca, protección del software, política de tratamiento de datos, inscripción tributaria local, concepto de uso del suelo y cumplimiento de normas de comercio electrónico. Sin embargo, se ratifica la observación porque el informe evidenció que varias gestiones estaban previstas, pero no cerradas, y que el proyecto aún no contaba con lugar de operación definido al momento de la evaluación. 
Respecto al componente financiero, se valora que el emprendedor precise el enfoque en LTV, reducción de Churn Rate, fidelización y control de costos variables. Sin embargo, se mantiene la observación, ya que el informe identificó que el proyecto debía aterrizar mejor la prudencia del crecimiento esperado y la relación entre ventas, capacidad operativa y sostenimiento del servicio, especialmente porque la meta de más de 1.000 empresas en el primer año resulta retadora para un equipo pequeño y una operación aún en consolidación. 
En cuanto al componente de impacto, se reconoce la pertinencia de las métricas propuestas por el emprendedor: transformación digital, eficiencia comercial y estabilidad laboral. No obstante, se ratifica la observación, dado que el informe señaló que el impacto esperado debía convertirse en metas verificables y sostenibles, asociadas a variables como número de comercios activos, permanencia de aliados, uso real de la plataforma, sostenimiento del autoempleo y resultados visibles en el tiempo. 
Con fundamento en los lineamientos metodológicos del Fondo Emprender, la evaluación se realiza sobre la información registrada, soportada y verificable en el plan de negocio al momento del análisis. Por tanto, aunque la información adicional presentada por el emprendedor complementa la comprensión del avance del proyecto, no modifica el criterio de evaluación emitido, en la medida en que las evidencias mencionadas no estaban suficientemente formalizadas, anexadas o cuantificadas dentro del documento evaluado.
Se ratifica el concepto de evaluación. El proyecto GUIAGO conserva una valoración favorable y fue clasificado como viable, con puntaje de 70,54. El informe reconoce fortalezas en la propuesta de valor, avance del producto digital, pertinencia territorial, modelo de ingresos recurrentes y potencial de impacto en la digitalización de MiPymes; sin embargo, mantiene oportunidades de mejora en validación comercial verificable, capacidad operativa, formalización legal, sustento financiero del escalamiento e indicadores medibles de impacto. 
Se ratifica el puntaje y el concepto de viabilidad. La observación presentada por el emprendedor permite complementar el análisis cualitativo del proyecto, pero no genera ajuste en la calificación, dado que persiste la necesidad de contar con soportes verificables, indicadores cuantificados y evidencias documentales que respalden plenamente la tracción comercial, la capacidad operativa, la formalización jurídica, la sostenibilidad financiera y el impacto proyectado.
</t>
  </si>
  <si>
    <t xml:space="preserve">Solicito reconsideración del puntaje de evolución del plan de negocio ID 119477. En primer lugar, teniendo en cuenta la observación desde la parte técnica, hay que tener en cuenta que el gremio de las peluquerías generalmente se paga por comisión al equipo de trabajo, y este valor está contemplado en los costos variables (Comisión por Servicio) es decir, el pago que se le hará las personas que apoyan el proceso. Por lo tanto, la observación que hacen con relación al persona o equipo de trabajo que apoyara el proyecto es no es procedente.  En cuanto a la observación legal: “Para un negocio de este tipo, era necesario dejar claramente estructurados aspectos como matrícula mercantil, RUT, uso del suelo, condiciones sanitarias e higiénicas aplicables”. Debe señalarse que el plan de negocio si lo contempla lo que esta mencionando en a la observación.  En cuanto a la observación financiera: “Los costes todavía requieren una mayor desagregación para mostrar de forma más clara cómo se compone el costo de prestar cada servicio” hay que mencionar que el formato NO permite mayor desagregación de los costos variables dado que solo se cuenta con 5 filas lo que hace que se debe sintetizar y agrupar los costos variables. Y la observación “El punto más crítico sigue siendo el equipo de trabajo, porque el plan está claramente subdimensionado frente a la operación que describe” hay que tener en cuenta que el gremio de las peluquerías generalmente se paga por comisión al equipo de trabajo, y este valor está contemplado en los costos variables (Comisión por Servicio) es decir, el pago que se le hará las personas que apoyan el proceso. Por lo tanto, la observación que hacen con relación al persona o equipo de trabajo que apoyara el proyecto es no es procedente. En cuanto a la observación de impacto: “El mapa de actores aparece poco desarrollado, con un nivel de articulación territorial limitado y sin una red claramente estructurada de aliados estratégicos”, debe mencionarse que el plan de negocio los contempla y son los actores que actualmente pueden apoyar a impulsa mi plan de negocios. En cuanto a la Observación: “También faltan metas más concretas, evidencias cuantificables y una mejor relación entre inversión, resultado y sostenibilidad futura.  Hay que mencionar que la herramienta saca automáticamente lo indicadores o metas que debe alcázar el plan de negocio.  En consecuencia y teniendo en cuenta lo anteriormente descrito solicito que reconsideren el puntaje que le dieron a mi plan de negocios y aumenten su puntaje.   Atentamente,  Luz Stella Diaz Torres CC. 1.006.768.576 </t>
  </si>
  <si>
    <t xml:space="preserve">RESPUESTA A OBSERVACIÓN – PROYECTO 119477
ID PROYECTO: 119477
NOMBRE DEL PROYECTO: STELLABEAUTYSTUDIO
CONVOCATORIA: 159 - 1C / VÍCTIMAS Y VULNERABLES
SECTOR: OTRAS_ACTIVIDADES_DE_SERVICIOS
DEPARTAMENTO/MUNICIPIO: VALLE_DEL_CAUCA - PALMIRA
PUNTAJE: 51,58
CONCEPTO DE EVALUACIÓN: NO VIABLE 
Criterio observado
Evaluación integral de los componentes comercial, técnico, legal, financiero e impacto del plan de negocios, en relación con la coherencia entre mercado, servicios ofertados, capacidad instalada, equipo de trabajo, formalización legal, estructura financiera, impacto y sostenibilidad de la iniciativa STELLABEAUTYSTUDIO. 
Observación del postulante
El postulante solicita la revisión del concepto emitido para el proyecto STELLABEAUTYSTUDIO, teniendo en cuenta que la iniciativa cuenta con avances en la identificación del cliente objetivo, definición de servicios de belleza, validación inicial, presencia en redes, experiencia previa y una propuesta orientada a mejorar la experiencia del servicio de uñas en Palmira. 
Resumen de la observación del postulante
La observación se interpreta como una solicitud de reconsideración del concepto de evaluación, resaltando que el proyecto presenta una propuesta pertinente para el mercado de servicios de belleza, con claridad en la clienta objetivo, oferta de servicios como uñas acrílicas esculpidas, uñas en poligel esculpidas y sistema soft gel, además de una narrativa comercial orientada a calidad, bioseguridad, atención personalizada, bienestar e imagen personal. 
Respuesta del evaluador
Señor(a) postulante, cordial saludo.
Revisada nuevamente la información contenida en el plan de negocios y en el informe de evaluación, se ratifica que el proyecto STELLABEAUTYSTUDIO presenta fortalezas iniciales en la lectura del cliente, la definición de la propuesta de valor y la descripción de los servicios ofertados. El informe reconoce que la iniciativa parte de una base favorable en la identificación de mujeres ubicadas en Palmira, entre 25 y 45 años, con hábitos de consumo relacionados con autocuidado, imagen personal, durabilidad del servicio, higiene, atención cálida y experiencia personalizada. 
No obstante, conforme a la evaluación integral del Fondo Emprender, la viabilidad no se determina únicamente por la pertinencia de la idea de negocio o por la existencia de avances iniciales, sino por la coherencia entre los componentes comercial, técnico, legal, financiero e impacto
En este sentido, aunque el proyecto cuenta con potencial y avances, se mantienen debilidades relevantes en la consistencia entre proceso técnico, capacidad instalada, equipo de trabajo y ventas proyectadas; así como en la estructuración legal del establecimiento, la desagregación de costes, la validación de la capacidad operativa y la medición del impacto. Por tanto, se ratifica el concepto emitido inicialmente. 
Componente comercial
Se ratifica la observación del componente comercial. El informe reconoce que el proyecto identifica con claridad a la clienta objetivo, principalmente mujeres ubicadas en Palmira, entre 25 y 45 años, con motivaciones asociadas al autocuidado, la imagen personal, la durabilidad del servicio, la higiene del establecimiento y una atención personalizada. Esta caracterización da coherencia a la propuesta de valor del negocio y muestra comprensión del tipo de cliente al que se dirige. 
Sin embargo, el componente comercial todavía no alcanza la solidez suficiente para respaldar plenamente la viabilidad. El análisis de competencia se queda corto en profundidad, dado que, aunque identifica tres competidores con nombre, localización, precios y algunos rasgos diferenciadores, no desarrolla un comparativo suficientemente estructurado de ventajas y desventajas frente a la iniciativa. Tampoco profundiza en posicionamiento, capacidad de servicio, reputación o estrategia de diferenciación frente a esos competidores. 
Adicionalmente, en los canales se evidencia principalmente una estrategia de comunicación, especialmente mediante redes sociales y acciones básicas de visibilidad, pero no queda desarrollada de igual manera la estrategia de promoción, distribución, fidelización y conversión comercial. Por ello, el componente comercial se considera aceptable con avances, pero requiere mayor sustento competitivo y comercial para respaldar con más fuerza la posibilidad real de crecimiento. 
Conclusión del componente comercial:
Se ratifica que el componente comercial tiene avances en la identificación de cliente y propuesta de valor, pero requiere fortalecer el análisis competitivo, la estrategia de canales, promoción, fidelización y conversión comercial para demostrar mayor solidez. 
Componente técnico
Se ratifica la observación del componente técnico. El proyecto presenta una propuesta clara y entendible, describiendo servicios concretos como uñas acrílicas esculpidas, uñas en poligel esculpidas y sistema soft gel, todos con unidad de medida y descripción técnica suficiente para comprender la oferta al cliente. También se explica que el negocio busca fortalecer y ampliar un salón de belleza con mejor espacio, mayor comodidad y mejor experiencia de servicio. 
No obstante, la principal debilidad técnica se encuentra en la consistencia entre proceso, capacidad instalada y equipo de trabajo. El proceso técnico se describe paso a paso, con tiempos, equipos y actividades, pero en varios momentos menciona a un operario o manicurista como responsable, mientras que en la estructura de personal solo aparece contratada la emprendedora. Esta diferencia genera una alerta sobre la capacidad real del negocio para atender el volumen proyectado. 
También debe revisarse la capacidad instalada, porque no queda plenamente validado que el negocio pueda sostener las ventas proyectadas con el talento humano y el tiempo operativo realmente disponible. El plan operativo existe, pero requiere mayor detalle en secuencia, responsables y relación directa con la ejecución del primer año. 
Conclusión del componente técnico:
Se ratifica que el componente técnico es aceptable con avances, pero no alcanza aún un nivel suficiente de consistencia para respaldar plenamente la ejecución proyectada, especialmente por la diferencia entre responsables operativos mencionados y el equipo de trabajo registrado
Componente legal
Se ratifica la observación del componente legal. El informe identifica este componente como uno de los puntos más débiles del plan. La iniciativa figura como persona natural con establecimiento, pero no desarrolla con precisión la ruta de permisos, registros, tiempos, costes, entidades responsables y cumplimiento normativo aplicable al tipo de servicio que ofrece. 
Para un negocio de este tipo, era necesario dejar claramente estructurados aspectos como matrícula mercantil, RUT, uso del suelo, condiciones sanitarias e higiénicas aplicables, seguridad y salud en el trabajo, formalización del lugar de operación y demás requisitos del establecimiento. En el estado actual del plan, la formulación legal no demuestra una ruta suficientemente organizada ni una comprensión profunda de la normatividad que soporta la actividad
El informe también recomienda completar la ruta de formalización y cumplimiento normativo, dejando definidos trámites, registros, costes, tiempos y responsables, especialmente porque el RUT aparece como no registrado en la herramienta. 
Conclusión del componente legal:
Se ratifica que el componente legal se encuentra en condición regular baja y requiere ajuste prioritario, dado que la ruta de formalización y cumplimiento normativo no está suficientemente estructurada. 
Componente financiero
Se ratifica la observación del componente financiero. El informe reconoce que el proyecto tiene una estructura básica funcional y presenta información suficiente para un análisis inicial. El valor solicitado al Fondo Emprender es de $73.536.152, monto que en la herramienta se registra dentro del cumplimiento de condiciones de recursos, monto y empleo para la línea individual. También aparecen proyectadas ventas, costes, requerimientos e indicadores. 
No obstante, la principal debilidad está en la consistencia interna. La proyección de ventas necesita contrastarse mejor con la capacidad instalada real, y los costes requieren mayor desagregación para mostrar con claridad cómo se compone el coste de prestar cada servicio. 
El punto más crítico sigue siendo el equipo de trabajo, porque el plan está subdimensionado frente a la operación que describe. Si en el proceso técnico se plantea apoyo operativo y en la estructura laboral solo aparece la emprendedora, la proyección comercial pierde solidez. Aunque los indicadores son positivos y el valor del proyecto es normativamente coherente, el componente financiero no alcanza aún la consistencia necesaria para respaldar una decisión favorable
El informe precisa que el plan de negocios obtuvo una TIR de 25%, indicador que muestra una rentabilidad positiva, pero moderada; sin embargo, en una iniciativa del sector OTRAS_ACTIVIDADES_DE_SERVICIOS esa señal financiera por sí sola no es suficiente si no viene acompañada de una estructura operativa coherente, formalización legal adecuada y una relación sólida entre capacidad de atención, ventas y costes. 
Conclusión del componente financiero:
Se ratifica que el componente financiero presenta una base funcional, pero requiere ajustes en capacidad instalada, costes por servicio, equipo de trabajo y coherencia entre ventas, operación y sostenibilidad. 
Componente de impacto
Se ratifica la observación del componente de impacto. El informe reconoce que el proyecto muestra avances reales frente a una idea apenas formulada, incluyendo validación inicial, clientela, presencia en redes y experiencia en la prestación del servicio. También existe una narrativa clara de impacto ligada al bienestar, la autoestima, la imagen personal y la generación de ingresos para la emprendedora. 
No obstante, el impacto todavía no está suficientemente medido. El mapa de actores aparece poco desarrollado, con articulación territorial limitada y sin una red claramente estructurada de aliados estratégicos. También faltan metas más concretas, evidencias cuantificables y una mejor relación entre inversión, resultado y sostenibilidad futura. 
Conclusión del componente de impacto:
Se ratifica que el componente de impacto es aceptable con avances, pero requiere fortalecer metas, evidencias cuantificables, mapa de actores, articulación territorial y relación entre inversión, resultados y sostenibilidad. 
Concepto
Revisado el plan de negocios, la observación presentada y el informe de evaluación, se encuentra que el concepto emitido es acorde con lo identificado inicialmente. El proyecto STELLABEAUTYSTUDIO presenta una propuesta pertinente para el mercado de servicios de belleza en Palmira, con lectura adecuada de la clienta, oferta alineada con necesidades reales de higiene, atención personalizada y experiencia de servicio, además de validación inicial del negocio. 
Sin embargo, desde una evaluación estrictamente técnica del Fondo Emprender, el plan todavía presenta debilidades relevantes en los componentes legal, técnico y financiero, especialmente por la falta de coherencia entre la operación descrita y el equipo humano real, la necesidad de revisar la capacidad instalada frente a las ventas proyectadas y la insuficiente estructuración legal del establecimiento
Por tanto, no se evidencia mérito suficiente para modificar el concepto ni el puntaje asignado. Se ratifica que el proyecto tiene potencial, pero aún no alcanza un nivel integral de solidez técnica, económica y operativa que permita respaldarlo plenamente sin ajustes adicionales.
Efecto
Se ratifica el concepto de evaluación NO VIABLE y el puntaje de 51,58, dado que la valoración se mantiene conforme a las debilidades identificadas en los componentes comercial, técnico, legal, financiero e impacto, especialmente en análisis competitivo, canales, capacidad instalada, equipo de trabajo, ruta legal, costes, ventas proyectadas e impacto verificable
</t>
  </si>
  <si>
    <t>Señores FONDO EMPRENDER – SENA Cordial saludo.  Yo, MARTHA CECILIA AGUILAR MADRID, identificada con cédula de ciudadanía No. 36.624.599, postulante del proyecto 119512 – FRUTTY CREEM, presentado a la Convocatoria 159-1C Víctimas y Vulnerables, me permito presentar respetuosamente reclamación frente al resultado de evaluación emitido, solicitando una revisión técnica, objetiva y proporcional del concepto asignado.  El informe de evaluación otorga al proyecto un puntaje de 61,79 y lo clasifica como NO VIABLE. Sin embargo, al revisar cuidadosamente el contenido del mismo informe, encuentro que se reconocen varias fortalezas importantes de la iniciativa, las cuales considero que pudieron no haber sido valoradas en su justa proporción dentro del resultado final.  FRUTTY CREEM es una iniciativa construida desde la economía popular, pensada para generar autoempleo, ingresos dignos y una alternativa productiva real para una mujer emprendedora en el municipio de Bosconia. El proyecto nace de una necesidad cotidiana del territorio: ofrecer productos refrescantes, artesanales, accesibles y elaborados con ingredientes naturales, especialmente en una zona donde el clima cálido favorece el consumo de este tipo de alimentos.  El mismo informe reconoce que la identificación del cliente es acertada, que existe un nicho de mercado amplio, incluyendo población de estratos bajos y medios, instituciones educativas y comercios, y que el proyecto responde a una necesidad real de productos naturales y refrescantes. También reconoce que se identificaron competidores locales y que la propuesta se diferencia por su calidad, presentación y enfoque artesanal.  En el componente técnico, el informe señala que la propuesta es comprensible, que describe adecuadamente el proceso de elaboración de los productos principales, como boli de coco, maracuyá y galleta con bocadillo, y que presenta un flujo operativo desde la selección de materias primas hasta la entrega final. Así mismo, reconoce que el portafolio está bien identificado y que la presentación de los productos es clara.  En el componente financiero, se reconoce que el proyecto cuenta con una estructura de costos completa, diferenciando costos fijos y variables, con proyección de ingresos, márgenes de contribución positivos y punto de equilibrio. Además, el informe identifica una TIR de 28,83%, lo cual evidencia potencial de rentabilidad en el sector comercio.  Reconozco respetuosamente las observaciones realizadas sobre la necesidad de fortalecer la sustentación del mercado, ajustar volúmenes de venta, precisar la operación del equipo de trabajo, aclarar el uso de los carritos, profundizar en los requisitos sanitarios y formular indicadores de impacto más medibles. No obstante, solicito que dichas observaciones sean valoradas de manera proporcional, teniendo en cuenta que el proyecto sí presenta cliente definido, necesidad real, productos claros, proceso técnico descrito, estructura financiera, potencial de rentabilidad, enfoque de economía popular y cumplimiento documental.  También solicito revisar la doble referencia que aparece en el encabezado del informe a la Convocatoria 156-1C Economía Popular y a la Convocatoria 159-1C Víctimas y Vulnerables, con el fin de confirmar que la evaluación haya sido aplicada bajo los criterios correspondientes a la convocatoria en la cual fue postulada la iniciativa.  Por lo anterior, solicito respetuosamente:  Revisar la calificación asignada a los componentes comercial, técnico, financiero, legal, impacto y articulación operativa. Verificar si las fortalezas reconocidas en el informe fueron ponderadas suficientemente dentro del puntaje final. Reconsiderar el concepto de evaluación, teniendo en cuenta la pertinencia del proyecto, su enfoque de economía popular y los soportes cargados en plataforma. En caso de mantenerse el concepto, solicito se indique de manera discriminada la calificación por variable, para conocer con claridad los criterios que impidieron alcanzar la viabilidad técnica.  Presento esta solicitud con respeto, buena fe y confianza en que el proceso de evaluación pueda revisar integralmente la información aportada, valorando tanto las observaciones realizadas como las fortalezas técnicas, comerciales, financieras y sociales del proyecto.  Atentamente,  MARTHA CECILIA AGUILAR MADRID C.C. 36.624.599 Proyecto 119512 – FRUTTY CREEM Convocatoria 159-1C Víctimas y Vulnerables</t>
  </si>
  <si>
    <t xml:space="preserve">PROYECTO: 119512 – FRUTTY CREEM
CONVOCATORIA: 159-1C Víctimas y Vulnerables
Revisada la solicitud presentada frente al resultado de evaluación del plan de negocio FRUTTY CREEM, se informa que se realizó nuevamente la revisión integral del proyecto, verificando cada una de las variables evaluadas conforme a los criterios técnicos establecidos para la convocatoria. Como resultado de dicha revisión, no se evidencian elementos técnicos suficientes que justifiquen modificar el puntaje obtenido ni cambiar el concepto final de viabilidad, razón por la cual se ratifica el concepto de NO VIABLE emitido en el informe de evaluación.
Es importante precisar que, aunque el informe reconoce fortalezas en diferentes componentes del proyecto, la evaluación del Fondo Emprender se realiza de manera integral, por lo cual las debilidades identificadas en determinadas variables pueden afectar transversalmente otros componentes del plan de negocio y, en consecuencia, incidir en el concepto final de viabilidad técnica, operativa, comercial y financiera.
En atención a su solicitud, se relacionan las variables evaluadas, las observaciones identificadas y las recomendaciones de mejora correspondientes:
VARIABLE: CLIENTE Y MERCADO OBJETIVO
La iniciativa define como cliente y consumidor a habitantes de Bosconia y zonas cercanas, de estratos 1, 2 y 3, con edades entre 5 y 50 años, que buscan productos refrescantes, económicos y de consumo inmediato, especialmente por las condiciones de clima cálido del territorio; además, la emprendedora describe ocupaciones frecuentes como actividades informales, agricultura, comercio, estudio y labores del hogar, así como hábitos de compra entre 2 y 4 veces por semana, con consumo de 1 a 3 bolis por ocasión, preferencia por productos artesanales, frescos, naturales y de buen precio, y menciona un mercado local superior a 30.000 habitantes, estimando que al menos el 40 % podría representar consumo potencial, incluyendo también instituciones educativas, cafeterías y mayoristas. No obstante, la variable presenta una debilidad en la determinación del mercado objetivo, porque no explica la metodología utilizada para sustentar ese 40 % ni delimita con precisión cuántos clientes son realmente alcanzables durante el primer año; adicionalmente, se observan inconsistencias entre las cifras comerciales del plan, al mencionarse 4.800 y 8.400 bolis mensuales en distintos apartados, lo que reduce la claridad técnica sobre la base real del mercado y su relación con las metas de venta. Como recomendación de mejora, se sugiere fortalecer el estudio de mercado mediante soportes estadísticos verificables, segmentación cuantificada y metodología clara para determinar el mercado potencial y el mercado objetivo realmente alcanzable durante el primer año de operación.
VARIABLE: PROBLEMA O NECESIDAD
La emprendedora plantea que en Bosconia existe una necesidad insatisfecha de productos refrescantes, económicos y naturales, señalando que en climas cálidos los consumidores tienen dificultades para encontrar opciones que alivien el calor y el antojo sin afectar su salud o presupuesto, y que la oferta disponible presenta limitaciones por artificialidad, poca variedad y desconfianza en higiene; en ese contexto, FRUTTY CREEM propone bolis artesanales elaborados con frutas naturales y leche como alternativa accesible, fresca y de mejor calidad para atender esa necesidad. La variable sí cumple de forma parcial con los aspectos de la herramienta en un nivel adecuado, porque relaciona el problema con el cliente y explica cómo la iniciativa lo resuelve, pero no alcanza un nivel superior ya que no aporta cifras verificables, estadísticas del mercado local, número de personas afectadas ni una metodología que sustente la magnitud real del problema en el territorio. Como recomendación de mejora, se sugiere incorporar información estadística, estudios de consumo y validación cuantitativa del problema identificado en el territorio.
VARIABLE: COMPETENCIA
La iniciativa identifica tres competidores directos en Bosconia, Cesar: Bolis Artesanales, BoliCreem y Deli Bolis Bosconia, con precios entre $1.000 y $1.201 por unidad, señalando como fortalezas de estos actores su reconocimiento local, presencia en barrios y tiendas, experiencia comercial y estrategias de venta ya posicionadas; frente a ello, FRUTTY CREEM se diferencia por ofrecer bolis elaborados con frutas naturales y leche, mayor variedad de sabores, enfoque artesanal, mejor presentación, frescura, higiene y precios accesibles, atributos que la emprendedora considera más alineados con las preferencias del consumidor local. No obstante, aunque la comparación permite reconocer ventajas y desventajas frente a la competencia, el análisis sigue siendo general y no profundiza en participación de mercado, volúmenes de venta, cobertura real de cada competidor ni en cómo esas condiciones afectan la entrada y posicionamiento del negocio en el primer año, por lo que la lectura competitiva resulta suficiente para entender el entorno inmediato, pero limitada en sustento estratégico. Como recomendación de mejora, se sugiere fortalecer el análisis competitivo incluyendo participación de mercado, cobertura, posicionamiento y barreras de entrada.
VARIABLE: PROPUESTA DE VALOR
FRUTTY CREEM se describe como una iniciativa orientada a la producción y comercialización de bolis artesanales elaborados con frutas naturales y leche en Bosconia, Cesar, dirigida a niños, jóvenes y adultos que demandan una opción refrescante, nutritiva y económica; la propuesta de valor se centra en ofrecer un producto de consumo diario con ingredientes frescos, preparación casera, variedad de sabores, precio accesible y atención cercana, destacando como diferenciales el enfoque natural y artesanal, la frescura del producto y una mejor percepción de calidad frente a alternativas más artificiales del mercado. La emprendedora explica con claridad qué ofrece, a quién ayuda y mediante qué atributos busca generar preferencia, lo que da coherencia entre el problema identificado, el cliente definido y el producto propuesto; no obstante, la descripción sigue siendo más comercial que técnica, porque no profundiza en atributos verificables de diferenciación, no desarrolla con suficiente precisión cómo esa propuesta de valor se sostendrá frente a la competencia en términos de capacidad, cobertura o estandarización, y mantiene expresiones generales sobre calidad y preferencia sin incorporar evidencias concretas del mercado que respalden el nivel de diferenciación planteado. Como recomendación de mejora, se sugiere complementar la propuesta de valor con atributos técnicos verificables y evidencia objetiva de diferenciación.
VARIABLE: PRODUCTO O SERVICIO
Concepto técnico: La iniciativa describe tres productos concretos: boli de coco, boli de maracuyá y boli de galleta con bocadillo, todos presentados como bolis artesanales de 14 cm por unidad en bolsa plástica Futsion 2x9, lo que permite identificar con claridad el portafolio inicial y su forma de entrega al cliente; además, cada producto incorpora una descripción de sabor y atributos de consumo, destacando en el boli de coco un perfil cremoso y tropical, en el de maracuyá un sabor agridulce y refrescante, y en el de galleta con bocadillo una combinación dulce y diferenciada, aspectos que son coherentes con la propuesta de ofrecer productos fríos, económicos y de preparación artesanal en un mercado de clima cálido. No obstante, aunque los productos están claramente nombrados y descritos, la variable presenta una debilidad en la sustentación técnica de la diferenciación, ya que no desarrolla con suficiente precisión atributos comparables como gramaje, contenido, vida útil, composición detallada, valor agregado nutricional o ventajas específicas de cada referencia frente a la competencia, por lo que el portafolio resulta entendible y comercialmente atractivo, pero todavía limitado en profundidad técnica. Como recomendación de mejora, se sugiere desarrollar fichas técnicas completas para cada producto.
VARIABLE: PROCESO PRODUCTIVO Y OPERACIÓN
El plan de negocio describe de forma ordenada el proceso técnico para los tres productos —boli de coco, boli de maracuyá y boli de galleta con bocadillo, identificando actividades, tiempos, equipos y responsable, desde la preparación de materias primas hasta la congelación y distribución; en el boli de coco se incluyen rallar coco (30 minutos), licuar ingredientes (10 minutos), envasar (1 hora), congelar (18 horas) y distribuir (8 horas), con uso de rallador, licuadora, jarra, colador, cucharón, congelador y cajas térmicas, y una capacidad estimada de 1.950 unidades al mes; para maracuyá se proyectan 1.820 unidades mensuales y para galleta con bocadillo otras 1.820 unidades, para una capacidad total referenciada de 5.590 unidades al mes, superior a las 4.500 unidades mensuales que se venderían desde el mes 4 del primer año, lo que muestra coherencia general entre producción y ventas. No obstante, el plan de negocio presenta una debilidad operativa, porque casi todas las actividades recaen en operario/gerente y el equipo de trabajo solo contempla 1 empleo directo como gerente emprendedora durante 9 meses, sin detallar cómo se atenderán simultáneamente la producción, el control de calidad, la distribución y la gestión administrativa, ni cómo se sostendrá la operación cuando el plan proyecta ventas anuales por 40.500 unidades. Como recomendación de mejora, se sugiere fortalecer la estructura operativa y definir claramente la distribución de funciones y apoyos requeridos para garantizar la sostenibilidad operativa.
VARIABLE: ASPECTOS LEGALES Y SANITARIOS
El plan de negocio define como tipo de registro formal Persona Natural, lo que resulta coherente con la modalidad individual de la iniciativa, e identifica trámites como la constitución legal ante Cámara de Comercio por $200.000 en 7 días, el certificado de bomberos por $150.000 en 7 días, el RUT ante la DIAN en 1 día, el concepto de uso de suelo en 30 días y el registro ante la Secretaría de Salud en 7 días, para un total estimado de $500.000, lo que evidencia una identificación básica de requisitos para la puesta en marcha. No obstante, el plan de negocio presenta una debilidad jurídica porque, tratándose de un producto alimenticio artesanal elaborado con leche y fruta, no desarrolla con suficiente precisión la normatividad sanitaria específica aplicable a la producción y comercialización de alimentos, ni define con claridad si requerirá notificación, autorización o registro sanitario, ni cómo se implementarán de forma concreta las condiciones de inocuidad y de buenas prácticas de manufactura. Como recomendación de mejora, se sugiere profundizar en la normatividad sanitaria y en la implementación de BPM y requisitos de inocuidad alimentaria.
VARIABLE: CANALES Y ESTRATEGIA COMERCIAL
En el plan de negocio no queda claro qué significa exactamente “carritos” dentro de la estrategia de comunicación, porque se registra un valor de $1.150.000 en ese componente sin explicar si corresponde a material publicitario, punto móvil de exhibición, apoyo logístico o canal de visibilización, lo que debilita la comprensión de cómo esa inversión aportará a dar a conocer la iniciativa. Además, aunque se incluyen acciones como pendones y flyers por $200.000, página web y redes sociales por $500.000, domicilios municipales por $1.150.000, muestras del producto por $50.000 y distribución por punto de venta, domicilios y distribuidores, el plan de negocio no precisa el alcance, cobertura ni resultados esperados por cada canal, ni relaciona de forma suficiente estas actividades con el cliente objetivo y con la meta comercial del primer año. Como recomendación de mejora, se sugiere aclarar el rol de los “carritos” y fortalecer la articulación de la estrategia comercial y de distribución con las metas de ventas proyectadas.
VARIABLE: PROYECCIÓN DE VENTAS
El plan de negocio proyecta ventas para tres productos —boli de coco, boli de maracuyá y boli de galleta con bocadillo— dejando un periodo improductivo de tres meses, ya que en los meses 1, 2 y 3 no registra unidades vendidas y desde el mes 4 al 12 proyecta 1.500 unidades mensuales por producto, para un total de 13.500 unidades anuales por referencia y 40.500 unidades en el Año 1, con ingresos anuales de $27.000.000 por cada producto y $81.000.000 en total, manteniendo coherencia general con el portafolio definido. Al contrastar estas cifras con el proceso técnico, la capacidad instalada mensual del plan de negocio es de 1.950 unidades para boli de coco, 1.820 para boli de maracuyá y 1.820 para boli de galleta con bocadillo, para un total de 5.590 unidades al mes, superior a las 4.500 unidades mensuales proyectadas a partir del mes 4, lo que indica capacidad suficiente para atender la demanda prevista. No obstante, el plan de negocio presenta inconsistencias en la base comercial que sustenta la proyección, ya que en distintas secciones menciona ventas actuales de 4.800 bolis mensuales y de 8.400 bolis mensuales, sin aclarar cuál corresponde a la referencia real del negocio, lo que reduce la solidez técnica de la meta de crecimiento planteada para el primer año. Como recomendación de mejora, se sugiere unificar y soportar técnicamente las cifras comerciales reportadas, validando con evidencia objetiva las ventas actuales y fortaleciendo la trazabilidad entre demanda estimada, capacidad instalada y metas de crecimiento proyectadas.
VARIABLE: COSTOS Y GASTOS
El plan de negocio presenta una estructura de costos compuesta por costos fijos mensuales de $950.000 por 9 meses para arriendo ($600.000) y servicios públicos ($350.000), equivalentes a $8.550.000 en el Año 1, además de costos variables unitarios de $743,4 para boli de coco, $775,4 para boli de maracuyá y $673,4 para boli de galleta con bocadillo, con precios de venta de $2.000 por unidad, lo que deja márgenes de contribución positivos en las tres referencias y un punto de equilibrio total de 831,63 unidades; igualmente, registra $4.400.000 en gastos de administración y ventas para el Año 1, concentrados en publicidad ($4.200.000) y papelería ($200.000). No obstante, el plan de negocio presenta debilidades de consistencia, porque en el proceso técnico se utilizan insumos y elementos como bolsas plásticas y CMC que no aparecen incorporados de forma explícita en los costos variables, los porcentajes de participación de los productos se registran en 0,3, 0,3 y 0,3, sumando 0,9 y no el 100 %, y además el arriendo y los servicios públicos se proyectan como costos fijos por 9 meses, mientras en necesidades y requerimientos se solicitan por solo 5 meses, lo que reduce la coherencia interna entre los costos de operación, el plan de inversión y el plan operativo. Como recomendación de mejora, se sugiere revisar integralmente la estructura de costos y gastos, incorporando todos los insumos utilizados en el proceso productivo, ajustando porcentajes de participación y garantizando coherencia entre costos operativos, requerimientos financieros y tiempos de ejecución del proyecto.
VARIABLE: EQUIPO DE TRABAJO
El plan de negocio contempla 1 empleo directo correspondiente a la Gerente emprendedora, vinculada mediante contrato laboral a término fijo, con asignación mensual de $1.750.905, costo total mensual de $2.692.191,53 y requerimiento de 9 meses, asignándole funciones de planeación, producción, compra de insumos, control de inventarios, empaque, atención al cliente, manejo financiero básico y promoción comercial; sin embargo, al contrastar esta estructura con el proceso productivo, la distribución y los canales, se observa que la misma persona asumiría simultáneamente la elaboración de los tres productos, la congelación, la distribución, la atención de pedidos y además actividades como domicilios en el área urbana, venta en puntos estratégicos y posible operación de carritos o ciclocarros, sin que el plan precise quién ejecutará específicamente esas entregas o desplazamientos. Esta situación, sumada a una capacidad instalada total de 5.590 unidades mensuales y a ventas proyectadas de 4.500 unidades al mes desde el mes 4, evidencia que el equipo resulta ajustado y que la carga operativa, comercial y logística recae de manera excesiva en un solo cargo, reduciendo la claridad sobre la viabilidad real de la operación. Como recomendación de mejora, se sugiere fortalecer la estructura organizacional y operativa del proyecto, definiendo apoyos logísticos y operativos acordes con el volumen de producción y ventas proyectadas, así como clarificar la distribución de funciones y responsabilidades para garantizar sostenibilidad operativa y capacidad de respuesta comercial.
VARIABLE: NECESIDADES Y REQUERIMIENTOS
El plan de negocio cuantifica requerimientos por $72.675.960, distribuidos en $36.065.000 de inversiones fijas y $36.610.960 de gastos preoperativos, incluyendo 3 congeladores industriales tipo Inducol por $21.900.000, 1 licuadora industrial de 15 litros por $4.965.000, 1 selladora manual por $1.200.000 y mobiliario con carrito móvil para distribución por $8.000.000, recursos que guardan relación general con la producción, conservación y comercialización de bolis; asimismo, se contemplan adecuaciones por $3.000.000, nómina del gerente emprendedor por $13.460.960, costos fijos por $4.750.000 y materia prima por $11.200.000, lo que muestra una estructuración amplia del arranque operativo. No obstante, el plan de negocio presenta debilidades de pertinencia y consistencia, porque solicita solo 5 meses de nómina y de costos fijos cuando en equipo de trabajo se requieren 9 meses, incorpora un carrito móvil que podría relacionarse con carritos o ciclocarros y con domicilios mencionados en canales sin precisar si corresponde al mismo recurso ni quién lo operará, y además clasifica como insumos para el ciclo productivo conceptos como arriendo y servicios públicos, lo que reduce la claridad técnica de la distribución de los requerimientos frente al proceso productivo y al esquema real de operación. Como recomendación de mejora, se sugiere revisar y articular los requerimientos financieros y operativos del proyecto, garantizando coherencia entre inversión, operación, recursos solicitados y capacidad real de ejecución del negocio.
VARIABLE: VALOR DEL PROYECTO
El plan de negocio presenta un valor solicitado al Fondo Emprender de $72.675.960, correspondiente a un proyecto individual con 1 integrante y 1 empleo a generar, monto que se encuentra dentro del rango permitido para esta modalidad y guarda correspondencia general con la suma de $36.065.000 en inversiones fijas y $36.610.960 en gastos preoperativos, además de coincidir con el total programado en el plan operativo; sin embargo, la solidez técnica de ese valor se ve afectada por inconsistencias en su composición, ya que se solicitan solo 5 meses de nómina y de costos fijos aunque el equipo de trabajo y los costos del negocio se proyectan por 9 meses, se incluye mobiliario con carrito móvil por $8.000.000 mientras en canales también se mencionan carritos o ciclocarros y domicilios sin claridad sobre si corresponden al mismo recurso ni quién operará esas actividades, y además se cargan como insumos para el ciclo productivo conceptos como arriendo y servicios públicos, lo que reduce la precisión del valor del proyecto frente al alcance real de la operación y a la estructura humana prevista. Como recomendación de mejora, se sugiere fortalecer la consistencia técnica y financiera del valor solicitado, articulando adecuadamente inversión, operación, equipo de trabajo y requerimientos reales del modelo de negocio.
VARIABLE: AVANCES DEL PROYECTO
El plan de negocio presenta avances en los componentes legal, comercial, técnico, ambiental y de ventas, señalando en lo legal el inicio del registro ante Cámara de Comercio y la inscripción en el RUT, además de la identificación de requisitos sanitarios, BPM y referentes de inocuidad para alimentos; en lo comercial, afirma haber superado la validación de mercado, contar con una base de clientes fidelizada y una unidad productiva en operación activa; en lo técnico, describe un proceso definido de selección de materias primas, preparación, licuado, empaque, sellado, congelación y comercialización, apoyado en equipos básicos como nevera, cavas y utensilios; en lo ambiental, menciona uso de materias primas naturales, gestión de residuos orgánicos para compostaje, optimización de agua y energía y exploración de empaques reciclables; y en ventas reporta una dinámica comercial de 4.800 unidades mensuales, con proyección de escalamiento mediante nueva tecnología de refrigeración. No obstante, el plan de negocio presenta inconsistencias que reducen la solidez del avance declarado, porque en otra sección justifica la proyección comercial indicando ventas actuales de 8.400 bolis mensuales, no evidencia soportes concretos de ventas, clientes o acuerdos comerciales, y aunque menciona avances legales relevantes, todavía no acredita permisos sanitarios materializados ni una formalización concluida, por lo que los avances se perciben reales pero aún parcialmente consolidados. Como recomendación de mejora, se sugiere soportar documentalmente los avances comerciales, operativos y legales reportados, incluyendo evidencias de ventas, clientes, registros, permisos y validaciones efectivamente obtenidas.
VARIABLE: PLAN OPERATIVO
El plan de negocio programa la ejecución total de $72.675.960 entre los meses 1 y 6, manteniendo correspondencia con el valor solicitado al Fondo Emprender y dejando sin ejecución los meses 7, 8 y 9, por lo que la temporalidad se ajusta al horizonte previsto para la puesta en marcha. La mayor concentración de recursos se ubica en el mes 1 por $32.015.000, donde se incluyen adecuaciones por $3.000.000, estrategia de comunicación por $4.200.000, adquisición de maquinaria, equipos y software por $28.065.000 y bienes muebles y carrito móvil por $8.000.000; además, se distribuyen costos fijos de $950.000 durante 5 meses, materia prima por $5.600.000 en los meses 1 y 2 y nómina por $2.692.192 en 5 meses, lo que muestra una secuencia de inversión inicial intensiva seguida de operación básica. No obstante, el plan de negocio presenta debilidades de articulación, porque el equipo de trabajo se requiere por 9 meses, mientras en el plan operativo solo se financian 5 meses de nómina; de igual forma, los costos fijos del negocio se proyectan por 9 meses en la estructura de costes, pero en la programación operativa solo se cubren 5 meses, lo que reduce la coherencia entre ejecución, operación real y necesidades del proyecto. Además, se concentra una parte importante de la inversión en el arranque sin detallar con suficiente precisión cómo esa secuencia se articula con la capacidad instalada, la distribución y el crecimiento comercial previsto desde el mes 4. Como recomendación de mejora, se sugiere fortalecer la articulación entre el plan operativo, la ejecución financiera, la estructura de costos y las necesidades reales de funcionamiento del negocio, garantizando coherencia entre tiempos de operación, recursos solicitados y capacidad de ejecución proyectada.
VARIABLE: IMPACTO
El plan de negocio plantea impactos en las dimensiones económica, ambiental, social y tecnológica, señalando en lo económico que FRUTTY CREEM fortalecerá la economía local mediante la compra de frutas e insumos a proveedores de la zona, con un presupuesto de $72.675.960, ventas proyectadas de $81.000.000 en el Año 1 y generación de 1 empleo directo y 2 indirectos; en lo ambiental, propone uso de materias primas naturales, separación de residuos orgánicos para compostaje, optimización del consumo de agua y energía y exploración de empaques reciclables; en lo social, plantea ofrecer un producto accesible y promover ingresos complementarios en la comunidad; y en lo tecnológico, menciona equipos de refrigeración, herramientas digitales y posibles medios de pago electrónicos. No obstante, el plan de negocio presenta una debilidad en la medición del impacto, porque varias afirmaciones se mantienen en un nivel general y no se traducen en metas verificables o indicadores específicos para la comunidad, el ambiente o la modernización del negocio, y además la promesa de fortalecimiento económico y escalabilidad debe leerse con cautela frente a las inconsistencias ya observadas en ventas actuales y proyectadas, así como en la limitada estructura operativa de 1 solo empleo directo para atender producción, distribución y gestión. Como recomendación de mejora, se sugiere fortalecer la formulación de impactos mediante metas cuantificables, indicadores verificables y mecanismos de seguimiento que permitan evidenciar de manera objetiva los efectos económicos, sociales, ambientales y tecnológicos esperados del proyecto.
VARIABLE: INDICADORES
El plan de negocio registra como indicadores 1 empleo a crear, 2 empleos indirectos, 9 eventos de mercadeo, 5 contrapartidas, un presupuesto de $72.675.960, una producción a generar en el Año 1 de 40.500 unidades y ventas a generar por $81.000.000, valores que guardan correspondencia general con la estructura del proyecto, ya que el empleo directo coincide con el cargo definido en equipo de trabajo, el presupuesto corresponde al valor solicitado al Fondo Emprender y la producción anual coincide con la proyección de 13.500 unidades por cada uno de los tres productos. Además, el modelo financiero reporta para la iniciativa una TIR de 28,8% y un VPN de $34.318.437,45, indicadores que refuerzan la expectativa de rentabilidad del negocio en el horizonte proyectado. No obstante, el plan de negocio presenta debilidades de trazabilidad porque no desarrolla con precisión en qué consisten las 5 contrapartidas, y mantiene inconsistencias en la base comercial del proyecto al mencionar en distintas secciones ventas actuales de 4.800 y 8.400 bolis mensuales, lo que reduce la solidez del sustento para el crecimiento proyectado y para el seguimiento integral de los resultados. Como recomendación de mejora, se sugiere fortalecer la definición y trazabilidad de los indicadores, precisando metas, fuentes de verificación, periodicidad de seguimiento y coherencia entre los indicadores comerciales, financieros y operativos del proyecto.
VARIABLE: MAPA DE ACTORES
El plan de negocio identifica como actores relacionados con la iniciativa a la Cámara de Comercio de Valledupar, la Alcaldía de Bosconia, los clientes, los bancos o entidades financieras y la DIAN, asociándoles requerimientos como formalización empresarial, apoyo en emprendimiento local, acceso a crédito, cumplimiento tributario y generación de ingresos por ventas, lo que evidencia una intención de reconocer aliados institucionales y comerciales para la operación de FRUTTY CREEM. No obstante, el plan de negocio presenta debilidades de precisión y articulación, porque registra inconsistencias en la localización de algunos actores, por ejemplo la Alcaldía de Bosconia aparece ubicada en Valledupar, Cesar, incorpora un actor genérico como “clientes” sin una caracterización más específica de su papel dentro de la red de apoyo, y no desarrolla con suficiente claridad la ruta de relacionamiento, el estado de avance, los mecanismos de articulación ni la forma concreta en que cada actor contribuirá al crecimiento del negocio, por lo que el mapa resulta pertinente en lo básico, pero todavía limitado en profundidad operativa y territorial. Como recomendación de mejora, se sugiere fortalecer el mapa de actores definiendo con mayor precisión los roles, mecanismos de articulación, estado de relacionamiento y aportes concretos de cada actor al fortalecimiento y sostenibilidad del proyecto.
Adicionalmente, frente a la observación relacionada con el encabezado del informe de evaluación donde se relacionan dos convocatorias, se aclara que el proyecto fue evaluado en la Convocatoria 159-1C Víctimas y Vulnerables y que la referencia adicional corresponde a un error de digitación generado en la elaboración final del informe, situación que no afecta el análisis técnico realizado, ni el concepto final emitido, dado que la evaluación fue efectuada sobre la documentación y el plan de negocio aportado por la emprendedora en la plataforma correspondiente 119512_CREAR_ESP_PROYECTO.
En consecuencia, una vez realizada nuevamente la revisión integral del plan de negocio y de las observaciones presentadas, se ratifica el concepto de NO VIABLE emitido en el informe de evaluación.
</t>
  </si>
  <si>
    <t>OBSERVACIONES AL INFORME DE EVALUACIÓN – SOLICITUD DE REVISIÓN DE PUNTAJE ID: 119935 | DANIEL SABOYA MUSIC CENTRO CULTURAL SAS BIC | Conv. 159-1C / Víctimas y Vulnerables  La empresa DANIEL SABOYA MUSIC S.A.S BIC presenta observaciones al informe de evaluación del plan de fortalecimiento empresarial, solicitando la revisión de la calificación otorgada (70,62 puntos), debido a que varias observaciones realizadas corresponden a información que sí se encuentra contenida en el proyecto presentado.  En el componente comercial, el informe indica ausencia de presupuesto de comunicación y mercadeo, metas comerciales y cronograma. Sin embargo, el Apartado 4 del plan incluye acciones de marketing con recursos asignados: publicidad y promoción en redes ($2.400.000 anuales), comisiones por ventas ($2.000.000) y transporte para comercialización ($2.750.000), además de página web, tarjetas QR y redes sociales ya implementadas por la empresa. El Apartado 11 presenta proyección de ventas a cinco años con crecimiento anual del 3 % al 5 %, y el Apartado 9 describe la estrategia de ejecución y responsables. La información existe y está soportada dentro del plan.  En el componente técnico, se menciona inconsistencia en la modalidad de vinculación del profesor y concentración del presupuesto en nómina. El Apartado 5 registra claramente al profesor mediante prestación de servicios por $1.750.905 mensuales, coherente con la liquidación presentada. No existe contradicción entre la modalidad contractual y los valores presupuestados. Frente a la concentración en nómina, el proyecto tiene como objetivo sostener el equipo humano y fortalecer la capacidad tecnológica mediante la adquisición de equipos de producción audiovisual por $27.392.192 y un computador por $6.000.000, representando aproximadamente el 45 % de la inversión total en activos tecnológicos.  En el componente legal, el informe señala pendientes relacionados con DNDA, SAYCO/ACINPRO y política de tratamiento de datos. No obstante, estos trámites sí están contemplados en el plan con presupuesto y tiempos definidos: registro ante DNDA ($0 por ser trámite virtual gratuito), SAYCO/ACINPRO ($600.000) y política de tratamiento de datos ($1.000.000). El total de permisos pendientes corresponde a $1.600.000 y se encuentra incluido dentro del presupuesto del proyecto.  Es importante aclarar que el registro de obras ante la DNDA corresponde a un procedimiento recurrente propio de la actividad artística y cultural de la empresa, realizado cada vez que se desarrollan nuevas obras musicales o contenidos originales. De igual manera, SAYCO y ACINPRO son renovaciones periódicas relacionadas con el uso de contenidos protegidos dentro de las actividades pedagógicas y culturales. Además, gran parte de los contenidos utilizados corresponden a producciones, metodologías y materiales originales desarrollados por la empresa.  En el componente financiero, el informe señala ausencia de análisis de sensibilidad e indicadores de seguimiento incompletos. Sin embargo, el Apartado 13 presenta un indicador de sostenibilidad empresarial de 0,43, evidenciando viabilidad financiera. El Apartado 11 proyecta ventas del primer año por $231.600.000 distribuidas en tres líneas de negocio, mientras los Apartados 8 y 9 establecen indicadores como flujo de caja positivo, continuidad operativa, TIR del 35 %, VPN cercano a $60.000.000 y metas de ventas superiores a $180.000.000.  El informe reconoce como fortaleza la diversificación de líneas de servicio de la empresa, aspecto que precisamente reduce riesgos comerciales y fortalece la sostenibilidad del modelo de negocio mediante la articulación entre formación musical, producción audiovisual y circulación artística.  Por lo anterior, las observaciones formuladas corresponden a información ya contenida y soportada en el plan de fortalecimiento presentado. En consecuencia, se solicita respetuosamente la revisión y corrección del puntaje asignado en los componentes señalados, con el fin de garantizar una evaluación objetiva, técnica y ajustada a la información efectivamente aportada por la empresa DANIEL SABOYA MUSIC S.A.S BIC.</t>
  </si>
  <si>
    <t xml:space="preserve">"Análisis de Coherencia Técnica por Componente
Componente Comercial
El análisis de las observaciones presentadas por el emprendedor respecto al componente comercial evidencia que, si bien existen recursos asignados a actividades de promoción y comercialización en el apartado de gastos de administración y ventas del modelo financiero, la estructura metodológica del plan de marketing y ventas propiamente dicho presenta una desconexión entre la estrategia declarada y la presupuestación específica de las acciones comunicacionales. El formato de evaluación exige que las estrategias de comunicación descritas en el numeral 4 cuenten con asignación presupuestal explícita en ese mismo apartado, lo cual no se cumple al registrar valores de $0 para página web, tarjetas QR y redes sociales, a pesar de mencionar su uso operativo. Esta dispersión de la información presupuestal entre secciones distintas del instrumento dificulta la trazabilidad técnica y la verificación inmediata de la coherencia entre estrategia y recursos, aspecto fundamental para la condonación de recursos del Fondo Emprender. La proyección de ventas y la estrategia de inversión, aunque presentes, no compensan esta brecha metodológica en la estructuración del plan comercial específico.
Componente Técnico
Frente a la observación sobre la vinculación del cargo de profesor, el cruce técnico confirma que existe una inconsistencia metodológica en el diligenciamiento del equipo de trabajo: el cargo se registra bajo la modalidad de prestación de servicios, pero en la liquidación del valor mensual se aplica el factor prestacional del 54%, el cual corresponde exclusivamente a relaciones laborales con contrato de trabajo. Esta práctica genera un error de cálculo que infla artificialmente el costo del recurso humano y puede derivar en observaciones de interventoría durante la ejecución contractual. Respecto a la concentración presupuestal, si bien el 45% de los recursos se destina a activos tecnológicos, la asignación de nómina para únicamente seis meses deja un margen operativo reducido para gastos preoperativos, insumos productivos, mantenimiento y contingencias, rubros todos financiables y necesarios para la sostenibilidad del fortalecimiento solicitado. La información existe, pero su estructuración presenta brechas que afectan la viabilidad técnica de ejecución.
Componente Legal
El análisis de las observaciones sobre permisos y requisitos legales confirma que los trámites pendientes (registro DNDA, afiliación SAYCO/ACINPRO y política de tratamiento de datos) sí están identificados y presupuestados en el apartado de descripción del negocio, con un valor total de $1.600.000. Sin embargo, estos valores no aparecen reflejados de manera explícita en el cuadro de necesidades y requerimientos financiables ni en la programación mensual de ejecución de recursos, lo que genera una desconexión entre la identificación de requisitos legales y su integración presupuestal operativa. Si bien el emprendedor aclara que el registro ante DNDA es un procedimiento recurrente y gratuito, y que SAYCO/ACINPRO corresponde a renovaciones periódicas, la ausencia de estos rubros en la estructura principal de inversión dificulta el seguimiento y control durante la etapa de interventoría. La información existe, pero su ubicación dispersa en el instrumento afecta la claridad metodológica requerida.
Componente Financiero
Respecto a las observaciones financieras, el proyecto presenta indicadores de rentabilidad sólidos (TIR 36%, VPN positivo) y un indicador de sostenibilidad empresarial de 0,43 que evidencia viabilidad. No obstante, la ausencia de un análisis de sensibilidad que proyecte escenarios alternativos de ventas (conservadores o pesimistas) representa una brecha metodológica significativa, ya que las proyecciones actuales asumen condiciones óptimas sin contemplar riesgos de mercado, competencia o variaciones en la demanda. Adicionalmente, los indicadores de cumplimiento se limitan a empleo, contrapartidas y sostenibilidad financiera, omitiendo métricas de gestión comercial, satisfacción del cliente e impacto cultural que permitirían un seguimiento integral del fortalecimiento. La información financiera base es coherente, pero carece de herramientas de gestión de riesgo y monitoreo que fortalezcan la trazabilidad del impacto esperado.
DECISIÓN TÉCNICA: RATIFICAR
Concepto de Ratificación Consolidado
Tras el análisis exhaustivo de las observaciones presentadas por el emprendedor y el cruce técnico con la documentación del proyecto, se determina que las inquietudes formuladas, aunque válidas en cuanto a la existencia de información en el instrumento, no modifican sustancialmente las conclusiones metodológicas de la evaluación inicial. Las brechas identificadas corresponden a aspectos de estructuración, trazabilidad presupuestal y coherencia metodológica entre secciones del formato, más que a ausencia total de contenido. La calificación de 70,62 puntos refleja adecuadamente un proyecto con fortalezas comprobadas en trayectoria, modelo de negocio y viabilidad financiera, pero que requiere ajustes en la integración de la información presupuestal, la corrección de inconsistencias en vinculación laboral y el fortalecimiento de herramientas de gestión de riesgo. En consecuencia, se ratifica el concepto técnico inicial de VIABLE, manteniendo la calificación otorgada, bajo la condición de que el beneficiario subsane las observaciones metodológicas señaladas durante la etapa de preparación para la firma del acta de inicio, garantizando así la coherencia entre lo planeado, lo presupuestado y lo ejecutable."
</t>
  </si>
  <si>
    <t xml:space="preserve">En atención al informe de evaluación, el proyecto Panadería Moka Fusión, confirma que las recomendaciones sugeridas se encuentran plenamente establecidas, presupuestadas y articuladas dentro de su estrategia operativa y comercial de la siguiente manera: 1. Fortalecimiento de la Medición de Impactos Sociales y Ambientales Moka Fusion ya contempla en su estructura técnica el uso de indicadores trazables que permitan evidenciar resultados tangibles en el tiempo: Impacto Social:  Indicador de Transformación Social, el cual permite el monitoreo trimestral de la tasa de penetración de productos de bajo índice glucémico y el porcentaje de empleabilidad inclusiva (mujeres cabeza de hogar y jóvenes rurales). Gestión Comunitaria: El proyecto ya cuenta con actividades y alianzas activas dentro de la Ruta Gastronómica Amigos del Profe, ejecutando una acción conjunta mensual (ferias, talleres o promociones) que fortalece el tejido social y la seguridad alimentaria en Trinidad. Impacto Ambiental: Se garantiza la medición de la eficiencia energética y la reducción de huella de carbono mediante protocolos de producción sostenible y la eliminación total de plásticos de un solo uso. 2. Documentación Sistemática de la Experiencia del Cliente y Recompra: Dentro de la puesta en marcha, Moka Fusion ha definido una estrategia comercial basada en datos para potenciar la competitividad: Sistematización: Se implementará un registro sistemático de preventa y post-venta a través de una base de datos comercial y una bitácora digital de experiencia del cliente. Variables de Control: El seguimiento se centrará en la frecuencia de recompra, el nivel de satisfacción (NPS) y la preferencia de productos (Masa Madre vs. Tradicional). Objetivo Comercial: La meta establecida es incrementar la tasa de retorno de clientes en un 20%, utilizando tarjetas de fidelización (físicas/digitales) y promociones personalizadas derivadas del historial de consumo documentado. 3. Plan de Mantenimiento Preventivo de Maquinaria y Equipos: La integridad del proceso productivo está asegurada mediante la actividad de Verificación Técnica y Mantenimiento ya incluida en el componente operativo del plan: Protocolo Operativo: Se ejecutará un plan de mantenimiento preventivo que contempla actividades periódicas de limpieza técnica, ajuste y verificación de toda la maquinaria adquirida. Garantía de Calidad: Estas acciones están diseñadas para mitigar riesgos de paradas no programadas, asegurar el cumplimiento de normas de inocuidad y prolongar la vida útil de los activos, garantizando la estandarización de los productos artesanales.  </t>
  </si>
  <si>
    <t xml:space="preserve">ID Proyecto: 120031
Nombre del proyecto: PANADERÍA MOKA FUSION PAN &amp; TORTAS ARTESANALES. 
Convocatoria: 159 - 1C / Víctimas y Vulnerables. 
Criterio observado: 
Componente Impacto – indicadores claros, medibles y metas realistas. El lineamiento de evaluación revisado exige que en Impacto se valoren “indicadores medibles y metas realistas”, así como empleo/autoempleo y sostenibilidad en el tiempo. 
Observación del postulante:
Solicita revisar el componente de impacto, indicando que deben incluirse indicadores concretos por impacto, tales como número de proveedores locales vinculados, porcentaje de compras regionales, empleos indirectos soportados, reducción real de consumo energético con línea base, residuos orgánicos destinados a compostaje, empaques biodegradables utilizados, clientes impactados con productos funcionales, ventas por WhatsApp Business y registros de BPM.
Resumen de la observación del postulante:
El postulante plantea que el impacto del proyecto debe ser validado mediante indicadores específicos y verificables en las dimensiones económica, ambiental, social y tecnológica.
Respuesta del evaluador:
Señor postulante
Cordial saludo, 
Revisado nuevamente el plan de negocios 120031 PANADERÍA MOKA FUSION PAN &amp; TORTAS ARTESANALES y el informe de evaluación, se evidencia que el proyecto sí presenta aportes al impacto territorial, entre ellos la compra de insumos regionales, la generación de empleo, el uso de empaques biodegradables, la utilización de WhatsApp Business y la incorporación de Buenas Prácticas de Manufactura – BPM dentro de su propuesta técnica.
No obstante, también se evidencia que varios de estos elementos están formulados de manera descriptiva y no necesariamente como indicadores cuantificados y verificables para seguimiento, especialmente en aspectos como porcentaje de compras regionales, línea base de consumo energético, cantidades de residuos destinados a compostaje, número de empaques biodegradables utilizados, ventas gestionadas por WhatsApp Business y registros documentales de BPM. En ese sentido, el propio informe de evaluación ya incluyó como recomendación continuar fortaleciendo la medición de impactos sociales y ambientales mediante indicadores simples que permitan evidenciar resultados en el tiempo. 
Adicionalmente, las otras dos observaciones señaladas en el informe corresponden a recomendaciones de mejora y no a hallazgos que afecten la viabilidad del proyecto: una relacionada con documentar de forma sistemática la experiencia del cliente y la recompra, y otra orientada a implementar un plan de mantenimiento preventivo de maquinaria y equipos. Estas recomendaciones buscan fortalecer la gestión y seguimiento del proyecto durante su ejecución, pero no modifican el concepto técnico emitido ni el puntaje asignado.
Por lo anterior, la observación se considera pertinente como recomendación de mejora para la etapa de implementación y seguimiento; sin embargo, no modifica el concepto emitido, toda vez que el informe de evaluación ya reconoció que el componente impacto presenta aportes positivos y coherentes con el territorio y la convocatoria, y que el proyecto obtuvo concepto VIABLE con una calificación final de 97,41 puntos. 
Concepto:
Revisado el plan de negocios, se encuentra que el concepto emitido es acorde con lo identificado inicialmente en la evaluación. El componente de impacto presenta información suficiente para sustentar aportes económicos, sociales, ambientales y tecnológicos, aunque se recomienda al postulante precisar indicadores de seguimiento más concretos durante la ejecución del proyecto. De igual forma, las demás observaciones incluidas en el informe corresponden a recomendaciones de mejora y no generan ajuste sobre la calificación o el concepto de viabilidad. La proforma institucional contempla que, cuando el concepto revisado sea acorde con lo encontrado inicialmente, procede ratificar el concepto y el puntaje
Efecto:
Se ratifica el concepto y el puntaje asignado al proyecto PANADERÍA MOKA FUSION PAN &amp; TORTAS ARTESANALES. 
</t>
  </si>
  <si>
    <t>Cordial saludo, Por medio de la presente me permito manifestar que, de acuerdo con el informe preliminar de evaluación, mi proyecto identificado con el ID 120079 obtuvo una calificación de 61,12 puntos, con concepto de no viable. Sin embargo, al realizar la revisión correspondiente en la plataforma, evidencio que no se encuentra adjunto el documento denominado “Informe Evaluación Convocatoria 159-1C”, el cual resulta fundamental para conocer en detalle los criterios de evaluación aplicados, observaciones del evaluador y trazabilidad del proceso calificatorio. En este sentido, considero que la falta de acceso a dicho informe limita el ejercicio efectivo del derecho a la contradicción, aclaración y mejora del proyecto, así como la posibilidad de verificar la consistencia técnica de la evaluación realizada. Por lo anterior, respetuosamente solicito:  SOLICITUD  Se me remita copia íntegra del Informe de Evaluación Convocatoria 159-1C, correspondiente a mi proyecto. Se informe de manera detallada los criterios técnicos, financieros y de mercado aplicados en la calificación otorgada. Se permita, en caso de ser procedente, la aclaración o verificación de la evaluación realizada, con base en la información completa del proceso.  Lo anterior, con el propósito de garantizar los principios de transparencia, debido proceso y acceso a la información, fundamentales dentro de este tipo de convocatorias. Agradezco su atención y quedo atento a la respuesta dentro de los términos establecidos</t>
  </si>
  <si>
    <t xml:space="preserve">ID Proyecto: 120079
Nombre del proyecto: RENACER SPA
Convocatoria: 159 - 1C / Víctimas y Vulnerables
Criterio observado: Acceso al informe de evaluación, trazabilidad del proceso y ratificación del concepto emitido.
El informe 120079-Informe Evaluación Conv 159-1C identifica el proyecto 120079 – RENACER SPA, convocatoria 159 - 1C / Víctimas y Vulnerables, sector OTRAS ACTIVIDADES DE SERVICIOS, ubicado en Atlántico – Barranquilla, con puntaje 61,12 y concepto de evaluación NO VIABLE. 
Observación del postulante:
El postulante manifiesta que, al revisar la plataforma, no encuentra adjunto el documento denominado Informe Evaluación Convocatoria 159-1C, el cual considera necesario para conocer los criterios de evaluación aplicados, las observaciones del evaluador y la trazabilidad del proceso calificatorio. Solicita copia íntegra del informe, información detallada sobre los criterios técnicos, financieros y de mercado aplicados, y la posibilidad de aclaración o verificación de la evaluación realizada.
Resumen de la observación del postulante:
La observación no controvierte de fondo un componente específico del plan de negocios, sino que se centra en la solicitud de acceso al informe de evaluación y en la garantía de transparencia, debido proceso y acceso a la información para poder ejercer contradicción o aclaración frente al resultado obtenido.
Respuesta del evaluador:
Revisada la observación presentada y contrastada con el documento 120079-Informe Evaluación Conv 159-1C, se evidencia que el informe de evaluación sí existe y contiene el análisis detallado de los componentes comercial, técnico, legal, financiero e impacto del proyecto RENACER SPA. En dicho documento se consignan expresamente el puntaje final, el concepto de evaluación y las razones técnicas que sustentan el resultado.
El informe señala que, en el componente comercial, el proyecto se orienta a personas del área metropolitana de Barranquilla interesadas en servicios de bienestar integral; no obstante, identifica limitaciones en la fuente y cuantificación de los datos del mercado objetivo, así como un análisis competitivo que no profundiza en el volumen de oferentes ni en la participación de mercado. También indica que, aunque el plan plantea sesiones piloto, retroalimentación positiva y validación en ferias comunitarias, no existe evidencia documentada de ingresos efectivamente generados que permita validar la razonabilidad de las ventas proyectadas.
En el componente técnico, el informe reconoce que el proyecto define tres servicios principales —masaje individual, masaje con piedras volcánicas y masaje en pareja— y que la descripción del proceso técnico presenta actividades, tiempos, equipos y personal requerido. Sin embargo, al contrastar dicha estructura con el equipo cuantificado en el modelo financiero, se identifica que únicamente se encuentra presupuestado el cargo de gerente emprendedor, sin reconocer el costo del resto del personal necesario para la prestación regular del servicio.
En el componente legal, el informe reconoce que el plan contempla la figura de Persona Natural y que identifica algunos trámites como certificación profesional, concepto sanitario y uso del suelo. No obstante, señala vacíos frente a gestión de residuos, Sistema de Seguridad y Salud en el Trabajo, Estatuto del Consumidor y protección de datos personales. 
En el componente financiero, el informe concluye que las proyecciones presentan debilidades por falta de soportes verificables de ingresos, exclusión o cuantificación parcial de costos necesarios para la operación, no incorporación del impacto económico de la mayor parte del personal operativo, costos fijos reconocidos solo por cuatro meses y ausencia de rubros como dotaciones, renovación de trámites legales, facturación electrónica y gastos financieros. Adicionalmente, el informe indica que el presupuesto solicitado asciende a $73.538.010, pero incluye ítems asociados a seguros de accidentes o salud, los cuales no son financiables con recursos del programa y deben ser asumidos directamente por el proponente.
En el componente de impacto, el informe señala que la formulación se presenta de manera general y que los impactos no se acompañan de metas cuantificables ni indicadores verificables que permitan seguimiento, líneas base o evaluación sistemática de resultados.
Conforme a la proforma institucional para respuesta a observaciones, la respuesta debe contener identificación del proyecto, observación del postulante, resumen, respuesta del evaluador, concepto y efecto sobre el puntaje o concepto. En este caso, la observación corresponde principalmente a una solicitud de acceso documental y no aporta elementos técnicos nuevos que desvirtúen el análisis contenido en el informe de evaluación. Por tanto, sin perjuicio de que el informe deba estar disponible para consulta por los canales institucionales correspondientes, la revisión del contenido técnico del documento permite concluir que el concepto emitido es acorde con lo encontrado inicialmente.
Concepto:
Revisado el plan de negocios 120079_CREAR_ESP_PROYECTO, el informe 120079-Informe Evaluación Conv 159-1C y la observación presentada, se encuentra que el concepto emitido es acorde con el análisis realizado. El proyecto obtuvo una calificación final de 61,12 puntos y fue categorizado como NO VIABLE. Aunque el informe registra una TIR de 29,42 %, también precisa que este indicador debe interpretarse con cautela, dado que depende de la corrección y realismo de supuestos financieros que requieren ajustes sustanciales.
Efecto:
Se ratifica el concepto de evaluación emitido. Se mantiene el puntaje 61,12 y el concepto NO VIABLE para el proyecto 120079 – RENACER SPA, sin modificación.
</t>
  </si>
  <si>
    <t xml:space="preserve">CONVOCATORIA: 159 - 1C / Víctimas y Vulnerables   ID DEL PROYECTO: 120222  NOMBRE DEL PROYECTO: SOL HELADOS  En ejercicio del derecho a presentar observaciones dentro del plazo establecido, solicitamos respetuosamente la reconsideración del puntaje asignado, teniendo en cuenta que la propia evaluación reconoce un proyecto altamente estructurado, coherente y viable en todos sus componentes, en concordancia con la metodología de evaluación basada en variables (escala 0 a 4 y su respectiva normalización). En el componente comercial, el informe destaca una segmentación sólida y diferenciada, con caracterización clara del mercado local, turístico e institucional, así como una propuesta de valor alineada con las dinámicas del territorio.  El proyecto no solo describe al cliente, sino que lo valida mediante análisis de comportamiento, frecuencias de consumo y pruebas preliminares, lo cual supera el nivel descriptivo y se ubica en un nivel de implementación temprana. En este sentido, el componente cumple condiciones propias de un nivel 4/4, al evidenciar coherencia, validación y claridad estratégica.  En el componente técnico, se reconoce una estructuración detallada del proceso agroindustrial, incluyendo etapas como pasteurización, maduración, mantecación y control de cadena de frío, con asignación de tiempos, equipos y responsables.  Este nivel de desagregación, sumado a la definición de capacidad instalada y coherencia con las proyecciones de ventas, demuestra dominio operativo y capacidad de ejecución real, características propias de un nivel 4/4 dentro de la metodología de evaluación.  En el componente legal, el proyecto identifica de manera integral los requisitos normativos aplicables, incluyendo uso de suelo, permisos sanitarios, conceptos técnicos y condiciones de cumplimiento ante INVIMA.  Si bien se menciona como aspecto de seguimiento la obtención de registros sanitarios, es importante precisar que, conforme a los lineamientos del Fondo Emprender, en la fase de formulación la exigencia corresponde a la identificación y planeación de los requisitos, lo cual se cumple plenamente. En consecuencia, el componente alcanza condiciones de nivel 4/4 en términos de planeación normativa.  En el componente financiero, la evaluación reconoce coherencia entre la inversión, la capacidad productiva y las proyecciones de ingresos, con crecimiento progresivo y sin sobreestimaciones.  Las recomendaciones frente a mayor detalle en costos o mermas corresponden a ajustes de precisión que no afectan la viabilidad estructural del modelo. El proyecto presenta diversificación de ingresos, control de costos y sostenibilidad operativa, elementos que permiten considerarlo en un nivel alto cercano al 4/4 dentro de la escala metodológica. En el componente de impacto, se reconoce un aporte significativo en dimensiones económicas, sociales y ambientales, destacando la generación de empleo para población vulnerable, el fortalecimiento de encadenamientos productivos y el aprovechamiento de materias primas locales.  Esta articulación integral posiciona al proyecto en niveles sobresalientes de evaluación, propios de un nivel 4/4.  Considerando que la evaluación reconoce de manera expresa la solidez estructural del proyecto y que las recomendaciones planteadas corresponden a ajustes operativos y no a debilidades estructurales, se evidencia que la calificación asignada podría no reflejar plenamente el nivel de desarrollo del modelo bajo la metodología de evaluación vigente. Por lo anterior, solicitamos respetuosamente la reconsideración del puntaje hacia un rango superior, acorde con los niveles sobresalientes de evaluación, en coherencia con la calidad integral del proyecto y la aplicación de la metodología de variables. Cordialmente, MARY SOLEIDA ACOSTA LIEVANO maryacosta.psicologa@gmail.com  </t>
  </si>
  <si>
    <t>Proyecto: 120222
Nombre del proyecto: SOL HELADOS
Convocatoria: 159 - 1C / Víctimas y Vulnerables
Criterio observado: Componente financiero, legal y consistencia técnico-operativa del plan de negocio.
Observación del postulante: El postulante solicita revisión del puntaje asignado, señalando que el proyecto presenta condiciones de viabilidad financiera, técnica y operativa para su puesta en marcha.
Resumen de la observación: Se revisa la coherencia entre la nómina comprometida en el formulario, el valor registrado en el Estado de Resultados para mano de obra, la utilidad neta proyectada, la consistencia de los costos fijos y gastos administrativos frente al crecimiento de ventas, y la correcta identificación de los trámites legales requeridos para la operación del proyecto.
Respuesta del evaluador: Revisada la observación y contrastada con la formulación del plan de negocio, el modelo financiero y el concepto de evaluación, se ratifica el puntaje asignado. Si bien el proyecto mantiene concepto viable, la calificación no corresponde al máximo posible porque se identifican inconsistencias puntuales que afectan la confiabilidad de algunas variables financieras, legales y operativas.
De manera específica, en la Variable 11, correspondiente al equipo de trabajo, la asociación relaciona una nómina mensual fija de $15.160.958 para cubrir siete cargos directos y operativos: Gerente, Contador, Supervisor de Producción, dos Operarios, Comercial y Community Manager. Esta estructura representa un costo anual mínimo de $181.931.496. Sin embargo, en el Estado de Resultados del modelo financiero, el rubro de Mano de Obra para el Año 1 se registra por $165.778.343. Lo anterior evidencia una diferencia de $16.153.153 entre la nómina comprometida en la formulación y el valor incorporado en el modelo financiero.
Esta diferencia no permite validar plenamente la consistencia entre la estructura operativa planteada y la capacidad real del proyecto para asumir sus obligaciones laborales desde el primer año. Además, al estar subvalorado el gasto de mano de obra, la utilidad neta proyectada se presenta más favorable de lo que resultaría al incorporar el costo anual completo de los cargos comprometidos. En consecuencia, la observación no desvirtúa la viabilidad general del proyecto, pero sí confirma que existen debilidades en la formulación financiera que justifican la calificación otorgada y no permiten incrementar el puntaje.
Adicionalmente, se observa que las ventas proyectadas pasan de aproximadamente $361 millones en el Año 1 a $849 millones en el Año 5, lo que representa un crecimiento significativo asociado a la ampliación de canales mayoristas e institucionales. No obstante, los Costos Fijos y los Gastos de Administración y Ventas permanecen prácticamente planos durante el horizonte de evaluación, variando únicamente por ajustes básicos de indexación. Esta formulación no refleja de manera suficiente los costos escalonados propios de una expansión agroindustrial, tales como mayor consumo de energía por refrigeración y congelación, logística de frío, fletes especializados, mantenimiento de equipos, almacenamiento y control operativo para mayores volúmenes de producción y distribución.
La falta de incorporación explícita de estos costos incrementales reduce la precisión del modelo financiero frente al crecimiento proyectado. En un negocio de producción y comercialización de helados, el aumento del volumen producido y distribuido implica mayores exigencias sobre la cadena de frío, los equipos, la logística y la operación administrativa. Por tanto, mantener costos fijos y gastos administrativos con incrementos mínimos no resulta plenamente coherente con el crecimiento comercial planteado.
En el componente legal, se identifica una inconsistencia puntual en la formulación del trámite de Registro de Marca. El plan describe textualmente que corresponde a un “Trámite a realizarse ante la Superintendencia de Sociedades para proteger marca”. Esta anotación evidencia un error conceptual e institucional, dado que el registro de marca, signos distintivos y demás asuntos asociados a propiedad industrial corresponden a la autoridad competente en dicha materia, y no a la Superintendencia de Sociedades. La Superintendencia de Sociedades cumple funciones relacionadas con la inspección, vigilancia y control societario, pero no es la entidad encargada del registro de marcas.
Esta imprecisión afecta la calidad de la formulación legal del proyecto, pues demuestra falta de rigor en la identificación de requisitos, autoridades competentes y trámites necesarios para la protección de la marca. Aunque esta situación no invalida la viabilidad general del plan de negocio, sí constituye una debilidad en la estructuración legal que debe ser considerada dentro de la calificación asignada.
Conforme a los criterios de evaluación aplicables al Fondo Emprender, el plan de negocio debe demostrar coherencia entre la formulación técnica, operativa, comercial, financiera y legal, así como suficiencia en la estimación de los recursos requeridos para la puesta en marcha y sostenibilidad de la iniciativa. En este caso, las inconsistencias identificadas no afectan la viabilidad global del proyecto, pero sí limitan la solidez del modelo financiero y legal, y sustentan la no asignación del puntaje máximo en las variables correspondientes.
Concepto: Se ratifica el concepto de evaluación viable y el puntaje asignado de 86,71.
Efecto: Se ratifica el concepto y el puntaje.</t>
  </si>
  <si>
    <t>Cordial saludo, ?Me dirijo a ustedes para presentar una observación formal al estado de No Evaluado de mi proyecto. Reconozco y acepto plenamente la observación del evaluador respecto a la clasificación errónea del rubro de licencias y Cámara de Comercio. ?Deseo manifestar que este error de registro ocurrió durante el proceso de estructuración bajo la orientación técnica recibida, donde por una confusión en la interpretación de los términos se dio el visto bueno a dicha ubicación. Como emprendedora, confíe en que la revisión del asesor validaba este punto, pero acepto total responsabilidad por no haber detectado la inconsistencia a tiempo. ?Estoy totalmente dispuesta a realizar los cambios necesarios de manera inmediata. Mi compromiso es tal, que asumo la obligación de tramitar y costear las licencias con recursos propios antes de cualquier desembolso por parte del Fondo Emprender. ?Solicito su colaboración para que este error de forma no invalide meses de esfuerzo. Pido se me permita ajustar el presupuesto, retirando el rubro cuestionado, para que mi propuesta pueda ser evaluada por su impacto y viabilidad para la población víctima. ?Agradezco su comprensión y disposición para apoyarme en esta corrección. ?Atentamente, ?Sirley Muñoz Gómez  C.C. 1069304950</t>
  </si>
  <si>
    <t>NOMBRE DEL PROYECTO:  CREAR ESP - MG FRUTIVA
ID Proyecto: 120324	
Convocatoria: 159 - 1C/ Conv Nac. SENA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pago de matrícula mercantil o registro empresarial, rubro que no es financiable conforme a la normatividad vigente.
Lo anterior se identificó en el punto 12 del Plan de negocio, denominado “Necesidades y requerimientos”, donde se registró como rubro financiable el concepto “Permisos, licencias y registros Permisos y registros sanitarios y formalización empresa por valor de $1.650.000 valor que también incluye los demás permisos y licencias que estableció en la descripción de dicho ítem.”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incompleta e inexacta dentro de la etapa de evaluación. 
En consecuencia, esta situación impide continuar con el proceso de evaluación, y se ratifica el concepto como plan NO EVALUABLE, conforme al análisis realizado
Atentamente,
Fondo Emprender</t>
  </si>
  <si>
    <t>Agradecemos las observaciones del equipo evaluador y damos respuesta a las acciones de mejora: •Fortalecer la base de clientes con evidencia de tracción temprana: Recibo con importancia esta observación, sin embargo, preciso que mi emprendimiento ya registra ventas promedio mensuales y en visitas directas a talleres principalmente en el Eje Cafetero, teniendo en cuenta las ventas comprometidas con empresas como: ARG y Suministros SAS, Soluciones San Miguel S.A.S, Narváez Marín Ingeniería S.A.S, Pintucar experess, TPO Repuestos S.A.S Cali – Pereira   son algunas de las empresas con quienes ya tenemos comercialización de nuestros tapetes, sin embargo, para dar abasto a la solicitud de pedidos es necesario el recuso Fondo Emprender de tal forma que se pueda estandarizar los procesos y obtener espacios y equipos suficientes para cubrir la demanda creciente en nuestras ventas; esto respalda la meta del Año 1 (908 unidades / $138.5 M) con evidencia formal ante la convocatoria. •Aterrizar una estrategia comercial “de taller a taller”: esta estrategia que se tiene descrita en el plan de negocio en la sección 8 (Canales) permite observar la importancia de realizar gestión comercial enseñando en talleres físicos a mecánicos la usabilidad de los tapetes de tal forma que ha generado mayor impacto y atracción de clientes, así mismo dentro del proyecto se solicita recursos para realizar gestión de marketing a través de redes sociales con experiencias de clientes lo cual se ha demostrado que es una estrategia comercial de impacto. •Mayor rigor técnico las fichas de seguridad: Se elaborará, dentro del SG-SST ya presupuestado, una ficha de seguridad para cada insumo químico (PL285, Tinner 450, Tinner corriente), especificando: almacenamiento en área ventilada con tapa hermética, uso obligatorio de máscara 3M para gases (ya adquirida), guantes de nitrilo y gafas de seguridad, y protocolo de disposición de residuos con empresa gestora autorizada.  •Ajustar y verificar el presupuesto de constitución: La sección 14 del proyecto entre las filas 207 a la 212 del plan de negocio, los valores de acuerdo a los gastos de transición a S.A.S. se contemplan teniendo en cuenta los valores a registrar en Cámara de Comercio como capital de la empresa. •Presentar el certificado de tradición y libertad del local: antes de la firma del acta de inicio se presentará: contrato de arrendamiento del local en Dosquebradas (ya presupuestado a $800.000/mes en el plan operativo), certificado de uso de suelo expedido por la Secretaría de Planeación de Dosquebradas, y certificado de tradición y libertad o certificación de sana posesión del inmueble, conforme a lo requerido por la convocatoria.  •Se da seguridad de que antes de iniciar operaciones formales con la ejecución del proyecto con recursos Fondo Emprender, X-TAPE tendrá el certificado de bomberos. •Estandarizar el proceso de acabado: se implementará una lista de chequeo por lote de producción que verifique: rugosidad uniforme de la lámina de polietileno (prueba táctil y visual), ausencia de residuos de lija o suciedad antes del pegado, adhesión correcta de capas (prueba de tracción manual al 10% de cada lote), y acabados de pintura sin bordes descubiertos. Los lotes con defectos superiores al 5% se reprocesarán antes de empacar. Esto se incorporará dentro del SG-SST ya presupuestado.</t>
  </si>
  <si>
    <t xml:space="preserve">Bogotá D.C., 11 de mayo de 2026
Señores
JHON JAIME GARCES RESTREPO
Representante Legal de la Iniciativa "X-Tape"
Dosquebradas, Risaralda
Ref: Respuesta a observaciones del informe de evaluación.
Proceso: Convocatoria Nacional No. 159 "Víctimas y Vulnerables" (Proyecto ID: 120380)
Respetados señores,
De manera atenta, y en atención a las observaciones presentadas por ustedes dentro del traslado del informe de evaluación del proceso de la referencia, procedemos a dar respuesta en los siguientes términos:
1. RESUMEN DE LA OBSERVACIÓN
El proponente manifiesta su aceptación frente a los aspectos de mejora identificados por el equipo evaluador en el informe preliminar (tales como la precisión del mercado local, la gestión de la competencia, el rigor en las fichas de seguridad química, el presupuesto de constitución y la estandarización del proceso de acabado) y argumenta compromisos de subsanación, ejecución e implementación técnica y documental para fases posteriores, solicitando tácitamente que dichos compromisos sean considerados para modificar la calificación de la propuesta.
2. ANÁLISIS TÉCNICO Y JURÍDICO DE LA ENTIDAD / COMITÉ EVALUADOR
Este Comité Evaluador, en ejercicio de sus funciones y con apego estricto a los principios de transparencia, economía, objetividad y supremacía de la norma, ha analizado los argumentos expuestos por el proponente frente a los pliegos de condiciones y la normatividad del Fondo Emprender. Al respecto, nos permitimos puntualizar:
•De la inmodificabilidad del Plan de Negocios posterior al cierre: De acuerdo con el cronograma oficial de la Convocatoria Nacional No. 159 (Capítulo 2.6), el cierre definitivo de la plataforma para la postulación de proyectos se ejecutó el 06 de abril de 2026. A partir de este hito temporal, bajo el principio de preclusión, la información cargada adquiere un carácter vinculante, definitivo e inmodificable.
•Del objeto de la evaluación y la etapa de observaciones: Conforme a la metodología de evaluación descrita en el Capítulo 7.1.1 de los Términos de Referencia, la calificación de las variables se realiza "de acuerdo con la calidad, la pertinencia y la coherencia del contenido consignado en la herramienta 'Plan de negocios'". La etapa de traslado de resultados (fijada para el 05 de mayo de 2026) faculta al proponente únicamente para controvertir errores de apreciación del evaluador sobre lo que ya se encontraba taxativamente escrito en el proyecto, mas no constituye una oportunidad para subsanar omisiones, agregar datos de mercado faltantes o subsanar requisitos.
•De la naturaleza de las justificaciones presentadas: En su escrito, el proponente utiliza reiteradamente verbos en tiempo futuro y condicional ("Se elaborará... una ficha de seguridad", "antes de la firma del acta de inicio se presentará", "se implementará una lista de chequeo"). Estas afirmaciones configuran una aceptación tácita de las deficiencias advertidas originalmente por el evaluador. Por ejemplo, en el ítem 7 (Trámites Legales), el evaluador indicó con precisión técnica que "No se detalla el cumplimiento de normatividad ambiental específica por manejo de químicos", aspecto crítico considerando el uso explícito de insumos de alta volatilidad y toxicidad (como los pegantes PL285 y disolventes Tinner 450 y corriente). La promesa de corregir esto a través de actividades futuras dentro del SG-SST no desvirtúa la falta de rigor y la omisión de la viabilidad jurídica ambiental al momento de la formulación (Capítulo 7, Criterio 2).
•De la rigidez técnica financiera: Este Comité constata que el presupuesto solicitado por el proponente ($73.482.425) se ajusta al tope de 42 SMMLV vigente ($73.538.010, calculado sobre el salario mínimo normado de $1.750.905), para la modalidad de proyecto individual (Capítulo 3.1). No obstante, la viabilidad técnica exige que los elementos de planeación comercial (Ítem 1 y 3) e innovación productiva (Ítem 4) estén completamente sustentados con datos explícitos en el formulario de la plataforma, y no mediante defensas argumentativas o compromisos contractuales posteriores en sede de objeciones.
Por lo tanto, en aplicación de las directrices de Supremacía de la Norma, Cero Flexibilidad e Inmunidad a la Persuasión, este Comité no tiene la facultad legal para validar promesas de mejora futura ni para modificar puntuaciones basadas en documentos o procesos que no formaban parte integral del Plan de Negocios evaluado.
3. DECISIÓN
Por lo expuesto, SE RECHAZA la observación presentada por el proponente y el Comité Evaluador SE MANTIENE en su evaluación inicial y los puntajes asignados en el informe preliminar, toda vez que los argumentos de la réplica pretenden incorporar modificaciones y compromisos técnicos ulteriores que no fueron integrados formalmente en la herramienta del Plan de Negocios antes del cierre definitivo de la plataforma el 06 de abril de 2026, violando lo estipulado en el Capítulo 7.1.1 y el Numeral 2.6 de los Términos de Referencia de la Convocatoria No. 159.
Cordialmente,
Comité Evaluador 
</t>
  </si>
  <si>
    <t>En calidad de emprendedora y representante legal de CAMPEROS STUDIO, proyecto identificado con el número 120399, presento reclamación formal frente al informe de evaluación emitido. Si bien la iniciativa obtuvo concepto de VIABLE con 66.67 puntos, considero que varias debilidades señaladas no reflejan con precisión la información consignada en el plan ni el contexto real de operación que se ha construido desde 2023, por lo cual solicito una reevaluación integral de los componentes comercial, técnico y financiero.  Respecto a la validación comercial que el informe considera insuficiente, debo aclarar que CAMPEROS STUDIO no es una iniciativa que parte de cero, sino un emprendimiento que viene operando desde 2023 atendiendo eventos sociales, sesiones fotográficas personales, contenido para emprendimientos y manejo de imagen digital para clientes reales del territorio. Actualmente el proyecto cuenta con presencia activa en redes sociales, un portafolio real de clientes, experiencia previa en eventos de distinta naturaleza, validación práctica del servicio en Sardinata y municipios cercanos, y una relación directa con emprendedores y negocios locales que ya conocen la calidad del trabajo. Por todo esto, sí existe evidencia concreta de validación comercial y aceptación del servicio dentro del mercado objetivo, la cual se ha construido durante dos años de operación continua y no desde supuestos teóricos.  En cuanto al mercado objetivo, el informe señala que aparece dividido entre Sardinata y Cúcuta, lo que restaría enfoque territorial a la propuesta. Sobre este punto, aclaro que la inclusión de ambos municipios no representa falta de foco, sino una estrategia comercial complementaria y plenamente justificada. El proyecto tiene como base principal de operación el municipio de Sardinata, priorizando familias, jóvenes, emprendedores, comerciantes locales y eventos sociales del territorio, y es allí donde se concentra la mayor parte de la gestión comercial y del impacto social esperado. La posibilidad de atender clientes de Cúcuta se contempla únicamente como una oportunidad secundaria sustentada en la cercanía geográfica, la conectividad comercial existente y la posibilidad de ampliar la cobertura de servicios creativos sin que esto implique abandonar o diluir el enfoque local. Esta proyección permite fortalecer la sostenibilidad financiera del negocio a mediano plazo sin perder de vista que el impacto principal está en Sardinata.  Sobre la capacidad operativa que el informe considera sobreestimada para una estructura unipersonal, es necesario precisar que en el sector fotográfico y audiovisual es absolutamente común que los emprendimientos inicien con estructuras operativas pequeñas donde una misma persona desarrolla funciones de producción fotográfica, edición, atención al cliente y gestión comercial de manera integrada. La capacidad proyectada en el plan se planteó considerando una programación previa de sesiones, una agenda organizada de eventos, tiempos de edición perfectamente establecidos, la priorización de la calidad sobre el volumen de atenciones y la posibilidad de contar con apoyo externo ocasional en eventos de mayor demanda o en temporadas altas. Por esta razón, la capacidad operativa descrita sí resulta viable dentro de la etapa inicial del proyecto, y de hecho ya ha sido probada en la práctica durante los dos años de funcionamiento que registra el emprendimiento.  En lo referente a la inversión en equipos profesionales que el informe sugiere revaluar por considerarlos de gama muy alta para el mercado local, debo argumentar que dicha inversión responde a necesidades técnicas reales del servicio audiovisual y no a un criterio de consumo suntuario. Equipos como la Canon EOS R5 y los lentes profesionales permiten fotografía de alta resolución, producción de video con calidad comercial, un desempeño superior en eventos sociales y en condiciones de baja iluminación que son frecuentes en celebraciones y espacios cerrados, y una mayor durabilidad y vida útil de la inversión, lo cual reduce costos de reposición a futuro. La calidad del producto audiovisual influye directamente en la experiencia del cliente, en el posicionamiento de la marca, en la posibilidad de ampliar la cobertura comercial y en la sostenibilidad del negocio a largo plazo, por lo que esta inversión técnica sí guarda plena coherencia con la naturaleza del servicio ofrecido y con la estrategia de diferenciación frente a competidores que operan con equipos de menor capacidad.  Finalmente, sobre la sostenibilidad y el crecimiento del proyecto, el plan proyecta una evolución gradual basada en clientes ya atendidos que generan recomendación voz a voz, en el fortalecimiento progresivo de las redes sociales, en la cobertura de eventos locales y en los servicios dirigidos a emprendedores y comercios del territorio. La iniciativa busca consolidar un autoempleo formal, fortalecer la economía creativa local, facilitar el acceso a servicios audiovisuales profesionales en un municipio donde esta oferta es limitada, y brindar acompañamiento visual a pequeños emprendimientos que requieren contenido de calidad para promocionar sus productos o servicios. Todas estas proyecciones se construyeron a partir de la experiencia real del negocio y no de supuestos abstractos, lo cual les otorga un respaldo que va más allá de las cifras.  Teniendo en cuenta las aclaraciones anteriormente expuestas, solicito respetuosamente al comité evaluador revisar la valoración otorgada en los componentes comercial, técnico y financiero, considerando que el proyecto sí cuenta con validación práctica verificable, coherencia operativa demostrada y justificación técnica suficiente para fortalecer la calificación obtenida.</t>
  </si>
  <si>
    <t xml:space="preserve">Proyecto: 120399
Nombre del proyecto: CAMPEROS STUDIO
Convocatoria: 159 - 1C / Víctimas y Vulnerables
Criterio observado: Componentes comercial, técnico, legal, financiero e impacto.
Observación del postulante
El postulante solicita la revisión del resultado de evaluación, argumentando que el proyecto cuenta con validación comercial, clientes actuales, presencia digital, experiencia previa en la prestación de servicios fotográficos, conocimiento del mercado local, propuesta de valor diferenciada, estructura operativa inicial y potencial de rentabilidad. Así mismo, considera que las observaciones formuladas corresponden a aspectos susceptibles de fortalecimiento y no deberían afectar la valoración positiva del plan de negocios. 
Resumen de la observación
La observación presentada por la emprendedora de CAMPEROS STUDIO – ID 120399 solicita la revisión integral de los componentes comercial, técnico y financiero, pese a que el proyecto obtuvo concepto VIABLE con 66,67 puntos, argumentando que varias debilidades señaladas en el informe no reflejan completamente la operación real construida desde 2023; en particular, sostiene que existe validación comercial efectiva mediante atención de eventos, sesiones personales, contenido para emprendimientos, presencia activa en redes sociales, portafolio y clientes reales en Sardinata y municipios cercanos; que la inclusión de Cúcuta no implica falta de enfoque territorial, sino una estrategia secundaria de expansión sin perder como base el mercado local de Sardinata; que la capacidad operativa unipersonal es viable para la etapa inicial, dado que en el sector fotográfico es habitual asumir de forma integrada la producción, edición, atención y gestión comercial, con apoyo ocasional en temporadas de mayor demanda; que la inversión en equipos profesionales como cámara y lentes de alta gama responde a necesidades técnicas de calidad, durabilidad, diferenciación y producción audiovisual en condiciones exigentes, y no a una compra sobredimensionada; y que la sostenibilidad del proyecto se soporta en la experiencia acumulada, la recomendación voz a voz, el fortalecimiento de redes sociales, la cobertura de eventos locales y el acompañamiento a emprendedores, por lo cual solicita reconsiderar la valoración asignada al reconocer que el plan cuenta con validación práctica, coherencia operativa y justificación técnica suficiente para fortalecer la calificación obtenida.
Respuesta del evaluador
Revisada la observación presentada y contrastada con el informe de evaluación y el plan de negocios, se ratifica que las fortalezas señaladas por el postulante fueron reconocidas y valoradas dentro del proceso evaluativo. El informe indica expresamente que CAMPEROS STUDIO no parte de cero, que cuenta con validación práctica desde 2023, presencia digital activa, atención previa de eventos sociales, sesiones personales y apoyo a emprendimientos locales, lo cual constituye una base favorable para el desarrollo del proyecto. También se reconoce que la iniciativa identifica tres líneas de servicio: sesiones fotográficas profesionales, creación de contenido para redes sociales y cubrimiento fotográfico y de video para eventos. 
No obstante, se precisa que la evaluación de Fondo Emprender no se realiza sobre variables aisladas, sino sobre la integralidad del plan de negocios, su coherencia entre componentes y su capacidad real de ejecución conforme a lo establecido en la convocatoria. Por tanto, la existencia de ventas indicadas, clientes potenciales o validación inicial no implica que deban omitirse los aspectos técnicos, comerciales, legales, financieros y de impacto que requieren fortalecimiento. La viabilidad del modelo se analiza de manera conjunta, verificando si el mercado, la capacidad instalada, la inversión, los costes, las ventas, el recurso humano, la operación y el impacto guardan coherencia entre sí. 
Frente al componente comercial, se reconoce la relevancia de que el plan incluya validación con clientes actuales y presencia digital activa, así como una identificación de perfiles de cliente como jóvenes, emprendedores, madres jóvenes, familias y pequeños negocios. El informe también valora que la propuesta atienda necesidades reales del territorio, como fotografía para eventos, imagen personal, emprendimientos y contenido para redes sociales, con enfoque en población de estratos 1, 2 y 3. 
Sin embargo, se ratifica que el componente comercial requiere mayor precisión. El informe señala que el mercado objetivo aparece dividido entre Sardinata y Cúcuta, lo cual reduce el foco territorial y dificulta determinar con exactitud dónde está la mayor oportunidad comercial. También se indica que la sustentación estadística es débil y que el análisis de competencia no profundiza suficientemente en portafolios comparables, tiempos de entrega, niveles de calidad, participación real de mercado ni presencia de competidores informales. Estas observaciones son relevantes porque, aunque exista validación inicial, se requiere contar con soporte cuantitativo suficiente para establecer si la demanda proyectada, los precios y la estrategia comercial son realmente sostenibles. 
Respecto a la validación de clientes actuales, se reconoce que el plan menciona acercamientos con clientes potenciales interesados en servicios de fotografía para redes sociales, marca personal y eventos, así como presencia en Facebook, Instagram, portafolio en construcción, evidencia fotográfica y contactos de posibles clientes. No obstante, esta información no reemplaza la necesidad de presentar un histórico de ventas más estructurado, que permita identificar clientes atendidos, servicios efectivamente vendidos, frecuencia, valores cobrados, disponibilidad a pagar, precios reales, ingresos generados y comportamiento de recompra. Sin esta información, la validación comercial resulta útil como antecedente cualitativo, pero no es suficiente para consolidar completamente el componente comercial ni para validar con precisión el componente financiero. 
Frente al componente técnico, se reconoce que el proyecto describe de manera comprensible el proceso de atención al cliente, planeación, preparación del espacio, toma del material, edición, entrega y seguimiento. El informe también señala que la iniciativa presenta una estructura clara y que demuestra conocimiento operativo del servicio que pretende prestar. 
Sin embargo, se ratifica que persisten vacíos técnicos relevantes. El informe indica que la descripción de los servicios es todavía general en aspectos como número exacto de entregables, alcance real de cada paquete, tiempos de edición y especificaciones finales del producto entregado al cliente. Esta precisión es necesaria para validar la capacidad instalada, los precios, los tiempos de entrega, la promesa comercial y los costes asociados a cada servicio. En particular, en la línea de creación de contenido no queda suficientemente claro cuántas piezas corresponden a fotos, cuántas a vídeo ni cuáles son los límites del servicio. 
También se ratifica la observación sobre capacidad operativa. El informe señala que la capacidad instalada resulta sobreestimada frente a una operación unipersonal, dado que una sola persona tendría que atender simultáneamente fotografía, edición, comercialización, administración y seguimiento. Esta observación no desconoce la experiencia de la emprendedora, sino que advierte que el crecimiento proyectado debe corresponder con una carga operativa realista. Por ello, no basta con indicar que se han prestado servicios; es necesario demostrar que la producción mensual proyectada se ajusta a tiempos reales de toma, edición, desplazamientos, atención al cliente, comercialización y administración, y que por tanto una sola persona logrará todas estas actividades mientras se incrementan las ventas.
Frente al componente legal, se reconoce que el plan contempla operar como persona natural con establecimiento de comercio e identifica trámites básicos como registro en Cámara de Comercio, RUT y uso de suelo, lo cual es coherente con una actividad de fotografía y creación audiovisual. El informe también valora que la emprendedora haya identificado la necesidad de formalizar la iniciativa y haya investigado requisitos y obligaciones tributarias. 
No obstante, se ratifica que el componente legal requiere fortalecimiento. El informe indica que el proyecto aún no cuenta con un lugar de operación definido, lo cual afecta la claridad sobre uso del suelo, establecimiento de comercio y condiciones reales para el montaje del estudio. Adicionalmente, se requiere desarrollar con mayor profundidad obligaciones como la afiliación a seguridad social del emprendedor y la revisión de permisos aplicables cuando se realicen grabaciones o coberturas en espacios públicos, según el tipo de servicio contratado. Estos aspectos son relevantes para la formalización, la ejecución y la prevención de contingencias operativas. 
Frente al componente financiero, se reconoce que el informe identifica elementos positivos, como la intención de organizar ventas, costes, gastos, equipo de trabajo, requerimientos e indicadores. También se reconoce que el valor solicitado al Fondo Emprender corresponde a $73.538.010 y se ubica dentro del rango permitido para un proyecto individual con la generación mínima de empleo exigida, y que hay coherencia básica entre el tipo de negocio y algunos gastos recurrentes como internet, energía, arriendo, programas de edición, publicidad y mantenimiento de equipos. 
Sin embargo, se ratifica que el financiero es el componente donde se concentran las principales alertas. El informe señala inconsistencias en las proyecciones de ventas, con comportamientos entre años y meses que no reflejan claramente una curva de crecimiento propia de un negocio en consolidación. En el plan se observan proyecciones mensuales por producto y años, pero se requiere que estas cifras estén sustentadas con histórico de ventas, precios efectivamente cobrados, disponibilidad a pagar, ingresos actuales, costes anuales y capacidad real de atención. La cifra de clientes actuales o interesados, por sí sola, no permite validar completamente el componente comercial ni el financiero si no se acompaña de trazabilidad cuantitativa y evidencia de comportamiento real de ingresos y costes. 
También se ratifica que debe incorporarse estacionalidad. El informe advierte que en servicios fotográficos suelen existir temporadas altas asociadas a grados, celebraciones, fin de año, Día de la Madre u otras fechas especiales, pero estas variaciones no están suficientemente reflejadas en la proyección. En consecuencia, la formulación debe ajustar las ventas a la realidad del mercado local, las temporadas de mayor demanda y los tiempos efectivos de prestación del servicio. 
Respecto a necesidades y requerimientos, se ratifica la necesidad de revisar la pertinencia de la inversión. El informe señala que la estructura de inversión incluye equipos de gama muy alta, como una Canon EOS R5 y un lente profesional de alto valor, que pueden resultar sobredimensionados para el mercado local objetivo y para la etapa actual del negocio. La recomendación no desconoce que el proyecto requiera dotación técnica, sino que invita a evaluar si la inversión solicitada guarda proporción con el mercado, los precios, la capacidad de venta, la etapa del emprendimiento y la recuperación esperada. 
Asimismo, se ratifica la necesidad de revisar la relación entre capacidad operativa, estructura de costes y proyección de ingresos. El plan registra costes fijos como internet, energía eléctrica, suscripción a programas de edición, mantenimiento básico de equipos y arriendo; también registra costes variables por producto, tales como energía durante sesión y edición, internet, desgaste de equipos, ambientación y transporte local. Esta estructura es un avance, pero debe conectarse con una proyección anual coherente, con unidades vendidas realistas, precios sustentados, margen de contribución y capacidad operativa efectiva. 
Frente al componente de impacto, se reconoce que el informe valora positivamente que la iniciativa no parta de cero, que opere desde 2023, que haya atendido clientes, que cuente con equipos básicos y presencia digital activa, y que pueda aportar a la visibilidad de emprendedores locales, conservación de recuerdos familiares, reducción de impresiones mediante entregas digitales y modernización de la oferta audiovisual del municipio. 
No obstante, se ratifica que el impacto requiere pasar de la intención a la medición. El informe señala que faltan líneas base claras sobre ventas actuales, número de clientes atendidos, crecimiento esperado mes a mes y resultados verificables para demostrar cómo evolucionará el negocio después de la inversión. También indica que las metas de sostenibilidad del autoempleo y permanencia del proyecto requieren mayor profundidad. En consecuencia, es necesario formular indicadores concretos como clientes mensuales actuales, valor promedio por servicio, ingresos base, tiempos de entrega actuales, número de eventos atendidos y metas realistas de crecimiento. 
En cuanto a la afirmación de que las ventas indicadas demuestran viabilidad, se precisa que estas fueron valoradas positivamente, pero no permiten omitir los demás aspectos por mejorar. La evaluación reconoce la validación inicial y por ello el proyecto obtiene concepto VIABLE; sin embargo, el análisis integral también muestra que se requiere mayor coherencia cuantitativa entre mercado, capacidad instalada, precios, ventas, inversión, costes, lugar de operación e impacto. La viabilidad del plan no se determina únicamente por la existencia de clientes o ventas indicadas, sino por la consistencia global del modelo de negocio. 
Aspectos relevantes a fortalecer por componente
En el componente comercial se debe delimitar con mayor claridad el mercado objetivo, priorizando Sardinata y su zona de influencia inmediata, fortalecer el soporte cuantitativo, presentar registros de clientes atendidos, servicios vendidos, frecuencia, precios cobrados, disponibilidad a pagar y análisis competitivo con competidores formales e informales. 
En el componente técnico se debe precisar el alcance exacto de cada servicio, número de fotos, videos, entregables, retoques, duración de sesiones, tiempos de edición, formatos de entrega y límites de cada paquete, así como ajustar la capacidad instalada a una operación realista para una sola persona. 
En el componente legal se debe definir el lugar de operación, precisar el uso de suelo, fortalecer la ruta de formalización, incorporar afiliación a seguridad social y revisar permisos complementarios para grabaciones o coberturas en espacios públicos. 
En el componente financiero se deben corregir inconsistencias en la proyección de ventas, incorporar estacionalidad, validar precios, ingresos y costes anuales, revisar la pertinencia de equipos de gama alta, equilibrar la inversión entre equipos, promoción, capital de trabajo y adecuación del punto de atención, y ajustar la relación entre mercado real, capacidad operativa y estructura de costes. 
En el componente de impacto se deben convertir las expectativas en indicadores medibles, incluyendo clientes mensuales actuales, valor promedio por servicio, ingresos base, tiempos de entrega, número de eventos atendidos, metas de crecimiento y ruta de sostenibilidad del autoempleo. 
Concepto
Revisada la observación presentada y contrastada con el informe de evaluación y el plan de negocios, se ratifica que CAMPEROS STUDIO presenta potencial, validación inicial y fortalezas relevantes, las cuales fueron incorporadas en la calificación final. La evaluación valora positivamente los aspectos cualitativos mencionados por el postulante, como experiencia previa, presencia digital, conocimiento del cliente y pertinencia territorial; sin embargo, dichas fortalezas no permiten obviar la necesidad de fortalecer la coherencia cuantitativa e integral del plan de negocios. 
En consecuencia, se ratifica el concepto emitido, reiterando que la evaluación analiza el modelo de negocio de manera conjunta conforme a la convocatoria, y que se requieren precisiones adicionales para validar adecuadamente la financiación y la ejecución del proyecto. Estas observaciones no desconocen el potencial del negocio; por el contrario, constituyen herramientas para que, en caso de financiación o eventual reformulación, el proyecto sea más sólido, más ejecutable y más coherente con las condiciones reales del mercado de Sardinata. 
Efecto
Se ratifica la calificación final de 66,67 y el concepto VIABLE, sin modificación. La observación presentada no genera ajuste en el resultado, dado que las fortalezas indicadas ya fueron reconocidas y valoradas en el puntaje; no obstante, se invita al postulante a reformular o fortalecer el plan incorporando las observaciones señaladas, especialmente en histórico de ventas, disponibilidad a pagar, precios, ingresos, costes anuales, capacidad instalada, inversión, lugar de operación e indicadores de impacto, lo cual permitirá hacer más viable y sostenible el plan de negocio.
</t>
  </si>
  <si>
    <t xml:space="preserve">Componente Comercial El plan delimita con precisión los conceptos de cliente y consumidor, reconociendo que son categorías distintas pero complementarias. Los clientes institucionales (ej. Panotti en Barranquilla, Puntos Fríos JESED en Cartagena) cumplen la función de ser socios estratégicos y canales de distribución, mientras que los consumidores finales generan volumen, fidelidad y posicionamiento de marca. Ambos segmentos fueron abordados de manera simultánea, con resultados verificables en validación comercial. La observación sobre ausencia de variables comparativas desconoce que gran parte de esta información sí está consignada en el plan. Lo que no se incluye en detalle responde a una limitación técnica del formato oficial en Excel, que no permite adjuntar documentos adicionales ni ampliar con soportes externos. Por tanto, no se trata de falta de evidencia, sino de una restricción propia de la herramienta. Componente Técnico El plan establece con claridad que la actividad principal es la producción y comercialización de café orgánico y miel artesanal. Las operaciones de cafetería, maquila y experiencias pedagógicas se presentan como actividades complementarias, diseñadas para fortalecer la propuesta de valor y enriquecer la experiencia del consumidor. Limitar la evaluación únicamente a los tres productos empacados desconoce que el plan contempla una estrategia de crecimiento por fases. El proyecto cuenta con 17 meses de producción y comercialización efectiva, finca en producción, hectáreas cultivadas, apiarios y capital humano, lo que demuestra capacidad instalada real y sostenible. La observación sobre ausencia de información en rendimientos, mermas o trazabilidad responde nuevamente a las restricciones del formato oficial, que no permite adjuntar soportes adicionales. Componente Legal Se reconoce el error de redacción al mencionar SAS o persona natural comerciante. Actualmente la empresa actúa como persona natural, pero la intención principal es avanzar hacia una constitución legal como asociación, coherente con la convocatoria y con acompañamiento del SENA y Fondo Emprender. El plan reconoce que café y miel tienen rutas sanitarias diferenciadas ante INVIMA, y por ello se aclara que ambos productos deben contar con certificado o notificación sanitaria. Además, la iniciativa cuenta con el acompañamiento del Centro de Valor Agregado del SENA Regional Atlántico, lo que garantiza gestión técnica especializada. Las observaciones de ambigüedad se derivan de las limitaciones del formato Excel, que no permite adjuntar documentación adicional. Componente Financiero Las proyecciones de ventas se construyeron sobre la puesta en marcha con recursos de Fondo Emprender, lo que explica la diferencia con las ventas históricas. La cobertura parcial de costos fijos, insumos y nómina responde a la regla de la convocatoria que solo permite financiar hasta seis meses de operación. La empresa se compromete a cubrir con recursos propios el resto del año, optimizando los fondos en maquinaria y tecnificación. La inversión planteada no está sobredimensionada, sino orientada a consolidar un centro de experiencia integral, que fortalece la monetización y diversificación de ingresos. La TIR positiva del 29% evidencia la viabilidad financiera del proyecto. Componente Impacto El plan evidencia asociatividad, propósito común, impacto social, territorial y ambiental. La observación sobre falta de sustento documental desconoce que el formato oficial no permite adjuntar pruebas externas, pero la información está consignada de manera explícita en el plan. El proyecto ya cuenta con finca en producción, apiarios, experiencia piloto de ventas, presencia en redes sociales y aliados estratégicos, lo que demuestra impacto real en empleo, organización comunitaria y dinamización económica local. Además, se incluyen prácticas ambientales diferenciadas como cultivo sin químicos, aprovechamiento de residuos y empaques biodegradables. Solicitud:  Con fundamento en lo anterior, solicito respetuosamente que el plan de negocio Sabor a Herencia sea revisado nuevamente, que se revalide el informe de evaluación y que se ajuste el puntaje otorgado, reconociendo la información consignada y la viabilidad real de la iniciativa. </t>
  </si>
  <si>
    <t xml:space="preserve">Fecha 16/05/2026 Proyecto: 120556
Nombre del proyecto: SABOR A HERENCIA
Convocatoria: 159 - 1C / Víctimas y Vulnerables
Criterio observado: Componentes comercial, técnico, legal, financiero e impacto, en relación con la solicitud de revisión del puntaje final de 60,46 puntos y del concepto NO VIABLE emitido para el plan de negocio SABOR A HERENCIA. 
Observación del postulante: El postulante solicita que se revalide el informe de evaluación y se ajuste el puntaje otorgado, argumentando que el plan sí diferencia cliente y consumidor, cuenta con aliados comerciales, base productiva, finca en producción, apiarios, experiencia de ventas, avances técnicos, intención de formalización asociativa, TIR positiva del 29 % e impacto social, ambiental y territorial. 
Resumen de la observación: La observación señala que varias debilidades identificadas en la evaluación se derivan de limitaciones del formato oficial en Excel, el cual, según el postulante, no permite adjuntar soportes externos o ampliar evidencias. También sostiene que las actividades de cafetería, maquila y experiencias pedagógicas son complementarias y hacen parte de una estrategia de crecimiento por fases; que la cobertura parcial de costes responde a las reglas de financiación; y que la inversión solicitada busca consolidar un centro de experiencia integral. 
Respuesta del evaluador: Revisada la observación presentada, el plan de negocios y el informe de evaluación, se ratifica la decisión emitida inicialmente. El informe reconoce que SABOR A HERENCIA presenta fortalezas relevantes, entre ellas una propuesta con identidad, relato de origen, experiencia productiva previa, finca en producción, apiarios, validación comercial inicial, presencia en redes, potencial asociativo y atributos diferenciales asociados a café, miel, trazabilidad, origen y conexión cultural. 
No obstante, la observación no desvirtúa las debilidades de coherencia interna identificadas en la evaluación. En el componente comercial, aunque el plan menciona clientes institucionales como Panotti y Puntos Fríos JESED, así como consumidores finales con perfiles diferenciados, persiste la necesidad de precisar el segmento prioritario de entrada, el peso esperado de cada canal, las metas de conversión y la relación entre validación comercial, cantidades proyectadas y capacidad real de atención. 
En el componente técnico, se reconoce que el proyecto registra procesos de café y miel, capacidad instalada, finca con café en producción, hectáreas en recuperación, apiarios, maquinaria básica y prácticas de transformación inicial. Sin embargo, se mantiene la observación sobre la desalineación entre el alcance narrado del proyecto centro de experiencia, cafetería, maquila y experiencias pedagógicas y los productos formalmente registrados para monetización, que corresponden a café natural de 250 gramos, café natural de 500 gramos y miel de 358 ml. 
En el componente legal, el plan marca la figura de asociación, pero en la descripción de constitución legal se refiere a inscripción como persona jurídica SAS o persona natural comerciante, lo que mantiene una ambigüedad relevante sobre la estructura jurídica real del negocio. Esta situación no constituye solo un aspecto de redacción, dado que la forma jurídica impacta la representación, administración de recursos, obligaciones legales, toma de decisiones y coherencia con el carácter asociativo del proyecto. 
Respecto al componente financiero, aunque el modelo registra una TIR del 29 % y el postulante argumenta que las proyecciones parten de la puesta en marcha con recursos de Fondo Emprender, se mantiene la debilidad relacionada con la coherencia entre ventas proyectadas, ventas históricas, inversión solicitada, costes, personal y operación continua. El plan proyecta ingresos sobre tres productos empacados, pero incluye cargos asociados a cafetería, maquila y experiencias pedagógicas, además de inversiones como máquina de espresso, vitrinas, muebles, granizadora, máquina de hielo y otros activos vinculados a un modelo ampliado que no queda plenamente integrado en la estructura formal de ingresos. 
Adicionalmente, el plan registra costes fijos como arriendo y servicios públicos por cuatro meses, y nómina y otros gastos preoperativos igualmente concentrados en cuatro meses, mientras la operación se proyecta para el año completo. Esta situación respalda la observación del informe sobre la necesidad de reestructurar costes y gastos para cubrir de forma coherente la operación anual, sin que la explicación del postulante sobre financiación parcial elimine el riesgo de sostenibilidad operativa. 
En el componente de impacto, se reconoce el valor social, territorial y ambiental del proyecto, así como la intención de generar empleo, fortalecer la asociatividad campesina, utilizar empaques biodegradables y promover prácticas agroecológicas. Sin embargo, el informe identificó que el impacto ambiental repite información del impacto económico y requiere metas propias, medibles y diferenciadas; asimismo, el mapa de actores presenta inconsistencias de forma y rol institucional que deben depurarse para fortalecer la verificabilidad del componente. 
Frente al argumento sobre las limitaciones del formato oficial en Excel, se precisa que la evaluación se realiza con base en la información registrada en el plan de negocios y en la coherencia verificable entre sus componentes. El propio instrumento señala que la información debe diligenciarse de manera clara, coherente y verificable, y que la información registrada es responsabilidad del emprendedor o grupo postulante. 
De conformidad con los términos de referencia de la Convocatoria 159 - 1C / Víctimas y Vulnerables, el Acuerdo 010 de 2019, el Acuerdo 007 de 2025, el Acuerdo 03 de 2024 y demás disposiciones vigentes del Fondo Emprender, la viabilidad debe sustentarse en la consistencia integral del plan, incluyendo claridad del modelo de negocio, pertinencia de la inversión, coherencia financiera, capacidad operativa, ruta legal y sanitaria, y verificabilidad de los impactos. En este caso, la observación ratifica fortalezas ya reconocidas en el informe, pero no aporta elementos suficientes para modificar el puntaje ni el concepto emitido. 
Concepto: Se ratifica la decisión del evaluador y se mantiene el concepto de evaluación NO VIABLE.
Efecto: No se ajusta el puntaje ni el concepto de evaluación. Se mantiene la calificación de 60,46 puntos y el concepto NO VIABLE. 
</t>
  </si>
  <si>
    <t xml:space="preserve">Respetados señores  Cordial saludo  Por medio de la presente me permito presentar Observaciones Técnicas de Aclaración, al informe de evaluación de nuestro plan de negocios No. 120627 – INDUSTRIAS CLAM SAS, esperando con estas dar mayor claridad y por supuesto tratar de mejorar la calificación. Las siguientes observaciones buscan precisar aspectos del informe de evaluación que pueden fortalecerse con mayor claridad técnica y contextual Asi: 1. Componente Comercial 1.1 Mercado y comportamiento de consumo. El proyecto parte de experiencia real en maquila y comercialización de cápsulas, lo que ha permitido identificar patrones de recompra en consumidores de perfil medio y alto, especialmente en canales institucionales y segmentos premium. 1.2 Proyecciones y canales. Las proyecciones de ventas fueron construidas con base en experiencia operativa previa. El canal institucional presenta compras recurrentes y programadas, mientras que el canal directo ofrece mayores márgenes. Por ello se planteó un crecimiento conservador y gradual. 1.3 Diferenciación del producto. Café MontesCo se diferencia por integrar análisis físico y sensorial, tostión, molienda y encapsulado bajo control directo, permitiendo mayor frescura, trazabilidad y homogeneidad del producto. 1.4 Estrategia comercial. Las acciones digitales y promocionales complementan una estrategia basada en relacionamiento comercial directo, muestras físicas y validación sensorial del producto en segmentos premium. 2. Componente Técnico 2.1 Capacidad instalada. El fortalecimiento no parte de una planta nueva. La empresa ya opera procesos de trilla, tostión, molienda y encapsulado. Las inversiones buscan resolver cuellos de botella y mejorar eficiencia y estabilidad operativa. 2.2 Justificación de inversiones. Las mejoras propuestas responden a necesidades identificadas en operación real: trazabilidad mediante marcación en línea, optimización neumática de encapsulado y mejora de uniformidad de molienda. 2.3 Valor técnico del producto. El proyecto incorpora control de frescura, dosificación precisa, estabilidad de sellado y control de perfil de tostión, factores críticos en cápsulas premium. 2.4 Reducción de riesgo. La empresa ya cuenta con experiencia en calibración, sellado, molienda y operación de maquinaria de encapsulado, reduciendo el riesgo técnico de implementación. 3. Componente Legal 3.1 Formalización. La empresa cuenta con matrícula mercantil vigente, RUT, facturación electrónica, registro de marca e INVIMA para café tostado y molido. 3.2 Requisitos sectoriales. Las renovaciones y trámites pendientes corresponden a procesos periódicos normales del sector cafetero y no representan limitaciones para la ejecución. 3.3 DOFA y riesgos. El proyecto ya contempla riesgos asociados al posicionamiento comercial y competencia premium, razón por la cual las proyecciones fueron formuladas bajo escenarios conservadores. 4. Componente Financiero 4.1 Relación inversión–resultado. Las inversiones propuestas están orientadas a mejorar eficiencia productiva, control de calidad, reducción de pérdidas y fortalecimiento de la línea de marca propia. 4.2 Sustento de proyecciones. Las proyecciones financieras fueron construidas con base en experiencia previa en encapsulado y comportamiento real de costos e insumos. 4.3 Implementación gradual. El fortalecimiento permitirá mantener ingresos por maquila mientras se consolida la línea propia, reduciendo riesgos operativos y financieros. 5. Componente de Impacto 5.1 Línea base. La empresa ya cuenta con antecedentes reales de producción y ventas derivados de su operación de maquila, lo que permite establecer comparativos verificables. 5.2 Impacto económico. El fortalecimiento busca migrar gradualmente de maquila a comercialización de marca propia, mejorando márgenes y sostenibilidad empresarial. 5.3 Impacto tecnológico y ambiental. Las mejoras propuestas fortalecen trazabilidad, estabilidad de encapsulado, eficiencia operativa y reducción de pérdidas en molienda y dosificación. 5.4 Aliados estratégicos. La empresa ya mantiene relacionamiento con universidades, Cámara de Comercio y actores regionales, base sobre la cual se proyecta ampliar canales institucionales y premium. Cordialmente  Lina María Vásquez Diaz </t>
  </si>
  <si>
    <t>Una vez revisada la observación presentada por la emprendedora, el informe de evaluación y el plan de inversión, se ratifica el concepto emitido y el puntaje asignado. El informe reconoce que INDUSTRIAS CLAM SAS cuenta con trayectoria empresarial, experiencia técnica y una propuesta orientada al fortalecimiento de una marca propia de café de especialidad en cápsulas. En el componente comercial, se reconoce la experiencia en maquila, canales institucionales y segmentos premium; sin embargo, se mantiene la recomendación de profundizar aspectos como caracterización del cliente, frecuencia de recompra, metas comerciales e indicadores de efectividad. En el componente técnico, se evidencia que la empresa cuenta con infraestructura, maquinaria y procesos productivos en funcionamiento, además de necesidades técnicas claramente identificadas. No obstante, se recomienda ampliar la información sobre especificaciones, rendimientos y relación entre capacidad instalada y metas comerciales. Respecto al componente legal, se ratifica que este es uno de los puntos fuertes del proyecto, debido a su formalización, registros y cumplimiento normativo vigente. En el componente financiero, se reconoce que la inversión solicitada busca resolver cuellos de botella técnicos y fortalecer la transición hacia producto propio; sin embargo, se recomienda mejorar la desagregación de costos, gastos e inversiones, así como la trazabilidad entre presupuesto y resultados esperados. En cuanto al impacto, se reconoce el potencial de mejora en márgenes, empleo y eficiencia productiva, así como la articulación con actores institucionales. No obstante, se recomienda precisar línea base e indicadores de medición. En consecuencia, las observaciones presentadas complementan el contexto del proyecto, pero no modifican el puntaje ni el concepto, ya que las recomendaciones corresponden a oportunidades de mejora para el seguimiento y ejecución del plan de inversión, sin afectar la viabilidad otorgada. Se ratifica la evaluación realizada, manteniendo el concepto de VIABLE para el proyecto INDUSTRIAS CLAM SAS. Se mantiene el puntaje de 83.19 y no se ajusta el concepto de evaluación.</t>
  </si>
  <si>
    <t>SOLICITUD DE RECONSIDERACIÓN DE PUNTAJE PLAN DE NEGOCIOS AIRE INGENIERÍA CONVOCATORIA 159-1C VÍCTIMAS Y VULNERABLES – FONDO EMPRENDER  El plan de negocios AIRE INGENIERÍA obtuvo una calificación de 70,93 puntos con concepto VIABLE dentro de la Convocatoria 159-1C de Víctimas y Vulnerables. De manera respetuosa, se solicita la reconsideración integral del puntaje otorgado, teniendo en cuenta los elementos técnicos, financieros, comerciales, operativos y normativos expuestos en el presente documento, los cuales evidencian una solidez superior a la inicialmente reconocida durante el proceso de evaluación.  El proyecto es liderado por Cristian David Duque Cárdenas, víctima del conflicto armado, cuya experiencia personal ha fortalecido su visión de superación y emprendimiento. Debido a las dificultades de acceso a oportunidades laborales formales, nace la iniciativa de consolidar una empresa seria, estructurada y sostenible, orientada a la generación de ingresos, crecimiento empresarial y aporte al desarrollo económico, en concordancia con el propósito de inclusión productiva impulsado por Fondo Emprender.  COMPONENTE COMERCIAL  Frente a la recomendación relacionada con la definición del cliente principal y la línea de mayor tracción comercial, el plan de negocios establece con claridad ambos aspectos.  El cliente objetivo principal corresponde a propietarios de inmuebles en arriendo y usuarios con múltiples equipos de climatización, segmento que presenta una necesidad recurrente de mantenimiento preventivo y correctivo. El ticket promedio estimado se encuentra entre $900.000 y $2.200.000, con una frecuencia mínima de contratación bianual, permitiendo estabilidad operativa y recurrencia comercial.  La línea de mayor tracción durante la etapa inicial corresponde al servicio de mantenimiento preventivo y correctivo, con una proyección de 103 servicios durante el primer año, superando las 91 instalaciones y las 22 operaciones de suministro proyectadas. Esta distribución responde a la lógica real del mercado, considerando que existe un parque instalado estimado entre 3.000 y 5.000 equipos en la zona objetivo, los cuales requieren atención técnica constante sin necesidad de crear demanda desde cero.  Lo anterior evidencia que el modelo comercial planteado no depende de escenarios hipotéticos, sino de una necesidad ya existente y permanente en el mercado.  COMPONENTE OPERATIVO Y CAPACIDAD INSTALADA  Respecto a la recomendación de ajustar la relación entre capacidad instalada, proyección de ventas e indicadores operativos, el modelo financiero oficial presenta coherencia técnica y operativa.  Durante el Año 1 se proyectan 216 servicios distribuidos progresivamente mes a mes, incluyendo instalaciones, mantenimientos y actividades de suministro técnico. La observación relacionada con la visualización de servicios expresados en fracciones corresponde a una condición de presentación tabular del formulario y no a una inconsistencia entre la capacidad operativa y las proyecciones comerciales.  La estructura operativa propuesta es consistente con la capacidad real del negocio y con el comportamiento esperado de la demanda, permitiendo una ejecución viable de las actividades proyectadas.  COMPONENTE FINANCIERO  El modelo financiero del proyecto presenta indicadores sólidos de rentabilidad y sostenibilidad.  Para el Año 1 se proyectan ventas por $113.300.000, con costos y gastos plenamente estructurados y diferenciados, incluyendo materia prima por $39.592.000, mano de obra por $20.941.078, costos fijos por $5.180.000 y gastos administrativos y de ventas por $22.650.000, generando una utilidad neta proyectada de $21.786.922.  Los costos variables fueron construidos de manera independiente para cada línea de servicio, incorporando insumos específicos para instalaciones, mantenimientos y suministro de equipos y repuestos. Asimismo, los permisos y adecuaciones requeridas se encuentran presupuestados dentro del modelo financiero.  Los indicadores proyectados reflejan una estructura financieramente viable:  TIR: 37,42% VPN: $116.926.673 Utilidad acumulada equivalente a 2,62 veces el capital solicitado Relación VPN/Inversión superior a 1,6 veces Costos fijos equivalentes al 4,6% de las ventas Crecimiento proyectado de ventas desde $113.300.000 hasta $188.171.070 en cinco años  Estos resultados validan matemáticamente la coherencia entre la proyección comercial, la estructura de costos y la operación planteada.  COMPONENTE LEGAL Y NORMATIVO  El proyecto se estructuró jurídicamente bajo la figura de persona natural, modalidad que corresponde de manera precisa al modelo operativo planteado para la prestación de servicios técnicos especializados bajo el código CIIU 4322.  AIRE INGENIERÍA desarrollará exclusivamente actividades de prestación de servicios a domicilio, incluyendo:  Instalación de sistemas Mini Split, Cassette, Piso Techo, Multi Split y tipo Paquete. Mantenimiento preventivo y correctivo. Revisión eléctrica, verificación de refrigerante y reparación de equipos. Suministro de equipos y repuestos con entrega e instalación en sitio.  Ninguna de estas actividades requiere atención presencial permanente al público ni funcionamiento mediante establecimiento comercial abierto.  En este sentido, la Ley 232 de 1995 establece obligaciones relacionadas con establecimientos de comercio abiertos al público, condición que no corresponde al modelo operativo del proyecto. De igual forma, la Ley 1801 de 2016, artículo 89, define los establecimientos abiertos al público como espacios destinados a la atención física de usuarios, situación distinta a la prestación de servicios técnicos domiciliarios.  Adicionalmente, el Decreto 2106 de 2019, en el marco de la política antitrámites, diferencia los prestadores de servicios domiciliarios frente a establecimientos comerciales tradicionales, reduciendo cargas administrativas innecesarias para modelos de operación como el planteado.  Por lo anterior, la estructura jurídica definida en el plan de negocios corresponde de manera adecuada y coherente con la naturaleza real de la operación propuesta.  IMPACTO SOCIAL Y PROPÓSITO DEL PROYECTO  AIRE INGENIERÍA no representa únicamente una unidad productiva viable desde el punto de vista técnico y financiero. Representa también un proceso de formalización laboral, generación de ingresos y construcción de oportunidades económicas sostenibles a través de la prestación de servicios técnicos especializados.  El proyecto se encuentra alineado con los objetivos de inclusión económica y fortalecimiento empresarial promovidos por Fondo Emprender, contribuyendo además a la formalización de servicios técnicos, dinamización económica local y generación de valor en el territorio.  En consideración a los argumentos expuestos, se solicita respetuosamente la reconsideración integral del puntaje otorgado al plan de negocios AIRE INGENIERÍA, teniendo en cuenta que los elementos técnicos, financieros, comerciales y normativos evidencian una viabilidad y estructuración superiores a las inicialmente reflejadas en la evaluación realizada.</t>
  </si>
  <si>
    <t xml:space="preserve">ID Proyecto: 120753 
Nombre del proyecto: AIRE INGENIERÍA 
Convocatoria: 159 - 1C / Víctimas y Vulnerables
Criterio observado:
Componentes comercial, técnico-operativo, legal-normativo, financiero e impacto, relacionados con la definición del cliente principal, línea de servicio de arranque, capacidad instalada, coherencia de ventas, estructura de costes y gastos, figura jurídica, ruta normativa ambiental y técnica, avances verificables, plan operativo, indicadores de impacto y mapa de actores. 
Observación del postulante:
El postulante solicita la reconsideración integral del puntaje otorgado al plan de negocios AIRE INGENIERÍA, argumentando que el proyecto presenta solidez comercial, operativa, financiera, legal y social superior a la inicialmente reconocida. Señala que el cliente objetivo principal corresponde a propietarios de inmuebles en arriendo y usuarios con múltiples equipos de climatización; que la línea de mayor tracción inicial será el mantenimiento preventivo y correctivo; que la capacidad operativa y la proyección de ventas son coherentes; que los indicadores financieros —incluida una TIR de 37,42%— demuestran viabilidad; y que la figura jurídica como persona natural resulta adecuada para la prestación de servicios técnicos domiciliarios.
Resumen de la observación del postulante:
La observación se orienta a solicitar un mayor reconocimiento del nivel de estructuración del plan, especialmente frente al enfoque comercial, la recurrencia del servicio de mantenimiento, la coherencia financiera, la modalidad jurídica y el impacto social del proyecto. No obstante, la evaluación inicial ya reconoció la viabilidad general del plan, sus fortalezas comerciales, técnicas y financieras, así como la pertinencia del servicio en Tauramena y su zona de influencia, manteniendo recomendaciones de mejora asociadas a foco comercial, capacidad instalada, trazabilidad financiera, ruta legal-normativa, evidencias verificables e indicadores de impacto. 
Respuesta del evaluador:
Revisada la observación presentada por el postulante y contrastada con el informe de evaluación, se ratifica que el plan de negocios fue valorado de manera integral y obtuvo concepto VIABLE con una calificación de 70,93 puntos. La evaluación reconoció fortalezas relevantes del proyecto, entre ellas la comprensión del mercado local, la pertinencia de los servicios de instalación y mantenimiento de sistemas de climatización, la diferenciación frente a la informalidad mediante garantía y respaldo técnico, y una estructura financiera suficiente para sostener la viabilidad general del negocio. 
Sin embargo, los argumentos expuestos en la observación no desvirtúan los hallazgos técnicos que sustentaron las recomendaciones formuladas. En el componente comercial, aunque el plan identifica distintos segmentos de clientes y canales de atención, persiste la necesidad de focalizar con mayor precisión el cliente principal y la línea de servicio prioritaria durante la fase inicial, con el fin de fortalecer la captación real y sostenida de clientes. 
En el componente técnico-operativo, el informe reconoce que el proyecto cuenta con una base operativa consistente, servicios definidos y un proceso técnico descrito; no obstante, también señala que la capacidad instalada requiere armonizarse mejor con los tiempos reales del proceso técnico y con la entrada progresiva en operación y ventas, por lo cual la observación no aporta elementos nuevos que permitan modificar la valoración asignada. 
En el componente legal, se mantiene la recomendación de depurar la figura jurídica, incorporar expresamente la gestión del uso del suelo y fortalecer la ruta normativa ambiental y técnica aplicable al sector RAC, especialmente en lo relacionado con manejo de refrigerantes, residuos y seguridad de la operación. Estos aspectos resultan pertinentes dentro de la evaluación de condiciones mínimas de operación y cumplimiento normativo exigibles a los planes financiados por Fondo Emprender. 
En el componente financiero, si bien se reconocen indicadores favorables, como la TIR de 37,42% y la suficiencia general de la estructura financiera, el informe evidenció aspectos que requerían mayor consolidación, entre ellos la trazabilidad de la proyección de ventas, la visibilidad de los cierres de costes y gastos del año 1, la justificación de rubros de mayor valor y la coherencia entre presupuesto, capacidad operativa y metas iniciales. 
En el componente de impacto, el proyecto presenta una intención social, económica, ambiental y tecnológica pertinente; sin embargo, la evaluación identificó que varios impactos aún se expresan en términos generales y requieren formularse como metas concretas y medibles para el primer año, además de complementarse con evidencias verificables de formalización, ventas reales, servicios ejecutados, clientes atendidos y presencia operativa. 
Concepto:
Se ratifica el concepto de evaluación VIABLE, dado que el plan supera el umbral de viabilidad y presenta una estructura general suficiente; sin embargo, las observaciones del evaluador se mantienen como recomendaciones técnicas pertinentes para fortalecer la implementación, la trazabilidad y la coherencia integral del proyecto. 
Efecto:
Se ratifica el concepto y la calificación otorgada al plan de negocios AIRE INGENIERÍA: 70,93 puntos, concepto VIABLE.
</t>
  </si>
  <si>
    <t>Cordial saludo,  De manera respetuosa, me permito solicitar la aclaración y, de ser procedente, la reevaluación del concepto emitido frente al plan de negocio, el cual fue considerado como “No Viable”.  Lo anterior, teniendo en cuenta que en la comunicación recibida no se identifican observaciones específicas, inconsistencias técnicas, financieras, operativas o documentales que permitan comprender con claridad las razones que dieron lugar a dicho concepto. En este sentido, se dificulta conocer cuáles fueron los aspectos evaluados negativamente o qué elementos del plan de negocio no cumplieron con los criterios establecidos en la convocatoria.  Reconocemos la importancia del proceso de evaluación adelantado por el Fondo Emprender y el cumplimiento de los Términos de Referencia; sin embargo, consideramos necesario contar con una explicación clara, detallada y verificable sobre los motivos que sustentan el concepto de no viabilidad, especialmente cuando no se relacionan observaciones concretas que permitan ejercer una revisión objetiva del resultado.  Por lo anterior, solicitamos amablemente que se aclare el concepto emitido, indicando los criterios, hallazgos o aspectos específicos que fueron tenidos en cuenta para declarar el plan de negocio como “No Viable”. Así mismo, en caso de evidenciarse que no existen observaciones de fondo o que el concepto no cuenta con suficiente motivación, solicitamos se realice nuevamente la evaluación del plan de negocio.  Agradecemos la atención prestada y quedamos atentos a la respuesta correspondiente, con el fin de tener claridad sobre el estado del proceso y las razones que fundamentan la decisión adoptada.</t>
  </si>
  <si>
    <t>ID Proyecto: 120998 
Nombre del proyecto: PSICOPRAXIA FLORENCIA 
Convocatoria: 159 - 1C / Víctimas y Vulnerables
Criterio observado:
Coherencia técnica, financiera y comercial del plan de negocios, especialmente en la estimación del personal requerido, la capacidad operativa y la proyección de ventas. En el informe de evaluación se identificó que el componente técnico requiere ajustar la coherencia entre tiempos y capacidad, y que el componente financiero debe incorporar de forma completa el talento humano asistencial para que la operación, el flujo de caja y los indicadores queden debidamente soportados.
Observación del postulante:
El postulante presenta observación frente al concepto emitido, solicitando revisión del análisis realizado al plan de negocios.
Resumen de la observación del postulante:
Revisada la observación, esta se entiende orientada a controvertir el concepto de evaluación obtenido por el proyecto, particularmente frente a la suficiencia del plan para soportar su operación y sus ventas proyectadas.
Respuesta del evaluador:
Una vez revisada la observación presentada por el postulante y efectuado nuevamente el análisis integral del plan de negocios, se ratifica el concepto emitido, dado que persisten inconsistencias técnicas, operativas y financieras que afectan la coherencia del modelo propuesto. La evaluación inicial identificó que, aunque el proyecto presenta una oferta de servicios estructurada y una proyección de ventas a cinco años, no se evidencia una articulación suficiente entre las unidades proyectadas, la capacidad real de atención, los tiempos de prestación del servicio y el talento humano requerido para ejecutar la operación.
Desde el componente técnico, el plan describe servicios de quiropráctica, psicología y rehabilitación neurocognitiva, así como una capacidad instalada mensual por especialidad; sin embargo, el informe de evaluación señala que existen desajustes entre los rangos de tiempo de atención por paciente y la meta de atenciones por hora, lo que impide validar con suficiencia que la capacidad operativa proyectada pueda cumplirse en condiciones reales de prestación del servicio. En este sentido, si una atención demanda más de una hora o requiere tiempos diferenciados por tipo de servicio, la proyección de unidades vendidas debe estar soportada en agendas, disponibilidad del personal asistencial, turnos, tiempos improductivos, tiempos administrativos y capacidad efectiva de atención.
Adicionalmente, en el componente financiero se evidencia que el equipo de trabajo registrado contempla cargos administrativos, como administrador y contador, pero no incorpora de manera clara los perfiles asistenciales responsables de prestar directamente los servicios ofertados. Esta omisión es relevante, porque en un proyecto del sector salud humana y asistencia social la disponibilidad del talento humano asistencial no es un elemento accesorio, sino un factor determinante para validar la capacidad instalada, la generación de ingresos, los costos de operación, el flujo de caja y el cumplimiento de los indicadores asociados al empleo.
En la proyección de ventas, el plan plantea unidades mensuales para los servicios durante los cinco años y justifica el crecimiento con base en el reconocimiento progresivo del centro, estrategias de promoción, fidelización de pacientes y posibles alianzas; no obstante, la evaluación señala que el componente comercial requiere mayor soporte local, caracterización del mercado en Florencia, frecuencia esperada de uso del servicio, capacidad de pago, hábitos de compra y evidencia concreta que permita sustentar la demanda proyectada. Por tanto, las ventas estimadas no quedan suficientemente demostradas frente al tamaño real del mercado, la capacidad operativa declarada y el equipo humano efectivamente presupuestado.
De igual forma, el plan presenta costos variables asociados a los servicios y gastos administrativos, pero el informe de evaluación advierte inconsistencias en la composición de algunos rubros y la necesidad de depurar costos por servicio, desagregar conceptos genéricos e incorporar los honorarios o costos preoperativos del talento asistencial. Esta situación afecta la confiabilidad del presupuesto maestro y la consistencia financiera del proyecto, ya que las ventas proyectadas deben guardar correspondencia con los recursos humanos, técnicos y económicos requeridos para producirlas o prestarlas de manera efectiva.
Conforme a los criterios de evaluación aplicables al análisis de planes de negocio, la valoración debe verificar la coherencia entre mercado objetivo, canales, ventas estimadas, capacidad instalada, costos, equipo de trabajo, necesidades de inversión e impacto. En este caso, la observación presentada no aporta elementos técnicos adicionales que desvirtúen los hallazgos identificados en la evaluación inicial ni demuestra que las proyecciones de ventas sean alcanzables con la estructura de personal y capacidad operativa registrada en el plan.
En consecuencia, se concluye que las debilidades identificadas no corresponden únicamente a aspectos formales de diligenciamiento, sino a inconsistencias sustantivas que inciden en la viabilidad técnica y financiera del plan. Al no estar suficientemente soportada la relación entre personal requerido, capacidad real de prestación del servicio y ventas proyectadas, se mantiene el riesgo de sobreestimar los ingresos y subestimar los costos necesarios para operar. Por lo anterior, revisado nuevamente el plan de negocios, se encuentra que el concepto emitido es acorde con lo evidenciado inicialmente y se ratifica el resultado de evaluación.
Concepto:
Revisado nuevamente el plan de negocios, se encuentra que el concepto emitido es acorde con lo identificado inicialmente, toda vez que persisten debilidades en la coherencia entre la proyección de ventas, la capacidad instalada, los tiempos de atención, los costos de operación y el equipo de trabajo requerido para la prestación efectiva de los servicios. El proyecto obtuvo una calificación de 61,39 puntos y concepto de evaluación NO VIABLE.
Efecto:
Se ratifica el concepto y el puntaje, dado que la revisión de la observación no aporta soportes suficientes que permitan modificar el análisis técnico, comercial y financiero efectuado inicialmente.</t>
  </si>
  <si>
    <t xml:space="preserve">Respetuosamente consideramos que la calificación obtenida y el concepto de “NO VIABLE” no reflejan de manera integral las fortalezas técnicas, comerciales, financieras, legales y de impacto contempladas dentro del proyecto “GANADERIA NORMANDO DOBLE PROPÓSITO LA SAMARIA”. El plan de negocios evidencia conocimiento del territorio, experiencia en la actividad ganadera, identificación del mercado objetivo, sostenibilidad productiva y proyecciones financieras favorables, aspectos que respaldan la viabilidad de la iniciativa.  Si bien se identifican oportunidades de fortalecimiento en algunos componentes, estas corresponden principalmente a ampliaciones metodológicas y precisiones técnicas que pueden ser ajustadas dentro del proceso de implementación, sin comprometer la ejecución ni sostenibilidad del proyecto. Adicionalmente, el proyecto presenta una propuesta pertinente para el municipio de La Plata – Huila, con capacidad de generar empleo rural, dinamizar la economía local y promover prácticas ganaderas sostenibles.  Por lo anterior, solicitamos respetuosamente la reconsideración de la calificación otorgada y del concepto emitido, teniendo en cuenta que el proyecto sí cumple con los criterios fundamentales de viabilidad y representa una oportunidad real de desarrollo económico y social para el territorio. </t>
  </si>
  <si>
    <t>ID Proyecto: 118909
Nombre del proyecto: GANADERIA NORMANDO DOBLE PROPOSITO LA SAMARIA
Convocatoria: 159 - 1C / Víctimas y Vulnerables
Criterio observado: Concepto de evaluación y resultado de viabilidad del plan de negocios.
Observación del postulante: Solicita revisión del concepto emitido frente al resultado de evaluación del plan de negocios.
Resumen de la observación del postulante: El postulante manifiesta inconformidad con el concepto de evaluación y solicita que se revise nuevamente el resultado obtenido.
Respuesta del evaluador: Revisada la observación presentada por el postulante y efectuado nuevamente el contraste técnico entre el contenido del plan de negocios, la matriz de evaluación y el informe emitido, se evidencia que los argumentos expuestos no aportan información nueva, verificable o suficientemente soportada que permita modificar el análisis inicialmente realizado. La revisión confirma que el proyecto presenta una propuesta productiva pertinente para el sector agropecuario y con elementos favorables, como el enfoque de ganadería doble propósito, el conocimiento del territorio de La Plata, la identificación de clientes locales y la experiencia previa en la actividad ganadera; sin embargo, estos aspectos no subsanan las debilidades estructurales señaladas en la evaluación integral del plan.
Desde el componente comercial, se mantiene la oportunidad de mejora relacionada con la necesidad de sustentar de forma cuantitativa el mercado objetivo, la demanda potencial, la demanda insatisfecha y la participación esperada del proyecto. Aunque el plan identifica compradores, temporadas de mayor consumo y canales de venta directa, no desarrolla con suficiente precisión las cifras que permitan validar la capacidad real de absorción del mercado ni la consistencia de la estrategia comercial frente a precios, costes, metas y cronograma de ventas. En consecuencia, la observación no desvirtúa lo señalado inicialmente respecto a que el componente requiere mayor soporte técnico y financiero para demostrar ventas sostenidas.
En el componente técnico, se ratifica que la iniciativa describe un sistema productivo coherente con la actividad ganadera, incluyendo pastoreo racional, manejo silvopastoril, ordeño y actividades operativas diarias. No obstante, persisten vacíos en la definición de parámetros técnicos verificables, tales como rendimientos por animal, unidades de producción claramente diferenciadas entre litros y kilos, metas mensuales, estándares de calidad, bioseguridad, trazabilidad, protocolos de limpieza, medidas de seguridad y registro de variables críticas. Adicionalmente, el plan operativo concentra una parte relevante de la ejecución en el arranque, sin evidenciar una programación suficientemente gradual y articulada con el ciclo productivo ganadero, lo cual limita la validación de la continuidad operativa del negocio.
Frente al componente legal, la revisión confirma que el plan contempla trámites básicos como Cámara de Comercio, uso de suelo y registros asociados al ICA; sin embargo, no se evidencia una estructuración completa del paquete normativo aplicable a la operación real del proyecto, especialmente en lo relacionado con permisos sanitarios, ambientales y de seguridad, según corresponda a la comercialización de leche, carne o posibles derivados. Tampoco se advierte que los costes y tiempos de dichos trámites estén plenamente incorporados al presupuesto y al cronograma, aspecto relevante para la puesta en marcha y sostenibilidad de la iniciativa conforme a los criterios de evaluación y a la necesidad de prever requisitos legales asociados a la actividad productiva.
En el componente financiero, se mantiene la observación relacionada con la necesidad de ajustar el presupuesto a la operación real del negocio. Si bien el plan presenta proyecciones de ingresos y una estructura general de inversión orientada a activos, semovientes, equipos e infraestructura, la evaluación identificó costes recurrentes que requieren mayor precisión, entre ellos combustible, mantenimiento de moto, mantenimiento preventivo de equipos, conectividad, insumos de limpieza, desinfección y reserva para imprevistos. De igual forma, se ratifica la necesidad de fortalecer la estructura de personal, dado que el recurso humano debe estar formulado de manera coherente con los cargos, funciones, meses de vinculación y condiciones mínimas requeridas para el cumplimiento de indicadores asociados al proyecto.
Respecto al componente de impacto, se confirma que el plan contiene intenciones favorables en materia económica, social, ambiental y tecnológica, así como una proyección de generación de empleo y beneficio territorial. Sin embargo, la evaluación mantiene que las metas de sostenimiento del empleo, permanencia del negocio e indicadores verificables no se encuentran suficientemente desarrolladas. La sostenibilidad del proyecto no queda demostrada únicamente con enunciados generales, sino que requiere metas medibles, línea base, responsables, frecuencia de medición, evidencias y mecanismos de seguimiento que permitan validar la permanencia de la producción, las ventas y los empleos durante la ejecución y posterior consolidación del negocio.
En consecuencia, revisada la observación y analizado nuevamente el expediente de evaluación, se concluye que permanecen las mismas oportunidades de mejora que fundamentaron el concepto inicial. La observación no modifica los elementos técnicos, comerciales, legales, financieros y de impacto que llevaron a establecer que el plan requiere ajustes sustanciales para demostrar viabilidad integral. Por tanto, se ratifica el concepto emitido y el puntaje asignado, manteniendo la calificación final de 62,84 y el concepto de evaluación NO VIABLE, conforme al resultado registrado en el informe de evaluación.
Concepto: Se ratifica el concepto emitido, toda vez que, una vez revisada la observación y contrastada con el contenido del plan de negocios y el informe de evaluación, no se identifican elementos nuevos que modifiquen el análisis inicialmente realizado. El plan obtuvo una calificación de 62,84 y concepto de evaluación NO VIABLE.
Efecto: Se ratifica el concepto y el puntaje asignado.</t>
  </si>
  <si>
    <t>Resumen ejecutivo 
Almacén y Taller de Motocicletas "Guillermotores"
Presentado por: Luis Guillermo Brango Rodríguez
Fondo Emprender SENA – Montería, Córdoba
________________________________________Yo  Luis Guillermo Brango Rodríguez. Soy mecánico especializado en motocicletas con 36 años de experiencia y también tengo 14 años en la venta de repuestos.Les presento  mi proyecto: Almacén y Taller de Motocicletas "GuillermoTores", que estoy ubicado  en el  barrio cantaclaro sector carretera, por  la paralela a la salida a Planeta Rica, primer puente peatonal, una de las vías de mayor flujo vehicular en Montería. No vengo a proponer una idea. Vengo a formalizar una trayectoria.
EL PROBLEMA 
¿Cuál es el problema que enfrentan los motociclistas en Montería?
Primero: Hoy tienen que ir a un almacén a comprar el repuesto y después buscar un taller para que se lo instalen. Pierden tiempo, pagan dos desplazamientos y muchas veces el repuesto que compraron no es el adecuado.
Segundo: La informalidad es muy alta. El 70% de los talleres aquí en Montería no dan factura, no dan garantía por escrito y usan repuestos genéricos que ponen en riesgo la seguridad del motociclista.
Tercero: En los talleres establecidos, los mecánicos rotan constantemente. Uno nunca sabe quién le va a trabajar la moto.
Yo he visto esto durante 36 años. Y sé que puedo dar una solución diferente
LA SOLUCIÓN Y MI EXPERIENCIA
"Guillermotores" es un concepto que integra en un solo lugar: almacén de repuestos certificados y taller especializado.
¿Qué ofrezco?
Primero: Atención directa del propietario. Yo mismo diagnóstico, vendo el repuesto adecuado y superviso personalmente cada reparación. Tengo 36 años de mecánica, he trabajado con Honda, Yamaha, Suzuki, Bajaj, AKT. Conozco cada tornillo de esas motos.
Segundo: Garantía integral. Todo trabajo sale con garantía escrita en repuesto y mano de obra, respaldada con facturación electrónica. Formalidad total.
Tercero: Conveniencia. El cliente entra, diagnostico, vendo el repuesto de mi almacén y reparo en el mismo sitio. Sin vueltas, sin demoras.
Y esto no es teoría. Yo fui vendedor de repuestos por 14 años alternando con la mecánica. Sé exactamente qué repuestos rotan más rápido, qué marcas son confiables y dónde comprar al mejor precio mayorista.
________________________________________
UBICACIÓN ESTRATÉGICA 
El local ya lo tengo. Está ubicado en la paralela a la salida a Planeta Rica, en el primer puente peatonal.
¿Por qué es estratégico? Porque es una vía de alto flujo, con cientos de motos que pasan a diario hacia los barrios del sur y hacia municipios como Planeta Rica, Cereté, Sahagún.
La visibilidad es total. Es un punto que la gente reconoce fácilmente. Eso me ahorra dinero en publicidad y me garantiza clientes desde el primer día.
________________________________________
MODELO DE NEGOCIO Y PROYECCIONES 
El modelo de negocio es dual: vendo repuestos en el almacén con un margen del 25 al 35%, y ofrezco mano de obra en el taller con un margen del 50 al 60%.
La sinergia es clave. El 70% de los clientes que vienen al taller compran los repuestos acá mismo.
Con la experiencia que tengo, proyecto atender 22 motos diarias, 528 servicios al mes, con una facturación mensual de 52 millones de pesos.
El punto de equilibrio lo alcanzo en el mes 5
________________________________________
USO DE LOS RECURSOS 
Estoy solicitando al Fondo Emprender 72 millones de pesos. Y quiero ser muy claro en cómo los voy a invertir: ver plan de negocios 114897-crear-esp 
Con este proyecto, generaré 2 empleos directos formales en el primer año, y más de 4 empleos indirectos después.
Pero más allá de los números, quiero que sepan algo: yo no estoy aprendiendo el negocio. Yo vengo a formalizar lo que he hecho durante 36 años como mecánico y más 14 años de vendedor de partes al por mayor combinado da 50 años de experiencia. Tengo el conocimiento, tengo el local, tengo los clientes que ya me conocen y confían en mi trabajo. Acá en estos enlaces de Facebook, instagran y tiktok podrás apreciar los servicios que por el momento ofrecemos https://www.facebook.com/share/1AoB4ZS5rq   y https://www.tiktok.com/@luis.guillermo.br4?_r=1&amp;_t=ZS-954yJ0w3sGL 
Lo que me faltaba era el equipamiento adecuado y el capital de trabajo para hacerlo crecer. Por eso estoy aquí, en el Fondo Emprender.
Con 72 millones, ustedes no están financiando una idea. Están respaldando una trayectoria. Y yo les garantizo que este negocio va a funcionar, porque ya lleva 36 años funcionando en la práctica. 
________________________________________
¿Cómo le hare  frente a la competencia?
La competencia grande son los talleres de concesionario, pero son caros y quedan lejos. La competencia pequeña son los talleres informales de barrio. Yo me diferencio porque tengo 36 años de experiencia, doy garantía, doy factura y ofrezco repuestos certificados al mejor precio porque conozco a los proveedores.
________________________________________
¿Tengo ya clientes esperando?
Sí. Porque durante años he trabajado de manera informal y la gente me conoce. Ya tengo clientes que me han dicho que cuando abra el local formal, ellos se vienen conmigo. Eso me da ingresos desde el día Uno.
Ejemplo 
1. comidas rápidas perros Richard este cliente tiene un negocio donde se hace domicilios de sus productos por todos los barrios de monteria son mis clientes desde hace ya más de 10 años tienen muchas motocicletas tanto del negocio como propias de los trabajadores  a las cuales por el momento solo se les da servicios mecánicos espero poder también proveerles los repuestos 
El encargado de las reparaciones de las motos se llama Alex guzmán su número de contacto es 3205263838
2. Almacén y taller maxmoto  a este cliente le prestamos los servicios de alineación de rines enderezado de partes y escaneo en este taller ofrecen servicios de mecánica de alto cilindraje  a las cuales también le trabajan a las motocicletas de la ponal sección tránsito y trasporte 
Su dueño es el señor nando Ochoa su número de contacto  personal es el 3106968133 y el empresarial max motos 3004652595
3. Suzuki motor de Colombia.  La concesionaría directa acá en córdoba  de motocicletas Suzuki a esta empresa le damos apoyo en los que son arreglos de rines, balanceo, enderezado de chasis y otros servicios 
El jefe de taller se llama Richard Díaz su número de contacto es  3157884274
4. también damos apoyo a concesionarias como la honda Yamaha benelli y otras marcas en lo que respecta a rines y chasis 
________________________________________
¿Qué pasa con los aceites usados?
Tengo un convenio con un gestor autorizado en Montería para que recoja los aceites usados y les dé disposición final adecuada. También tengo alianza para llantas fuera de uso. Cumplo con la normativa ambiental.
________________________________________
¿Por qué el nombre "GuillermoTores"?
Es un nombre que representa la tradición y la confianza. Quería un nombre que la gente recuerde fácil.
________________________________________
________________________________________
 "Con 36 años de experiencia, y 14 como vendedor de partes al por mayor dan como combinado 50 años de experiencia, le aseguro que sé lo que estoy haciendo."
________________________________________
________________________________________
DATOS DE CONTACTO
Luis Guillermo Brango Rodríguez
Mecánico Especializado – 36 años de experiencia
Almacén y Taller "Guillermo Torres"
Paralela salida a Planeta Rica, primer puente peatonal – Montería, Córdoba
Teléfono: 3126283743
Correo electrónico: gbrangorodriguez@gmail.com</t>
  </si>
  <si>
    <t>ID Proyecto: 114897
Nombre del proyecto: ALMACÉN Y TALLER GUILLERMOTORES
Convocatoria: 159 - Víctimas y Vulnerables
Criterio observado: Comercial, técnico, financiero e impacto.
Observación del postulante:
El postulante presenta aclaraciones frente al proyecto ALMACÉN Y TALLER GUILLERMOTORES, resaltando su experiencia de 36 años como mecánico especializado en motocicletas y 14 años en venta de repuestos. Indica que el proyecto no corresponde a una idea nueva, sino a la formalización de una trayectoria previa en el sector. Señala que el modelo de negocio integra almacén de repuestos certificados y taller especializado, con atención directa del propietario, garantía escrita, facturación electrónica, ubicación estratégica en Montería, clientes previamente identificados y conocimiento del mercado local de motocicletas. Adicionalmente, manifiesta que el proyecto cuenta con ventajas frente a talleres informales y concesionarios, así como alianzas para la disposición de aceites usados y llantas fuera de uso.
Resumen de la observación del postulante:
El postulante solicita que se ratifique la viabilidad del proyecto, reconociendo que, aunque el plan fue conceptuado como viable, existen aspectos señalados como débiles que deben entenderse como oportunidades de mejora y no como elementos que desvirtúen la pertinencia, experiencia, trayectoria y potencial de ejecución del negocio.
Respuesta del evaluador:
Revisada la observación presentada por el postulante, el informe de evaluación definitivo y el plan de negocios, se evidencia que el proyecto ALMACÉN Y TALLER GUILLERMOTORES fue evaluado con un puntaje de 74,31 y concepto VIABLE, dentro de la Convocatoria 159 - Víctimas y Vulnerables. El informe reconoce que el proyecto pertenece al sector de comercio y reparación de vehículos, se ubica en Córdoba - Montería, presenta una propuesta pertinente para el mercado local y cuenta con fortalezas asociadas a la experiencia del emprendedor, la identificación de demanda, el uso de canales digitales y la integración entre almacén de repuestos y taller especializado. 
No obstante, se precisa que la viabilidad otorgada no elimina la necesidad de atender los aspectos débiles identificados en la evaluación, los cuales fueron formulados como oportunidades de mejora para fortalecer la ejecución del proyecto. En el componente comercial, aunque se reconoce una adecuada identificación del mercado de motocicletas en Montería y una estrategia de comunicación soportada en redes sociales como TikTok y Facebook, el informe señaló una debilidad en la estructura de precios de los kits de repuestos, debido a que la asignación de un costo variable único no refleja suficientemente la diversidad del mercado de autopartes ni las diferencias entre referencias, calidades, marcas y niveles de rotación. Esta situación puede afectar el margen real de contribución si no se depuran los costos por tipo de repuesto o servicio. ]
En consecuencia, se ratifica que el componente comercial es favorable, pero requiere mayor precisión en la ingeniería de costos. La experiencia del emprendedor en venta de repuestos constituye una fortaleza importante; sin embargo, para la etapa de ejecución se recomienda traducir dicha experiencia en una matriz detallada de costos variables por línea de producto, kit de mantenimiento, repuesto de alta rotación y servicio asociado. Esto permitirá evitar pérdidas ocultas, mejorar la trazabilidad del margen y asegurar que los precios proyectados correspondan a la realidad operativa del almacén y taller. 
En el componente técnico, el informe reconoce como fortaleza la incorporación de maquinaria especializada, tales como banco de chasis y prensa de rines, elementos que diferencian la iniciativa frente a talleres tradicionales. Sin embargo, también se identificó un riesgo operativo relevante: la concentración de funciones administrativas, comerciales y operativas en el gerente emprendedor. La observación presentada refuerza la amplia experiencia del postulante, pero no elimina el riesgo señalado, dado que el manejo de maquinaria especializada, la atención de clientes, el diagnóstico, la venta de repuestos, la reparación, la supervisión, la facturación y la gestión administrativa pueden superar la capacidad efectiva de una sola persona en momentos de alta demanda. 
Por lo anterior, el aspecto débil no se relaciona con falta de conocimiento técnico del emprendedor, sino con la necesidad de organizar mejor la operación para garantizar continuidad, calidad y cumplimiento de tiempos de servicio. La recomendación de vincular o prever apoyo técnico y operativo se mantiene como una acción clave para que la capacidad instalada proyectada sea realmente alcanzable. La experiencia de 36 años es un factor positivo, pero en la ejecución del proyecto debe complementarse con delegación, organización de turnos, definición de funciones y soporte operativo, especialmente si se espera atender simultáneamente actividades de taller y almacén. [79603937_1...onv 159-1C | PDF]
En el componente legal, el informe lo identifica como una de las mayores fortalezas del proyecto, al evidenciar una planeación preventiva frente a trámites locales requeridos para operar en Montería, incluyendo registros ante Secretaría de Salud, Bomberos e ICA. También se considera adecuada la figura de persona natural con establecimiento de comercio para el tamaño inicial del negocio, lo que favorece la formalización y el cumplimiento tributario. En este sentido, las aclaraciones del postulante sobre facturación electrónica, garantías escritas y disposición adecuada de residuos son coherentes con el enfoque formal que ya fue reconocido en la evaluación. 
En el componente financiero, el informe indica que el presupuesto solicitado se ajusta a los topes establecidos para proyectos individuales y que las inversiones en maquinaria y adecuaciones se encuentran justificadas. Sin embargo, se identificaron inconsistencias críticas en la estructura del equipo de trabajo, especialmente frente a la omisión de salarios que sí aparecen en otros apartados del plan, así como saldos negativos en el flujo de caja durante los dos primeros años de operación. Esta situación no implica negar la viabilidad del proyecto, pero sí evidencia fragilidad financiera inicial y dependencia de los recursos de la convocatoria durante la etapa de arranque. 
Frente a este punto, se ratifica que el proyecto tiene potencial de rentabilidad, pero requiere fortalecer su sostenibilidad financiera inicial. La afirmación del postulante sobre contar con clientes previos y trayectoria en el mercado es un elemento favorable; no obstante, para efectos de ejecución debe traducirse en estrategias concretas que permitan acelerar ingresos, controlar gastos no esenciales, depurar el punto de equilibrio y corregir inconsistencias entre equipo de trabajo, honorarios, salarios y flujo de caja. El informe concluyó que la viabilidad del proyecto está condicionada a la implementación de ajustes en la estructura de personal y en la depuración de costos de productos. 
En el componente de impacto, el informe reconoce que la iniciativa tiene un beneficio social y público significativo para Montería, al tecnificar la reparación de motocicletas, aportar a la seguridad vial y beneficiar a usuarios que dependen de sus vehículos para actividades productivas, como domiciliarios. También se valora positivamente la gestión propuesta para residuos peligrosos, aceites usados y partes metálicas. Sin embargo, se señaló un vacío en la definición de metas de permanencia y sostenibilidad a largo plazo, por lo cual se recomienda fortalecer indicadores de continuidad, crecimiento, formalización de empleo, manejo ambiental y permanencia del negocio más allá de la fase inicial de financiación. 
De acuerdo con la proforma institucional para respuesta a observaciones, corresponde indicar si se ratifica o modifica el concepto y el puntaje, precisando la justificación de la respuesta del evaluador. En este caso, revisado el plan de negocios y el informe definitivo, se encuentra que el concepto emitido es acorde con lo identificado inicialmente: el proyecto es viable, pero mantiene oportunidades de mejora que deben ser atendidas en su ejecución. 
Con fundamento en los lineamientos del Fondo Emprender y en los criterios de evaluación aplicables, las recomendaciones formuladas no tienen carácter sancionatorio ni desvirtúan la viabilidad del proyecto; por el contrario, buscan orientar la implementación para reducir riesgos operativos, comerciales y financieros. En particular, los aspectos débiles señalados se concentran en: i) depurar la estructura de costos de repuestos y kits; ii) fortalecer el equipo de trabajo y la delegación operativa; iii) corregir inconsistencias entre salarios, honorarios y plan financiero; iv) mejorar el flujo de caja inicial; y v) definir metas de sostenibilidad e impacto a largo plazo. Estos elementos son compatibles con un concepto viable, siempre que sean atendidos como condiciones de mejora durante la puesta en marcha del negocio. 
Concepto:
Se ratifica el concepto de VIABLE otorgado al proyecto ALMACÉN Y TALLER GUILLERMOTORES. Las observaciones presentadas por el postulante permiten reforzar las fortalezas del proyecto, especialmente la experiencia del emprendedor, la ubicación estratégica, la existencia de clientes potenciales, la integración entre almacén y taller y el enfoque de formalización. No obstante, se mantienen las recomendaciones de mejora señaladas en el informe, dado que los aspectos débiles identificados corresponden a riesgos de ejecución que deben ser gestionados para consolidar la operación del negocio.
Efecto:
Se mantiene el puntaje de 74,31 y el concepto VIABLE del proyecto ID 114897. No se modifica el puntaje ni el concepto. Se ratifican las oportunidades de mejora relacionadas con estructura de costos, organización del equipo de trabajo, sostenibilidad financiera inicial, corrección de inconsistencias del plan financiero y definición de metas de permanencia e impacto.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3" formatCode="_-* #,##0.00_-;\-* #,##0.00_-;_-* &quot;-&quot;??_-;_-@_-"/>
    <numFmt numFmtId="164" formatCode="_-&quot;$&quot;* #,##0_-;\-&quot;$&quot;* #,##0_-;_-&quot;$&quot;* &quot;-&quot;_-;_-@_-"/>
  </numFmts>
  <fonts count="18">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name val="Calibri"/>
      <family val="2"/>
    </font>
    <font>
      <sz val="10"/>
      <color theme="1"/>
      <name val="Calibri"/>
      <family val="2"/>
      <scheme val="minor"/>
    </font>
    <font>
      <sz val="11"/>
      <color rgb="FF000000"/>
      <name val="Calibri"/>
      <family val="2"/>
    </font>
    <font>
      <b/>
      <sz val="11"/>
      <name val="Calibri"/>
      <family val="2"/>
      <scheme val="minor"/>
    </font>
    <font>
      <b/>
      <sz val="14"/>
      <color theme="1"/>
      <name val="Calibri"/>
      <family val="2"/>
      <scheme val="minor"/>
    </font>
    <font>
      <sz val="14"/>
      <color theme="1"/>
      <name val="Calibri"/>
      <family val="2"/>
      <scheme val="minor"/>
    </font>
    <font>
      <sz val="14"/>
      <name val="Calibri"/>
      <family val="2"/>
      <scheme val="minor"/>
    </font>
    <font>
      <sz val="9"/>
      <color theme="1"/>
      <name val="Calibri"/>
      <family val="2"/>
      <scheme val="minor"/>
    </font>
    <font>
      <sz val="10"/>
      <color theme="1"/>
      <name val="Calibri  "/>
    </font>
    <font>
      <b/>
      <sz val="10"/>
      <color theme="0"/>
      <name val="Calibri  "/>
    </font>
    <font>
      <sz val="8"/>
      <color theme="1"/>
      <name val="Calibri  "/>
    </font>
    <font>
      <sz val="11"/>
      <color theme="1"/>
      <name val="Calibri  "/>
    </font>
    <font>
      <sz val="7"/>
      <color rgb="FF000000"/>
      <name val="Calibri"/>
      <family val="2"/>
    </font>
    <font>
      <sz val="8"/>
      <color rgb="FF000000"/>
      <name val="Calibri"/>
      <family val="2"/>
    </font>
  </fonts>
  <fills count="4">
    <fill>
      <patternFill patternType="none"/>
    </fill>
    <fill>
      <patternFill patternType="gray125"/>
    </fill>
    <fill>
      <patternFill patternType="solid">
        <fgColor theme="0"/>
        <bgColor indexed="64"/>
      </patternFill>
    </fill>
    <fill>
      <patternFill patternType="solid">
        <fgColor theme="1" tint="0.249977111117893"/>
        <bgColor indexed="64"/>
      </patternFill>
    </fill>
  </fills>
  <borders count="3">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s>
  <cellStyleXfs count="9">
    <xf numFmtId="0" fontId="0" fillId="0" borderId="0"/>
    <xf numFmtId="0" fontId="3" fillId="0" borderId="0"/>
    <xf numFmtId="0" fontId="2" fillId="0" borderId="0"/>
    <xf numFmtId="0" fontId="4" fillId="0" borderId="0"/>
    <xf numFmtId="164" fontId="2" fillId="0" borderId="0" applyFont="0" applyFill="0" applyBorder="0" applyAlignment="0" applyProtection="0"/>
    <xf numFmtId="0" fontId="4" fillId="0" borderId="0"/>
    <xf numFmtId="43" fontId="2" fillId="0" borderId="0" applyFont="0" applyFill="0" applyBorder="0" applyAlignment="0" applyProtection="0"/>
    <xf numFmtId="0" fontId="6" fillId="0" borderId="0"/>
    <xf numFmtId="0" fontId="1" fillId="0" borderId="0"/>
  </cellStyleXfs>
  <cellXfs count="20">
    <xf numFmtId="0" fontId="0" fillId="0" borderId="0" xfId="0"/>
    <xf numFmtId="0" fontId="5" fillId="0" borderId="0" xfId="0" applyFont="1"/>
    <xf numFmtId="0" fontId="5" fillId="0" borderId="0" xfId="0" applyFont="1" applyAlignment="1">
      <alignment horizontal="left" vertical="center"/>
    </xf>
    <xf numFmtId="0" fontId="5" fillId="0" borderId="0" xfId="0" applyFont="1" applyAlignment="1">
      <alignment horizontal="left" vertical="center" wrapText="1"/>
    </xf>
    <xf numFmtId="0" fontId="1" fillId="0" borderId="0" xfId="8"/>
    <xf numFmtId="0" fontId="11" fillId="0" borderId="0" xfId="8" applyFont="1"/>
    <xf numFmtId="0" fontId="12" fillId="0" borderId="0" xfId="0" applyFont="1" applyAlignment="1">
      <alignment horizontal="center" vertical="center"/>
    </xf>
    <xf numFmtId="0" fontId="13" fillId="3" borderId="1" xfId="0" applyFont="1" applyFill="1" applyBorder="1" applyAlignment="1">
      <alignment horizontal="center" vertical="center" wrapText="1"/>
    </xf>
    <xf numFmtId="0" fontId="14" fillId="0" borderId="0" xfId="8" applyFont="1" applyAlignment="1">
      <alignment wrapText="1"/>
    </xf>
    <xf numFmtId="0" fontId="15" fillId="0" borderId="0" xfId="8" applyFont="1" applyAlignment="1">
      <alignment vertical="center"/>
    </xf>
    <xf numFmtId="0" fontId="8" fillId="2" borderId="0" xfId="1" applyFont="1" applyFill="1" applyAlignment="1">
      <alignment vertical="center"/>
    </xf>
    <xf numFmtId="0" fontId="9" fillId="0" borderId="0" xfId="1" applyFont="1" applyAlignment="1">
      <alignment vertical="center"/>
    </xf>
    <xf numFmtId="0" fontId="10" fillId="0" borderId="0" xfId="1" applyFont="1" applyAlignment="1">
      <alignment vertical="center"/>
    </xf>
    <xf numFmtId="0" fontId="16" fillId="0" borderId="1" xfId="0" applyFont="1" applyBorder="1" applyAlignment="1">
      <alignment wrapText="1"/>
    </xf>
    <xf numFmtId="0" fontId="17" fillId="0" borderId="1" xfId="0" applyFont="1" applyBorder="1" applyAlignment="1">
      <alignment wrapText="1"/>
    </xf>
    <xf numFmtId="0" fontId="8" fillId="0" borderId="0" xfId="0" applyFont="1" applyAlignment="1">
      <alignment vertical="center"/>
    </xf>
    <xf numFmtId="0" fontId="7" fillId="0" borderId="0" xfId="0" applyFont="1" applyAlignment="1">
      <alignment horizontal="center" vertical="center"/>
    </xf>
    <xf numFmtId="0" fontId="8" fillId="2" borderId="0" xfId="1" applyFont="1" applyFill="1" applyAlignment="1">
      <alignment horizontal="center" vertical="center"/>
    </xf>
    <xf numFmtId="0" fontId="8" fillId="0" borderId="2" xfId="0" applyFont="1" applyBorder="1" applyAlignment="1">
      <alignment horizontal="center" vertical="center"/>
    </xf>
    <xf numFmtId="0" fontId="8" fillId="0" borderId="0" xfId="0" applyFont="1" applyAlignment="1">
      <alignment horizontal="center" vertical="center"/>
    </xf>
  </cellXfs>
  <cellStyles count="9">
    <cellStyle name="Millares 2" xfId="6" xr:uid="{00000000-0005-0000-0000-000000000000}"/>
    <cellStyle name="Moneda [0] 2" xfId="4" xr:uid="{00000000-0005-0000-0000-000001000000}"/>
    <cellStyle name="Normal" xfId="0" builtinId="0"/>
    <cellStyle name="Normal 2" xfId="1" xr:uid="{00000000-0005-0000-0000-000003000000}"/>
    <cellStyle name="Normal 3" xfId="2" xr:uid="{00000000-0005-0000-0000-000004000000}"/>
    <cellStyle name="Normal 4" xfId="3" xr:uid="{00000000-0005-0000-0000-000005000000}"/>
    <cellStyle name="Normal 5" xfId="7" xr:uid="{97C034D3-AA25-4453-B4A9-A60018DF44CC}"/>
    <cellStyle name="Normal 6" xfId="8" xr:uid="{EA00CFF6-C15D-4DC6-A9F0-BBAD2153A512}"/>
    <cellStyle name="Normal 7" xfId="5" xr:uid="{00000000-0005-0000-0000-000006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customXml" Target="../customXml/item3.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2.xml"/><Relationship Id="rId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114301</xdr:colOff>
      <xdr:row>3</xdr:row>
      <xdr:rowOff>129823</xdr:rowOff>
    </xdr:from>
    <xdr:to>
      <xdr:col>1</xdr:col>
      <xdr:colOff>152401</xdr:colOff>
      <xdr:row>5</xdr:row>
      <xdr:rowOff>233994</xdr:rowOff>
    </xdr:to>
    <xdr:pic>
      <xdr:nvPicPr>
        <xdr:cNvPr id="7" name="Imagen 6">
          <a:extLst>
            <a:ext uri="{FF2B5EF4-FFF2-40B4-BE49-F238E27FC236}">
              <a16:creationId xmlns:a16="http://schemas.microsoft.com/office/drawing/2014/main" id="{3B7361AD-E0FB-4FBA-AD13-DE48F6EC1457}"/>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4301" y="891823"/>
          <a:ext cx="647700" cy="612171"/>
        </a:xfrm>
        <a:prstGeom prst="rect">
          <a:avLst/>
        </a:prstGeom>
      </xdr:spPr>
    </xdr:pic>
    <xdr:clientData/>
  </xdr:twoCellAnchor>
  <xdr:twoCellAnchor editAs="oneCell">
    <xdr:from>
      <xdr:col>3</xdr:col>
      <xdr:colOff>1720851</xdr:colOff>
      <xdr:row>3</xdr:row>
      <xdr:rowOff>127000</xdr:rowOff>
    </xdr:from>
    <xdr:to>
      <xdr:col>4</xdr:col>
      <xdr:colOff>374650</xdr:colOff>
      <xdr:row>5</xdr:row>
      <xdr:rowOff>240639</xdr:rowOff>
    </xdr:to>
    <xdr:pic>
      <xdr:nvPicPr>
        <xdr:cNvPr id="8" name="Imagen 7">
          <a:extLst>
            <a:ext uri="{FF2B5EF4-FFF2-40B4-BE49-F238E27FC236}">
              <a16:creationId xmlns:a16="http://schemas.microsoft.com/office/drawing/2014/main" id="{29268EC8-E57C-4D6B-A6FC-C538E6386725}"/>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6261101" y="889000"/>
          <a:ext cx="2108199" cy="621639"/>
        </a:xfrm>
        <a:prstGeom prst="rect">
          <a:avLst/>
        </a:prstGeom>
      </xdr:spPr>
    </xdr:pic>
    <xdr:clientData/>
  </xdr:twoCellAnchor>
</xdr:wsDr>
</file>

<file path=xl/theme/theme1.xml><?xml version="1.0" encoding="utf-8"?>
<a:theme xmlns:a="http://schemas.openxmlformats.org/drawingml/2006/main" name="Office 2013 - Tema de 2022">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550296-C248-4279-98F7-938337FD0716}">
  <dimension ref="A1:F107"/>
  <sheetViews>
    <sheetView showGridLines="0" tabSelected="1" topLeftCell="A21" zoomScaleNormal="100" workbookViewId="0">
      <selection activeCell="D23" sqref="D23"/>
    </sheetView>
  </sheetViews>
  <sheetFormatPr baseColWidth="10" defaultColWidth="8" defaultRowHeight="20" customHeight="1"/>
  <cols>
    <col min="1" max="1" width="8" style="4"/>
    <col min="2" max="2" width="9.83203125" style="9" customWidth="1"/>
    <col min="3" max="3" width="39.1640625" style="8" customWidth="1"/>
    <col min="4" max="4" width="45.33203125" style="5" customWidth="1"/>
    <col min="5" max="5" width="8" style="4"/>
    <col min="6" max="6" width="8.6640625" style="4" customWidth="1"/>
    <col min="7" max="16384" width="8" style="4"/>
  </cols>
  <sheetData>
    <row r="1" spans="1:6" s="1" customFormat="1" ht="20" customHeight="1">
      <c r="B1" s="6"/>
      <c r="C1" s="6"/>
      <c r="D1" s="2"/>
      <c r="E1" s="3"/>
    </row>
    <row r="2" spans="1:6" s="1" customFormat="1" ht="20" customHeight="1">
      <c r="A2" s="17" t="s">
        <v>0</v>
      </c>
      <c r="B2" s="17"/>
      <c r="C2" s="17"/>
      <c r="D2" s="17"/>
      <c r="E2" s="10"/>
    </row>
    <row r="3" spans="1:6" s="1" customFormat="1" ht="20" customHeight="1">
      <c r="A3" s="18" t="s">
        <v>1</v>
      </c>
      <c r="B3" s="19"/>
      <c r="C3" s="19"/>
      <c r="D3" s="19"/>
      <c r="E3" s="15"/>
      <c r="F3" s="15"/>
    </row>
    <row r="4" spans="1:6" s="1" customFormat="1" ht="20" customHeight="1">
      <c r="A4" s="17" t="s">
        <v>2</v>
      </c>
      <c r="B4" s="17" t="s">
        <v>3</v>
      </c>
      <c r="C4" s="17"/>
      <c r="D4" s="17"/>
      <c r="E4" s="11"/>
    </row>
    <row r="5" spans="1:6" s="1" customFormat="1" ht="20" customHeight="1">
      <c r="A5" s="17" t="s">
        <v>4</v>
      </c>
      <c r="B5" s="17" t="s">
        <v>5</v>
      </c>
      <c r="C5" s="17"/>
      <c r="D5" s="17"/>
      <c r="E5" s="12"/>
    </row>
    <row r="6" spans="1:6" s="1" customFormat="1" ht="20" customHeight="1">
      <c r="B6" s="16"/>
      <c r="C6" s="16"/>
      <c r="D6" s="16"/>
      <c r="E6" s="16"/>
    </row>
    <row r="7" spans="1:6" s="1" customFormat="1" ht="28.5" customHeight="1">
      <c r="A7" s="7" t="s">
        <v>6</v>
      </c>
      <c r="B7" s="7" t="s">
        <v>7</v>
      </c>
      <c r="C7" s="7" t="s">
        <v>8</v>
      </c>
      <c r="D7" s="7" t="s">
        <v>9</v>
      </c>
    </row>
    <row r="8" spans="1:6" ht="20" customHeight="1">
      <c r="A8" s="14">
        <v>1</v>
      </c>
      <c r="B8" s="14">
        <v>106840</v>
      </c>
      <c r="C8" s="13" t="s">
        <v>10</v>
      </c>
      <c r="D8" s="13" t="s">
        <v>11</v>
      </c>
    </row>
    <row r="9" spans="1:6" ht="20" customHeight="1">
      <c r="A9" s="14">
        <v>2</v>
      </c>
      <c r="B9" s="14">
        <v>107819</v>
      </c>
      <c r="C9" s="13" t="s">
        <v>12</v>
      </c>
      <c r="D9" s="13" t="s">
        <v>13</v>
      </c>
    </row>
    <row r="10" spans="1:6" ht="20" customHeight="1">
      <c r="A10" s="14">
        <v>3</v>
      </c>
      <c r="B10" s="14">
        <v>107864</v>
      </c>
      <c r="C10" s="13" t="s">
        <v>14</v>
      </c>
      <c r="D10" s="13" t="s">
        <v>15</v>
      </c>
    </row>
    <row r="11" spans="1:6" ht="20" customHeight="1">
      <c r="A11" s="14">
        <v>4</v>
      </c>
      <c r="B11" s="14">
        <v>110842</v>
      </c>
      <c r="C11" s="13" t="s">
        <v>16</v>
      </c>
      <c r="D11" s="13" t="s">
        <v>17</v>
      </c>
    </row>
    <row r="12" spans="1:6" ht="20" customHeight="1">
      <c r="A12" s="14">
        <v>5</v>
      </c>
      <c r="B12" s="14">
        <v>113187</v>
      </c>
      <c r="C12" s="13" t="s">
        <v>18</v>
      </c>
      <c r="D12" s="13" t="s">
        <v>19</v>
      </c>
    </row>
    <row r="13" spans="1:6" ht="20" customHeight="1">
      <c r="A13" s="14">
        <v>6</v>
      </c>
      <c r="B13" s="14">
        <v>118351</v>
      </c>
      <c r="C13" s="13" t="s">
        <v>20</v>
      </c>
      <c r="D13" s="13" t="s">
        <v>21</v>
      </c>
    </row>
    <row r="14" spans="1:6" ht="20" customHeight="1">
      <c r="A14" s="14">
        <v>7</v>
      </c>
      <c r="B14" s="14">
        <v>119648</v>
      </c>
      <c r="C14" s="13" t="s">
        <v>22</v>
      </c>
      <c r="D14" s="13" t="s">
        <v>23</v>
      </c>
    </row>
    <row r="15" spans="1:6" ht="20" customHeight="1">
      <c r="A15" s="14">
        <v>8</v>
      </c>
      <c r="B15" s="14">
        <v>119959</v>
      </c>
      <c r="C15" s="13" t="s">
        <v>24</v>
      </c>
      <c r="D15" s="13" t="s">
        <v>25</v>
      </c>
    </row>
    <row r="16" spans="1:6" ht="20" customHeight="1">
      <c r="A16" s="14">
        <v>9</v>
      </c>
      <c r="B16" s="14">
        <v>106037</v>
      </c>
      <c r="C16" s="13" t="s">
        <v>26</v>
      </c>
      <c r="D16" s="13" t="s">
        <v>27</v>
      </c>
    </row>
    <row r="17" spans="1:4" ht="20" customHeight="1">
      <c r="A17" s="14">
        <v>10</v>
      </c>
      <c r="B17" s="14">
        <v>110923</v>
      </c>
      <c r="C17" s="13" t="s">
        <v>28</v>
      </c>
      <c r="D17" s="13" t="s">
        <v>29</v>
      </c>
    </row>
    <row r="18" spans="1:4" ht="20" customHeight="1">
      <c r="A18" s="14">
        <v>11</v>
      </c>
      <c r="B18" s="14">
        <v>111085</v>
      </c>
      <c r="C18" s="13" t="s">
        <v>30</v>
      </c>
      <c r="D18" s="13" t="s">
        <v>31</v>
      </c>
    </row>
    <row r="19" spans="1:4" ht="20" customHeight="1">
      <c r="A19" s="14">
        <v>12</v>
      </c>
      <c r="B19" s="14">
        <v>111290</v>
      </c>
      <c r="C19" s="13" t="s">
        <v>32</v>
      </c>
      <c r="D19" s="13" t="s">
        <v>33</v>
      </c>
    </row>
    <row r="20" spans="1:4" ht="20" customHeight="1">
      <c r="A20" s="14">
        <v>13</v>
      </c>
      <c r="B20" s="14">
        <v>111573</v>
      </c>
      <c r="C20" s="13" t="s">
        <v>34</v>
      </c>
      <c r="D20" s="13" t="s">
        <v>35</v>
      </c>
    </row>
    <row r="21" spans="1:4" ht="20" customHeight="1">
      <c r="A21" s="14">
        <v>14</v>
      </c>
      <c r="B21" s="14">
        <v>118516</v>
      </c>
      <c r="C21" s="13" t="s">
        <v>36</v>
      </c>
      <c r="D21" s="13" t="s">
        <v>37</v>
      </c>
    </row>
    <row r="22" spans="1:4" ht="20" customHeight="1">
      <c r="A22" s="14">
        <v>15</v>
      </c>
      <c r="B22" s="14">
        <v>118550</v>
      </c>
      <c r="C22" s="13" t="s">
        <v>38</v>
      </c>
      <c r="D22" s="13" t="s">
        <v>39</v>
      </c>
    </row>
    <row r="23" spans="1:4" ht="20" customHeight="1">
      <c r="A23" s="14">
        <v>16</v>
      </c>
      <c r="B23" s="14">
        <v>118922</v>
      </c>
      <c r="C23" s="13" t="s">
        <v>40</v>
      </c>
      <c r="D23" s="13" t="s">
        <v>41</v>
      </c>
    </row>
    <row r="24" spans="1:4" ht="20" customHeight="1">
      <c r="A24" s="14">
        <v>17</v>
      </c>
      <c r="B24" s="14">
        <v>106530</v>
      </c>
      <c r="C24" s="13" t="s">
        <v>42</v>
      </c>
      <c r="D24" s="13" t="s">
        <v>43</v>
      </c>
    </row>
    <row r="25" spans="1:4" ht="20" customHeight="1">
      <c r="A25" s="14">
        <v>18</v>
      </c>
      <c r="B25" s="14">
        <v>106815</v>
      </c>
      <c r="C25" s="13" t="s">
        <v>44</v>
      </c>
      <c r="D25" s="13" t="s">
        <v>45</v>
      </c>
    </row>
    <row r="26" spans="1:4" ht="20" customHeight="1">
      <c r="A26" s="14">
        <v>19</v>
      </c>
      <c r="B26" s="14">
        <v>107723</v>
      </c>
      <c r="C26" s="13" t="s">
        <v>46</v>
      </c>
      <c r="D26" s="13" t="s">
        <v>47</v>
      </c>
    </row>
    <row r="27" spans="1:4" ht="20" customHeight="1">
      <c r="A27" s="14">
        <v>20</v>
      </c>
      <c r="B27" s="14">
        <v>108692</v>
      </c>
      <c r="C27" s="13" t="s">
        <v>48</v>
      </c>
      <c r="D27" s="13" t="s">
        <v>49</v>
      </c>
    </row>
    <row r="28" spans="1:4" ht="20" customHeight="1">
      <c r="A28" s="14">
        <v>21</v>
      </c>
      <c r="B28" s="14">
        <v>109549</v>
      </c>
      <c r="C28" s="13" t="s">
        <v>50</v>
      </c>
      <c r="D28" s="13" t="s">
        <v>51</v>
      </c>
    </row>
    <row r="29" spans="1:4" ht="20" customHeight="1">
      <c r="A29" s="14">
        <v>22</v>
      </c>
      <c r="B29" s="14">
        <v>111702</v>
      </c>
      <c r="C29" s="13" t="s">
        <v>52</v>
      </c>
      <c r="D29" s="13" t="s">
        <v>53</v>
      </c>
    </row>
    <row r="30" spans="1:4" ht="20" customHeight="1">
      <c r="A30" s="14">
        <v>23</v>
      </c>
      <c r="B30" s="14">
        <v>112053</v>
      </c>
      <c r="C30" s="13" t="s">
        <v>54</v>
      </c>
      <c r="D30" s="13" t="s">
        <v>55</v>
      </c>
    </row>
    <row r="31" spans="1:4" ht="20" customHeight="1">
      <c r="A31" s="14">
        <v>24</v>
      </c>
      <c r="B31" s="14">
        <v>113119</v>
      </c>
      <c r="C31" s="13" t="s">
        <v>56</v>
      </c>
      <c r="D31" s="13" t="s">
        <v>57</v>
      </c>
    </row>
    <row r="32" spans="1:4" ht="20" customHeight="1">
      <c r="A32" s="14">
        <v>25</v>
      </c>
      <c r="B32" s="14">
        <v>113161</v>
      </c>
      <c r="C32" s="13" t="s">
        <v>58</v>
      </c>
      <c r="D32" s="13" t="s">
        <v>59</v>
      </c>
    </row>
    <row r="33" spans="1:4" ht="20" customHeight="1">
      <c r="A33" s="14">
        <v>26</v>
      </c>
      <c r="B33" s="14">
        <v>114470</v>
      </c>
      <c r="C33" s="13" t="s">
        <v>60</v>
      </c>
      <c r="D33" s="13" t="s">
        <v>61</v>
      </c>
    </row>
    <row r="34" spans="1:4" ht="20" customHeight="1">
      <c r="A34" s="14">
        <v>27</v>
      </c>
      <c r="B34" s="14">
        <v>114897</v>
      </c>
      <c r="C34" s="13" t="s">
        <v>208</v>
      </c>
      <c r="D34" s="13" t="s">
        <v>209</v>
      </c>
    </row>
    <row r="35" spans="1:4" ht="20" customHeight="1">
      <c r="A35" s="14">
        <v>28</v>
      </c>
      <c r="B35" s="14">
        <v>118581</v>
      </c>
      <c r="C35" s="13" t="s">
        <v>62</v>
      </c>
      <c r="D35" s="13" t="s">
        <v>63</v>
      </c>
    </row>
    <row r="36" spans="1:4" ht="20" customHeight="1">
      <c r="A36" s="14">
        <v>29</v>
      </c>
      <c r="B36" s="14">
        <v>118925</v>
      </c>
      <c r="C36" s="13" t="s">
        <v>64</v>
      </c>
      <c r="D36" s="13" t="s">
        <v>65</v>
      </c>
    </row>
    <row r="37" spans="1:4" ht="20" customHeight="1">
      <c r="A37" s="14">
        <v>30</v>
      </c>
      <c r="B37" s="14">
        <v>119126</v>
      </c>
      <c r="C37" s="13" t="s">
        <v>66</v>
      </c>
      <c r="D37" s="13" t="s">
        <v>67</v>
      </c>
    </row>
    <row r="38" spans="1:4" ht="20" customHeight="1">
      <c r="A38" s="14">
        <v>31</v>
      </c>
      <c r="B38" s="14">
        <v>119699</v>
      </c>
      <c r="C38" s="13" t="s">
        <v>68</v>
      </c>
      <c r="D38" s="13" t="s">
        <v>69</v>
      </c>
    </row>
    <row r="39" spans="1:4" ht="20" customHeight="1">
      <c r="A39" s="14">
        <v>32</v>
      </c>
      <c r="B39" s="14">
        <v>119797</v>
      </c>
      <c r="C39" s="13" t="s">
        <v>70</v>
      </c>
      <c r="D39" s="13" t="s">
        <v>71</v>
      </c>
    </row>
    <row r="40" spans="1:4" ht="20" customHeight="1">
      <c r="A40" s="14">
        <v>33</v>
      </c>
      <c r="B40" s="14">
        <v>120025</v>
      </c>
      <c r="C40" s="13" t="s">
        <v>72</v>
      </c>
      <c r="D40" s="13" t="s">
        <v>73</v>
      </c>
    </row>
    <row r="41" spans="1:4" ht="20" customHeight="1">
      <c r="A41" s="14">
        <v>34</v>
      </c>
      <c r="B41" s="14">
        <v>120267</v>
      </c>
      <c r="C41" s="13" t="s">
        <v>74</v>
      </c>
      <c r="D41" s="13" t="s">
        <v>75</v>
      </c>
    </row>
    <row r="42" spans="1:4" ht="20" customHeight="1">
      <c r="A42" s="14">
        <v>35</v>
      </c>
      <c r="B42" s="14">
        <v>120557</v>
      </c>
      <c r="C42" s="13" t="s">
        <v>76</v>
      </c>
      <c r="D42" s="13" t="s">
        <v>77</v>
      </c>
    </row>
    <row r="43" spans="1:4" ht="20" customHeight="1">
      <c r="A43" s="14">
        <v>36</v>
      </c>
      <c r="B43" s="14">
        <v>106517</v>
      </c>
      <c r="C43" s="13" t="s">
        <v>78</v>
      </c>
      <c r="D43" s="13" t="s">
        <v>79</v>
      </c>
    </row>
    <row r="44" spans="1:4" ht="20" customHeight="1">
      <c r="A44" s="14">
        <v>37</v>
      </c>
      <c r="B44" s="14">
        <v>107442</v>
      </c>
      <c r="C44" s="13" t="s">
        <v>80</v>
      </c>
      <c r="D44" s="13" t="s">
        <v>81</v>
      </c>
    </row>
    <row r="45" spans="1:4" ht="20" customHeight="1">
      <c r="A45" s="14">
        <v>38</v>
      </c>
      <c r="B45" s="14">
        <v>111904</v>
      </c>
      <c r="C45" s="13" t="s">
        <v>82</v>
      </c>
      <c r="D45" s="13" t="s">
        <v>83</v>
      </c>
    </row>
    <row r="46" spans="1:4" ht="20" customHeight="1">
      <c r="A46" s="14">
        <v>39</v>
      </c>
      <c r="B46" s="14">
        <v>112614</v>
      </c>
      <c r="C46" s="13" t="s">
        <v>84</v>
      </c>
      <c r="D46" s="13" t="s">
        <v>85</v>
      </c>
    </row>
    <row r="47" spans="1:4" ht="20" customHeight="1">
      <c r="A47" s="14">
        <v>40</v>
      </c>
      <c r="B47" s="14">
        <v>116571</v>
      </c>
      <c r="C47" s="13" t="s">
        <v>86</v>
      </c>
      <c r="D47" s="13" t="s">
        <v>87</v>
      </c>
    </row>
    <row r="48" spans="1:4" ht="20" customHeight="1">
      <c r="A48" s="14">
        <v>41</v>
      </c>
      <c r="B48" s="14">
        <v>116804</v>
      </c>
      <c r="C48" s="13" t="s">
        <v>88</v>
      </c>
      <c r="D48" s="13" t="s">
        <v>89</v>
      </c>
    </row>
    <row r="49" spans="1:4" ht="20" customHeight="1">
      <c r="A49" s="14">
        <v>42</v>
      </c>
      <c r="B49" s="14">
        <v>117326</v>
      </c>
      <c r="C49" s="13" t="s">
        <v>90</v>
      </c>
      <c r="D49" s="13" t="s">
        <v>91</v>
      </c>
    </row>
    <row r="50" spans="1:4" ht="20" customHeight="1">
      <c r="A50" s="14">
        <v>43</v>
      </c>
      <c r="B50" s="14">
        <v>118146</v>
      </c>
      <c r="C50" s="13" t="s">
        <v>92</v>
      </c>
      <c r="D50" s="13" t="s">
        <v>93</v>
      </c>
    </row>
    <row r="51" spans="1:4" ht="20" customHeight="1">
      <c r="A51" s="14">
        <v>44</v>
      </c>
      <c r="B51" s="14">
        <v>118273</v>
      </c>
      <c r="C51" s="13" t="s">
        <v>94</v>
      </c>
      <c r="D51" s="13" t="s">
        <v>95</v>
      </c>
    </row>
    <row r="52" spans="1:4" ht="20" customHeight="1">
      <c r="A52" s="14">
        <v>45</v>
      </c>
      <c r="B52" s="14">
        <v>118328</v>
      </c>
      <c r="C52" s="13" t="s">
        <v>96</v>
      </c>
      <c r="D52" s="13" t="s">
        <v>97</v>
      </c>
    </row>
    <row r="53" spans="1:4" ht="20" customHeight="1">
      <c r="A53" s="14">
        <v>46</v>
      </c>
      <c r="B53" s="14">
        <v>119054</v>
      </c>
      <c r="C53" s="13" t="s">
        <v>98</v>
      </c>
      <c r="D53" s="13" t="s">
        <v>99</v>
      </c>
    </row>
    <row r="54" spans="1:4" ht="20" customHeight="1">
      <c r="A54" s="14">
        <v>47</v>
      </c>
      <c r="B54" s="14">
        <v>119102</v>
      </c>
      <c r="C54" s="13" t="s">
        <v>100</v>
      </c>
      <c r="D54" s="13" t="s">
        <v>101</v>
      </c>
    </row>
    <row r="55" spans="1:4" ht="20" customHeight="1">
      <c r="A55" s="14">
        <v>48</v>
      </c>
      <c r="B55" s="14">
        <v>120385</v>
      </c>
      <c r="C55" s="13" t="s">
        <v>102</v>
      </c>
      <c r="D55" s="13" t="s">
        <v>103</v>
      </c>
    </row>
    <row r="56" spans="1:4" ht="20" customHeight="1">
      <c r="A56" s="14">
        <v>49</v>
      </c>
      <c r="B56" s="14">
        <v>120541</v>
      </c>
      <c r="C56" s="13" t="s">
        <v>104</v>
      </c>
      <c r="D56" s="13" t="s">
        <v>105</v>
      </c>
    </row>
    <row r="57" spans="1:4" ht="20" customHeight="1">
      <c r="A57" s="14">
        <v>50</v>
      </c>
      <c r="B57" s="14">
        <v>105948</v>
      </c>
      <c r="C57" s="13" t="s">
        <v>106</v>
      </c>
      <c r="D57" s="13" t="s">
        <v>107</v>
      </c>
    </row>
    <row r="58" spans="1:4" ht="20" customHeight="1">
      <c r="A58" s="14">
        <v>51</v>
      </c>
      <c r="B58" s="14">
        <v>106095</v>
      </c>
      <c r="C58" s="13" t="s">
        <v>108</v>
      </c>
      <c r="D58" s="13" t="s">
        <v>109</v>
      </c>
    </row>
    <row r="59" spans="1:4" ht="20" customHeight="1">
      <c r="A59" s="14">
        <v>52</v>
      </c>
      <c r="B59" s="14">
        <v>106670</v>
      </c>
      <c r="C59" s="13" t="s">
        <v>110</v>
      </c>
      <c r="D59" s="13" t="s">
        <v>111</v>
      </c>
    </row>
    <row r="60" spans="1:4" ht="20" customHeight="1">
      <c r="A60" s="14">
        <v>53</v>
      </c>
      <c r="B60" s="14">
        <v>106750</v>
      </c>
      <c r="C60" s="13" t="s">
        <v>112</v>
      </c>
      <c r="D60" s="13" t="s">
        <v>113</v>
      </c>
    </row>
    <row r="61" spans="1:4" ht="20" customHeight="1">
      <c r="A61" s="14">
        <v>54</v>
      </c>
      <c r="B61" s="14">
        <v>106857</v>
      </c>
      <c r="C61" s="13" t="s">
        <v>114</v>
      </c>
      <c r="D61" s="13" t="s">
        <v>115</v>
      </c>
    </row>
    <row r="62" spans="1:4" ht="20" customHeight="1">
      <c r="A62" s="14">
        <v>55</v>
      </c>
      <c r="B62" s="14">
        <v>110779</v>
      </c>
      <c r="C62" s="13" t="s">
        <v>116</v>
      </c>
      <c r="D62" s="13" t="s">
        <v>117</v>
      </c>
    </row>
    <row r="63" spans="1:4" ht="20" customHeight="1">
      <c r="A63" s="14">
        <v>56</v>
      </c>
      <c r="B63" s="14">
        <v>110821</v>
      </c>
      <c r="C63" s="13" t="s">
        <v>118</v>
      </c>
      <c r="D63" s="13" t="s">
        <v>119</v>
      </c>
    </row>
    <row r="64" spans="1:4" ht="20" customHeight="1">
      <c r="A64" s="14">
        <v>57</v>
      </c>
      <c r="B64" s="14">
        <v>110846</v>
      </c>
      <c r="C64" s="13" t="s">
        <v>120</v>
      </c>
      <c r="D64" s="13" t="s">
        <v>121</v>
      </c>
    </row>
    <row r="65" spans="1:4" ht="20" customHeight="1">
      <c r="A65" s="14">
        <v>58</v>
      </c>
      <c r="B65" s="14">
        <v>111441</v>
      </c>
      <c r="C65" s="13" t="s">
        <v>122</v>
      </c>
      <c r="D65" s="13" t="s">
        <v>123</v>
      </c>
    </row>
    <row r="66" spans="1:4" ht="20" customHeight="1">
      <c r="A66" s="14">
        <v>59</v>
      </c>
      <c r="B66" s="14">
        <v>111525</v>
      </c>
      <c r="C66" s="13" t="s">
        <v>124</v>
      </c>
      <c r="D66" s="13" t="s">
        <v>125</v>
      </c>
    </row>
    <row r="67" spans="1:4" ht="20" customHeight="1">
      <c r="A67" s="14">
        <v>60</v>
      </c>
      <c r="B67" s="14">
        <v>112014</v>
      </c>
      <c r="C67" s="13" t="s">
        <v>126</v>
      </c>
      <c r="D67" s="13" t="s">
        <v>127</v>
      </c>
    </row>
    <row r="68" spans="1:4" ht="20" customHeight="1">
      <c r="A68" s="14">
        <v>61</v>
      </c>
      <c r="B68" s="14">
        <v>112040</v>
      </c>
      <c r="C68" s="13" t="s">
        <v>128</v>
      </c>
      <c r="D68" s="13" t="s">
        <v>129</v>
      </c>
    </row>
    <row r="69" spans="1:4" ht="20" customHeight="1">
      <c r="A69" s="14">
        <v>62</v>
      </c>
      <c r="B69" s="14">
        <v>112267</v>
      </c>
      <c r="C69" s="13" t="s">
        <v>130</v>
      </c>
      <c r="D69" s="13" t="s">
        <v>131</v>
      </c>
    </row>
    <row r="70" spans="1:4" ht="20" customHeight="1">
      <c r="A70" s="14">
        <v>63</v>
      </c>
      <c r="B70" s="14">
        <v>112362</v>
      </c>
      <c r="C70" s="13" t="s">
        <v>132</v>
      </c>
      <c r="D70" s="13" t="s">
        <v>133</v>
      </c>
    </row>
    <row r="71" spans="1:4" ht="20" customHeight="1">
      <c r="A71" s="14">
        <v>64</v>
      </c>
      <c r="B71" s="14">
        <v>112587</v>
      </c>
      <c r="C71" s="13" t="s">
        <v>134</v>
      </c>
      <c r="D71" s="13" t="s">
        <v>135</v>
      </c>
    </row>
    <row r="72" spans="1:4" ht="20" customHeight="1">
      <c r="A72" s="14">
        <v>65</v>
      </c>
      <c r="B72" s="14">
        <v>113144</v>
      </c>
      <c r="C72" s="13" t="s">
        <v>136</v>
      </c>
      <c r="D72" s="13" t="s">
        <v>137</v>
      </c>
    </row>
    <row r="73" spans="1:4" ht="20" customHeight="1">
      <c r="A73" s="14">
        <v>66</v>
      </c>
      <c r="B73" s="14">
        <v>113548</v>
      </c>
      <c r="C73" s="13" t="s">
        <v>138</v>
      </c>
      <c r="D73" s="13" t="s">
        <v>139</v>
      </c>
    </row>
    <row r="74" spans="1:4" ht="20" customHeight="1">
      <c r="A74" s="14">
        <v>67</v>
      </c>
      <c r="B74" s="14">
        <v>114195</v>
      </c>
      <c r="C74" s="13" t="s">
        <v>140</v>
      </c>
      <c r="D74" s="13" t="s">
        <v>141</v>
      </c>
    </row>
    <row r="75" spans="1:4" ht="20" customHeight="1">
      <c r="A75" s="14">
        <v>68</v>
      </c>
      <c r="B75" s="14">
        <v>114912</v>
      </c>
      <c r="C75" s="13" t="s">
        <v>142</v>
      </c>
      <c r="D75" s="13" t="s">
        <v>143</v>
      </c>
    </row>
    <row r="76" spans="1:4" ht="20" customHeight="1">
      <c r="A76" s="14">
        <v>69</v>
      </c>
      <c r="B76" s="14">
        <v>114919</v>
      </c>
      <c r="C76" s="13" t="s">
        <v>144</v>
      </c>
      <c r="D76" s="13" t="s">
        <v>145</v>
      </c>
    </row>
    <row r="77" spans="1:4" ht="20" customHeight="1">
      <c r="A77" s="14">
        <v>70</v>
      </c>
      <c r="B77" s="14">
        <v>114923</v>
      </c>
      <c r="C77" s="13" t="s">
        <v>146</v>
      </c>
      <c r="D77" s="13" t="s">
        <v>147</v>
      </c>
    </row>
    <row r="78" spans="1:4" ht="20" customHeight="1">
      <c r="A78" s="14">
        <v>71</v>
      </c>
      <c r="B78" s="14">
        <v>114955</v>
      </c>
      <c r="C78" s="13" t="s">
        <v>148</v>
      </c>
      <c r="D78" s="13" t="s">
        <v>149</v>
      </c>
    </row>
    <row r="79" spans="1:4" ht="20" customHeight="1">
      <c r="A79" s="14">
        <v>72</v>
      </c>
      <c r="B79" s="14">
        <v>115010</v>
      </c>
      <c r="C79" s="13" t="s">
        <v>150</v>
      </c>
      <c r="D79" s="13" t="s">
        <v>151</v>
      </c>
    </row>
    <row r="80" spans="1:4" ht="20" customHeight="1">
      <c r="A80" s="14">
        <v>73</v>
      </c>
      <c r="B80" s="14">
        <v>115030</v>
      </c>
      <c r="C80" s="13" t="s">
        <v>152</v>
      </c>
      <c r="D80" s="13" t="s">
        <v>153</v>
      </c>
    </row>
    <row r="81" spans="1:4" ht="20" customHeight="1">
      <c r="A81" s="14">
        <v>74</v>
      </c>
      <c r="B81" s="14">
        <v>115104</v>
      </c>
      <c r="C81" s="13" t="s">
        <v>154</v>
      </c>
      <c r="D81" s="13" t="s">
        <v>155</v>
      </c>
    </row>
    <row r="82" spans="1:4" ht="20" customHeight="1">
      <c r="A82" s="14">
        <v>75</v>
      </c>
      <c r="B82" s="14">
        <v>115837</v>
      </c>
      <c r="C82" s="13" t="s">
        <v>156</v>
      </c>
      <c r="D82" s="13" t="s">
        <v>157</v>
      </c>
    </row>
    <row r="83" spans="1:4" ht="20" customHeight="1">
      <c r="A83" s="14">
        <v>76</v>
      </c>
      <c r="B83" s="14">
        <v>116016</v>
      </c>
      <c r="C83" s="13" t="s">
        <v>158</v>
      </c>
      <c r="D83" s="13" t="s">
        <v>159</v>
      </c>
    </row>
    <row r="84" spans="1:4" ht="20" customHeight="1">
      <c r="A84" s="14">
        <v>77</v>
      </c>
      <c r="B84" s="14">
        <v>116262</v>
      </c>
      <c r="C84" s="13" t="s">
        <v>160</v>
      </c>
      <c r="D84" s="13" t="s">
        <v>161</v>
      </c>
    </row>
    <row r="85" spans="1:4" ht="20" customHeight="1">
      <c r="A85" s="14">
        <v>78</v>
      </c>
      <c r="B85" s="14">
        <v>116372</v>
      </c>
      <c r="C85" s="13" t="s">
        <v>162</v>
      </c>
      <c r="D85" s="13" t="s">
        <v>163</v>
      </c>
    </row>
    <row r="86" spans="1:4" ht="20" customHeight="1">
      <c r="A86" s="14">
        <v>79</v>
      </c>
      <c r="B86" s="14">
        <v>116419</v>
      </c>
      <c r="C86" s="13" t="s">
        <v>164</v>
      </c>
      <c r="D86" s="13" t="s">
        <v>165</v>
      </c>
    </row>
    <row r="87" spans="1:4" ht="20" customHeight="1">
      <c r="A87" s="14">
        <v>80</v>
      </c>
      <c r="B87" s="14">
        <v>117079</v>
      </c>
      <c r="C87" s="13" t="s">
        <v>166</v>
      </c>
      <c r="D87" s="13" t="s">
        <v>167</v>
      </c>
    </row>
    <row r="88" spans="1:4" ht="20" customHeight="1">
      <c r="A88" s="14">
        <v>81</v>
      </c>
      <c r="B88" s="14">
        <v>118429</v>
      </c>
      <c r="C88" s="13" t="s">
        <v>168</v>
      </c>
      <c r="D88" s="13" t="s">
        <v>169</v>
      </c>
    </row>
    <row r="89" spans="1:4" ht="20" customHeight="1">
      <c r="A89" s="14">
        <v>82</v>
      </c>
      <c r="B89" s="14">
        <v>118552</v>
      </c>
      <c r="C89" s="13" t="s">
        <v>170</v>
      </c>
      <c r="D89" s="13" t="s">
        <v>171</v>
      </c>
    </row>
    <row r="90" spans="1:4" ht="20" customHeight="1">
      <c r="A90" s="14">
        <v>83</v>
      </c>
      <c r="B90" s="14">
        <v>119062</v>
      </c>
      <c r="C90" s="13" t="s">
        <v>172</v>
      </c>
      <c r="D90" s="13" t="s">
        <v>173</v>
      </c>
    </row>
    <row r="91" spans="1:4" ht="20" customHeight="1">
      <c r="A91" s="14">
        <v>84</v>
      </c>
      <c r="B91" s="14">
        <v>119259</v>
      </c>
      <c r="C91" s="13" t="s">
        <v>174</v>
      </c>
      <c r="D91" s="13" t="s">
        <v>175</v>
      </c>
    </row>
    <row r="92" spans="1:4" ht="20" customHeight="1">
      <c r="A92" s="14">
        <v>85</v>
      </c>
      <c r="B92" s="14">
        <v>119312</v>
      </c>
      <c r="C92" s="13" t="s">
        <v>176</v>
      </c>
      <c r="D92" s="13" t="s">
        <v>177</v>
      </c>
    </row>
    <row r="93" spans="1:4" ht="20" customHeight="1">
      <c r="A93" s="14">
        <v>86</v>
      </c>
      <c r="B93" s="14">
        <v>119346</v>
      </c>
      <c r="C93" s="13" t="s">
        <v>178</v>
      </c>
      <c r="D93" s="13" t="s">
        <v>179</v>
      </c>
    </row>
    <row r="94" spans="1:4" ht="20" customHeight="1">
      <c r="A94" s="14">
        <v>87</v>
      </c>
      <c r="B94" s="14">
        <v>119477</v>
      </c>
      <c r="C94" s="13" t="s">
        <v>180</v>
      </c>
      <c r="D94" s="13" t="s">
        <v>181</v>
      </c>
    </row>
    <row r="95" spans="1:4" ht="20" customHeight="1">
      <c r="A95" s="14">
        <v>88</v>
      </c>
      <c r="B95" s="14">
        <v>119512</v>
      </c>
      <c r="C95" s="13" t="s">
        <v>182</v>
      </c>
      <c r="D95" s="13" t="s">
        <v>183</v>
      </c>
    </row>
    <row r="96" spans="1:4" ht="20" customHeight="1">
      <c r="A96" s="14">
        <v>89</v>
      </c>
      <c r="B96" s="14">
        <v>119935</v>
      </c>
      <c r="C96" s="13" t="s">
        <v>184</v>
      </c>
      <c r="D96" s="13" t="s">
        <v>185</v>
      </c>
    </row>
    <row r="97" spans="1:4" ht="20" customHeight="1">
      <c r="A97" s="14">
        <v>90</v>
      </c>
      <c r="B97" s="14">
        <v>120031</v>
      </c>
      <c r="C97" s="13" t="s">
        <v>186</v>
      </c>
      <c r="D97" s="13" t="s">
        <v>187</v>
      </c>
    </row>
    <row r="98" spans="1:4" ht="20" customHeight="1">
      <c r="A98" s="14">
        <v>91</v>
      </c>
      <c r="B98" s="14">
        <v>120079</v>
      </c>
      <c r="C98" s="13" t="s">
        <v>188</v>
      </c>
      <c r="D98" s="13" t="s">
        <v>189</v>
      </c>
    </row>
    <row r="99" spans="1:4" ht="20" customHeight="1">
      <c r="A99" s="14">
        <v>92</v>
      </c>
      <c r="B99" s="14">
        <v>120222</v>
      </c>
      <c r="C99" s="13" t="s">
        <v>190</v>
      </c>
      <c r="D99" s="13" t="s">
        <v>191</v>
      </c>
    </row>
    <row r="100" spans="1:4" ht="20" customHeight="1">
      <c r="A100" s="14">
        <v>93</v>
      </c>
      <c r="B100" s="14">
        <v>120324</v>
      </c>
      <c r="C100" s="13" t="s">
        <v>192</v>
      </c>
      <c r="D100" s="13" t="s">
        <v>193</v>
      </c>
    </row>
    <row r="101" spans="1:4" ht="20" customHeight="1">
      <c r="A101" s="14">
        <v>94</v>
      </c>
      <c r="B101" s="14">
        <v>120380</v>
      </c>
      <c r="C101" s="13" t="s">
        <v>194</v>
      </c>
      <c r="D101" s="13" t="s">
        <v>195</v>
      </c>
    </row>
    <row r="102" spans="1:4" ht="20" customHeight="1">
      <c r="A102" s="14">
        <v>95</v>
      </c>
      <c r="B102" s="14">
        <v>120399</v>
      </c>
      <c r="C102" s="13" t="s">
        <v>196</v>
      </c>
      <c r="D102" s="13" t="s">
        <v>197</v>
      </c>
    </row>
    <row r="103" spans="1:4" ht="20" customHeight="1">
      <c r="A103" s="14">
        <v>96</v>
      </c>
      <c r="B103" s="14">
        <v>120556</v>
      </c>
      <c r="C103" s="13" t="s">
        <v>198</v>
      </c>
      <c r="D103" s="13" t="s">
        <v>199</v>
      </c>
    </row>
    <row r="104" spans="1:4" ht="20" customHeight="1">
      <c r="A104" s="14">
        <v>97</v>
      </c>
      <c r="B104" s="14">
        <v>120627</v>
      </c>
      <c r="C104" s="13" t="s">
        <v>200</v>
      </c>
      <c r="D104" s="13" t="s">
        <v>201</v>
      </c>
    </row>
    <row r="105" spans="1:4" ht="20" customHeight="1">
      <c r="A105" s="14">
        <v>98</v>
      </c>
      <c r="B105" s="14">
        <v>120753</v>
      </c>
      <c r="C105" s="13" t="s">
        <v>202</v>
      </c>
      <c r="D105" s="13" t="s">
        <v>203</v>
      </c>
    </row>
    <row r="106" spans="1:4" ht="20" customHeight="1">
      <c r="A106" s="14">
        <v>99</v>
      </c>
      <c r="B106" s="14">
        <v>120998</v>
      </c>
      <c r="C106" s="13" t="s">
        <v>204</v>
      </c>
      <c r="D106" s="13" t="s">
        <v>205</v>
      </c>
    </row>
    <row r="107" spans="1:4" ht="20" customHeight="1">
      <c r="A107" s="14">
        <v>100</v>
      </c>
      <c r="B107" s="14">
        <v>118909</v>
      </c>
      <c r="C107" s="13" t="s">
        <v>206</v>
      </c>
      <c r="D107" s="13" t="s">
        <v>207</v>
      </c>
    </row>
  </sheetData>
  <autoFilter ref="A7:D107" xr:uid="{5B550296-C248-4279-98F7-938337FD0716}"/>
  <mergeCells count="5">
    <mergeCell ref="B6:E6"/>
    <mergeCell ref="A2:D2"/>
    <mergeCell ref="A3:D3"/>
    <mergeCell ref="A4:D4"/>
    <mergeCell ref="A5:D5"/>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o" ma:contentTypeID="0x010100505D83203599C5448EF026B7C27632C7" ma:contentTypeVersion="1" ma:contentTypeDescription="Crear nuevo documento." ma:contentTypeScope="" ma:versionID="97fe96d8daf0c4a1b61de5f7d035fbb5">
  <xsd:schema xmlns:xsd="http://www.w3.org/2001/XMLSchema" xmlns:xs="http://www.w3.org/2001/XMLSchema" xmlns:p="http://schemas.microsoft.com/office/2006/metadata/properties" xmlns:ns2="eecf60b8-447f-4758-8b71-2f5de1f62c93" targetNamespace="http://schemas.microsoft.com/office/2006/metadata/properties" ma:root="true" ma:fieldsID="350ec33d94db2277d4b9ea55e9c4ed1e" ns2:_="">
    <xsd:import namespace="eecf60b8-447f-4758-8b71-2f5de1f62c93"/>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cf60b8-447f-4758-8b71-2f5de1f62c93" elementFormDefault="qualified">
    <xsd:import namespace="http://schemas.microsoft.com/office/2006/documentManagement/types"/>
    <xsd:import namespace="http://schemas.microsoft.com/office/infopath/2007/PartnerControls"/>
    <xsd:element name="SharedWithUsers" ma:index="8" nillable="true" ma:displayName="Compartido con"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350B37-C511-42FC-93F5-17307326F3A1}">
  <ds:schemaRefs>
    <ds:schemaRef ds:uri="http://schemas.microsoft.com/sharepoint/events"/>
  </ds:schemaRefs>
</ds:datastoreItem>
</file>

<file path=customXml/itemProps2.xml><?xml version="1.0" encoding="utf-8"?>
<ds:datastoreItem xmlns:ds="http://schemas.openxmlformats.org/officeDocument/2006/customXml" ds:itemID="{238BF935-621D-4E72-9DCB-73DD9AA00513}"/>
</file>

<file path=customXml/itemProps3.xml><?xml version="1.0" encoding="utf-8"?>
<ds:datastoreItem xmlns:ds="http://schemas.openxmlformats.org/officeDocument/2006/customXml" ds:itemID="{EDC27739-8A6D-4728-853F-2E70FD660636}"/>
</file>

<file path=customXml/itemProps4.xml><?xml version="1.0" encoding="utf-8"?>
<ds:datastoreItem xmlns:ds="http://schemas.openxmlformats.org/officeDocument/2006/customXml" ds:itemID="{99D3B2C3-4906-4F5A-B019-DDC8B8EF4E7E}"/>
</file>

<file path=docProps/app.xml><?xml version="1.0" encoding="utf-8"?>
<Properties xmlns="http://schemas.openxmlformats.org/officeDocument/2006/extended-properties" xmlns:vt="http://schemas.openxmlformats.org/officeDocument/2006/docPropsVTypes">
  <Application>Microsoft Macintosh Excel</Application>
  <DocSecurity>0</DocSecurity>
  <ScaleCrop>false</ScaleCrop>
  <HeadingPairs>
    <vt:vector size="2" baseType="variant">
      <vt:variant>
        <vt:lpstr>Hojas de cálculo</vt:lpstr>
      </vt:variant>
      <vt:variant>
        <vt:i4>1</vt:i4>
      </vt:variant>
    </vt:vector>
  </HeadingPairs>
  <TitlesOfParts>
    <vt:vector size="1" baseType="lpstr">
      <vt:lpstr>Respuesta Observaciones EvFinal</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 DE ERRATAS - Respuesta a observaciones</dc:title>
  <dc:subject/>
  <dc:creator>Diana</dc:creator>
  <cp:keywords/>
  <dc:description/>
  <cp:lastModifiedBy>Juan Jose Sarmiento Castro</cp:lastModifiedBy>
  <cp:revision/>
  <dcterms:created xsi:type="dcterms:W3CDTF">2020-10-09T00:58:10Z</dcterms:created>
  <dcterms:modified xsi:type="dcterms:W3CDTF">2026-05-22T09:23:30Z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0x010100505D83203599C5448EF026B7C27632C7</vt:lpwstr>
  </property>
  <property fmtid="{D5CDD505-2E9C-101B-9397-08002B2CF9AE}" pid="3" name="MSIP_Label_fc111285-cafa-4fc9-8a9a-bd902089b24f_Enabled">
    <vt:lpwstr>true</vt:lpwstr>
  </property>
  <property fmtid="{D5CDD505-2E9C-101B-9397-08002B2CF9AE}" pid="4" name="MSIP_Label_fc111285-cafa-4fc9-8a9a-bd902089b24f_SetDate">
    <vt:lpwstr>2024-04-17T20:51:32Z</vt:lpwstr>
  </property>
  <property fmtid="{D5CDD505-2E9C-101B-9397-08002B2CF9AE}" pid="5" name="MSIP_Label_fc111285-cafa-4fc9-8a9a-bd902089b24f_Method">
    <vt:lpwstr>Privileged</vt:lpwstr>
  </property>
  <property fmtid="{D5CDD505-2E9C-101B-9397-08002B2CF9AE}" pid="6" name="MSIP_Label_fc111285-cafa-4fc9-8a9a-bd902089b24f_Name">
    <vt:lpwstr>Public</vt:lpwstr>
  </property>
  <property fmtid="{D5CDD505-2E9C-101B-9397-08002B2CF9AE}" pid="7" name="MSIP_Label_fc111285-cafa-4fc9-8a9a-bd902089b24f_SiteId">
    <vt:lpwstr>cbc2c381-2f2e-4d93-91d1-506c9316ace7</vt:lpwstr>
  </property>
  <property fmtid="{D5CDD505-2E9C-101B-9397-08002B2CF9AE}" pid="8" name="MSIP_Label_fc111285-cafa-4fc9-8a9a-bd902089b24f_ActionId">
    <vt:lpwstr>3668ad2c-0806-433a-ba39-6306b8480d53</vt:lpwstr>
  </property>
  <property fmtid="{D5CDD505-2E9C-101B-9397-08002B2CF9AE}" pid="9" name="MSIP_Label_fc111285-cafa-4fc9-8a9a-bd902089b24f_ContentBits">
    <vt:lpwstr>0</vt:lpwstr>
  </property>
  <property fmtid="{D5CDD505-2E9C-101B-9397-08002B2CF9AE}" pid="10" name="_dlc_DocIdItemGuid">
    <vt:lpwstr>b3b40e8d-ca02-4488-8033-03ab3a7fd1d9</vt:lpwstr>
  </property>
  <property fmtid="{D5CDD505-2E9C-101B-9397-08002B2CF9AE}" pid="11" name="MediaServiceImageTags">
    <vt:lpwstr/>
  </property>
</Properties>
</file>