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10517"/>
  <workbookPr defaultThemeVersion="166925"/>
  <mc:AlternateContent xmlns:mc="http://schemas.openxmlformats.org/markup-compatibility/2006">
    <mc:Choice Requires="x15">
      <x15ac:absPath xmlns:x15ac="http://schemas.microsoft.com/office/spreadsheetml/2010/11/ac" url="/Users/juansarmiento/Desktop/Informes Finales/"/>
    </mc:Choice>
  </mc:AlternateContent>
  <xr:revisionPtr revIDLastSave="0" documentId="13_ncr:1_{79F7B8CA-A926-4F41-8DF6-10921D2F2697}" xr6:coauthVersionLast="47" xr6:coauthVersionMax="47" xr10:uidLastSave="{00000000-0000-0000-0000-000000000000}"/>
  <bookViews>
    <workbookView xWindow="0" yWindow="660" windowWidth="29400" windowHeight="16840" xr2:uid="{00000000-000D-0000-FFFF-FFFF00000000}"/>
  </bookViews>
  <sheets>
    <sheet name="Respuesta Observaciones EvFinal" sheetId="3" r:id="rId1"/>
    <sheet name="Hoja1" sheetId="4" r:id="rId2"/>
  </sheets>
  <definedNames>
    <definedName name="_xlnm._FilterDatabase" localSheetId="0" hidden="1">'Respuesta Observaciones EvFinal'!$A$7:$D$375</definedName>
    <definedName name="_Hlk52783957">#REF!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813" uniqueCount="790">
  <si>
    <t>SENA - FONDO EMPRENDER</t>
  </si>
  <si>
    <t>CONVOCATORIA NACIONAL  No.154 Emprendimiento Femenino - CORTE No. 1</t>
  </si>
  <si>
    <t>RESPUESTA OBSERVACIONES AL INFORME DE EVALUACIÓN</t>
  </si>
  <si>
    <t>OBSERVACIONES Y RESPUESTAS AL INFORME DE EVALUACIÓN</t>
  </si>
  <si>
    <t>Mayo 21 de 2026</t>
  </si>
  <si>
    <t>FECHA: 09/12/2025</t>
  </si>
  <si>
    <t>Consec</t>
  </si>
  <si>
    <t>Id Plan de Negocios</t>
  </si>
  <si>
    <t>Observación Emprendedor</t>
  </si>
  <si>
    <t>Respuesta observación</t>
  </si>
  <si>
    <t xml:space="preserve">Como Orientador de proyectos del Fondo Emprender, presento el análisis técnico y la defensa estratégica del proyecto ID 98605 GANADO DE CEBA NOGALES, estructurado para la Convocatoria No. 154 de Emprendimiento Femenino. Este proyecto cuenta con un antecedente de evaluación muy sólido (calificación de 85,04, concepto VIABLE) en la convocatoria 153. A continuación, presento los argumentos clave para defender su postulación y fortalecer las observaciones frente a la evaluación en el marco de la nueva convocatoria 154: 1. Alineación Estratégica con la Convocatoria 154 El proyecto debe defenderse como una iniciativa de alto impacto social y de género, cumpliendo estrictamente con el objeto de la Convocatoria 154. •Perfil de la emprendedora: Emilse Oviedo es mujer campesina, cabeza de hogar y víctima del conflicto armado (acreditada por la UARIV), lo cual es un criterio de priorización fundamental en esta convocatoria. •Pertinencia Territorial: Se ubica en la Vereda Nogales (Buga), una zona rural con necesidades históricas de desarrollo productivo, donde el proyecto actúa como motor de economía popular. 2. Solidez Técnica y Operativa (Defensa del Modelo) Frente a cualquier duda sobre la capacidad de ejecución, el proyecto demuestra: •Madurez del Proceso: La descripción técnica es completa y abarca desde la alimentación suplementada hasta el manejo sanitario y pesaje mensual. El dominio del ciclo productivo ganadero ya fue validado por expertos. •Innovación y Sostenibilidad: El proyecto no es una ganadería tradicional. Incorpora energía limpia (cercas eléctricas solares) y economía circular (compostaje del 100% del estiércol para fertilizar praderas o venta), alineándose con los criterios de desarrollo sostenible del Fondo Emprender. 3. Viabilidad Financiera Sustentada El componente financiero es uno de los más robustos del plan: •Rentabilidad Realista: Presenta una TIR de 25,18% (en el reporte previo) y un VPN de $29.034.038. Estos indicadores, en el sector agropecuario, reflejan una rentabilidad adecuada para proyectos de base rural con retornos progresivos. •Presupuesto Coherente: El monto solicitado ($73.266.700) cumple con los topes establecidos para proyectos individuales en la línea CREAR y guarda proporción con el cumplimiento del indicador de autoempleo. 4. Respuesta a Oportunidades de Mejora (Puntos Críticos para Observaciones) Basado en las recomendaciones del evaluador anterior, para la defensa actual se debe enfatizar en: •Componente Legal: El proyecto ya cuenta con el Certificado de Tradición y Libertad y el Certificado de Uso de Suelo compatible (Vereda Nogales). La intención de formalizar el registro predial ante el ICA (Resolución 3585/2008) está debidamente presupuestada y cronometrada en 30 días. •Mercado Regional: Se debe recalcar que el precio de venta proyectado ($9.200/kg) es conservador y está sustentado en datos de Fedegán 2026 para el norte del Valle, donde los precios oscilan entre $8.800 y $10.500. •Validación Comercial: Existe una red de compradores locales plenamente identificados (Marleny Duarte, Gerardo Villalobos, entre otros) y una articulación clara con la Feria Ganadera de Buga, lo que reduce la incertidumbre de ventas. Recomendación para el Trámite de Observaciones De acuerdo con los términos de referencia de la Convocatoria 154, usted cuenta con dos (2) días hábiles a partir de la publicación de resultados preliminares para presentar estas observaciones a través del enlace habilitado en el sitio web del Fondo Emprender. Argumento de cierre para la observación: El proyecto 98605 es estructuralmente coherente, financieramente viable y socialmente pertinente. Las debilidades señaladas en evaluaciones previas han sido subsanadas en el plan de negocios mediante la incorporación de costos legales detallados, una justificación de precios basada en el mercado regional 2026 y un modelo de sostenibilidad agroecológica que supera los estándares de la ganadería extensiva tradicional.  </t>
  </si>
  <si>
    <t xml:space="preserve">ID Proyecto: 98605
Nombre del proyecto: GANADO DE CEBA NOGALES
Convocatoria: 154 - 1C / Emprendimiento Femenino
Criterio observado: Concepto de viabilidad, calificación final y recomendaciones de mejora del informe de evaluación.
Observación del postulante:
El emprendedor manifiesta observaciones orientadas a ratificar la pertinencia del proyecto frente a la convocatoria, la coherencia del modelo de ceba bovina, la viabilidad financiera, el impacto territorial y la solidez de los componentes técnico, comercial, legal, financiero e impacto.
Resumen de la observación del postulante:
Las observaciones confirman la alineación del proyecto con el sector agropecuario y con la actividad de cría y ceba bovina, así como la coherencia general del modelo de negocio. No obstante, no aportan elementos técnicos nuevos que modifiquen la valoración inicialmente realizada.  
Respuesta del evaluador:
Una vez revisadas las observaciones presentadas por el emprendedor y contrastadas con el informe de evaluación, se concluye que los argumentos expuestos ratifican la pertinencia, coherencia y viabilidad general del proyecto GANADO DE CEBA NOGALES. El informe reconoce fortalezas en los componentes comercial, técnico, legal, financiero e impacto, las cuales ya fueron incorporadas en la calificación final y en el concepto emitido. 
Las observaciones son parcialmente procedentes en cuanto confirman la pertinencia del sector agropecuario, la coherencia del modelo productivo de cría y ceba bovina, la viabilidad financiera y el potencial de impacto territorial. Sin embargo, se mantienen las recomendaciones formuladas, especialmente respecto a la profundización del análisis comercial, la documentación de registros y permisos legales, el fortalecimiento de la secuenciación operativa y la ampliación y clasificación del mapa de actores. 
Conforme a la normatividad vigente del Fondo Emprender y a los criterios de evaluación aplicables, las oportunidades de mejora identificadas corresponden a aspectos de fortalecimiento documental, operativo y de seguimiento para la puesta en marcha, y no a fallas estructurales que afecten la viabilidad técnica, financiera, comercial, legal o de impacto del plan de negocios. 
Concepto:
Revisado el plan de negocios y las observaciones presentadas, se encuentra que el concepto emitido es acorde con lo evidenciado inicialmente en la evaluación. En consecuencia, se ratifica que el proyecto GANADO DE CEBA NOGALES es VIABLE, con calificación final de 85,04. 
Efecto:
Se ratifica el concepto VIABLE y el puntaje de 85,04. No se modifica la calificación inicialmente asignada.
</t>
  </si>
  <si>
    <t>Como emprendedora, manifiesto que asumo en su totalidad el costo correspondiente al pago ante Cámara de Comercio y registro mercantil. La inclusión de este rubro dentro de la formulación del plan de negocio obedeció a un error involuntario en la estructuración financiera del proyecto, sin intención de solicitar financiación sobre un concepto no financiable.</t>
  </si>
  <si>
    <t>Cordial saludo, 
NOMBRE DEL PROYECTO:  RAPITIENDA CARNICOS DEL CAMPO
ID Proyecto: 98607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 Camara y Comercio (…) por valor de $520.000 valor que también incluye los demás permisos y licencias que estableció en la descripción de dicho ítem”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Respetados miembros del Comité Evaluador de Fondo Emprender, Por medio del presente documento solicitamos respetuosamente la revisión integral y recalificación del proyecto, teniendo en cuenta que varias de las observaciones consignadas en el informe de evaluación corresponden a omisiones de lectura o interpretaciones parciales de información que sí se encuentra explícitamente desarrollada, cuantificada y presupuestada dentro de la plataforma del plan de negocios. Las aclaraciones que se presentan a continuación demuestran que los componentes comercial, técnico, legal, financiero y de impacto fueron estructurados conforme a los lineamientos metodológicos exigidos por Fondo Emprender, evidenciando coherencia entre el modelo operativo, la sostenibilidad financiera y las metas de crecimiento e impacto planteadas. En este sentido, presentamos las siguientes observaciones técnicas frente a cada componente evaluado: 1. OBSERVACIONES AL COMPONENTE COMERCIAL Referencia a la evaluación El informe señala que el proyecto no consolida adecuadamente la ruta B2B (aliados, comisiones y paquetes comerciales) y que la comparación de precios frente a la competencia no resulta homogénea. Inconsistencia de la evaluación Respetuosamente solicitamos la revisión de este componente, toda vez que la información relacionada con la estrategia B2B, estructura de comisiones y diferenciación competitiva sí fue desarrollada y cuantificada dentro de la plataforma. Justificación técnica En la Sección 10. “Costos y Gastos”, específicamente dentro del componente “Gastos de Administración y Ventas”, el proyecto contempló un presupuesto estructurado de $19.398.500 para el Año 1 destinado exclusivamente al concepto “Comisiones por ventas productos 1 y 2”, evidenciando que la estrategia comercial B2B sí cuenta con soporte financiero y operativo. Adicionalmente, en la Sección 1. “Cliente”, se delimitó y cuantificó el mercado B2B identificando un universo potencial de 400 empresas medianas y Cajas de Compensación en el Valle del Cauca, información que demuestra la existencia de una segmentación clara y una ruta comercial definida. Respecto a la comparación de precios, en la Sección 3. “Competencia” se justificó técnicamente la diferencia frente a otros actores del mercado. Mientras competidores como Temazcal Las Eliconias o Waira Wasi ofrecen ceremonias aisladas o servicios parciales de hospedaje, ALLPA SAMAY desarrolla experiencias integrales de inmersión de 1,5 a 2,5 días que incluyen: •Alimentación enzimática de kilómetro cero.  •Alojamiento rural.  •Terapias ancestrales y toltecas.  •Procesos integrales de bienestar.  En consecuencia, la comparación sí fue desarrollada dentro de la misma categoría de turismo de bienestar y el diferencial de valor agregado justifica plenamente el ticket proyectado entre $430.000 y $530.000. 2. OBSERVACIONES AL COMPONENTE TÉCNICO Y LEGAL Referencia a la evaluación El informe indica ausencia de etapas relacionadas con reservas, seguimiento y fidelización, así como falta de protocolos de bioseguridad, gestión de riesgos, SG-SST y tratamiento de datos personales. Inconsistencia de la evaluación Solicitamos respetuosamente la reconsideración de este componente, considerando que los protocolos operativos, tecnológicos y normativos sí fueron contemplados dentro del modelo técnico y legal del proyecto. Justificación técnica En la Sección 8. “Canales – Estrategia de Comunicación”, el proyecto contempló un presupuesto de $3.000.000 para el diseño y desarrollo web, incluyendo específicamente: •Motor de reservas.  •Integración CRM.  •Automatización de email marketing.  •Herramientas de seguimiento y fidelización de usuarios.  Estos elementos garantizan técnicamente la gestión previa de reservas, preparación de usuarios y procesos posteriores de relacionamiento y fidelización que el evaluador indicó como ausentes. Así mismo, en la Sección 7. “Trámites Legales” y dentro de los Gastos Preoperativos, se incluyó un presupuesto de $1.800.000 destinado a la implementación y auditoría de la Norma Técnica Sectorial NTSC-TS 002 para Turismo Sostenible en Alojamientos Rurales. Dicha norma incorpora obligatoriamente procedimientos relacionados con: •Bioseguridad.  •Manipulación de alimentos.  •Gestión integral de riesgos.  •Protocolos de seguridad y salud en el trabajo.  •Atención segura de usuarios.  •Procesos de sostenibilidad y cumplimiento legal.  En consecuencia, el proyecto no omite estos elementos, sino que los estructura bajo el marco normativo de la NTSC-TS 002 como eje técnico y operativo de funcionamiento. 3. OBSERVACIONES AL COMPONENTE FINANCIERO Referencia a la evaluación El informe manifiesta que no son visibles costos asociados a mantenimientos correctivos, reposiciones, pasarelas de pago y otros costos operativos complementarios. Así mismo, expresa preocupación frente a la estacionalidad del proyecto. Inconsistencia de la evaluación Respetuosamente solicitamos la revisión de este componente, toda vez que los costos observados sí fueron incluidos de manera expresa dentro de la estructura financiera del proyecto. Justificación técnica En la Sección 10. “Costos Fijos”, el proyecto contempló de manera detallada y cuantificada: •Bolsa agotable para mantenimiento estructural por $960.000 anuales.  •Renovación anual de colchonería por $1.560.000.  •Renovación anual de sets de menaje por $2.760.000.  •Renovación de implementos de cocina por $3.744.000.  Así mismo, dentro de los Gastos Administrativos se incluyó el servicio anual de hosting, dominio web e integración tecnológica para CRM y pasarela de pagos. Por tanto, no resulta procedente afirmar la inexistencia de provisiones para mantenimiento, reposiciones o herramientas tecnológicas operativas. Respecto a la estacionalidad, el proyecto incorporó una estrategia de mitigación sustentada en el segmento corporativo B2B, orientado a retiros empresariales desarrollados entre semana, permitiendo estabilizar la ocupación y reducir la dependencia del turismo tradicional de fines de semana. 4. OBSERVACIONES AL COMPONENTE DE IMPACTO Referencia a la evaluación El informe indica ausencia de línea base verificable y falta de soportes cuantitativos para las metas sociales y ambientales. Inconsistencia de la evaluación Solicitamos respetuosamente la reconsideración de este componente, dado que la evaluación omitió información cuantitativa y metodológica explícitamente registrada en la Sección 16. “Impacto”. Justificación técnica En el componente social, el proyecto definió una línea base concreta y verificable mediante la realización de: •12 talleres anuales.  •Cobertura de las 12 sedes educativas rurales del municipio de Yotoco.  •Impacto directo aproximado sobre 300 niños y niñas por año.  Adicionalmente, se estableció que la responsable de ejecución y seguimiento será la Administradora – Coach en Alimentación Consciente, incluida dentro de la nómina del proyecto. En el componente económico local, se estructuró un esquema de encadenamiento productivo mediante la destinación del 20% de la demanda excedente a prestadores turísticos locales, generando impacto sobre 9 empleos indirectos de la comunidad. Finalmente, en el componente ambiental se cuantificó expresamente: •Compostaje de 2,5 toneladas mensuales de residuos orgánicos.  •Meta de reducción del 30% en consumo energético mediante tecnologías eficientes y sostenibles.  Estos indicadores se encuentran alineados con los criterios exigidos por la certificación NTSC-TS 002. SOLICITUD FINAL Con fundamento en las aclaraciones técnicas, financieras, comerciales, legales y de impacto anteriormente expuestas, consideramos que las observaciones consignadas en el informe de evaluación no corresponden a vacíos estructurales del proyecto, sino a omisiones de lectura frente a información que sí se encuentra desarrollada, cuantificada y presupuestada dentro de la plataforma. En consecuencia, solicitamos respetuosamente al Comité Evaluador la revisión integral y recalificación de los componentes observados, aplicando los principios de objetividad, integralidad y debida valoración de la información presentada. Así mismo, solicitamos que dicha revisión considere expresamente las cifras, indicadores, presupuestos y soportes registrados en las diferentes secciones del plan de negocio, los cuales demuestran la coherencia operativa, sostenibilidad financiera y viabilidad integral del proyecto. </t>
  </si>
  <si>
    <t xml:space="preserve">ID Proyecto: 98647
Nombre del proyecto:
Convocatoria:
Criterio observado:
Componente comercial, componente técnico, componente de costes, estacionalidad de ventas y componente de impacto.
Observación del postulante:
El postulante presenta observaciones frente a la valoración del componente comercial, señalando aspectos relacionados con el mercado potencial, el canal B2B, las agencias mayoristas y la proyección de ingresos. También plantea observaciones frente al componente técnico, los costes operativos e indirectos, la estacionalidad de las ventas y los indicadores de impacto social, ambiental y territorial.
Resumen de la observación del postulante:
La observación busca controvertir los señalamientos realizados en la evaluación respecto de la suficiencia de la sustentación comercial, la trazabilidad del canal B2B, la claridad de los procesos técnicos, la proporcionalidad de los costes, la justificación de la estacionalidad y la validación de los indicadores de impacto planteados por el proyecto.
Respuesta del evaluador:
Revisada la observación presentada, se ratifica que la sustentación comercial continúa basada principalmente en estimaciones de mercado potencial y en el alcance teórico del canal B2B, sin evidenciar de manera suficiente la conversión esperada del embudo comercial, la validación efectiva del canal de agencias mayoristas ni la trazabilidad entre prospectos, cierres comerciales y metas de ventas proyectadas.
Si bien se identifican empresas potenciales dentro del Valle del Cauca y se contempla un presupuesto destinado a comisiones comerciales, no se presentan indicadores verificables relacionados con tasas de conversión, número estimado de contratos efectivos, frecuencia de recompra empresarial o evidencia contractual que permita sustentar plenamente el crecimiento proyectado de ingresos frente al comportamiento histórico del negocio. En consecuencia, persiste una brecha entre el tamaño del mercado identificado y la capacidad real demostrada para capturar dicha demanda durante el primer año de ejecución.
En el componente técnico, se mantiene la observación, dado que los pasos necesarios para evidenciar la descripción de los aspectos faltantes, tales como reservas, protocolos y demás actividades propias del proceso operativo, deben quedar consignados de forma explícita en el apartado correspondiente. No corresponde al evaluador inferirlos ni reubicarlos desde otros espacios del documento, ya que la evaluación metodológica requiere que la información esté debidamente estructurada y localizada en el componente pertinente.
Frente al componente de costes, la observación realizada no se limita a verificar la existencia de determinados conceptos, sino a establecer su suficiencia, trazabilidad y proporcionalidad frente al nivel de experiencia integral ofrecida en los servicios planteados. Por tanto, se mantiene la necesidad de fortalecer la justificación de ciertos costes indirectos y operativos, de forma que guarden coherencia con la operación real proyectada.
Respecto de la estacionalidad de las ventas, se ratifica el concepto emitido. La aclaración relacionada con la inclusión de un servicio entre semana para el nicho B2B no se encuentra suficientemente ratificada en la formulación presentada, por lo cual no es posible considerarla como soporte plenamente incorporado dentro del análisis evaluado.
En el componente de impacto, aunque el proyecto plantea indicadores como la atención aproximada a 300 niños anuales, compostaje de 2,5 toneladas mensuales y reducción del 30 % en consumo energético, no se evidencian de manera suficientemente desarrollada los cálculos técnicos, líneas base comparativas, mecanismos de medición, soportes operativos o instrumentos de seguimiento que permitan validar plenamente el alcance esperado de dichos impactos. De igual manera, aunque se identifica un responsable general para la ejecución de las actividades sociales, persisten oportunidades de fortalecimiento relacionadas con la estructuración logística, sostenibilidad operativa, mecanismos de articulación institucional y evidencia verificable del impacto territorial proyectado.
Conforme a los Términos de Referencia, la metodología de evaluación y la normatividad vigente del Fondo Emprender, incluyendo los acuerdos aplicables sobre evaluación, financiación, rubros y estructuración de planes de negocio, la información presentada debe permitir verificar la coherencia técnica, comercial, financiera y de impacto del proyecto. En este caso, la observación no aporta elementos suficientes que desvirtúen lo identificado inicialmente en la evaluación.
Concepto:
Revisado el plan de negocios, la observación presentada y el concepto de evaluación, se encuentra que lo conceptuado es acorde con lo evidenciado inicialmente. Se mantiene la necesidad de fortalecer la trazabilidad comercial del canal B2B, la estructuración técnica de los procesos, la suficiencia y proporcionalidad de los costes, la justificación de la estacionalidad y la medición verificable de los impactos planteados. La estructura utilizada corresponde a la proforma institucional de respuesta a observaciones. 
Efecto:
Se ratifica el puntaje y el concepto asignado.
</t>
  </si>
  <si>
    <t xml:space="preserve">De manera respetuosa me permito presentar las siguientes observaciones y aclaraciones frente al informe de evaluación: En relación con la primera recomendación de mejora, considero importante precisar que en el numeral 1 CLIENTES del formato de formulación se desarrolló de manera amplia y detallada la caracterización del mercado objetivo, incluyendo hábitos de consumo, motivaciones de compra, frecuencia de uso de los productos, formas de pago, ubicación geográfica, nivel de ingresos, estilo de vida, intereses, preferencias y comportamiento del consumidor. Así mismo, se abordaron aspectos psicográficos y emocionales relacionados con las necesidades y expectativas del cliente objetivo, dando cumplimiento a los requerimientos establecidos en el formato. Se dio cumplimiento a las características y cualidades del cliente solicitado en el numeral 1 CLIENTES. Respecto a los canales preferidos por el mercado objetivo en el municipio de Anolaima y su zona de influencia, esta información fue abordada específicamente en el numeral 8. CANALES, donde se describen las estrategias de comunicación y comercialización previstas para el proyecto. Respecto al análisis de competencia, se debe tener en cuenta que este tipo de emprendimiento es pionero en el municipio de Anolaima, ya que actualmente no existen empresas locales dedicadas específicamente a la producción artesanal de aceites esenciales y cosmética natural bajo el modelo planteado. Por esta razón, se tomaron como referentes empresas regionales y nacionales que participan en el mismo mercado y que sirven como referencia estratégica y de benchmarking. Frente a la segunda recomendación, relacionada con los canales de promoción y comercialización, de parte de la emprendedora se dio cumplimiento a lo establecido en el numeral 8 CANALES del formato plan de negocios. En el formato establece que INDIQUE la acción a realizar y trae unos ejemplos. En cada una de las estrategias se indicó los que AMA NACER: Aceites Esenciales y Cosmética Natural va a realizar. En este caso, el evaluador determina unas recomendaciones que no se encuentran explícitamente establecidos dentro de las instrucciones metodológicas del formato oficial de formulación, como “canales de promoción con metas concretas de frecuencia, cobertura y efectividad, para que la estrategia comercial no quede solo enunciada, sino realmente medible y aplicable”. Si dentro del formato se establecieran estas descripciones, yo las cumpliría, así como las tienen los demás numerales, los cuales describe lo que se debe de diligenciar. Considero que cumplí con lo solicitado en el numeral 8 CANALES y, por tanto, esta recomendación no se debió de establecer.  Frente a la tercera recomendación, respecto a la capacidad instalada, considero importante aclarar que gran parte de los recursos solicitados dentro del plan de inversión están orientados precisamente al fortalecimiento de dicha capacidad productiva. La adquisición de maquinaria, equipos y adecuaciones locativas permitirá incrementar la producción de aceites esenciales, mejorar los procesos de postcosecha y optimizar los espacios de trabajo requeridos para el crecimiento proyectado del negocio. En este sentido, la capacidad instalada planteada sí guarda coherencia con las proyecciones de ventas, el plan operativo, los costos y la estructura financiera del proyecto. Frente a la cuarta recomendación, en cuanto al componente laboral y normativo, el proyecto sí contempla dentro de sus costos los gastos relacionados con la contratación del personal requerido, incluyendo salario básico y prestaciones sociales correspondientes a salud, pensión, ARL y caja de compensación, información que puede verificarse en el plan operativo y financiero del proyecto y en el numeral 11 EQUIPO DE TRABAJO. De igual manera, actualmente cuento con registro ante el ICA como predio agrícola, aunque esta información de trámite legal no fue incorporada detalladamente debido a limitaciones de espacio en el formato. Frente a la quinta recomendación, relacionada con la generación de empleo, considero importante señalar que el proyecto cumple plenamente con las condiciones establecidas en los términos de referencia de la Convocatoria Nacional No. 154 Emprendimiento Femenino, donde se establece que para iniciativas individuales financiadas hasta por 42 SMMLV se requiere mínimo un empleo directo o autoempleo. En el caso de AMA NACER, el proyecto contempla la generación de dos empleos directos, cumpliendo y superando el mínimo exigido por la convocatoria. Esta información es validada de manera automática en el formato de formulación específicamente en los numerales 11, 12 y 13 del formato plan de negocios. Por lo anterior, consideró la recomendación no es pertinente, ya que se cumple con las condiciones de empleo establecidos en la convocatoria y no de 5 empleos como condición de condonación. Por lo anterior, solicito respetuosamente que las presentes observaciones y aclaraciones sean tenidas en cuenta dentro del proceso de evaluación y reconsideración del puntaje asignado. En este sentido, considero que el proyecto cuenta con los fundamentos necesarios para obtener una calificación superior a 66,49 puntos, acorde con la solidez integral de la propuesta presentada, ya que la propuesta fue formulada conforme a los lineamientos establecidos por el SENA – Fondo Emprender y que los diferentes componentes del proyecto guardan coherencia técnica, comercial, operativa y financiera. </t>
  </si>
  <si>
    <t>"Proyecto: AMA NACER: Aceites Esenciales y Cosmética Natural
Nombre del proyecto: AMA NACER: Aceites Esenciales y Cosmética Natural
Convocatoria: Convocatoria Nacional No. 154 – Emprendimiento Femenino
Criterio observado: Comercial, técnico, legal, financiero, impacto y generación de empleo.
Observación del postulante:
La postulante manifiesta que en el numeral 1. Clientes del formato de formulación se desarrolló la caracterización del mercado objetivo, incluyendo hábitos de consumo, motivaciones de compra, frecuencia de uso, formas de pago, ubicación geográfica, nivel de ingresos, estilo de vida, intereses, preferencias y comportamiento del consumidor. Señala que los canales fueron abordados en el numeral 8. Canales, conforme a lo solicitado por el formato, y que el análisis de competencia se realizó con referentes regionales y nacionales, debido a que el emprendimiento sería pionero en el municipio de Anolaima.
Así mismo, indica que los recursos solicitados en el plan de inversión están dirigidos al fortalecimiento de la capacidad instalada, mediante adquisición de maquinaria, equipos y adecuaciones locativas. Frente al componente laboral y normativo, sostiene que el proyecto contempla costos de contratación, salario básico y prestaciones sociales, y que cuenta con registro ante el ICA como predio agrícola. Finalmente, manifiesta que el proyecto cumple con la generación mínima de empleo exigida en los términos de referencia, al contemplar dos empleos directos, superando el mínimo requerido para iniciativas individuales financiadas hasta por 42 SMMLV.
Resumen de la observación:
La postulante solicita que se reconsideren las recomendaciones formuladas en el informe de evaluación, al considerar que el plan sí cumplió con los requerimientos establecidos en el formato oficial de formulación y que las observaciones realizadas por el evaluador corresponden a exigencias que, según su interpretación, no estaban expresamente solicitadas en el formulario. Adicionalmente, solicita que las aclaraciones sean tenidas en cuenta para una reconsideración del puntaje asignado, al estimar que el proyecto cuenta con fundamentos suficientes para obtener una calificación superior.
Respuesta del evaluador:
Señora postulante, cordial saludo.
Una vez revisadas las observaciones presentadas frente al informe de evaluación del proyecto AMA NACER: Aceites Esenciales y Cosmética Natural, se precisa que las aclaraciones aportadas fueron analizadas frente al contenido del plan de negocios, los criterios de evaluación aplicables y los lineamientos de la Convocatoria Nacional No. 154 – Emprendimiento Femenino. No obstante, dichas aclaraciones no desvirtúan los aspectos débiles identificados en el concepto técnico, razón por la cual se ratifica la evaluación emitida.
Respecto al componente comercial, si bien el plan contiene una descripción del cliente objetivo y aborda variables como hábitos, preferencias, ubicación, motivaciones y características del consumidor, la debilidad señalada no corresponde únicamente a la ausencia de descripción del cliente, sino a la necesidad de sustentar con mayor precisión la dimensión real del mercado, su tamaño, frecuencia efectiva de compra, volumen potencial de demanda y capacidad de absorción de la oferta proyectada. La caracterización cualitativa del cliente permite identificar un perfil general del consumidor; sin embargo, no resulta suficiente para validar comercialmente la demanda esperada si no se acompaña de datos verificables que permitan estimar cuántos clientes podrían adquirir los productos, con qué frecuencia, en qué cantidades y bajo qué condiciones de precio y acceso.
En ese sentido, la observación del informe no desconoce que el numeral de clientes fue diligenciado, sino que advierte que la información presentada no alcanza el nivel de soporte requerido para demostrar, de manera objetiva, que el mercado identificado puede sostener las ventas proyectadas. La viabilidad comercial no se determina solamente por describir quién es el cliente, sino por demostrar que existe una demanda suficiente, medible y alcanzable para el emprendimiento, especialmente tratándose de productos de aceites esenciales y cosmética natural, donde la decisión de compra depende de factores como confianza, certificaciones, diferenciación, precio, recurrencia, canales de acceso y posicionamiento frente a marcas ya existentes.
En relación con el análisis de competencia, se reconoce que el proyecto puede tener una condición pionera en el municipio de Anolaima bajo el modelo planteado. Sin embargo, la inexistencia de competidores locales directos no elimina la necesidad de comparar el proyecto frente a sustitutos, referentes regionales, marcas nacionales, emprendimientos digitales, tiendas naturistas, productos cosméticos convencionales, cosmética artesanal, aceites esenciales comercializados por terceros y demás alternativas que compiten por el mismo gasto del consumidor. La evaluación no cuestiona únicamente la ubicación de los referentes seleccionados, sino la profundidad del análisis competitivo en términos de precios, atributos diferenciales, canales, presentación, certificaciones, reconocimiento de marca, capacidad de distribución y estrategia de posicionamiento. Por tanto, la condición de pionero en el municipio no es suficiente, por sí sola, para concluir que existe una ventaja competitiva consolidada.
Frente a los canales de promoción y comercialización, se precisa que el hecho de haber diligenciado el numeral 8. Canales no implica automáticamente que la estrategia comercial sea suficiente para efectos de viabilidad. El formato permite registrar acciones, pero la evaluación debe valorar si dichas acciones son coherentes, aplicables y suficientes para alcanzar las metas de ventas propuestas. Por ello, la recomendación de fortalecer los canales con mayor nivel de concreción no constituye una exigencia ajena al proceso, sino una observación técnica orientada a mejorar la trazabilidad entre estrategia comercial y resultados esperados. Una estrategia de canales debe permitir identificar cómo se llegará al cliente, con qué periodicidad, mediante qué medios, con qué recursos, qué cobertura se espera lograr y cómo se convertirá la promoción en ventas efectivas. Cuando estos elementos quedan enunciados de manera general, se dificulta validar que la estrategia comercial tenga la fuerza necesaria para soportar las proyecciones financieras del proyecto.
En cuanto al componente técnico y la capacidad instalada, se revisa la aclaración según la cual los recursos solicitados se orientan a maquinaria, equipos y adecuaciones locativas que permitirían fortalecer la capacidad productiva. No obstante, la debilidad identificada en el informe no se limita a la existencia de inversión en activos, sino a la necesidad de demostrar técnicamente cómo dicha inversión se traduce en capacidad real de producción. Para que exista coherencia técnica, el plan debe permitir verificar rendimientos por equipo, tiempos de producción, volúmenes por lote, disponibilidad de materia prima, ciclos de transformación, capacidad de postcosecha, almacenamiento, tiempos de extracción, envasado, rotulado, empaque, control de calidad y restricciones operativas.
La sola adquisición de maquinaria o adecuaciones no garantiza que la capacidad instalada sea suficiente si no se explica de manera cuantitativa cómo esos activos permiten alcanzar las unidades proyectadas. Por tanto, la recomendación se mantiene, dado que el plan debe articular con mayor precisión la relación entre inversión, proceso productivo, capacidad operativa, metas de producción y ventas. En proyectos asociados a aceites esenciales y cosmética natural, la capacidad técnica no depende únicamente de contar con equipos, sino también de la disponibilidad y rendimiento de la materia prima, la estandarización de fórmulas, las condiciones de manipulación, los tiempos de procesamiento, los controles mínimos de calidad y la capacidad de cumplir con exigencias sanitarias, comerciales y de presentación del producto.
Respecto al componente laboral y normativo, se toma nota de la manifestación relacionada con la inclusión de costos de contratación, salario básico y prestaciones sociales en el plan operativo y financiero. Sin embargo, la observación del informe apunta a la necesidad de fortalecer la integralidad del cumplimiento laboral y normativo, no únicamente a registrar valores asociados al personal. Para efectos de evaluación, es necesario que el proyecto evidencie con claridad la correspondencia entre cargos, funciones, dedicación, costos, carga operativa y obligaciones laborales. La inclusión de salarios y prestaciones es un elemento positivo, pero debe estar articulada con la operación real del negocio, los tiempos de producción, la comercialización y la sostenibilidad financiera del emprendimiento.
En cuanto al registro ante el ICA como predio agrícola, la aclaración constituye un elemento relevante; sin embargo, al no haber sido incorporado de manera suficiente dentro del plan de negocios, no podía ser valorado plenamente dentro de la evaluación inicial. Adicionalmente, dicho registro no sustituye otros análisis normativos que pueden ser aplicables según la naturaleza específica de los productos formulados, transformados, envasados o comercializados. En este tipo de iniciativas resulta importante precisar, según corresponda, la ruta de cumplimiento asociada a producción agrícola, transformación, cosmética natural, aceites esenciales, etiquetado, comercialización, condiciones sanitarias, manejo de materias primas y responsabilidades frente al consumidor. Por esta razón, se mantiene la recomendación de robustecer el componente legal y normativo.
Frente a la generación de empleo, se reconoce la aclaración de la postulante en cuanto a que el proyecto contempla dos empleos directos y que, según su interpretación, cumple y supera el mínimo exigido para iniciativas individuales financiadas hasta por 42 SMMLV. No obstante, la observación formulada en el informe no debe entenderse únicamente como una verificación aritmética del número mínimo de empleos, sino como un análisis de consistencia entre los empleos propuestos, la capacidad operativa, los costos laborales, la sostenibilidad del flujo de caja y las obligaciones asociadas a la ejecución del proyecto.
El cumplimiento del mínimo de empleo exigido por la convocatoria es una condición necesaria, pero no suficiente para concluir que el componente de impacto y sostenibilidad laboral se encuentra plenamente fortalecido. La evaluación también debe valorar si los empleos son sostenibles en el tiempo, si guardan coherencia con los ingresos proyectados, si las funciones están claramente definidas y si el negocio puede asumir dichas obligaciones sin afectar su liquidez. Por tanto, aunque se toma nota de que el proyecto plantea dos empleos directos, se mantiene la recomendación de profundizar en la justificación y sostenibilidad de la generación de empleo propuesta.
En términos generales, las observaciones presentadas por la postulante permiten ampliar la explicación de algunos apartes del plan; sin embargo, no aportan elementos suficientes para modificar el análisis técnico inicialmente realizado. Las recomendaciones del informe no se fundamentan únicamente en el diligenciamiento formal de los numerales del formato, sino en la valoración integral de la suficiencia, coherencia, verificabilidad y articulación de la información presentada. En consecuencia, aunque varios numerales fueron diligenciados, persisten debilidades en la demostración cuantitativa del mercado, la estructuración medible de los canales, la profundidad del análisis competitivo, la sustentación técnica de la capacidad instalada, la ruta normativa aplicable y la sostenibilidad operativa y financiera del empleo propuesto.
Concepto:
No se acepta la solicitud de modificación del puntaje. Se ratifica el concepto emitido en el informe de evaluación, toda vez que las aclaraciones presentadas no subsanan ni desvirtúan las debilidades técnicas, comerciales, normativas, operativas y financieras identificadas en la evaluación inicial.
Efecto:
Se mantiene el puntaje inicialmente asignado al proyecto AMA NACER: Aceites Esenciales y Cosmética Natural y se ratifica el concepto de evaluación emitido."</t>
  </si>
  <si>
    <t>APELACIÓN Y RECLAMACIÓN FRENTE A LA NO EVALUACIÓN DEL PLAN DE NEGOCIOS ALOJAMIENTO VILLA DIANA  Convocatoria: Fondo Emprender Nombre del Proyecto: ALOJAMIENTO VILLA DIANA  Señores FONDO EMPRENDER – SENA Comité Evaluador Convocatoria Fondo Emprender  Asunto: Reclamación frente al concepto de “NO EVALUADO” del plan de negocios ALOJAMIENTO VILLA DIANA  Respetados señores:  Por medio de la presente presentamos formal reclamación y apelación frente al concepto de “NO EVALUADO” emitido para el plan de negocios ALOJAMIENTO VILLA DIANA, considerando que el análisis realizado presenta una interpretación restrictiva frente al alcance de la formalización empresarial y al espíritu de fortalecimiento promovido por el Fondo Emprender.  1. ACLARACIÓN SOBRE LA CONDICIÓN DEL POSTULANTE  El informe señala que el postulante se encuentra registrado como persona natural con establecimiento de comercio y que en el plan de negocios se indicó la misma forma de registro formal.  Frente a ello, es importante precisar que el proyecto fue estructurado bajo una lógica de fortalecimiento y crecimiento empresarial progresivo, partiendo de una unidad productiva existente con intención de expansión, incremento de capacidad instalada, generación de empleo y consolidación operativa.  La existencia previa de un establecimiento de comercio no desvirtúa la naturaleza emprendedora del proyecto ni impide el desarrollo de una nueva etapa empresarial. Por el contrario, contar con experiencia previa y actividad económica en funcionamiento constituye un elemento positivo de sostenibilidad, experiencia operativa y validación comercial, disminuyendo el riesgo de fracaso empresarial.  2. INTERPRETACIÓN DEL NUMERAL 8.2  El informe hace referencia al numeral 8.2 de los términos de referencia, indicando que quien esté constituido como persona natural comerciante debe constituirse como persona jurídica según corresponda.  Sin embargo, consideramos que la interpretación aplicada desconoce el alcance real del proyecto y la finalidad de fortalecimiento empresarial impulsada por el Fondo Emprender. La iniciativa contempla precisamente un proceso de consolidación y crecimiento progresivo que permite evolucionar la estructura actual hacia una organización con mayor capacidad administrativa, financiera y operativa.  En ningún momento existió intención de ocultar información, inducir al error o presentar datos falsos. La información registrada corresponde a la realidad jurídica existente al momento de la formulación y evidencia transparencia frente al estado actual de la unidad productiva.  Así mismo, el hecho de que la actividad económica ya exista parcialmente no significa que el proyecto no represente una nueva etapa de inversión, fortalecimiento y escalamiento empresarial susceptible de apoyo.  3. AUSENCIA DE INFORMACIÓN ERRÓNEA O INEXACTA  Respetuosamente consideramos que no se configura información falsa, inexacta ni engañosa, debido a que:  La condición de persona natural comerciante fue real y verificable. El establecimiento de comercio se encontraba formalmente registrado. No existió ocultamiento de información. La actividad económica fue reportada de manera transparente. El proyecto fue formulado como una iniciativa de fortalecimiento y expansión empresarial.  Por tanto, no puede interpretarse la coincidencia entre el estado actual del emprendimiento y la proyección inicial de formalización como una conducta orientada a vulnerar los términos de referencia, sino como una situación susceptible de aclaración dentro del proceso de evaluación.  4. PRINCIPIO DE FAVORABILIDAD Y FORTALECIMIENTO EMPRESARIAL  El Fondo Emprender tiene como finalidad promover la creación y fortalecimiento de unidades productivas, la generación de empleo, la sostenibilidad empresarial, el crecimiento económico territorial y la formalización empresarial.  En este sentido, el proyecto ALOJAMIENTO VILLA DIANA cumple con dichos objetivos, toda vez que propone:  Fortalecimiento de servicios turísticos y de alojamiento. Generación de empleo. Dinamización económica territorial. Aprovechamiento del potencial turístico regional. Incremento de capacidad operativa. Formalización y consolidación empresarial.  Por ello, la existencia de una unidad productiva previamente registrada no debería interpretarse como una causal automática de exclusión cuando el proyecto demuestra intención real de crecimiento y fortalecimiento.  5. SOBRE LA IMPOSIBILIDAD DE SUBSANAR  La presente reclamación no pretende modificar sustancialmente la información registrada ni alterar condiciones posteriores al cierre de la convocatoria. Su finalidad es aclarar el alcance de la información presentada, precisar la interpretación del proceso de formalización y evidenciar que no existió información falsa o engañosa.  En consecuencia, esta apelación corresponde a una aclaración interpretativa sobre la situación jurídica y empresarial del postulante y no a una subsanación documental extemporánea.  6. NATURALEZA Y VIABILIDAD DEL PROYECTO  El proyecto fue estructurado bajo criterios de sostenibilidad y crecimiento empresarial orientados al fortalecimiento del sector turístico y de alojamiento.  El modelo de negocio contempla mejoramiento de infraestructura, incremento de capacidad instalada, fortalecimiento comercial, generación de empleo, consolidación operativa y crecimiento empresarial.  Así mismo, responde a dinámicas económicas reales del sector turístico regional, contribuyendo al desarrollo económico local y a la competitividad territorial.  Por tanto, la decisión de “NO EVALUADO” basada exclusivamente en la interpretación de la estructura jurídica resulta desproporcionada frente al potencial económico y social de la iniciativa.  7. PRINCIPIO DE BUENA FE  El proyecto fue formulado bajo el principio de buena fe, suministrando información real, verificable y coherente con la actividad económica desarrollada.  En ningún momento existió intención de ocultar información, presentar documentos falsos, generar confusión o vulnerar los términos de referencia. Toda la información presentada buscó reflejar de manera transparente el estado actual del emprendimiento y su proyección de crecimiento.  8. SOLICITUD  Con fundamento en los argumentos expuestos, solicitamos:  Revisar nuevamente la decisión de “NO EVALUADO”. Valorar integralmente el proyecto bajo los principios de buena fe, favorabilidad y fortalecimiento empresarial. Tener en cuenta que no existió ocultamiento ni presentación de información falsa o engañosa. Considerar que la iniciativa corresponde a un proceso real de fortalecimiento y consolidación empresarial. Permitir la continuidad del proyecto dentro de la etapa de evaluación y análisis de viabilidad.  Finalmente, reiteramos nuestra disposición para atender cualquier aclaración adicional requerida por el Fondo Emprender y cumplir integralmente los lineamientos establecidos en la convocatoria.  Cordialmente,  Equipo Formulador – ALOJAMIENTO VILLA DIANA Fondo Emprender – SENA</t>
  </si>
  <si>
    <t>Cordial saludo, 
NOMBRE DEL PROYECTO:  ALOJAMIENTO VILLA DIANA
ID Proyecto: 99012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5.1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el análisis técnico realizado, se evidenció que el postulante se encuentra registrado en Cámara de Comercio como persona natural con establecimiento de comercio, mientras que en la formulación del plan de negocio se indica que la iniciativa será constituida bajo esta misma forma de registro formal.
Al respecto, los Términos de Referencia de la convocatoria establecen en el numeral 8.2. Registro formal de la actividad, lo siguiente:
"Si está constituido como persona natural comerciante o con establecimiento de comercio, debe constituirse como persona jurídica según corresponda."
En este sentido, la información registrada en el plan de negocio no corresponde a la realidad del estado actual del postulante ni a la progresión esperada en su formalización, toda vez que se plantea una forma de registro formal que ya se encuentra constituida, sin evidenciar el tránsito hacia una estructura superior conforme a lo exigido por la convocatoria.
Esta situación configura una inconsistencia en la información presentada, al no reflejar adecuadamente la condición actual de la unidad productiva ni su proyección de formalización conforme a la normativa vigente, y no cumple con la lógica de creación definida en la convocatoria.
Estas inconsistencias constituyen información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RECURSO DE REPOSICIÓN Y EN SUBSIDIO DE APELACIÓN CONVOCATORIA 154 – EMPRENDIMIENTO FEMENINO PROYECTO: IMPRESIONES Y PAPELERÍA PUNTO ESTUDIANTIL ID PROYECTO: 101091 Respetados evaluadores: Por medio del presente escrito se interpone recurso de reposición y en subsidio de apelación frente a la evaluación emitida al plan de negocios “IMPRESIONES Y PAPELERÍA PUNTO ESTUDIANTIL”, presentado a la Convocatoria 154 – Emprendimiento Femenino, iniciativa desarrollada en el municipio de Gualmatán, Nariño. El proyecto obtuvo un concepto de evaluación VIABLE con un puntaje total de 71,66 puntos, resultado que demuestra que la iniciativa cuenta con fundamentos técnicos, comerciales, legales y financieros suficientes para su ejecución. Sin embargo, considerando las observaciones consignadas en el informe de evaluación, se considera pertinente presentar argumentos complementarios que permitan evidenciar con mayor profundidad los elementos de solidez, validación comercial y sostenibilidad que posee la iniciativa, especialmente en aquellos componentes donde se identificaron oportunidades de fortalecimiento. Desde el componente comercial, la evaluación reconoce expresamente que el proyecto identifica adecuadamente el problema del acceso limitado a servicios integrales de papelería, impresiones y trámites digitales en el municipio de Gualmatán, validando así la existencia de una necesidad real del mercado. Asimismo, el informe destaca positivamente la identificación del cliente objetivo, compuesto principalmente por estudiantes, padres de familia, docentes, emprendedores y población general de estratos 1, 2 y 3, quienes requieren de manera frecuente servicios relacionados con impresiones, fotocopias, trámites digitales, papelería y acceso a internet. Este reconocimiento resulta especialmente importante, ya que confirma que la iniciativa no surge desde una idea hipotética, sino desde una necesidad observada directamente en el territorio y construida sobre dinámicas reales de consumo. Es importante destacar que el proyecto no se limita únicamente a la venta tradicional de útiles escolares o servicios básicos de impresión, sino que incorpora un componente de atención personalizada y acompañamiento en trámites digitales que actualmente representa una necesidad creciente en municipios pequeños como Gualmatán. Muchas personas de la comunidad presentan dificultades para acceder a plataformas digitales, diligenciar formularios, imprimir documentos oficiales o realizar procesos virtuales, situación que convierte a la iniciativa en un punto de apoyo comunitario además de una unidad comercial. De igual manera, el proyecto sí contempla estrategias para reducir la dependencia de la temporalidad escolar, aspecto mencionado en varias oportunidades dentro del informe de evaluación. La iniciativa incorpora servicios permanentes como impresiones, escaneo, fotocopias, plastificados, digitación, acceso a internet, asesoría básica en trámites digitales, papelería creativa y productos personalizados, los cuales mantienen demanda constante durante diferentes épocas del año. Adicionalmente, el componente de personalización y atención por WhatsApp permite ampliar el alcance comercial más allá de las temporadas escolares tradicionales. En este sentido, resulta importante señalar que la temporalidad escolar no representa una debilidad estructural del proyecto, sino una característica propia del sector que ha sido reconocida y atendida mediante la diversificación progresiva del portafolio. De hecho, el mismo informe de evaluación reconoce que la estrategia de diferenciación basada en atención personalizada, recepción de pedidos por WhatsApp, papelería creativa y enfoque eco-amigable resulta coherente y pertinente para el contexto local. Asimismo, aunque el informe menciona la necesidad de fortalecer la cuantificación de ventas históricas y segmentación, es importante precisar que la formulación sí parte de información construida a partir del comportamiento real del territorio, temporadas de alta demanda, flujo de estudiantes y necesidades recurrentes de la población. Las proyecciones comerciales no fueron elaboradas de manera arbitraria, sino considerando la dinámica educativa y comercial del municipio, la ausencia de oferta altamente tecnificada y el comportamiento histórico de consumo observado por la emprendedora. Frente a la observación realizada por el evaluador en el componente técnico, es importante precisar que la afirmación relacionada con una supuesta descripción “general” de los procesos no corresponde plenamente con la información efectivamente diligenciada dentro del plan de negocios, toda vez que la iniciativa sí desarrolla de manera detallada las actividades operativas, los tiempos de ejecución, los equipos requeridos, los responsables de cada actividad y la capacidad instalada para cada línea de servicio.  El proyecto no se limita a mencionar actividades de manera superficial, sino que estructura técnicamente cada servicio mediante la descripción específica de procedimientos operativos. Por ejemplo, en el servicio de internet se detallan actividades como monitoreo permanente de la red, verificación técnica de velocidad y estabilidad, atención personalizada al cliente, facturación, control contable y mantenimiento del punto de venta, indicando además tiempos exactos de ejecución, herramientas utilizadas y responsable operativo.  De igual manera, en la línea de papelería y oficina se especifican procesos relacionados con identificación de necesidades institucionales, actualización de inventarios, control de mercancía faltante, negociación con proveedores, etiquetado, manejo financiero, publicidad, facturación, reposición de stock y mantenimiento preventivo, estableciendo para cada actividad recursos requeridos, periodicidad y tiempos operativos.  Asimismo, en el servicio de copias, impresiones y escáner se describen procedimientos concretos como recepción de solicitudes físicas y digitales vía WhatsApp, revisión técnica de documentos antes de impresión, asesoría personalizada, apoyo en descargas y trámites digitales, campañas de reciclaje, facturación, promoción digital y ambientación del espacio comercial. Estas actividades no solo evidencian una descripción técnica detallada, sino también la incorporación de estándares operativos orientados a calidad del servicio, atención al cliente y sostenibilidad ambiental.  Adicionalmente, el plan de negocios sí establece controles operativos y criterios de calidad específicos para cada servicio, tales como verificación de estabilidad de red, control de inventarios, revisión previa de documentos antes de impresión, organización estratégica de productos, limpieza permanente de equipos, mantenimiento preventivo y trazabilidad financiera mediante registros contables diarios. En consecuencia, sí existen estándares funcionales definidos dentro de la operación propuesta.  También resulta importante resaltar que el proyecto incorpora elementos de diversificación precisamente orientados a reducir la dependencia de la temporada escolar, incluyendo servicios permanentes como trámites digitales, acceso a internet, impresiones, escaneo, asesoría personalizada, publicidad en redes sociales, productos de oficina y papelería creativa, aspectos que sí fueron contemplados técnicamente dentro de la formulación.  Desde esta perspectiva, la descripción técnica desarrollada en el plan sí evidencia un nivel de detalle suficiente para comprender la operación del negocio, sus procedimientos, recursos, tiempos y capacidades instaladas. Incluso se incluyen cálculos específicos de capacidad instalada para cada línea de servicio, relacionando producción por hora, horas laborales y capacidad mensual de atención, lo cual demuestra planeación operativa y estructuración técnica.  Por lo anterior, se considera que la observación realizada por el evaluador corresponde más a una oportunidad de profundización futura propia de cualquier proceso empresarial en crecimiento, mas no a una ausencia de detalle técnico dentro del plan de negocios. En consecuencia, resulta pertinente reconsiderar la apreciación relacionada con la supuesta generalidad de los procesos, teniendo en cuenta que la iniciativa sí presenta una descripción técnica detallada, organizada y coherente con la naturaleza comercial y operativa del proyecto. En cuanto al componente legal, la evaluación reconoce expresamente que el proyecto se encuentra bien estructurado y alineado con la naturaleza del negocio, destacando que la iniciativa define correctamente su figura jurídica como persona natural y contempla los principales trámites requeridos para su funcionamiento. Esto confirma que el plan de negocios sí evidencia conocimiento de la normativa aplicable y una ruta clara de formalización. De igual forma, resulta importante señalar que el proyecto contempla matrícula mercantil, RUT, uso de suelos, afiliación a seguridad social y demás requisitos necesarios para la operación formal de la iniciativa, demostrando compromiso con el cumplimiento normativo y la legalidad empresarial. La observación relacionada con el fortalecimiento de permisos complementarios, como el certificado de Bomberos, corresponde más a un proceso normal de consolidación empresarial que a una falencia estructural del proyecto. Debe tenerse en cuenta que la convocatoria Fondo Emprender precisamente busca fortalecer unidades productivas y emprendimientos que se encuentran en proceso de consolidación, razón por la cual muchos trámites complementarios se proyectan como parte de la etapa de ejecución del plan de negocios. En consecuencia, el hecho de que algunos procesos estén proyectados no significa ausencia de formalización, sino planificación progresiva y coherente con la etapa de crecimiento empresarial. especto al componente financiero, el informe reconoce que las proyecciones son optimistas pero razonablemente fundamentadas en la demanda local, la estacionalidad del mercado escolar y la estrategia comercial planteada. Asimismo, se destaca que los costos, gastos e inversiones se encuentran identificados de manera clara y que el modelo financiero evidencia indicadores atractivos de rentabilidad. Este aspecto resulta particularmente relevante, considerando que el proyecto alcanzó una TIR del 29%, indicador que evidencia capacidad de recuperación de la inversión, sostenibilidad operativa y generación de valor económico. En negocios comerciales de baja y mediana escala, especialmente en municipios pequeños, alcanzar este nivel de rentabilidad demuestra que la iniciativa posee una estructura financiera técnicamente sólida y financieramente viable. Además, las proyecciones financieras fueron construidas teniendo en cuenta el comportamiento real del mercado local, la capacidad operativa instalada y la demanda recurrente de servicios educativos y digitales. La inversión solicitada guarda coherencia con los activos requeridos para fortalecer la operación, mejorar tiempos de atención y ampliar la capacidad de respuesta frente a la demanda proyectada. Aunque el informe recomienda fortalecer la articulación entre operación y gastos, es importante precisar que el proyecto sí contempla una relación coherente entre capacidad instalada, flujo de clientes y proyecciones de ventas. La estrategia de diversificación de productos y servicios precisamente busca garantizar estabilidad en el flujo de caja y disminuir riesgos asociados a temporadas específicas. Frente a la observación realizada en el componente de impacto, donde se afirma que “el impacto se presenta principalmente de forma declarativa, sin una medición clara ni indicadores cuantificables”, consideramos respetuosamente que dicha apreciación no corresponde con la información efectivamente desarrollada dentro del plan de negocios, toda vez que la iniciativa sí incorpora KPIs claros, medibles, razonables y plenamente alcanzables para cada uno de los componentes de impacto: económico, ambiental, social y tecnológico. De hecho, el plan no solamente describe intenciones generales de impacto, sino que establece metas cuantificables concretas, indicadores verificables y proyecciones medibles alineadas con los instrumentos de planeación nacional, departamental y municipal. En el componente económico, por ejemplo, el proyecto establece de manera expresa indicadores relacionados con generación de empleo, crecimiento de ventas, fortalecimiento de proveedores locales y sostenibilidad financiera. Se proyecta la generación mínima de un empleo directo formal desde el primer año y la consolidación de dos empleos directos al tercer año de operación, además de la generación de empleo indirecto asociado a proveedores locales, servicios complementarios y logística comercial. Asimismo, se proyecta el crecimiento anual de ventas en un 12 %, la vinculación de al menos cinco proveedores locales durante el primer año, el incremento del ticket promedio en un 10 % anual y el alcance del punto de equilibrio antes del mes 12 de operación. Estos no son planteamientos generales ni declarativos. Son KPIs concretos, medibles y verificables mediante estados financieros, registros contables, nómina, facturación y control de proveedores. Además, fueron construidos teniendo en cuenta la capacidad real del negocio, el comportamiento del mercado local y el tamaño de la operación proyectada, razón por la cual resultan indicadores completamente razonables y alcanzables dentro de la etapa inicial del emprendimiento. Asimismo, en el componente ambiental el proyecto desarrolla indicadores aún más específicos. El plan establece la reducción del consumo interno de papel en un 15 % durante los primeros dos años, el aprovechamiento mínimo del 60 % de residuos reciclables generados, la realización de mínimo dos campañas ambientales anuales, la sustitución progresiva del 50 % de empaques por opciones biodegradables y la gestión para obtención del Sello Ambiental Colombiano (SAC) a partir del segundo año de operación. Resulta evidente entonces que sí existe estructuración técnica de indicadores ambientales con metas cuantificables, porcentajes específicos y mecanismos de seguimiento claros. Incluso el proyecto incorpora acciones concretas como reciclaje interno de papel y cartón, sensibilización ambiental y reducción de empaques contaminantes, aspectos que demuestran que el componente ambiental no fue desarrollado únicamente desde un discurso conceptual, sino desde acciones operativas reales. En el componente social también se establecieron metas específicas y completamente verificables. El plan proyecta beneficiar a más de 100 clientes mensuales durante el primer año, realizar mínimo dos campañas anuales de donación de útiles escolares, establecer al menos tres alianzas con instituciones educativas o comunitarias, mantener una satisfacción del cliente superior al 90 % y garantizar que al menos el 70 % de los clientes pertenezcan a población de estratos 1, 2 y 3. Adicionalmente, el impacto social también se refleja en la generación de oportunidades laborales para población local y en el fortalecimiento del acceso comunitario a servicios tecnológicos, educativos y de impresión dentro del municipio de Gualmatán, evitando desplazamientos hacia otras ciudades y facilitando procesos académicos y administrativos para estudiantes, docentes y familias de la región. Estos indicadores permiten medir de manera objetiva inclusión social, cobertura comunitaria, impacto educativo y percepción de calidad del servicio. Nuevamente, no se trata de afirmaciones generales, sino de KPIs cuantificables con posibilidad real de seguimiento mediante encuestas, registros de ventas, alianzas institucionales y actividades comunitarias. De igual manera, el componente tecnológico incorpora metas claras relacionadas con transformación digital y modernización empresarial. El proyecto plantea la digitalización del 100 % de las ventas desde el primer año, la implementación de pagos electrónicos en el 80 % de las transacciones al segundo año, el crecimiento del 20 % anual en clientes captados por canales digitales, la reducción del 15 % en tiempos de atención mediante sistematización y la actualización semestral de plataformas tecnológicas. Estos indicadores evidencian que el proyecto sí desarrolla una estrategia tecnológica estructurada y medible, alineada además con políticas de transformación digital y competitividad empresarial. Por otra parte, resulta importante mencionar que el plan no solamente establece indicadores, sino que además articula cada componente de impacto con el Plan Nacional de Desarrollo 2022–2026, el Plan Departamental de Nariño y el Plan de Desarrollo Municipal de Gualmatán, demostrando coherencia institucional y territorial en la formulación del emprendimiento. En consecuencia, consideramos respetuosamente que la afirmación relacionada con la “ausencia de metas específicas” o la supuesta falta de medición objetiva del impacto no se ajusta plenamente al contenido real del plan de negocios. Por el contrario, el proyecto sí presenta un componente de impacto técnicamente estructurado, con indicadores claros, medibles, verificables y coherentes con la realidad operativa del negocio. Inclusive, muchos de los KPIs planteados poseen un nivel de precisión superior al observado en numerosos proyectos de naturaleza comercial y de servicios dentro de convocatorias similares, precisamente porque la iniciativa buscó construir indicadores alcanzables y sostenibles, evitando sobreestimaciones irreales o metas difíciles de cumplir. Por ello, consideramos que el componente impacto no solo demuestra potencial, como lo reconoce el mismo evaluador, sino que además ya cuenta con herramientas concretas de seguimiento y evaluación que permiten medir objetivamente los resultados económicos, sociales, ambientales y tecnológicos del proyecto durante su ejecución, incluyendo metas claras de generación de empleo formal y fortalecimiento económico local. En términos generales, la misma evaluación reconoce que el proyecto cuenta con una base sólida para su puesta en marcha, identifica una necesidad real del mercado, propone una oferta diferenciada y posee una estructura operativa y financiera razonable. Estas conclusiones ratifican que la iniciativa presenta condiciones reales de sostenibilidad y crecimiento. Por lo anterior, se solicita respetuosamente reconsiderar la valoración de aquellos aspectos donde se identificaron oportunidades de mejora, teniendo en cuenta que muchas de las observaciones corresponden a posibilidades de profundización o fortalecimiento propias de cualquier proceso emprendedor, mas no a debilidades estructurales que comprometan la viabilidad de la iniciativa. El proyecto IMPRESIONES Y PAPELERÍA PUNTO ESTUDIANTIL representa una propuesta pertinente para el contexto territorial de Gualmatán, con impacto comunitario, viabilidad financiera, capacidad operativa y enfoque de formalización progresiva. Además de responder a una necesidad real del territorio, contribuye al fortalecimiento del emprendimiento femenino, la generación de autoempleo y la dinamización económica local. En consecuencia, se solicita de manera respetuosa revisar nuevamente la ponderación asignada a los diferentes componentes evaluados, especialmente comercial, técnico e impacto, considerando los argumentos aquí expuestos y la coherencia integral demostrada por el plan de negocios. Cordialmente,  AMANDA GINNETH QUIROZ ORTEGA  Emprendedora Proyecto IMPRESIONES Y PAPELERÍA PUNTO ESTUDIANTIL Convocatoria 154 – Emprendimiento Femenino  </t>
  </si>
  <si>
    <t xml:space="preserve">ID Proyecto: 101091
Nombre del proyecto: IMPRESIONES Y PAPELERIA PUNTO ESTUDIANTIL
Convocatoria: 154 - 1C / Emprendimiento Femenino
Criterio observado: Componentes comercial, técnico, financiero e impacto; solicitud de revisión y reconsideración del puntaje asignado. 
Observación del postulante:
El postulante solicita la revisión del puntaje asignado, argumentando que las recomendaciones del informe de evaluación corresponden a oportunidades de mejora y no a vacíos estructurales del plan de negocios. Señala que el proyecto ya desarrolla la caracterización del mercado objetivo, segmentación geográfica, estrategias comerciales, proyecciones de ventas, proceso productivo, capacidad instalada, estructura financiera, equipo de trabajo e impactos económicos, sociales, ambientales y tecnológicos.
Resumen de la observación del postulante: La observación plantea que el plan de negocios presenta coherencia entre sus componentes y que el propio informe reconoce fortalezas en lo comercial, técnico, legal, financiero e impacto. Por ello, solicita reconsiderar el puntaje, al considerar que las recomendaciones formuladas no afectan la viabilidad ni la estructura integral del proyecto.
Respuesta del evaluador: Revisado nuevamente el plan de negocios y el informe de evaluación del proyecto IMPRESIONES Y PAPELERIA PUNTO ESTUDIANTIL, se evidencia que la evaluación tuvo en cuenta los componentes comercial, técnico, legal, financiero e impacto. En el componente comercial se reconoce que el proyecto identifica una necesidad real en el municipio de Gualmatán, define un cliente objetivo asociado a estudiantes, padres de familia, docentes, pequeños emprendedores y comunidad en general, e incorpora una propuesta diferenciada mediante atención personalizada, recepción de pedidos por WhatsApp, papelería creativa y enfoque ecoamigable. No obstante, el informe señala oportunidades de fortalecimiento en la cuantificación de ventas históricas, segmentación y soporte de las proyecciones comerciales.
En el componente técnico, el plan describe los productos y servicios ofrecidos, incluyendo servicio de internet, papelería y oficina, copias, impresiones y escáner, así como procesos operativos asociados a la atención, prestación del servicio, uso de equipos, recepción de documentos y comunicación con clientes. El informe concluye que el proyecto es técnicamente viable, aunque recomienda profundizar en la estandarización de procesos, definición de unidades de medida, tiempos, controles de calidad y diversificación de productos y servicios para temporadas distintas a la escolar.
En el componente legal, el plan contempla la formalización como persona natural, inscripción o actualización del RUT, permiso de uso del suelo y afiliación a seguridad social y ARL. El informe considera que el componente legal se encuentra favorablemente estructurado y no representa obstáculo para la viabilidad del proyecto, sin perjuicio de la recomendación de asegurar permisos complementarios como el certificado del Cuerpo de Bomberos.
En el componente financiero, el informe señala que la estructura es coherente con el tamaño y alcance de la iniciativa, que el valor solicitado al Fondo Emprender asciende a $72.820.800 y que se encuentra dentro de los límites permitidos para la convocatoria. También indica que el componente financiero soporta la viabilidad del proyecto, aunque recomienda seguimiento periódico a las proyecciones y mayor articulación entre capacidad operativa, gastos y ventas proyectadas, considerando la temporalidad propia del mercado escolar.
En el componente de impacto, el informe reconoce una intención positiva de impacto económico, social y ambiental en el municipio de Gualmatán, especialmente en generación de autoempleo, acceso a servicios educativos y dinamización del comercio local. Sin embargo, también señala que el impacto requiere mayor estructuración mediante indicadores medibles, metas claras y mecanismos de seguimiento.
Con fundamento en lo anterior y conforme a los criterios aplicables del Fondo Emprender sobre coherencia integral del plan de negocios, rubros financiables, operación, sostenibilidad y cumplimiento de condiciones de la convocatoria, no se identifican elementos adicionales que desvirtúen el concepto emitido en el informe de evaluación. Las recomendaciones formuladas corresponden a oportunidades de mejora para la ejecución y fortalecimiento del proyecto, sin modificar el resultado alcanzado. 
Concepto: Revisado el plan de negocios y el informe de evaluación, se encuentra que el concepto emitido es acorde con lo identificado en la evaluación inicial. El proyecto obtuvo una calificación final de 71,66 puntos y concepto VIABLE.
Efecto: Se ratifica el concepto de VIABLE y el puntaje asignado de 71,66 puntos.
</t>
  </si>
  <si>
    <t>Presento reclamación respetuosa y técnicamente sustentada frente a la calificación asignada al plan de negocios SALUD Y BIENESTAR YC, Convocatoria Nacional 154-1C Emprendimiento Femenino, ID 105303. Solicito reconsiderar el puntaje, porque el mismo informe reconoce que la iniciativa es VIABLE, obtuvo 66,38 puntos, presenta TIR de 27,42%, cuenta con validación comercial inicial, ventas mensuales, presencia digital activa, canales habilitados, propuesta de valor diferenciada y operación coherente con el comercio al por menor especializado. La inconformidad no desconoce las recomendaciones de mejora; cuestiona la desproporción entre las fortalezas reconocidas y el puntaje final, pues un proyecto con mercado real, inversión proporcional, ruta legal identificada, proceso operativo definido, autoempleo sostenible y rentabilidad favorable no debería quedar apenas por encima del umbral mínimo. Las observaciones corresponden a mayor detalle en indicadores, soportes, presentaciones y costos, no a fallas estructurales que impidan ejecutar. Además, según la metodología de evaluación, el nivel superior debe reconocer información estratégica, coherente y verificable; esas condiciones están presentes en este plan por sus ventas previas, operación definida, rentabilidad positiva, validación digital y aporte directo al autoempleo femenino. En el componente comercial, la evaluación reconoce mercado objetivo en mujeres adultas de La Paz y municipios cercanos, estratos 1, 2 y 3, interesadas en higiene femenina, cuidado personal y bienestar; reconoce coherencia con asesoría personalizada, confianza, precios accesibles y canales digitales/directos. No es proporcional castigar la segmentación por estar centrada en mujeres, cuando la convocatoria está dirigida a emprendimientos femeninos y el negocio atiende una necesidad concreta de mujeres con ingresos limitados. El café arábico no debe leerse como dispersión, sino como complemento de bienestar y consumo saludable que amplía la canasta de compra. Frente al problema de mercado, la falta de mayor soporte cuantitativo no puede valorarse como ausencia de mercado, porque hay ventas, clientes, canales digitales y experiencia directa. En el componente técnico, el informe reconoce una operación comercial coherente: proveedores formales, revisión de productos, inventario, atención, entrega y posventa. Las observaciones sobre empaque, vencimientos, almacenamiento, INVIMA o soportes sanitarios no deben reducir fuertemente el puntaje, porque el negocio no fabrica; comercializa productos de proveedores formales y verifica soportes. En el componente legal, el informe reconoce estructura pertinente como persona natural con establecimiento de comercio e identifica matrícula mercantil, RUT, industria y comercio, uso de suelo y bomberos. Por tanto, facturación electrónica, concepto sanitario o verificación de registros no invalidan la viabilidad jurídica; son trámites complementarios ejecutables. En el componente financiero, la evaluación reconoce estructura ordenada, ventas prudentes, alistamiento, costos, inversión, adecuación, equipos, mobiliario, inventario, empaques, comunicación y sostenimiento inicial. También reconoce que el valor solicitado de $72.153.152 es proporcional al tamaño y naturaleza del negocio. Con una TIR de 27,42%, existe rentabilidad favorable. No es coherente castigar la financiación de la gerente por seis meses, porque el autoempleo no depende solo del rubro de nómina; la emprendedora sostiene la operación con ventas. En impacto, el informe reconoce ventas mensuales, presencia digital, canales habilitados, autoempleo, fortalecimiento del comercio local, acceso de mujeres de ingresos limitados a productos de cuidado personal y bienestar, medios digitales y relacionamiento con proveedor, clientela, Cámara de Comercio y Alcaldía. Eso constituye evidencia verificable de impacto económico, social y tecnológico. Si se requieren indicadores, pueden medirse con crecimiento de ventas, clientas recurrentes, recompra, alcance digital y rotación de inventario; pero la falta de redacción explícita no borra el impacto demostrado. Solicito revisar integralmente la calificación y reclasificar los componentes comercial, técnico, legal, financiero e impacto hacia un nivel de logro superior, porque el proyecto cumple criterios de viabilidad técnica, económica, financiera, jurídica, coherencia interna, validación de mercado, autoempleo, capacidad de ejecución, sostenibilidad y articulación con el ecosistema local. Por lo anterior, solicito aumentar el puntaje de manera proporcional y llevar el proyecto a un rango competitivo cercano o superior a 90 puntos, en coherencia con sus evidencias reales, enfoque de mujer emprendedora, aporte al bienestar de consumidoras de La Paz y capacidad de convertir recursos públicos en autoempleo sostenible, ventas formales y crecimiento empresarial. Este reconocimiento real debe reflejarse en el puntaje final.</t>
  </si>
  <si>
    <t>ID Proyecto: 105303
Nombre del proyecto: SALUD Y BIENESTAR YC
Convocatoria: 154 - 1C / Emprendimiento Femenino 
Criterio observado: Componentes comercial, técnico, legal, financiero e impacto del informe de evaluación. La herramienta de evaluación registra, entre otros, los criterios de cliente, planteamiento del problema, competencia, productos o servicios, trámites legales, proyección de ventas, costes y gastos, equipo de trabajo, indicadores e impacto; el puntaje registrado es 66,38. 
Observación del postulante: El postulante manifiesta inconformidad con la valoración asignada a los componentes comercial, técnico, legal, financiero e impacto, señalando que el informe también reconoce aspectos positivos del proyecto.
Resumen de la observación del postulante: La observación se orienta a solicitar revisión del concepto y del puntaje, argumentando que existen fortalezas en el proyecto; no obstante, la evaluación debe analizar integralmente tanto los aspectos favorables como las debilidades, omisiones e inconsistencias identificadas en la formulación.
Respuesta del evaluador: Revisada la observación frente al plan de negocios y a la herramienta de evaluación, se ratifica el concepto emitido, toda vez que los aspectos positivos reconocidos en el informe no eliminan las recomendaciones y debilidades técnicas que sustentaron la calificación. En el componente comercial, aunque se evidencia caracterización del cliente y uso de canales digitales y directos, persisten oportunidades de mejora relacionadas con la delimitación del nicho de mercado, la coherencia de los productos ofrecidos —especialmente el café frente al enfoque principal—, la validación del mercado, la profundidad del análisis competitivo y la articulación de los canales con metas, frecuencia e indicadores. 
En el componente técnico, la evaluación identifica que el proyecto corresponde a una operación de comercialización especializada y que su valor agregado se centra en selección de proveedores, recepción, verificación, almacenamiento, atención y posventa; sin embargo, también señala que en los productos no se identifican con suficiencia las unidades por paquete ni las especificaciones cuantificables, y que el café arábico presenta menor alineación con el enfoque principal del proyecto. 
En el componente legal, si bien se relacionan trámites como formalización, RUT, industria y comercio, uso de suelo y bomberos, la evaluación recomendó revisar facturación electrónica, concepto sanitario de la autoridad de salud y cumplimiento de normas INVIMA para productos de higiene/cosméticos, aspectos que inciden en la viabilidad jurídica y operativa del inicio de actividades. 
En el componente financiero, la existencia de una TIR favorable no resulta suficiente para modificar la valoración cuando persisten inconsistencias en la formulación del modelo. La evaluación señala debilidades en la proyección de ventas, en la descripción de costes variables como “costes de distribución y comercialización” sin mayor desagregación, en la temporalidad del equipo de trabajo frente a los meses de operación proyectados y en la descripción limitada de inversiones fijas, lo cual afecta la confiabilidad del análisis financiero y la lectura integral de sostenibilidad. 
En el componente de impacto, se reconocen avances comerciales, presencia digital, validación inicial y descripción de impactos; sin embargo, también se indicó la necesidad de cuantificar indicadores verificables, líneas base, metas temporales y mayor profundidad en el mapa de actores, compromisos y mecanismos de articulación. La valoración se realizó de forma integral conforme a los criterios de la herramienta, considerando los avances, las recomendaciones y la correlación entre componentes. 
Concepto: Revisado el plan de negocios y la evaluación realizada, se encuentra que el concepto emitido es acorde con lo evidenciado inicialmente en la formulación del proyecto. Las observaciones del postulante no aportan elementos suficientes que desvirtúen las debilidades identificadas en los componentes comercial, técnico, legal, financiero e impacto; por tanto, se mantiene la valoración asignada. 
Efecto: Se ratifica el concepto y el puntaje asignado.</t>
  </si>
  <si>
    <t>Ajustar el Resumen Ejecutivo para que sea más corto y estratégico: dejar allí la idea central del fortalecimiento, cifras clave (clientes actuales, metas principales, monto solicitado) y mover el detalle de recetas, listados largos y desagregación del presupuesto a los apartados técnico y financiero.    NFUSIONISTAS COFFEE S.A.S. es una tienda de café especial que nace en el 2020, con el concepto de preparación de extracciones de café en frío realizadas en torres de kyoto, por el cual nos hemos destacado en el mercado. La finalidad siempre fue que el café en frío y más tarde el café nitrogenado, no fuera un café aislado, sino la base de nuestras bebidas de diseño, la base principal para nuestras creaciones, de allí nacen bebidas emblemáticas como la limonada de café, coffee tonic, sweet cream, entre otras bebidas.   De esta manera somos una empresa transparente con nuestros clientes, explicando cada ingrediente y complementando bebidas en mesa, lo que complementa la experiencia. Así mismo siempre asesoramos a nuestros clientes a complementar la experiencia encontrando lo que se denomina el tercer sabor, por medio de la asesoría y el mejor acompañamiento de comida de sal o de dulce. Además, ofrecemos talleres educativos sobre el proceso de tostión y preparación de cafés a pequeños grupos (1 a 4 personas), posicionándonos como un espacio donde los clientes no sólo consumen, sino que participan activamente en la historia, el proceso y el sabor detrás de cada producto  Nuestro público objetivo está compuesto por jóvenes universitarios y adultos profesionales, turistas interesados en experiencias gastronómicas y amantes del café especial. Son personas que buscan espacios acogedores, productos de calidad al precio justo y una experiencia única. Sus necesidades incluyen un ambiente tranquilo para reuniones laborales, opciones de café frío (como el cold drip y café nitrogenado) y productos con valor agregado, como postres cuchareables y bebidas creativas.  Infusionistas Coffee se diferencia por su enfoque en la fusión de café y coctelería, algo que muy pocas cafeterías en la región ofrecen. Además, nuestra experiencia sensorial (vajilla exclusiva, música ambiental, demostraciones de tostión en vivo) crean una conexión emocional con los clientes. Ofrecemos calidad al precio justo, posicionándonos como una alternativa accesible pero premium frente a competidores de la región.  El enfoque principal de nuestra empresa en este momento es fortalecer la capacidad productiva y centrarnos en el origen del café especial y poder tener más autonomía en las curvas de tostión para nuestras extracciones, por lo cual requerimos una tostadora de alta tecnología como la (Aillio Bullet) , inversión que nos permitirá reducir costos variables, escalar la capacidad de producción y dejar de depender de la capacidad, tiempo horarios y perfiles de tostión de los laboratorios.  Así mismo las herramientas de trabajo como el nevecon nos dará la capacidad de almacenamiento de insumos, así como el horno con freidora de aire que nos ayudará a entregar nuestros productos en menos tiempo de ensamblaje. Esta inversión permitirá controlar el perfil sensorial del café, reducir costos de tercerización y escalar la producción, asegurando un margen de utilidad del 40% en este nuevo producto.  Con la implementación del plan, se proyecta un aumento del 30% en ventas anuales en el primer año. La tostión propia reducirá los costos en un 20%, mientras que la mejora en equipos y capacitación aumentará la eficiencia operativa. Además, el fortalecimiento de la marca mediante contenido audiovisual con la asesoría de un experto en el primer mes, y ya continuando el manejo de nuestra marca en redes sociales con el IPhone, nos permitirán mostrarle a nuestra comunidad un día a día de nuestra tienda, cómo son los preparativos, la seleccionamos nuestros proveedores locales, en el tema del café hacer videos de los procesos, la tostión y catación, y así en resumidas cuentas saber todo el detrás del producto que están consumiendo en nuestro local o llevando a sus hogares. De igual manera las participaciones en eventos externos posicionarán a Infusionistas Coffee como referente regional en cafés artesanales y fusiones creativas.  Tamaño del mercado: El consumo de café especializado en Colombia crece un 15% anual, con demanda creciente en ciudades intermedias como Dosquebradas. • Cuota de mercado actual: Infusionistas atiende a 600 clientes mensuales en su local. • Crecimiento de ventas: Proyección de 30% en el primer año y 15% en cinco años. • Estrategias de marketing: Uso de redes sociales (Instagram, Facebook) para mostrar procesos creativos • Logros: Reconocimiento local por innovación y creación de bebida de diseño a nivel local..   Cifras y Metas Clave: Monto de inversión solicitado: $73.425.768. Indicadores financieros: El proyecto presenta una TIR del 29,12% y un VPN de $81.416.819, demostrando una alta rentabilidad y generación de valor. Punto de Equilibrio: Se estima en 315 unidades totales mensuales, distribuidas entre las líneas de cold drip, sistemas nitrogenados y repostería artesanal. Impacto Social: Compromiso de retención de 2 empleos directos y la realización de talleres de transferencia de conocimiento en el territorio. .  En mercado, explicar de forma sencilla cómo se llegó al nicho objetivo (por ejemplo, el filtro que lleva de una base poblacional al grupo meta) y separar claramente quién compra y quién consume, especialmente si se pretende atender también clientes tipo empresa.   Nuestra empresa INFUSIONISTAS COFFEE S.A.S  atiende un nicho compuesto por estudiantes universitarios y adultos profesionales (25-45 años), quienes valoran la experiencia sensorial y educativa en el consumo de café de especialidad. Nuestra propuesta de valor se centra en bebidas como el Cold Drip, Nitro Coffee y coctelería de café de autor, acompañadas de una oferta gastronómica de acompañamiento que están diseñadas para elevar la experiencia sensorial.  Ahora bien, hemos visto en nuestra experiencia de negocio que existe una oportunidad en el mercado de crecimiento en el modelo de negocio B2B a través de nuestro sistema Draft nitro. Esta tecnología nos permite participar en ferias, eventos corporativos y activaciones de marca, donde nuestro canal de Barismo Móvil nos permite trasladar la experiencia fuera del local físico. Esta expansión nos permite diversificar los ingresos, pasando de un modelo de venta directa al consumidor final (B2C) a una estrategia de servicios empresariales (B2B), garantizando la calidad constante de nuestro producto mediante la tecnología de barriles y asegurando una mayor visibilidad de marca en entornos de alto tráfico.  En marketing y ventas, amarrar cada gasto de promoción a un cronograma y a un resultado esperado (por ejemplo, alcance, visitas, ventas), y aclarar cómo se mantiene la “experiencia” (mixología educativa / laboratorio) cuando se vende por domicilios o marketplaces.   La ejecución financiera de nuestra estrategia de marketing se basa en el principio de que cada punto presupuestal constituye una inversión, vinculada a la eficiencia operativa y el crecimiento. Así, la contenido digital y pauta (Meta Ads/Google)  tienen como objetivo la adquisición de clientes y alcance de marca; mediante la generación de alcance orgánico, posicionando a Infusionistas Coffee como un referente del sector   Actividad Inversión año Resultado esperado Cronograma Estratégico  Creación de Contenido Digital  $ 800.000  Alcance: +15% seguidores mensuales.  Contenido constante (3 Reels/semana).  Pauta Digital (Ads)  $ 707.000  Conversión: Clicks al perfil/WhatsApp.  Campañas focalizadas en temporadas bajas  Material de Marca y Fidelización  $ 900.000  Recurrencia: +20% clientes que regresan.  Implementación trimestral.      Así mismo, nuestras actividades de degustación y fidelización Pasaporte Nocturno están dirigidas a la retención y aumento de la frecuencia de consumo   Actividad Inversión año Resultado esperado Cronograma Estratégico  Pasaporte Nocturno  $ 200.000  Frecuencia: Aumento de visitas noche.  Vigente todo el año. Degustaciones (Muestras)  $ 200.000  Ventas: Tasa de cierre del 30% tras prueba.  fines de semana.  Entrega puerta a puerta (QR)  $ 200.000  Visitas: Cupones redimidos.  Lanzamientos mensuales en el sector.  Punto de Venta / Domicilios / Nitro $ 1.200.000  Ingresos: Crecimiento en Ticket promedio.  Operación continua     Actualmente la operación de nuestra empresa está centrada en ofrecer la experiencia presencial en nuestro punto físico, sin embargo hemos identificado una oportunidad estratégica para escalar nuestro modelo de negocio hacia canales digitales en horarios de menor tráfico y a petición de nuestros clientes. Cabe aclarar que se debe hacer una selección exclusiva de productos, ya que no pretendemos trasladar la totalidad de nuestros productos del menú, si no enfocarnos en bebidas insignias de nuestra marca, entre ellas por ejemplo la limonada de café, limonada de café con maracuyá, el cold drip coffee y café nitro entre otros, los cuales nos permiten garantizar una excelente presentación y experiencia en sabor que nos caracteriza, manteniendo así los estándares de calidad y presentación. De la misma manera para fortalecer nuestra propuesta de valor, incorporaremos códigos QR, lo que guiará a nuestros clientes a través de un paso a paso de cómo complementar bebidas como el cold drip coffee o el nitro, con ingredientes básicos en su despensa, permitiendoles recrear y elevar el perfil de sabor de Infusionistas coffee directamente a su entorno. Este contenido alineado con nuestro Storytelling de Autor, permitirán al consumidor conocer el perfil de tostión, el origen del microlote y recibir recomendaciones de mezclas caseras, convirtiendo cada domicilio en una micro-experiencia guiada. Esta estrategia no solo protege la calidad del producto y la presentación, sino que garantiza acompañar al cliente incluso fuera de nuestro local, manteniendo el propósito comercial de aumentar la frecuencia de consumo y el ticket promedio mediante una conexión educativa, personalizada y de alto valor percibido. Así, los $500.000 proyectados para la integración en domicilios no representan únicamente un canal de distribución, sino un canal estratégico de prospección; al incorporar códigos QR en nuestros productos, capturamos datos del consumidor fuera del punto de venta, los cuales alimentan nuestro CRM para futuras estrategias de comunicación directa.     En operación, alinear el flujo técnico con el equipo humano real: definir cuántas personas se requieren por turno (barra, cocina, servicio), qué funciones hace cada una y evitar que una sola persona quede con demasiadas responsabilidades a la vez.    Actualmente, la operación de Infusionistas Coffee es liderada bajo una estructura de alta eficiencia donde mi rol como gerente y barista principal asegura la estandarización técnica de cada preparación. Nuestro modelo de negocio ha sido diseñado estratégicamente para optimizar los tiempos de respuesta: el horario operativo de 4:00 p.m. a 11:00 p.m. Permite una ventana de tiempo pre-apertura dedicada exclusivamente al mise en place de bebidas y alimentos, garantizando que el servicio durante el pico de demanda sea fluido y sin contratiempos. Dentro de la La carta hemos tenido en cuenta que ciertas bebidas, especialmente las líneas de Nitro y Cold Brew, están estandarizadas para una entrega inmediata, mientras que nuestra oferta gastronómica —basada en sándwiches y postres de ensamblaje— elimina la necesidad de procesos de cocción complejos en tiempo real, transformando el servicio en una experiencia ágil y de alta calidad. Esta optimización operativa no solo maximiza mi productividad como gerente, sino que garantiza que, incluso bajo una gestión unificada, la experiencia se mantenga constante, rápida y alineada con nuestro estándar de marca.  El soporte del Contador asegura la trazabilidad legal y tributaria de la S.A.S., permitiendo que el Barista Líder se concentre en la operación técnica y comercial durante los picos de atención.   Inicialmente se mantiene el compromiso de retener dos empleos. Sin embargo, dada la proyección de crecimiento, se ha planificado la incorporación de un nuevo perfil operativo al finalizar el Año 1, asegurando que la expansión de la capacidad instalada sea respaldada por el equipo humano necesario.   El flujo de trabajo de la unidad productiva se ha optimizado para evitar la saturación operativa mediante la separación estricta de las fases de producción y servicio: Bloque de Producción (Sin atención al público): Aprovechando que el establecimiento abre sus puertas a las 4:00 p. m., la mañana se dedica exclusivamente a la tostión y la mise en place. La tecnología de la tostadora Aillio permite procesar lotes de 5 libras en solo una hora, lo que garantiza autonomía productiva sin interferir con el servicio al cliente. Bloque de Servicio (4:00 p. m. - 11:00 p. m.): En este horario, el flujo se simplifica. La línea de alimentos ha sido seleccionada bajo un criterio de ensamblaje y horneado , lo que permite que una sola persona gestione el servicio.  Esta división de tareas garantiza que el Barista Líder no ejecute procesos industriales (tostión) y procesos de servicio simultáneamente, cumpliendo con las medidas de higiene y optimizando la capacidad instalada para atender los volúmenes proyectados.   Completar de manera práctica las medidas de higiene y manipulación que se aplicarán en preparación y maridajes, para que la operación quede clara y verificable.  La operación de INFUSIONISTAS COFFEE S.A.S se fundamenta en un estricto protocolo de Buenas Prácticas de Manufactura (BPM), diseñado para garantizar la inocuidad y la excelencia en cada etapa del servicio. La trazabilidad comienza con un control riguroso en la recepción de insumos (incluyendo café, lácteos y productos), donde se verifican estrictamente las fechas de vencimiento y la cadena de frío. En el área de barra y cocina, hemos establecido un protocolo de desinfección por contacto cada 30 minutos en todas las superficies y equipos, asegurando que el personal cumpla con el uso de indumentaria reglamentaria (cofia, delantal y guantes) durante la manipulación de alimentos y el ensamblaje de maridajes. Estos procesos son verificables a través de bitácoras diarias de limpieza y control de temperatura de neveras, las cuales permanecen a disposición para cualquier auditoría o seguimiento, garantizando una operación transparente y segura. Es fundamental aclarar que el alcance de este proyecto no contempla la creación de un laboratorio industrial de tostión externa, sino la integración de una tecnología de tostión optimizada dentro de nuestro punto de venta. La tostadora Aillio Bullet fue seleccionada específicamente por sus dimensiones compactas y su alta eficiencia operativa, características que permiten su ubicación directa en nuestra tienda sin requerir adecuaciones estructurales complejas. Esta máquina constituye una solución práctica y a la medida, diseñada para adaptarse perfectamente a nuestro espacio físico actual. Al integrar la tostión en el local, eliminamos la dependencia de terceros y potenciamos nuestro concepto, permitiendo que el cliente sea testigo del proceso de tostión, siendo una de las fuentes principales de valor agregado. Esto no solo refuerza la frescura del producto y la calidad del servicio, sino que asegura una operación ágil que se adapta a las capacidades espaciales y humanas de nuestra unidad productiva, evitando la sobrecarga laboral y manteniendo el enfoque estratégico de nuestra propuesta.  Reorganizar el presupuesto para que los rubros de arriendo, nómina y honorarios queden correctamente ubicados como gastos operativos cuando aplique, evitando presentarlos como “preoperativos” si corresponden a la operación regular.    La estructura del presupuesto y la clasificación de los rubros de salario, arriendo y honorarios responden  a una estrategia de blindaje financiero durante la etapa de consolidación de la unidad productiva. Se ha decidido asignar al rubro de gastos preoperativos y de puesta en marcha el costo de la mano de obra operativa inicial, con el fin de garantizar que la Gerente Barista cuente con el respaldo de capital para las primeras 4 nóminas. Esto asegura que el enfoque inicial esté 100% centrado en la estandarización de la calidad y la captura de mercado, sin poner en riesgo la estabilidad del talento humano clave durante la fase crítica de apertura. De igual manera, en la sección de gastos de administración y ventas, se ha proyectado la financiación de los primeros 5 meses de arriendo y 6 meses de honorarios contables a través del capital semilla solicitado. Esta decisión se fundamenta en la necesidad de garantizar la operatividad administrativa y la permanencia en el punto físico mientras el negocio alcanza su punto de equilibrio. Al financiar estos meses iniciales con los recursos del fondo, se protege el flujo de caja de la empresa, permitiendo que los ingresos generados por las ventas se reinviertan en la adquisición de insumos y en el fortalecimiento del fondo de maniobra. Finalmente, es importante precisar que esta configuración presupuestal es transitoria y estratégica. Una vez cubiertos los periodos financiados por el capital semilla, estos rubros se integran plenamente como gastos fijos sostenibles, cubiertos en su totalidad por la operación regular de la empresa. Este modelo garantiza que INFUSIONISTAS COFFEE S.A.S inicie sus actividades con una estructura de costos controlada y una base de capital que le permite transitar hacia la autonomía financiera de manera ordenada y sin omisiones que afecten la rentabilidad proyectada del proyecto.  Revisar el punto de equilibrio y la proyección de costos fijos/gastos para que lo del primer año quede también reflejado en los años siguientes, evitando que el flujo de caja muestre una realidad más favorable por omisiones.  Se ha realizado una revisión integral de la proyección de costos y gastos para garantizar la consistencia técnica del modelo financiero de INFUSIONISTAS COFFEE S.A.S. El ajuste en el punto de equilibrio responde a la integración total de los costos fijos y gastos operativos reales, asegurando que la meta de ventas establecida sea coherente con la estructura de egresos de la empresa. Con esta corrección, se elimina cualquier subestimación en el umbral de rentabilidad, presentando un escenario donde el cumplimiento de las metas comerciales garantiza la cobertura total de las obligaciones financieras desde el primer año. La clasificación inicial de ciertos rubros en los ítems de preoperativos (mano de obra) y administración (arriendo y honorarios) obedece a una planificación estratégica para el uso del capital semilla. Se ha definido que los recursos del Fondo Emprender financiarán específicamente los primeros 5 meses de arriendo, 4 meses de nómina de la Gerente Barista y 6 meses de honorarios del contador. Esta asignación busca blindar la liquidez del proyecto durante la etapa crítica de apertura y maduración, permitiendo que la unidad productiva se concentre en la estandarización de procesos y la captura de clientes sin comprometer la estabilidad operativa inicial. Finalmente, para garantizar la sostenibilidad y evitar distorsiones en el flujo de caja, el modelo financiero ha sido ajustado para que estos gastos se reflejen como recurrentes una vez finalizado el apoyo del capital semilla. De esta manera, el flujo de caja de los años 2 al 5 incluye la totalidad de estos costos fijos asumidos por los ingresos propios de la operación, aplicando los incrementos de ley y ajustes por inflación correspondientes. Este enfoque asegura que la proyección de rentabilidad y la Tasa Interna de Retorno (TIR) no se vean infladas por omisiones, sino que representen una realidad financiera sólida, transparente y verificable para el Fondo Emprender. En impacto, agregar métricas simples para lo social y ambiental (beneficiarios de talleres, prácticas ambientales medibles) y dejar totalmente consistente la meta de empleo con el crecimiento esperado.   El modelo de negocio de INFUSIONISTAS COFFEE S.A.S trasciende la rentabilidad económica, integrando objetivos medibles de bienestar social y responsabilidad ecológica. En el ámbito social, nos comprometemos con la democratización del conocimiento del café de especialidad a través de nuestras capacitaciones barista junior, proyectando impactar anualmente a 10 beneficiarios mediante talleres gratuitos bimestrales dirigidos a jóvenes y emprendedores locales interesados en el sector gastronómico. Estas métricas de impacto se registrarán mediante listas de asistencia y certificados de participación, validando nuestro rol como un centro de transferencia de conocimiento en la región. En cuanto a la gestión ambiental, hemos establecido prácticas operativas verificables para minimizar nuestra huella de carbono. Nuestra meta es el aprovechamiento del 100% de los residuos orgánicos (borra de café), los cuales serán recolectados y entregados a aliados estratégicos para su transformación en abono orgánico, evitando la disposición de aproximadamente 150 kg de residuos anuales en rellenos sanitarios. Asimismo, hemos implementado una política de reducción de plásticos de un solo uso, sustituyéndolos por empaques compostables o biodegradables en el 90% de nuestras entregas, asegurando una operación circular y coherente con las exigencias del mercado actual. La proyección de talento humano de la empresa se ha estructurado de manera directamente proporcional al crecimiento esperado en las ventas y la diversificación de canales. Durante el primer año, la operación será liderada por la Gerente Barista, cuya labor técnica y administrativa garantiza la estandarización del servicio y el control de costos inicial. Sin embargo, en concordancia con la activación del canal B2B y la participación en ferias y eventos proyectada para el segundo semestre, se ha definido la creación de otro nuevo empleo de medio tiempo o tiempo completo según la demanda operativa. Esta meta de empleo es totalmente consistente con el incremento previsto, que mantenga la promesa de valor de nuestra marca INFUSIONISTAS COFFEE S.A.S. De este modo, la generación de puestos de trabajo no representa una carga financiera injustificada, sino un motor de escalabilidad que permite soportar el crecimiento anual proyectado, asegurando que la estructura de personal evolucione al mismo ritmo que la capacidad productiva y la presencia de marca en el mercado  En el presupuesto, desagregar compras “agrupadas” en una misma línea (por ejemplo, varios utensilios juntos) para facilitar la trazabilidad y la legalización de cada activo durante la revisión de soportes.   Cada activo, equipo y utensilio se encuentra listado de manera individual y detallada. Esta precisión técnica responde a nuestra trayectoria y conocimiento previo del proceso inicial de Fondo Emprender en la fase de Creación de Empresa. Haber transitado por esta etapa nos ha permitido comprender de primera mano las exigencias administrativas y la rigurosidad necesaria para una correcta ejecución de los recursos asignados. Conscientes de la importancia de una gestión transparente, hemos estructurado el presupuesto para facilitar los procesos de legalización de cada activo. Nuestra experiencia previa nos indica que contar con una línea independiente para cada ítem elimina ambigüedades durante la revisión de soportes, simplificando la labor de la interventoría y asegurando que cada factura y acta de entrega sea plenamente verificable. De esta forma, se garantiza que la inversión del capital semilla se traduzca de manera exacta en la dotación técnica requerida para la unidad productiva. Esta coherencia entre lo planificado y lo que se ejecutará permite que INFUSIONISTAS COFFEE S.A.S inicie sus actividades con un control administrativo sólido, facilitando el cumplimiento de los hitos de inversión y asegurando una auditoría fluida y exitosa.</t>
  </si>
  <si>
    <t xml:space="preserve">ID Proyecto: 105321 - INFUSIONISTAS COFFEE S.A.S.
Nombre del proyecto: INFUSIONISTAS COFFEE S.A.S.
Convocatoria: 154 - 1C / Emprendimiento Femenino.
Criterio observado: Concepto de evaluación del plan de inversión.
Observación del postulante: Se presenta observación frente al concepto de evaluación emitido para el plan de inversión.
Resumen de la observación del postulante: El postulante solicita revisión del concepto de evaluación asignado al plan de inversión.
Respuesta del evaluador:
Una vez revisada la observación presentada frente al concepto de evaluación del plan de inversión, se realizó verificación integral de la información contenida en el informe de evaluación y en la matriz de evaluación del proyecto 105321 - INFUSIONISTAS COFFEE S.A.S.. A partir de dicha revisión, se evidencia que el concepto emitido guarda coherencia técnica con la valoración de los componentes comercial, técnico, legal, financiero e impacto, así como con la calificación final registrada de 76,94, la cual ubica el plan de negocios en categoría VIABLE.
Desde el componente comercial, el plan presenta una propuesta diferenciada en torno al “Laboratorio de Experiencias”, la mixología educativa y el enfoque sensorial del café, elementos que sustentan una estrategia de posicionamiento con valor agregado. El informe reconoce que existe una lectura adecuada del mercado, identificación de competencia y una estrategia comercial orientada al fortalecimiento de la marca; sin embargo, también precisa oportunidades de mejora relacionadas con la trazabilidad del nicho objetivo, la separación entre comprador y consumidor, y la articulación de los gastos de promoción con cronogramas y resultados esperados. Estas observaciones corresponden a ajustes de precisión y seguimiento, pero no modifican el sustento técnico del concepto de viabilidad emitido.
En el componente técnico, la evaluación identifica que el plan describe de forma clara los procesos de prestación del servicio y elaboración de productos, incluyendo actividades como extracción en frío, uso de nitrógeno, capacidad instalada y necesidades de fortalecimiento asociadas a equipos clave, entre ellos la tostadora y sistemas de conservación. La recomendación sobre alinear el flujo operativo con el equipo humano disponible no implica ausencia de viabilidad técnica, sino la necesidad de mejorar la consistencia entre la operación proyectada, los turnos, funciones y responsabilidades requeridas para sostener el “Laboratorio de Experiencias”.
En el componente financiero, se constató que el presupuesto solicitado al Fondo Emprender por $73.425.768 se encuentra asociado al propósito de fortalecimiento de la unidad productiva, especialmente en aspectos de autonomía productiva, competitividad y mejora operativa. No obstante, el informe advierte aspectos susceptibles de ajuste, como la clasificación de algunos rubros, la consistencia del punto de equilibrio y la proyección de costos y gastos en los años siguientes. Tales hallazgos constituyen recomendaciones de mejora para la etapa de ejecución y seguimiento, pero no desvirtúan la estructura general del plan ni cambian el resultado de evaluación obtenido.
Respecto al componente legal e impacto, el informe señala que la unidad productiva cuenta con una formalidad clara bajo la figura de SAS y que se identifican permisos y obligaciones propias del sector de alimentos y bebidas. Asimismo, en impacto se reconoce la articulación con productores locales, la continuidad de la unidad productiva, la intención de retener empleos y la formulación de resultados esperados asociados al fortalecimiento. Las recomendaciones formuladas sobre métricas sociales y ambientales, así como sobre la consistencia de la meta de empleo, corresponden a aspectos de mejora para la verificación y seguimiento, sin afectar el concepto final de viabilidad.
Por lo anterior, revisada la observación y contrastada con los soportes de evaluación, no se identifican elementos técnicos nuevos que permitan modificar el concepto previamente emitido. El resultado se mantiene, dado que la evaluación integral evidencia que el plan de inversión cumple con las condiciones suficientes para ser clasificado como VIABLE, sin perjuicio de los ajustes recomendados para mejorar trazabilidad, consistencia financiera, organización operativa y medición de impactos. En consecuencia, el concepto inicial es acorde con lo encontrado en la revisión del plan de negocios y se mantiene el puntaje asignado.
Concepto:
Revisado el plan de negocios, el informe de evaluación y la matriz de soporte, se encuentra que el concepto emitido inicialmente es técnicamente consistente con la valoración integral del proyecto. Por tanto, se mantiene el concepto de evaluación VIABLE.
Efecto:
Se ratifica el concepto de evaluación y el puntaje asignado.
</t>
  </si>
  <si>
    <t xml:space="preserve">RECURSO DE REPOSICIÓN - PLAN DE NEGOCIO ID 105696 (MANATA) A la atención de: Comité Evaluador - Convocatoria Fondo Emprender 154-1C. Por medio de la presente, presento formalmente el recurso de reposición frente a los resultados de evaluación, con el objetivo de solicitar la revisión al alza de la calificación en los componentes Comercial y Técnico. Demostramos a continuación que el Plan de Negocio cumple a cabalidad con los requisitos de fondo, y que las observaciones emitidas no corresponden a una carencia de información, sino a una limitación de espacio en plataforma que fue compensada con anexos y proyecciones financieras sólidas. I. COMPONENTE COMERCIAL: CONTUNDENCIA EN ESTRATEGIA Y MERCADO Observación del Evaluador: Falta de claridad en la estrategia de inversión comercial y posicionamiento. Sustentación de la Apelación: El plan de negocios SI contempla una estrategia comercial robusta, la cual se fundamenta en los siguientes pilares consignados en el documento original: 1.Optimización del Recurso: Manata es una empresa en marcha con tracción real. La decisión de no cargar el 100% de la pauta al Fondo Emprender no es una omisión, sino una estrategia de sostenibilidad. La inversión se enfocó en infraestructura productiva y cumplimiento normativo (insumos y empaques) para habilitar la gran escala, mientras que la operación comercial se apoya en los canales ya validados (estrategia 360°: Retail, B2B y E-commerce). 2.Validación de Cifras: Proyectar ventas por $403.5 millones para el segundo año no es una cifra al azar; se sustenta en acuerdos comerciales vigentes con grandes superficies y un mercado objetivo (estratos 4, 5 y 6) que ya consume el producto. 3.Posicionamiento de Marca: Contamos con Marca País y registro de marca, activos que minimizan el riesgo comercial y garantizan que el recurso invertido en producción tendrá una salida inmediata al mercado. Solicitud: Se solicita revaluar este ítem considerando que la estrategia comercial está implícita en la estructura de costos operativos y en los convenios de distribución ya establecidos. II. COMPONENTE TÉCNICO: RIGOR OPERATIVO Y TRAZABILIDAD Observación del Evaluador: Necesidad de profundizar en puntos de control, tiempos estándar y trazabilidad. Sustentación de la Apelación: El plan de negocio presentado describe un proceso productivo maduro. La brevedad en la descripción se debió estrictamente a los límites de caracteres de la plataforma, pero el rigor técnico está plenamente garantizado: 1.Sistemas de Control: Nuestra operación se rige por el cumplimiento de BPM (Buenas Prácticas de Manufactura). Cada fase de la producción de marañones y macadamias cuenta con registros de control de calidad, manejo de mermas y protocolos de inocuidad. 2.Capacidad Instalada: Operamos en una planta de 70 m² con capacidad de 40.000 unidades, lo cual demuestra que los procesos de trazabilidad no son supuestos, sino una realidad operativa diaria. 3.Tiempos y Movimientos: El cálculo de la nómina y la capacidad productiva se realizó con base en tiempos estándar de empaque, sellado y rotulado, lo que justifica la estructura de costos presentada. Solicitud: La trazabilidad técnica es un requisito que Manata ya cumple por normativa sanitaria vigente. Pedimos validar que el plan técnico es suficiente para la operación propuesta. III. TALENTO HUMANO Y SOSTENIBILIDAD FINANCIERA Observación del Evaluador: Nómina considerada alta (6 cargos). Sustentación de la Apelación: La estructura de talento humano propuesta es el mínimo técnico requerido para garantizar la viabilidad del proyecto: •Generación de Empleo: El Fondo Emprender premia la creación de empleo formal. Reducir la nómina pondría en riesgo la capacidad de respuesta ante los pedidos de grandes superficies. •Viabilidad Financiera: A pesar de la nómina, el proyecto arroja una TIR del 31% y un VPN positivo, lo que demuestra que el modelo de negocio es lo suficientemente rentable para sostener estos empleos y generar excedentes. Es una estructura de empresa real.  CONCLUSIÓN Manata Saludable S.A.S. ha obtenido una calificación de 88,90, demostrando ser un proyecto de alto impacto y viabilidad técnica. Las observaciones de la evaluación se enfocan en detalles de forma que no afectan la ejecución del negocio. Contamos con el producto, el mercado, la infraestructura y el equipo para ejecutar el capital semilla de manera eficiente y transparente. Solicitamos la revisión de los puntajes para reflejar la realidad de un plan de negocios que está listo para escalar y generar valor al sector agroindustrial colombiano. </t>
  </si>
  <si>
    <t xml:space="preserve">ID Proyecto: 105696
Nombre del proyecto: Manata Saludable S.A.S.
Convocatoria: 154 – 1C / Emprendimiento Femenino
Criterio observado: Evaluación integral del plan de fortalecimiento, puntaje asignado y recomendaciones de mejora.
Concepto de evaluación: VIABLE
Puntaje: 88,90 puntos
Observación del postulante
El postulante presenta observación frente al resultado de evaluación, indicando que el puntaje obtenido refleja que el plan de fortalecimiento cuenta con una formulación favorable y condiciones positivas para su ejecución.
Resumen de la observación del postulante
La observación se interpreta como una solicitud de revisión del puntaje asignado, resaltando que el resultado obtenido corresponde a un plan con buen nivel de estructuración. En ese sentido, se revisa nuevamente la valoración integral del plan, las fortalezas reconocidas y las recomendaciones de mejora consignadas en el informe de evaluación.
Respuesta del evaluador
Revisada la observación presentada y contrastada nuevamente con el informe de evaluación, se precisa que el puntaje obtenido por el proyecto, correspondiente a 88,90 puntos, efectivamente evidencia que se trata de un plan de fortalecimiento favorable, con bases sólidas y con condiciones suficientes para ser clasificado como VIABLE. 
El informe reconoce que Manata Saludable S.A.S. presenta una unidad productiva en funcionamiento, con ventas reales, clientes activos, validación comercial, canales de venta activos y una propuesta de valor clara orientada a snacks saludables, digestivos y elaborados con ingredientes naturales. 
De igual manera, el componente comercial fue valorado positivamente, dado que el proyecto parte de una empresa que ya cuenta con presencia en canales como Farmatodo, Locatel, Natural Light, FitHub, Bonsanté, Rappi, WhatsApp Business y página web, además de participación en vitrinas y espacios comerciales, lo cual demuestra tracción y movimiento real en el mercado. 
Así mismo, el informe destaca que el componente técnico se encuentra bien sustentado por una operación existente, con tres líneas de producto, un proceso productivo organizado, planta propia en Bogotá de 70 m² y capacidad productiva reportada, lo cual permite concluir que el fortalecimiento parte de una estructura real y no de una capacidad hipotética. 
En el componente financiero, el informe señala que la empresa tiene dinámica real, ventas históricas, validación comercial y una solicitud de fortalecimiento orientada a recursos concretos para abrir nuevos canales, producir el primer lote exportable, implementar software requerido para retail y crear un empleo directo clave para el desarrollo comercial y de empaques. 
El plan de inversión también indica que la inversión solicitada por $73.292.268 se orienta a materias primas, empaques, cajas master, nuevos empaques para retail, implementación de software para operar con Cencosud y Droguerías Colsubsidio, y generación de un empleo directo, con una proyección de crecimiento en ventas de $149.050.000 a más de $400.000.000 anuales. 
No obstante, se aclara que un puntaje alto no implica ausencia total de aspectos por fortalecer. El informe señala oportunidades de mejora relacionadas con una mayor claridad técnica y comercial de los productos, una estrategia comercial más formalizada dentro del plan, el cumplimiento sanitario integral para los productos actuales y nuevos, y el cierre riguroso de requisitos FDA y demás exigencias para exportación. 
También se recomendó revisar la estructura fija del equipo de trabajo, no porque esta carezca de valor, sino porque la permanencia de todos los cargos debe estar suficientemente justificada frente a la dinámica real del negocio y a su crecimiento efectivo. 
En este sentido, las recomendaciones consignadas no desvirtúan la calidad del plan ni afectan la conclusión favorable de la evaluación; por el contrario, son observaciones técnicas orientadas a fortalecer aún más la ejecución, sostenibilidad y escalamiento del negocio. 
Concepto
Revisado nuevamente el plan de fortalecimiento y el informe de evaluación, se encuentra que el puntaje asignado es coherente con el análisis integral realizado. El resultado de 88,90 puntos refleja un plan favorable, con operación real, validación comercial, estructura formal, ventas comprobadas, canales activos, proyección de crecimiento y capacidad de fortalecimiento. 
Sin embargo, se mantienen las recomendaciones formuladas en el informe, dado que todo proceso de fortalecimiento puede presentar oportunidades de mejora, especialmente cuando se proyecta expansión hacia nuevos canales, crecimiento comercial y apertura de mercados internacionales. 
Efecto
Se ratifica el puntaje de 88,90 puntos y el concepto de evaluación VIABLE.
</t>
  </si>
  <si>
    <t>SOLICITUD DE REEVALUACION -- DAY HENRIQUEZ DESIGNER (ID 105815)  Conv. 154-1C  La emprendedora presenta respuesta tecnica y documentada a cada observacion del informe, citando las secciones especificas del Plan de Inversion donde se encuentra la informacion senalada. OBS. 1 - ANALISIS DE MERCADO (Seccion 3): Las cifras SI estan en el plan. Mercado de moda en Colombia: $33,3 billones en 2024 (10% PIB industrial, CCCE); mercado femenino en La Guajira: $8.000 millones anuales (520.000 mujeres, DANE); crecimiento digital Moda y Belleza: 109,05% en 2024. Segmento objetivo: mujeres estratos 3-4-5 con ingresos superiores a $2.500.000. Canal B2B cuantificado: boutiques aliadas en Aruba, Republica Dominicana y Guyana, entre 10 y 30 prendas/pedido. Exportaciones activas en 7 paises (EE.UU., Panama, Mexico, Espana, Chile, Ecuador y Venezuela), representando el 18,8% de ventas ($72.150.000 Ano 1).  OBS. 2 - PROYECCION DE VENTAS (Secciones 9 y 11): La proyeccion desde el mes 1 es valida. Es un plan de FORTALECIMIENTO de empresa con 10 anos de operacion, mas de 7.000 prendas producidas, ventas superiores a $380 millones y Camara de Comercio activa desde 2015 (Matricula 128163). La nueva linea de pijamas aprovecha 111.000 seguidores, canales activos y boutiques aliadas preexistentes; no requiere posicionamiento desde cero. La Seccion 9 documenta que el Mes 1 incluye alistamiento de maquinaria en paralelo a la activacion comercial. La proyeccion de 65/15/45 unidades/mes (Seccion 11) es conservadora frente a la capacidad instalada de 170 prendas/mes. Aplicar estandar de empresa nueva a un negocio con mercado validado distorsiona la evaluacion. OBS. 3 - POSVENTA (Secciones 3, 4 y 9): La posventa esta documentada: (i) WhatsApp Business como canal de seguimiento postventa (Seccion 4 - Canales de distribucion); (ii) experiencia posventa con atencion directa sobre tallas y cuidado de prendas en perfil del consumidor (Seccion 3); (iii) protocolo de atencion automatizada con trazabilidad via DHL/Deprisa (Seccion 9). La tasa de recompra actual del 15% con meta del 20% mediante CRM Klaviyo evidencia gestion posventa activa.  OBS. 4 - CAPACIDAD DE MAQUINARIA (Secciones 5 y 6): La maquinaria esta cotizada con especificaciones en la Seccion 6: cortadora vertical 8 pulgadas ($1.800.000), cortadora circular 4 pulgadas ($400.000) y mesa industrial 3x2m ($1.500.000). La Seccion 5 documenta el proceso especializado con papel de seda como soporte para corte de textiles delicados. Resultado: reduccion de tiempo de corte de 6 a 3 horas (-50%), capacidad de 170 prendas/mes (Seccion 8). La capacidad del producto 3 es 58 unidades/mes (0,28 x 8h x 26 dias), coherente con las 45-48 pijamas proyectadas en Seccion 11. Fichas tecnicas disponibles como soporte adicional. OBS. 5 - GESTION DE INVENTARIOS (Secciones 6 y 9): La compra concentrada en mes 1 es estrategia documentada. La Seccion 9 establece textualmente: Compra en Volumen para asegurar stock de los primeros 6 meses, aprovechando economias de escala. El plan de riesgos senala: Volatilidad de materia prima mitigada con compra en volumen y proveedores alternos Fabricato y Lafayette. Se adquieren 3 tipos de textiles (seda 800m, viscosa 1.000m, sinteticos 1.000m) en negociacion unificada para precios por volumen. No es inmovilizacion: es capital de trabajo para el primer trimestre, con consumo verificable en Seccion 11. OBS. 6 - SEGURIDAD SOCIAL Y RESIDUOS (Seccion 5 - Equipo de Trabajo): El plan registra 3 modalidades legales: (i) Contrato laboral a termino indefinido (Gerente General) y fijo (Operaria de Corte), ambas con factor prestacional SI; (ii) Contratos por obra o labor (3 Operarias de Confeccion), modalidad valida para trabajo domiciliario conforme al CST; (iii) Prestacion de servicios (Contadora, Community Manager, Disenadora), donde la seguridad social es responsabilidad del contratista (Art. 135, Ley 1753/2015). No hay incumplimiento normativo. En residuos: el plan documenta aprovechamiento textil del 85% y empaque 100% ecologico (Seccion 5); se acepta formalizar protocolo conforme a Resolucion 1407/2018 del MADS. SOLICITUD: Se pide reevaluacion integral del plan ID 105815. Cada observacion tiene respuesta documentada en las secciones citadas del plan de inversion presentado.</t>
  </si>
  <si>
    <t xml:space="preserve">Proyecto: 105815
Nombre del proyecto: DAY HENRIQUEZ DESIGNER
Convocatoria: 154 – 1C / Emprendimiento Femenino
Criterio observado: Componentes comercial, técnico, legal, financiero e impacto.
Observación del postulante: La postulante solicita revisión del informe de evaluación y del puntaje asignado, argumentando que el plan de inversión contiene información suficiente sobre trayectoria, ventas, comunidad digital, canales de comercialización, boutiques aliadas, exportaciones, capacidad técnica, posventa, manejo de inventarios, cumplimiento legal, seguridad social, prácticas ambientales y viabilidad financiera. Señala que las recomendaciones realizadas por el evaluador corresponderían a aspectos ya contemplados dentro del plan de inversión y, por tanto, solicita que se reconsidere la valoración otorgada.
Resumen de la observación: La observación plantea que el proyecto cuenta con una empresa en operación, ventas reales, más de 111.000 seguidores en Instagram, presencia comercial internacional, página web, WhatsApp Business, alianzas con boutiques, marca registrada, facturación electrónica, una nueva línea de pijamas y una TIR positiva. Con base en ello, la postulante considera que las observaciones del informe no deberían afectar el puntaje otorgado. 
Respuesta del evaluador: Revisada la observación presentada por la postulante y contrastada nuevamente con el plan de inversión y el informe de evaluación, se precisa lo siguiente:
Sobre el componente comercial y la suficiencia de la validación de mercado: El informe de evaluación reconoce expresamente que el proyecto cuenta con una propuesta de valor definida, trayectoria comercial, canales digitales activos, experiencia en ventas, exportaciones y alianzas con boutiques, aspectos que constituyen fortalezas relevantes del plan. En el plan de inversión se registran ventas anuales superiores a 380 millones de pesos, una comunidad digital de más de 111.000 seguidores, página web, WhatsApp Business, ventas en siete países y alianzas con boutiques, elementos que fueron considerados positivamente dentro de la evaluación. 
No obstante, la observación del informe no se refiere a la inexistencia de mercado, sino a la falta de cuantificación suficiente del mercado objetivo específico. El plan describe el perfil de cliente como mujeres entre 20 y 45 años, estratos 3, 4 y 5, con ingresos superiores a $2.500.000, y menciona cifras generales del mercado de moda en Colombia y una estimación del mercado de moda femenina en La Guajira; sin embargo, no desarrolla de forma verificable cuántas mujeres en Riohacha y La Guajira cumplen simultáneamente con edad, ingreso, estrato, hábitos de compra y capacidad real de pago para los productos ofertados. Por tanto, se mantiene la observación relativa a la necesidad de profundizar la segmentación cuantitativa del mercado. 
Sobre el canal B2B y las boutiques aliadas: El plan menciona boutiques aliadas y compradores mayoristas que adquieren entre 10 y 30 prendas por pedido, así como mercados internacionales prioritarios como Aruba, República Dominicana y Guyana. También indica que las boutiques y compradores mayoristas forman parte del canal de distribución. Sin embargo, la información no precisa cuántas boutiques existen en los mercados objetivo, cuántas están efectivamente vinculadas, cuál es la frecuencia real de compra, cuál es el volumen histórico de pedidos por boutique ni qué porcentaje verificable representan dentro de las ventas proyectadas. 
En consecuencia, se controvierte lo indicado por la postulante en el sentido de que el canal B2B estaría plenamente sustentado. La existencia de menciones a boutiques aliadas y compradores mayoristas no equivale a una cuantificación suficiente del canal, especialmente cuando el propio informe señala que dicho canal es estratégico, pero requiere mayor soporte numérico para validar su peso dentro de las proyecciones comerciales. 
Sobre la nueva línea de Pijamas Tropical Chic y la validación comercial del producto: El plan de inversión identifica la línea Pijamas Tropical Chic como una nueva línea creada con recursos del Fondo Emprender, con una proyección de 546 unidades anuales a un precio de $100.000. También señala que esta línea busca atender la tendencia de loungewear y obsequios premium, aprovechando la comunidad digital existente y la infraestructura comercial de la marca. 
Sin embargo, contar con una marca posicionada, seguidoras, ventas históricas y canales activos no implica que el nuevo producto esté automáticamente validado en el mercado. La validación previa corresponde principalmente a las líneas existentes de vestidos y conjuntos, mientras que la línea de pijamas tiene una dinámica distinta de compra, precio, uso, frecuencia, competencia y adopción. Por ello, el informe concluye de manera razonable que la nueva línea requiere una introducción gradual, medición de respuesta del mercado, posicionamiento inicial y consolidación progresiva de ventas. 
Sobre la proyección de ventas desde el primer mes: El informe identifica que el modelo financiero proyecta ventas desde el primer mes sin incorporar de forma realista los tiempos necesarios para instalación y puesta en marcha de la maquinaria de corte, vinculación efectiva del personal clave e introducción comercial de la nueva línea de pijamas. El plan registra cantidades mensuales desde el primer mes para las tres líneas, incluyendo la nueva línea de pijamas, con una proyección sostenida desde el inicio de la operación. 
Esta situación justifica la observación en la evaluación, puesto que una línea nueva, aun respaldada por una marca con trayectoria, requiere una curva de adopción. El hecho de contar con más de 111.000 seguidores o con clientas fidelizadas no elimina la necesidad de validar la aceptación específica del nuevo producto, ajustar mensajes comerciales, medir conversión, gestionar inventarios iniciales y construir recurrencia de compra. Por tanto, no procede afirmar que las ventas proyectadas no requieren una introducción gradual. 
Sobre la estrategia de marketing y la relación con las metas comerciales: El plan contempla pauta digital en Meta Ads y Google Ads, email marketing mediante Klaviyo, colaboraciones con microinfluencers, catálogo digital, tienda virtual, entregas nacionales e internacionales y preventas digitales. Estos elementos evidencian una estrategia multicanal coherente con la naturaleza digital de la empresa. 
No obstante, el informe no cuestiona la existencia de acciones de marketing, sino la necesidad de justificar con mayor precisión el retorno esperado de dichas acciones frente a las metas de ventas proyectadas, especialmente para una línea nueva. El plan menciona metas como conversión, recompra y costo de adquisición, pero no desarrolla de forma suficiente la trazabilidad entre inversión comercial, captación efectiva, conversión esperada por canal, ventas mensuales de la nueva línea y comportamiento diferenciado entre B2C, B2B y exportación. Por ello, la observación se mantiene como una oportunidad de fortalecimiento comercial y no como un desconocimiento de los canales existentes. 
Sobre el componente técnico y la capacidad de la maquinaria: El informe reconoce que el flujo de producción está bien descrito y que la incorporación de maquinaria de corte y una operaria de corte textil responde al cuello de botella identificado. El plan detalla procesos de adquisición de materias primas, diseño, patronaje, corte, confección, control de calidad, empaque, distribución, marketing digital y gestión administrativa. También incluye maquinaria como mesa de corte, cortadora vertical y cortadora circular. 
Sin embargo, la observación en la evaluación se mantiene porque el plan no sustenta con suficiente detalle técnico cómo la maquinaria solicitada soportará el incremento proyectado de producción, especialmente en textiles delicados como seda y viscosa. Aunque se menciona el aprovechamiento mínimo del 85% del material y el uso de cortadora vertical y circular, no se desarrolla un análisis técnico detallado de capacidad por hora, número de capas, tiempos comparados entre corte manual e industrial, curva de aprendizaje, mantenimiento, límites operativos ni relación directa entre maquinaria, personal y volumen mensual proyectado. 
Sobre la posventa: El plan hace referencia a la atención personalizada por WhatsApp Business, seguimiento postventa, consultas sobre tallas, cuidado de prendas y trazabilidad de pedidos. Estos elementos demuestran que la empresa reconoce la importancia de la relación posterior con la clienta. 
No obstante, dentro del flujo de producción registrado, las actividades se estructuran principalmente hasta distribución, entrega, marketing digital y gestión administrativa. No se evidencia una fase técnica independiente de posventa con actividades, responsables, tiempos, indicadores, protocolo de cambios, devoluciones, garantías, satisfacción, recompra y fidelización. Por tanto, la observación del informe es procedente: no se afirma que no exista trato con la clienta, sino que la posventa no está formalizada como etapa integral del proceso técnico. 
Sobre inventarios y compra de insumos: El plan contempla compra en volumen de textiles e insumos, incluyendo seda, viscosa/rayón, textiles sintéticos estampados, hilos, elásticos, botones y etiquetas, como parte de los gastos preoperativos. También señala que la inversión financiará capital de trabajo para compra en volumen de textiles premium. 
El informe identifica correctamente que esta concentración de insumos en la etapa inicial puede generar riesgos de inmovilización de capital de trabajo, deterioro de materiales y menor flexibilidad frente a cambios de demanda, precios o aceptación real de la nueva línea. La compra en volumen puede generar eficiencias, pero también exige una estrategia escalonada de inventario cuando se trata de una nueva línea que aún debe confirmar su comportamiento comercial específico. Por tanto, la recomendación de mejorar la gestión de inventarios es razonable y proporcional. 
Sobre el componente legal y la seguridad social: El plan evidencia fortalezas legales importantes como el registro mercantil, RUT, facturación electrónica, registro de marca ante la Superintendencia de Industria y Comercio, concepto de uso de suelo y bomberos. Igualmente, relaciona cargos, tipos de vinculación y algunos factores prestacionales según la modalidad contractual. 
No obstante, el informe observa que no se presenta información clara y verificable sobre el estado actual o proyectado de afiliación a salud, pensión y riesgos laborales del personal vinculado. La relación de cargos, modalidades contractuales o factor prestacional no equivale por sí sola a evidencia de afiliación efectiva o ruta de cumplimiento laboral para todo el equipo. Dado que el proyecto plantea consolidar empleos formales directos, la observación legal es pertinente y no contradice las fortalezas registrales del proyecto. 
Sobre manejo ambiental y residuos textiles: El plan menciona prácticas ambientales como uso de viscosa y rayón, aprovechamiento mínimo del 85% del textil por tendido, reducción de desperdicios, empaque ecológico con cajas reciclables y eliminación de plásticos de un solo uso. Estas prácticas fueron valoradas positivamente dentro del análisis de impacto. 
Sin embargo, el informe no desconoce dichas prácticas, sino que señala que no se encuentran formalmente articuladas con lineamientos, responsables, procedimientos o mecanismos de manejo de residuos textiles, insumos y empaques. En una actividad de confección, la sostenibilidad ambiental no solo requiere buenas prácticas declaradas, sino también una ruta operativa de manejo, separación, aprovechamiento o disposición de residuos. Por tanto, la recomendación de complementar el componente legal y ambiental se mantiene. 
Sobre el componente financiero y la TIR: El plan presenta una TIR del 39% y el informe reconoce que este indicador evidencia una rentabilidad atractiva y una viabilidad financiera estructural. La evaluación no desconoce la sostenibilidad general del modelo ni la capacidad del proyecto para superar el umbral mínimo exigido. 
Sin embargo, una TIR positiva no elimina los riesgos asociados a la temporalidad de ingresos, la introducción de una nueva línea, la concentración de inventarios y la puesta en marcha operativa. El informe es equilibrado al concluir que el proyecto es viable, pero que requiere ajustes para mejorar la coherencia entre mercado, operación y proyecciones financieras. Por ello, el puntaje de 82,59 refleja precisamente una valoración favorable, con reconocimiento de fortalezas, pero sin desconocer aspectos técnicos, comerciales y financieros que deben fortalecerse.
Sobre la proporcionalidad del puntaje asignado: El puntaje de 82,59 y el concepto VIABLE reflejan que el proyecto cuenta con bases sólidas, trayectoria, formalización, ventas reales, canales comerciales, impacto social y potencial financiero. El informe no penaliza la existencia de una empresa en marcha ni desconoce el avance de la marca, sino que pondera la información presentada conforme a la calidad, suficiencia, coherencia y verificabilidad de cada componente. 
En ese sentido, las observaciones no constituyen causales de inviabilidad, pero sí justifican que el puntaje no sea superior. El plan es viable, pero presenta oportunidades de mejora relevantes en cuantificación de mercado, validación específica de la nueva línea de pijamas, curva gradual de ventas, capacidad técnica de maquinaria, formalización de posventa, gestión de inventarios, seguridad social y manejo de residuos. 
Concepto: Revisada la observación de la postulante, el plan de inversión y el informe de evaluación, se concluye que las apreciaciones realizadas por el evaluador son coherentes, proporcionales y se encuentran sustentadas en la información efectivamente registrada. El informe reconoce las fortalezas del proyecto y por ello otorga concepto VIABLE con puntaje de 82,59; sin embargo, también identifica aspectos por mejorar que no fueron desvirtuados por la observación presentada. 
La trayectoria de la empresa, las ventas existentes, la comunidad digital y los canales activos constituyen fortalezas, pero no validan automáticamente la nueva línea de pijamas ni eliminan la necesidad de una introducción gradual al mercado. De igual forma, las cifras comerciales generales no sustituyen la cuantificación específica del mercado objetivo local, del canal B2B ni de los mercados internacionales señalados. 
Por lo anterior, no se evidencia mérito suficiente para modificar el puntaje ni para ordenar una reevaluación integral. Se ratifica que el informe es justo, técnico y proporcional, en tanto refleja un proyecto viable con fortalezas relevantes, pero también con oportunidades de mejora que deben atenderse durante la ejecución y fortalecimiento empresarial.
Efecto:
Se ratifica el puntaje de 82,59 y se mantiene el concepto VIABLE, sin modificación. La observación presentada no genera ajuste en el resultado, dado que los argumentos de la postulante no desvirtúan las recomendaciones formuladas en el informe de evaluación ni acreditan que las debilidades señaladas estén plenamente subsanadas en el plan de inversión
</t>
  </si>
  <si>
    <t>Cordial saludo. De manera respetuosa, se considera importante precisar que los aspectos señalados dentro del informe de evaluación como oportunidades de mejora sí fueron desarrollados e incorporados transversalmente dentro del plan de negocios presentado por Grand Company S.A.S., en sus componentes comercial, técnico, legal, financiero, operativo y de impacto.  El proyecto no corresponde a una iniciativa en etapa conceptual, sino al fortalecimiento de una unidad productiva formalizada, con operación activa, ventas reales, infraestructura disponible, clientes consolidados, experiencia comercial, procesos operativos definidos y cumplimiento normativo acreditado, aspectos que además fueron reconocidos favorablemente dentro del mismo informe evaluativo.  En el componente comercial sí fueron desarrollados mecanismos concretos de conversión y seguimiento mediante implementación de CRM, automatización comercial, trazabilidad de clientes, indicadores de conversión, recurrencia, ROI digital, segmentación estratégica de clientes y campañas diferenciadas para entidades públicas, empresas privadas y clientes particulares. Asimismo, se incorporaron cronogramas de publicaciones, campañas digitales, WhatsApp Business, visitas comerciales y herramientas de seguimiento mensual de resultados.  En el componente técnico sí fueron estructurados procesos operativos documentados, protocolos de servicio, flujo operativo en siete etapas, trazabilidad técnica, control de tiempos, historial por vehículo, indicadores de productividad y control de calidad. Igualmente, sí se desarrolló la funcionalidad técnica y operativa de los equipos solicitados, incluyendo elevador, scanner, osciloscopio, software operativo y herramientas tecnológicas especializadas, relacionando proveedores, cotizaciones, valores y su impacto directo sobre productividad, capacidad instalada y reducción de tiempos improductivos.  En el componente legal y organizacional sí fueron incorporados elementos relacionados con propuesta de valor, diferenciación competitiva, fortalecimiento empresarial, formalización y sostenibilidad operativa. El proyecto desarrolla un modelo basado en trazabilidad, humanización del servicio, digitalización progresiva, automatización, atención programada y fortalecimiento tecnológico. Asimismo, se acreditó cumplimiento normativo mediante matrícula mercantil, RUT, SG-SST, PGIR, gestión ambiental, convenios con gestores autorizados, conceptos favorables y documentación organizacional vigente.  En el componente financiero sí fueron planteadas metas medibles, indicadores de seguimiento y proyecciones estructuradas sobre una base operativa real. El proyecto estableció metas de crecimiento de utilización de capacidad instalada del 35% al 75%, incremento de productividad, aumento de vehículos atendidos, crecimiento del ticket operativo, reducción de tiempos improductivos y fortalecimiento progresivo de ingresos. Igualmente, se incorporaron indicadores financieros, operativos y comerciales, así como análisis de viabilidad mediante VPN y TIR positiva, aspectos reconocidos favorablemente en la evaluación.  En el componente de impacto sí fueron desarrolladas líneas base, metas proyectadas, mecanismos de medición y resultados esperados relacionados con productividad, fortalecimiento tecnológico, generación de empleo, trazabilidad, sostenibilidad, optimización operativa y mejora de atención al cliente. También se incorporaron indicadores medibles, periodicidad de seguimiento, responsables y herramientas de control.  En ese sentido, se considera importante resaltar que las observaciones formuladas dentro del informe no corresponden a ausencia de sustento técnico, financiero u operativo, sino principalmente a recomendaciones orientadas a profundizar, precisar o resaltar elementos ya incorporados dentro del proyecto presentado, situación que incluso se evidencia en expresiones utilizadas dentro del mismo informe como “conviene fortalecer”, “puede mejorarse”, “sería útil precisar” o “requiere mayor aterrizaje operativo”.  Asimismo, el mismo informe reconoce expresamente que la iniciativa presenta condiciones favorables de viabilidad, coherencia entre inversión y productividad, experiencia comercial previa, estructura operativa definida, fortalecimiento pertinente y fundamentos suficientes para avanzar.  En consecuencia, respetuosamente se solicita que al momento de realizar la valoración integral y revisión de la calificación asignada, se tenga en consideración que los aspectos señalados dentro de las recomendaciones sí fueron desarrollados dentro del plan de inversión presentado, encontrándose distribuidos transversalmente en los diferentes componentes evaluados.  De igual manera, se solicita valorar la coherencia técnica, financiera, comercial y operativa del proyecto; la existencia de una unidad productiva en funcionamiento; la trazabilidad y formalización acreditadas; la incorporación de indicadores y mecanismos de seguimiento; y el alcance real del fortalecimiento empresarial propuesto dentro del contexto del sector automotriz regional, con el fin de reconsiderar la valoración otorgada dentro de la evaluación integral.</t>
  </si>
  <si>
    <t>Una vez revisada la observación presentada por el emprendedor, el plan de inversión y el informe de evaluación, se ratifica el concepto emitido y el puntaje asignado. El informe reconoce que Grand Company SAS cuenta con una base comercial sólida, trayectoria empresarial, infraestructura adecuada, experiencia con clientes públicos y privados, procesos organizados y una propuesta de fortalecimiento coherente con las necesidades del negocio. Asimismo, se valoran positivamente las estrategias comerciales, la capacidad técnica instalada, el cumplimiento legal y ambiental, y la inversión orientada a mejorar diagnóstico, atención y productividad. No obstante, se mantienen recomendaciones relacionadas con fortalecer la trazabilidad de la estrategia comercial, estandarizar el portafolio y los parámetros técnicos, precisar metas financieras e indicadores verificables, y consolidar una línea base de impacto económico, social, ambiental y tecnológico. En consecuencia, las observaciones del emprendedor complementan el contexto del proyecto, pero no modifican el puntaje ni el concepto, ya que las recomendaciones corresponden a oportunidades de mejora para fortalecer la ejecución, seguimiento y medición del proyecto, sin afectar la viabilidad otorgada. Se ratifica la evaluación realizada, manteniendo el concepto de VIABLE para el proyecto Grand Company SAS. Se mantiene el puntaje de 82.45 y no se ajusta el concepto de evaluación.</t>
  </si>
  <si>
    <t xml:space="preserve">Señores COMITÉ EVALUADOR – FONDO EMPRENDER Servicio Nacional de Aprendizaje (SENA) Ref.: Carta de Reclamación y Solicitud de Revisión de Puntaje – ID 106361 (Afianzatech S.A.S.) Convocatoria 154 - Emprendimiento Femenino Cordial saludo, En mi calidad de representante legal de Afianzatech S.A.S., presento ante ustedes esta reclamación formal frente al informe de evaluación del plan de inversión ID 106361, el cual obtuvo una calificación de 88,74 puntos (Viable). Si bien valoramos el reconocimiento a la solidez de nuestra propuesta, solicitamos respetuosamente la revisión de los componentes técnico, comercial, legal y financiero para elevar la calificación a 100 puntos, demostrando que las observaciones señaladas corresponden a elementos ya integrados o cuya resolución depende estrictamente de la inversión solicitada. 1. Componente Comercial: Trazabilidad y Canales de Alto Potencial El evaluador señala una falta de estructura en canales adicionales para sostener el crecimiento proyectado. Al respecto, aclaramos que nuestro modelo de negocio se basa en la escalabilidad digital y humana a través de Dropshipping y Venta Directa. Estos canales aprovechan que el 77% de los colombianos confía en recomendaciones personales. La inclusión de gimnasios y tiendas saludables, sugerida en la evaluación, está contemplada en nuestra estrategia de expansión orgánica para los años 2 a 5, pero el núcleo de nuestra rentabilidad y captura del mercado de 22,51 millones de personas ya está blindado por los canales directos que eliminan intermediarios y maximizan el margen. 2. Componente Técnico: Detalle de Flujo e Inocuidad Se solicita mayor detalle en el control de calidad y manejo de alérgenos. Queremos precisar que nuestro plan de inversión se centra precisamente en la adquisición de maquinaria en acero inoxidable (Temperadora, Refinador, Mantenedor). Esta tecnología no solo amplía la capacidad, sino que es el requisito técnico intrínseco para implementar las Buenas Prácticas de Manufactura (BPM) y los protocolos de limpieza exigidos por el INVIMA. El flujo de producción presentado ya contempla las fases críticas (Refinado de piedra y templado de precisión), las cuales garantizan la inocuidad y la eliminación de variaciones manuales; pues los mismos equipos especializados a adquirir son precisamente los que garantizan la inocuidad y cumplimiento normativo. 3. Componente Legal: Viabilidad Jurídica Plena La observación sobre la falta de cierre documental (uso de suelo e INVIMA) debe reconsiderarse. Afianzatech es un proyecto de Fortalecimiento de una empresa ya constituida como S.A.S. desde 2022. Contamos con la planeación técnica y análisis bromatológicos para el registro. Tal como se describe en la Fase 1 (Mes 1-3) del plan, los recursos del Fondo Emprender son el habilitador para radicar los permisos finales sobre una planta ya tecnificada, por lo que la viabilidad jurídica no es un riesgo, sino un hito de ejecución garantizado por la inversión. 4. Componente Financiero: Conciliación de Cifras Reconocemos la discrepancia aritmética mencionada entre el valor de la justificación (73.396.080) y el monto del plan(73.134.800). Solicitamos se tome como valor oficial el del Plan de Inversión ($73.134.800). Este error de transcripción es involuntario y no altera la rentabilidad del proyecto (TIR del 25%), la estructura de costos fijos de 25,5 millone sanuales, ni la proyección de ventas (fue un error de digitación en la justificación) 5. Componente de Impacto: Trazabilidad y Métricas Verificables Frente a la solicitud de evolucionar de descripciones cualitativas a esquemas verificables, el plan ya dispone de la sección de Indicadores de Cumplimiento. Nos comprometemos a una Sostenibilidad Empresarial de 0,57, la creación de 2 empleos directos con permanencia de 4 meses y la dignificación de asociaciones cacaoteras como Fuinmucar en Santander. Del cual se adjuntó una de las facturas de compra del año 2025 con el fin de evidenciar plenamente que la compra a asociaciones campesinas no es promesa futura, sino una realidad que viene desde el pasado incluso antes de salir esta convocatoria.  Estos resultados son medibles mensualmente a través del sistema de información. Conclusión Afianzatech es una marca con alma liderada por una mujer con 15 años de experiencia, que resuelve el problema real actual de salud y tiempo del consumidor colombiano. Con un puntaje de 88,74, no se le está haciendo justicia a una empresa que ya es excepcionalmente sólida. Solicito respetuosamente elevar la calificación al 100% para asegurar los recursos y transformar la agroindustria del cacao desde Manizales. Atentamente, Paula Andrea Mendoza Castaño Representante Legal - Afianzatech S.A.S. ID 106361 </t>
  </si>
  <si>
    <t>"ID Proyecto: 116996
Nombre del proyecto: HEMOVET
Convocatoria: 154 - 1C / Emprendimiento Femenino
Criterio observado: Evaluación integral del plan de negocios, calificación final y recomendaciones de mejora.
El informe de evaluación registra que el proyecto HEMOVET pertenece al sector de Actividades Profesionales, Científicas y Técnicas, se ubica en Caldas - Manizales, obtuvo 76,66 puntos y fue clasificado con concepto VIABLE. [116996-Inf...onv 154-1C | PDF]
Observación del postulante:
La postulante solicita una revisión integral y más profunda de la evaluación, argumentando que HEMOVET es una propuesta especializada, técnicamente pertinente, con impacto regional significativo, validación comercial previa, ventas históricas cercanas a 120 millones de pesos, ventajas competitivas frente a competidores de Medellín y Bogotá, y potencial para obtener una calificación superior.
Resumen de la observación del postulante:
La observación sostiene que el informe reconoce fortalezas importantes en los componentes comercial, técnico, legal, financiero e impacto, por lo que solicita reconsiderar la ponderación otorgada. En particular, destaca la demanda evidenciada en el mercado veterinario, la disponibilidad local de sangre y hemoderivados, la atención permanente, la oferta de sangre felina, los kits de tipificación, la trayectoria comercial previa y el potencial de HEMOVET como referente regional.
Respuesta del evaluador:
Revisada nuevamente la observación presentada, el plan de negocios y el informe de evaluación, se evidencia que los argumentos señalados por la postulante ya fueron considerados dentro del análisis realizado. En efecto, el informe reconoce que HEMOVET identifica con claridad su cliente principal, conformado por clínicas veterinarias y médicos veterinarios independientes de Manizales, Villamaría y municipios cercanos; también reconoce que el 100 % de los médicos veterinarios encuestados atienden casos caninos que requieren transfusión sanguínea o hemoderivados y que el 87,5 % atiende casos felinos, lo cual sustenta una necesidad real del mercado. [116996-Inf...onv 154-1C | PDF]
Asimismo, el informe valoró positivamente la propuesta diferenciada de HEMOVET por su disponibilidad local, atención permanente, oferta de sangre felina y comercialización de kits de tipificación, elementos que la distinguen de competidores ubicados en Medellín y Bogotá. No obstante, también se identificó que la proyección comercial requiere mayor detalle, dado que el proyecto parte de ventas históricas cercanas a 120 millones de pesos y proyecta 245 millones de pesos en el primer año, por lo cual debe fortalecer la articulación entre el crecimiento esperado y la estrategia comercial. [116996-Inf...onv 154-1C | PDF]
En el componente técnico, se confirma que el proyecto describe el flujo operativo desde la captación de donantes hasta la entrega del producto al cliente, incluyendo selección de donantes, valoración física, pruebas de laboratorio, descarte de enfermedades infectocontagiosas, sedación, recolección, centrifugación, etiquetado, almacenamiento y distribución. También se reconoció la coherencia de los equipos propuestos, como centrífuga, refrigerador de banco de sangre, equipo de químicas sanguíneas, ecógrafo y computador. Sin embargo, el informe mantiene como aspecto por fortalecer la falta de desarrollo suficiente de la capacidad instalada, pues no queda totalmente demostrada la relación entre lo que el hemocentro puede producir al mes y las ventas que espera alcanzar. [116996-Inf...onv 154-1C | PDF]
Frente al componente legal, se ratifica que el plan reconoce trámites y condiciones relevantes como RUT, Cámara de Comercio, concepto de uso del suelo, Bomberos, registro ICA, sanidad e industria y comercio. Sin embargo, por tratarse de un hemocentro veterinario, la evaluación señaló la necesidad de profundizar en protocolos de bioseguridad, manejo de residuos peligrosos con gestor autorizado, bienestar animal, actualización de permisos sanitarios, renovaciones y soportes de trazabilidad y control. [116996-Inf...onv 154-1C | PDF]
En el componente financiero, el informe reconoce señales favorables de viabilidad, una estructura de ingresos apoyada en tres líneas de negocio —sangre entera, hemoderivados y kits de tipificación— y una rentabilidad atractiva asociada a la TIR reportada por el proyecto. No obstante, también se identificaron ajustes necesarios relacionados con la inclusión del servicio contable, la revisión de la forma de vinculación del médico veterinario y la financiación del empleo, ya que el plan operativo contempla dos meses, mientras que los lineamientos del Fondo Emprender exigen mínimo cuatro meses. [116996-Inf...onv 154-1C | PDF]
En cuanto al componente de impacto, la evaluación reconoce que HEMOVET fortalece el sector veterinario regional, aporta a la atención de animales en condición crítica, plantea manejo adecuado de residuos, incorpora herramientas digitales y cuenta con una red de actores identificados. Sin embargo, también se señaló que los impactos deben convertirse en indicadores claros, verificables y periódicamente medibles, tales como número de animales atendidos, unidades distribuidas, clínicas vinculadas, esterilizaciones realizadas, tiempos de respuesta, reducción de pérdidas por falta de hemoderivados y desempeño ambiental del proceso. [116996-Inf...onv 154-1C | PDF]
Conforme a los criterios orientadores de evaluación, el análisis debe revisar la suficiencia y coherencia de los componentes comercial, técnico, legal, financiero e impacto, incluyendo mercado cuantificado, canales, capacidad instalada alineada con unidades a producir o vender, permisos y trámites, coherencia de costos y gastos, e indicadores medibles y metas realistas.  La proforma institucional prevé que la respuesta a observaciones incluya el concepto y el efecto, entre ellos la posibilidad de ratificar el concepto y el puntaje cuando lo conceptuado sea acorde con lo encontrado inicialmente en el plan. [PROMP PARA...ENDER.docx | Word] [PROFORMA D...IONES.docx | Word]
Por lo anterior, si bien la observación es pertinente en cuanto resalta fortalezas reales del proyecto, no aporta nuevos soportes o evidencias que modifiquen los aspectos técnicos, comerciales, legales, financieros y de impacto que fueron identificados como oportunidades de mejora. La calificación otorgada refleja tanto las fortalezas reconocidas como los ajustes requeridos para consolidar la operación, la trazabilidad, la capacidad instalada, la formalización de buenas prácticas, la estructura laboral, el soporte contable y la medición de impactos. [116996-Inf...onv 154-1C | PDF], [PROMP PARA...ENDER.docx | Word]
Concepto:
Revisado el plan de negocios, la observación presentada y el informe de evaluación, se encuentra que el concepto emitido es acorde con lo evidenciado inicialmente. El proyecto mantiene condiciones favorables de viabilidad, pero las recomendaciones formuladas continúan siendo procedentes para fortalecer la consistencia comercial, técnica, legal, financiera y de impacto. El plan de negocios obtuvo una calificación final de 76,66 puntos, por lo tanto, se concluye que es VIABLE, de acuerdo con la regla de clasificación que establece que un puntaje final igual o superior a 65 corresponde a concepto viable. [116996-Inf...onv 154-1C | PDF], [PROMP PARA...ENDER.docx | Word]
Efecto:
Se ratifica el concepto VIABLE, la calificación final de 76,66 puntos y las recomendaciones de mejora contenidas en el informe de evaluación. No se modifica el puntaje ni el concepto, dado que la observación no desvirtúa los hallazgos relacionados con la necesidad de fortalecer la estrategia comercial, documentar la capacidad instalada, formalizar buenas prácticas técnicas, ampliar el detalle normativo, ajustar costos operativos y laborales, y definir indicadores medibles de impacto"</t>
  </si>
  <si>
    <t xml:space="preserve">1. SEGMENTACIÓN, CUANTIFICACIÓN Y ANÁLISIS DE MERCADO (Ref: Rec. 1 y 2) Cliente Principal: El segmento priorizado para la etapa inicial se delimita estrictamente en mujeres emprendedoras, pequeños negocios y marcas personales lideradas por mujeres en el departamento de Santander. Este perfil requiere tercerizar la estrategia digital debido a barreras críticas como la falta de tiempo, el desconocimiento técnico y las malas experiencias previas con agencias tradicionales no personalizadas. Cuantificación del Mercado: Con base en datos oficiales de la Cámara de Comercio de Bucaramanga a marzo de 2025, las mujeres lideran el 50,4% del tejido empresarial de la región, lo que equivale a 38.028 unidades de negocio. Esta base metodológica demuestra un mercado objetivo real, amplio y con una necesidad latente de servicios especializados de crecimiento. Análisis de Competencia y Posicionamiento: Frente a agencias tradicionales enfocadas en grandes corporaciones, Maye Conecta se posiciona como una agencia boutique con paquetes de servicios accesibles y acompañamiento cercano para mujeres emprendedoras, microempresas y emprendimientos en etapa de crecimiento. Los precios y ofertas se estructuran pensando en la capacidad financiera de este segmento. Indicadores de Canales Digitales: Para garantizar la trazabilidad comercial, se establecen KPIs específicos para los canales de captación: tasa de conversión de leads, costo de adquisición de cliente (CAC), valor del tiempo de vida del cliente (LTV), porcentaje de retención mensual, alcance orgánico y tasa de conversión en embudos de venta.  2. PRIORIZACIÓN OPERATIVA Y SERVICIO EJE (Ref: Rec. 3) Servicio Principal Eje: La operación inicial se estructurará rigurosamente en torno al servicio de Gestión de Redes Sociales bajo la metodología propia “MC 360°”. Este producto es el eje central del negocio, concentrando la mayor asignación de tiempo técnico y proyectando la mayor participación en la matriz de ingresos. Articulación del Ecosistema: Las líneas de cursos digitales y marketing de influencers no actúan de manera aislada ni diluyen el enfoque; funcionan como servicios complementarios de un ecosistema integral. Un cliente del servicio principal puede escalar hacia campañas con influencers o capacitar a su personal interno mediante los cursos, maximizando la sostenibilidad, rentabilidad y valor agregado frente a la competencia.  3. COMPONENTE LEGAL Y OPERATIVO (Ref: Rec. 4) Cumplimiento Normativo: El proyecto incorpora y garantiza formalmente la planeación e implementación del Sistema de Gestión de la Seguridad y Salud en el Trabajo (SG-SST), la afiliación obligatoria al sistema de riesgos laborales (ARL) según la tipología de contratación, la Política de Protección de Datos Personales (Ley 1581 de 2012) para el manejo de bases de datos de clientes y estudiantes, y el cumplimiento de las guías de la SIC sobre publicidad digital y buenas prácticas con influenciadores. Modelo y Dinámica Operativa: La operación se ejecutará bajo un modelo principalmente remoto y nativo digital desde el municipio de Piedecuesta, Santander. El uso de suelo del establecimiento se destinará exclusivamente a actividades administrativas, reuniones estratégicas de equipo y atención ocasional de clientes corporativos. Los desplazamientos físicos en el territorio se limitarán a jornadas planificadas de producción y captura audiovisual.  4. AJUSTE FINANCIERO Y JUSTIFICACIÓN DE INVERSIONES (Ref: Rec. 5) Estructura de Personal y Roles Técnicos: Los roles indispensables para la operación (community management, diseño gráfico, pauta digital y realización audiovisual) están plenamente planificados. Durante la fase inicial, algunos procesos podrán ejecutarse directamente desde la dirección del proyecto y otros mediante apoyo freelance o por demanda técnica, bajo un modelo operativo flexible y escalable propio de los negocios digitales. La vinculación de personal fijo se realizará progresivamente conforme aumente la cartera de clientes y el crecimiento comercial del proyecto. Proporcionalidad de Recursos: La asignación presupuestal no responde a un gasto masivo de nómina, sino a la dotación de infraestructura de software y herramientas de automatización indispensables para que el equipo optimizado atienda con alta calidad el volumen de cuentas proyectado. Justificación de Activos Tecnológicos: Celular de alta gama: Herramienta operativa diaria para captura de contenidos en formato vertical HD, moderación de comunidades en tiempo real y atención inmediata de canales corporativos. Dron: Activo técnico requerido para diversificar el portafolio audiovisual mediante tomas aéreas comerciales que fortalecen el valor diferencial y la calidad del servicio ofrecido. Software y Comunicaciones: Los costos de software corresponden a herramientas digitales de uso permanente para la operación diaria de la agencia, por lo cual su ejecución se plantea de manera mensual dentro del plan operativo. Asimismo, los recursos destinados a comunicación y pauta propia se distribuyen estratégicamente mes a mes para mantener un flujo constante de posicionamiento y captación de clientes, acorde con la dinámica de un modelo de negocio digital.  5. INDICADORES DE IMPACTO Y METAS (Ref: Rec. 6) Validación Comercial Histórica: El modelo cuenta con respaldo real en el territorio de Santander, registrando trabajo comprobado con más de 30 clientes en gestión de comunidades digitales durante los últimos tres años y la formación de más de 90 estudiantes en la línea de cursos durante el último año. Metas Cuantitativas Año 1: Se establecen metas claras para el primer año: la venta proyectada de 214 servicios/productos, la generación de ingresos totales por valor de $72.500.000 y el fortalecimiento digital de mujeres emprendedoras y pequeños negocios liderados por mujeres en Santander. </t>
  </si>
  <si>
    <t>ID Proyecto: 106365
Nombre del proyecto: Maye Conecta
Convocatoria: 154 - 1C / Emprendimiento Femenino
Criterio observado: Componentes comercial, técnico, legal, financiero e impacto. 
Observación del postulante:
La observación amplía la información inicialmente presentada, precisando que el proyecto se orienta principalmente a mujeres emprendedoras y pequeños negocios en Santander, que la gestión de redes sociales sería el servicio eje, que los demás servicios funcionarían como complementarios, y que las inversiones tecnológicas, el modelo operativo remoto y los indicadores comerciales y de impacto tendrían relación directa con la ejecución del proyecto. En el plan se identifican clientes para gestión de redes sociales, cursos digitales y marketing de influencers; también se describen los servicios de redes sociales, marketing de influencers y cursos digitales, así como herramientas tecnológicas, equipos, ventas acumuladas, avances comerciales y componentes de impacto.
Resumen de la observación del postulante:
El postulante presenta aclaraciones frente a la segmentación de clientes, priorización del servicio de gestión de redes sociales bajo la metodología MC 360°, cumplimiento legal, justificación de inversiones tecnológicas, modelo de apoyo freelance e indicadores de impacto asociados al fortalecimiento digital de mujeres emprendedoras en Santander.
Respuesta del evaluador:
Revisada la observación presentada y contrastada con el plan de negocios y el informe de evaluación, se evidencia que varios de los elementos señalados por el postulante sí tenían algún nivel de mención en el documento evaluado, tales como la identificación de segmentos de clientes, la oferta de servicios digitales, el enfoque hacia mujeres emprendedoras, el uso de herramientas tecnológicas, algunos avances comerciales y la proyección de impactos económicos, sociales, ambientales y tecnológicos. Sin embargo, dichos elementos no estaban desarrollados con el nivel de claridad, trazabilidad y articulación requerido para modificar las observaciones inicialmente emitidas. 
En el componente comercial, aunque el plan identificaba clientes para gestión de redes sociales, cursos digitales y marketing de influencers, la evaluación señaló la necesidad de delimitar con mayor precisión el cliente principal y definir indicadores de medición para los canales digitales. La información aportada en la observación precisa y organiza mejor el enfoque hacia mujeres emprendedoras en Santander, pero corresponde en buena parte a una ampliación posterior del análisis comercial frente a lo presentado en el documento evaluado. 
En el componente técnico, el plan describía tres líneas de servicio: redes sociales, marketing de influencers y cursos digitales; sin embargo, el informe de evaluación identificó que no quedaba completamente definido cuál sería el servicio principal para estructurar la operación inicial. La aclaración sobre la metodología MC 360° permite comprender mejor la intención operativa, pero esta priorización no estaba expresada con la misma claridad en el plan evaluado. 
En el componente legal, el informe reconoció que el proyecto contemplaba trámites básicos como Cámara de Comercio, facturación electrónica y uso de suelo; sin embargo, también señaló vacíos relacionados con SG-SST, protección de datos personales, publicidad digital e influencers, y definición de la operación remota o presencial. La observación presentada amplía estos aspectos, pero no desvirtúa que en el plan evaluado no estaban suficientemente desarrollados para la puesta en marcha.
En el componente financiero, el plan registraba inversiones en equipos y software, incluyendo cámara, computador, iPad, celular, dron y otros elementos tecnológicos; sin embargo, el informe de evaluación señaló inconsistencias entre los roles requeridos, los costos, la capacidad operativa y la justificación de algunas inversiones. La explicación posterior sobre el uso del celular, el dron y los apoyos freelance aclara la intención del postulante, pero no corrige que la sustentación debía estar incorporada de manera suficiente y coherente en el plan original. 
En el componente de impacto, el plan contenía información sobre avances, ventas acumuladas, uso de herramientas digitales, enfoque social y aportes tecnológicos; sin embargo, el informe indicó que el impacto se presentaba principalmente de forma cualitativa, sin metas concretas ni indicadores claros de seguimiento. La observación organiza mejor esta información como sistema de medición, pero no evidencia que dicha estructura estuviera plenamente incorporada en el documento evaluado. 
Conforme a la evaluación realizada sobre la información contenida en el plan de negocios al momento de su revisión y de acuerdo con los criterios aplicables del Fondo Emprender, las aclaraciones allegadas constituyen información complementaria o de precisión posterior, pero no modifican el análisis técnico efectuado sobre el documento presentado al cierre de la convocatoria. 
Concepto:
Revisado el plan de negocios, el informe de evaluación y la observación presentada, se encuentra que el concepto emitido inicialmente es acorde con la información contenida en el documento evaluado. Las aclaraciones del postulante amplían y precisan algunos aspectos, pero no desvirtúan las observaciones técnicas formuladas sobre la falta de mayor foco comercial, priorización operativa, desarrollo legal, coherencia financiera e indicadores de impacto. 
Efecto:
Se ratifica el concepto VIABLE y el puntaje 80,94 inicialmente asignado. No procede modificar la calificación ni las observaciones emitidas, dado que la evaluación se sustenta en la información registrada en el plan de negocios al momento de su revisión.</t>
  </si>
  <si>
    <t xml:space="preserve">CONVOCATORIA: 154_ Emprendimiento femenino  ID DEL PROYECTO: 106453  NOMBRE DEL PROYECTO: SV ASESORIAS CONTABLES SECTOR: ACTIVIDADES_PROFESIONALES_CIENTÍFICAS_Y_TÉCNICAS DEPARTAMENTO/MUNICIPIO: MAGDALENA / PIVIJAY  PUNTUACIÓN: 81,56  CONCEPTO: VIABLE  En atención a la observación realizada por el jurado respecto al fortalecimiento de la segmentación y diferenciación del mercado objetivo, nos permitimos aclarar y complementar que el proyecto SV Asesorías Contables ha definido de manera estratégica su enfoque comercial sobre segmentos específicos del mercado con alta necesidad de servicios contables y tributarios en el municipio de Pivijay y municipios cercanos de la subregión norte del departamento del Magdalena.  De acuerdo con información de la Cámara de Comercio de Santa Marta y el comportamiento económico de la región, se identifica una importante presencia de micro y pequeñas empresas, comerciantes, trabajadores independientes, productores agropecuarios y emprendimientos en proceso de formalización que requieren acompañamiento permanente para el cumplimiento de obligaciones tributarias, facturación electrónica, declaraciones ante la DIAN y organización financiera de sus actividades económicas.  En este sentido, el proyecto ha segmentado su mercado objetivo en cuatro nichos específicos:  • Microempresas de comercio y servicios que requieren manejo contable, declaraciones tributarias y facturación electrónica. • Trabajadores independientes y profesionales autónomos obligados a declarar renta y cumplir obligaciones fiscales ante la DIAN. • Emprendimientos y startups en etapa de formalización empresarial que necesitan acompañamiento administrativo y tributario. • Pequeños productores agropecuarios y comerciantes rurales con necesidades de organización financiera y cumplimiento contable.  De manera prioritaria, SV Asesorías Contables enfocará su estrategia comercial inicial en microempresas, emprendedores formalizados y trabajadores independientes de los sectores comercio, servicios y agropecuario, debido a que representan el segmento con mayor demanda recurrente de servicios contables y menor acceso a asesoría especializada en la región.  Asimismo, el tamaño del mercado potencial resulta significativo considerando el crecimiento de unidades productivas formalizadas y el aumento de obligaciones tributarias digitales exigidas actualmente por la DIAN, especialmente en municipios intermedios donde existe limitada oferta de servicios contables modernos y personalizados. Adicionalmente, el proyecto presenta una diferenciación clara frente a la competencia local mediante:  • Atención híbrida presencial y virtual. • Acompañamiento personalizado y pedagógico. • Uso de herramientas digitales y automatización de procesos contables. • Seguimiento permanente de obligaciones tributarias y alertas oportunas. • Tarifas accesibles adaptadas a pequeños empresarios y emprendedores. • Cercanía y acompañamiento continuo enfocado en la formalización y sostenibilidad empresarial.  Por lo anterior, consideramos que el proyecto sí cuenta con una segmentación definida, un nicho claramente identificado y una propuesta de valor diferenciadora que responde a las necesidades reales del mercado objetivo en el territorio, fortaleciendo así la viabilidad comercial y sostenibilidad del modelo de negocio presentado.  Los pequeños y medianos empresarios, emprendedores, comerciantes y trabajadores independientes enfrentan actualmente una problemática crítica relacionada con la gestión de sus obligaciones contables, tributarias y administrativas. En municipios como Pivijay y su área de influencia, el crecimiento progresivo del tejido empresarial y el aumento de los procesos de formalización han generado una demanda creciente de servicios contables profesionales, accesibles y adaptados a las nuevas exigencias digitales establecidas por la DIAN.  De acuerdo con registros empresariales del departamento del Magdalena, existen más de 29.000 empresas matriculadas y renovadas, donde aproximadamente el 97% corresponde a micro y pequeñas empresas. Esto evidencia que la economía regional está compuesta principalmente por unidades productivas con limitadas capacidades administrativas y financieras, las cuales requieren acompañamiento permanente para garantizar el cumplimiento de sus obligaciones fiscales y fortalecer su sostenibilidad empresarial.  Particularmente, en el municipio de Pivijay se registran aproximadamente entre 180 y 188 empresas formalmente constituidas, además de un importante número de comerciantes, productores agropecuarios, profesionales independientes y emprendimientos en proceso de formalización que deben cumplir obligaciones tributarias ante la DIAN y procesos relacionados con aportes al sistema de seguridad social supervisados por la UGPP.  Sin embargo, gran parte de estos emprendedores enfrenta barreras significativas debido a la complejidad de las normativas tributarias, los constantes cambios regulatorios, la implementación obligatoria de facturación electrónica y los estrictos calendarios fiscales. Esta situación genera errores frecuentes en declaraciones, sanciones económicas, retrasos administrativos y altos niveles de incertidumbre financiera que afectan directamente la estabilidad y crecimiento de sus negocios.  Adicionalmente, la oferta tradicional de servicios contables en municipios intermedios suele presentar limitaciones importantes, como altos costos, baja disponibilidad de atención personalizada, escasa integración tecnológica y poca orientación pedagógica hacia el cliente, dificultando el acceso de pequeños empresarios a soluciones modernas, claras y eficientes.  Frente a esta problemática, SV Asesorías Contables propone una solución integral basada en un modelo híbrido de atención presencial y digital que combina asesoría profesional especializada con herramientas tecnológicas accesibles para optimizar la gestión financiera y tributaria de los emprendedores.  La solución incluye:  • Automatización de procesos contables y tributarios como cálculo de impuestos, generación de reportes financieros y control de vencimientos. • Acompañamiento profesional personalizado para resolver inquietudes contables y fiscales de manera clara y oportuna. • Actualización normativa permanente frente a requerimientos de la DIAN, UGPP y estándares contables aplicables. • Implementación de herramientas digitales que faciliten el acceso remoto a la información financiera. • Formación básica y acompañamiento pedagógico para fortalecer las capacidades administrativas de los emprendedores.  Como resultado, los clientes podrán reducir significativamente errores tributarios, minimizar riesgos de sanciones, optimizar tiempos administrativos y fortalecer la organización financiera de sus negocios, incrementando así sus niveles de formalización, competitividad y sostenibilidad económica.  La propuesta se diferencia además por ofrecer servicios accesibles y adaptados a las necesidades reales de microempresarios y emprendedores en municipios con limitada oferta de asesoría contable especializada, contribuyendo no solo al fortalecimiento empresarial local, sino también al impulso de procesos de transformación digital y formalización económica en la región.  En atención a la observación realizada por el jurado respecto a ampliar el análisis de la competencia incluyendo empresas formalmente constituidas, nos permitimos aclarar que dentro del municipio de Pivijay actualmente no se identifican firmas contables, bufetes especializados ni empresas formalmente constituidas dedicadas exclusivamente a la prestación de servicios contables y tributarios con presencia física permanente en el territorio.  Por esta razón, el análisis de competencia desarrollado en el proyecto se enfocó principalmente en los actores que actualmente representan la competencia directa e indirecta real del mercado local, correspondientes a contadores públicos independientes y tradicionales que prestan servicios de asesoría contable, tributaria y financiera a microempresarios, comerciantes, trabajadores independientes y pequeños negocios del municipio.  Estos profesionales independientes concentran actualmente la mayor participación del mercado local debido a la ausencia de empresas especializadas del sector en el municipio. Sin embargo, se identificó que gran parte de la oferta existente opera bajo modelos tradicionales de atención, caracterizados por procesos manuales, uso frecuente de herramientas básicas como hojas de cálculo en Excel, limitada automatización de procesos y baja implementación de soluciones tecnológicas orientadas a mejorar la experiencia y eficiencia del cliente.  En este contexto, SV Asesorías Contables identifica una oportunidad importante de posicionamiento mediante una propuesta diferenciadora basada en:  • Atención híbrida presencial y virtual. • Implementación de herramientas digitales y automatización de procesos contables. • Seguimiento permanente de obligaciones tributarias. • Acompañamiento personalizado y pedagógico. • Atención enfocada en microempresarios y emprendimientos en proceso de formalización. • Accesibilidad y cercanía territorial con los clientes del municipio y su zona de influencia.  Por lo anterior, se considera que el análisis inicialmente presentado corresponde a las condiciones reales del mercado local, donde actualmente la competencia predominante está conformada por contadores independientes tradicionales y no por empresas formalmente constituidas del sector contable.  En atención a la observación realizada por el jurado respecto a profundizar la descripción del proyecto y resaltar de manera más clara los valores agregados, diferenciadores y ventajas competitivas del servicio, nos permitimos complementar que SV Asesorías Contables ha sido estructurado como una propuesta innovadora orientada a modernizar y facilitar el acceso a servicios contables y tributarios para microempresarios, comerciantes, trabajadores independientes y emprendimientos del municipio de Pivijay y su zona de influencia.  El proyecto no se limita únicamente a la prestación tradicional de servicios contables, sino que incorpora un modelo integral de acompañamiento empresarial que combina asesoría profesional, herramientas digitales y orientación pedagógica permanente, permitiendo que los clientes no solo cumplan con sus obligaciones fiscales, sino que también fortalezcan sus capacidades administrativas y financieras para mejorar la sostenibilidad de sus negocios.  Uno de los principales valores agregados del proyecto es la implementación de herramientas tecnológicas orientadas a optimizar procesos como control financiero, seguimiento de obligaciones tributarias, recordatorios de vencimientos, organización documental y generación de reportes contables, facilitando una gestión más eficiente, organizada y accesible para los emprendedores locales.  Adicionalmente, SV Asesorías Contables plantea una atención híbrida presencial y virtual, aspecto diferenciador dentro del mercado local, considerando que actualmente gran parte de la oferta existente en el municipio está conformada por contadores independientes que manejan metodologías tradicionales basadas principalmente en procesos manuales y herramientas básicas como hojas de cálculo en Excel.  Otro elemento diferenciador importante es el enfoque humano, cercano y pedagógico del servicio. El proyecto busca traducir la información contable y tributaria en un lenguaje claro y comprensible para los clientes, permitiendo que emprendedores y pequeños empresarios puedan comprender mejor su situación financiera y tomar decisiones informadas para el crecimiento de sus negocios.  Asimismo, el proyecto ofrece acompañamiento continuo en procesos relacionados con:  • Declaraciones tributarias y obligaciones ante la DIAN. • Facturación electrónica. • Elaboración de presupuestos y control financiero. • Gestión documental empresarial. • Trámites ante Cámara de Comercio y entidades financieras. • Orientación básica en educación financiera y formalización empresarial. Dentro de las principales ventajas competitivas del proyecto se destacan: • Atención personalizada y cercana en el territorio. • Integración de tecnología y automatización de procesos contables. • Servicio accesible y adaptado a micro y pequeños empresarios. • Atención presencial y virtual para mayor cobertura y facilidad de acceso. • Acompañamiento permanente y orientación pedagógica. • Enfoque especializado en emprendedores y negocios en proceso de formalización.  Finalmente, SV Asesorías Contables busca generar un impacto positivo en el fortalecimiento empresarial local mediante la promoción de la cultura financiera, la formalización económica y el acceso a servicios contables modernos y confiables, contribuyendo así al crecimiento sostenible de los emprendimientos y pequeños negocios del territorio.  En atención a la observación realizada por el jurado respecto a verificar y gestionar permisos de funcionamiento adicionales exigidos por la alcaldía municipal, especialmente relacionados con uso del suelo y requisitos locales, nos permitimos aclarar que dentro de la estructuración del proyecto sí fueron contemplados los principales trámites y requisitos necesarios para el funcionamiento legal de SV Asesorías Contables en el municipio de Pivijay.  Dentro de los requisitos incluidos en el proyecto se encuentran:  • Matrícula mercantil y registro del establecimiento ante la Cámara de Comercio de Santa Marta. • Inscripción y actualización del RUT ante la DIAN. • Habilitación de facturación electrónica. • Registro de libros contables. • Solicitud y trámite del certificado de uso del suelo ante la Oficina de Planeación Municipal. • Certificación del Cuerpo Oficial de Bomberos. • Implementación de políticas de tratamiento de datos personales. • Elaboración de contratos de prestación de servicios y acuerdos de confidencialidad.  Particularmente, el proyecto contempló expresamente el trámite de certificado de uso del suelo, el cual permitirá verificar la viabilidad del ejercicio de la actividad económica en el establecimiento seleccionado, conforme a la normatividad urbanística y de funcionamiento establecida por la alcaldía municipal.  Asimismo, se incluyó la certificación emitida por el Cuerpo Oficial de Bomberos, garantizando el cumplimiento de condiciones mínimas de seguridad y prevención exigidas para el funcionamiento del establecimiento.  Adicionalmente, el emprendimiento se compromete a realizar la validación y gestión de cualquier otro requisito complementario que pueda ser exigido por la administración municipal o autoridades competentes al momento de la puesta en marcha del proyecto, asegurando así el pleno cumplimiento normativo y legal para la operación de SV Asesorías Contables.  Por lo anterior, consideramos que el proyecto sí contempla los principales permisos y requisitos locales necesarios para su funcionamiento formal, así como el compromiso de gestionar oportunamente cualquier requerimiento adicional que sea solicitado por las autoridades municipales competentes.  En atención a la observación realizada por el jurado respecto a revisar y ajustar el valor total de los jornales mensuales para que sean equivalentes al salario mínimo legal vigente, nos permitimos aclarar que los valores incluidos dentro de la estructuración financiera del proyecto fueron calculados bajo estimaciones iniciales proyectadas para la etapa de formulación.  No obstante, dichos valores podrán ser ajustados y actualizados al momento de la ejecución del proyecto, teniendo en cuenta las disposiciones legales vigentes relacionadas con el salario mínimo legal mensual vigente, prestaciones sociales y demás obligaciones laborales aplicables.  Asimismo, el proyecto mantiene la disposición de realizar los ajustes necesarios dentro de la planeación financiera y operativa con el fin de garantizar el cumplimiento normativo laboral, la sostenibilidad financiera de la iniciativa y condiciones adecuadas de contratación para el personal vinculado.  Por lo anterior, se tendrá en consideración la recomendación realizada por el jurado para efectuar las actualizaciones correspondientes durante la fase de implementación y ejecución del proyecto. </t>
  </si>
  <si>
    <t xml:space="preserve">Proyecto: 106453
Nombre del proyecto: SV ASESORIAS CONTABLES
Convocatoria: 154 - Emprendimiento Femenino
Criterio observado: Componente comercial, técnico, legal y financiero. 
Observación del postulante:
Solicita reconsiderar el concepto frente a la segmentación y caracterización del cliente, tamaño de la demanda y mercado, análisis de competencia, diferenciadores del proyecto, permisos y trámites, así como valores salariales y jornales.
Resumen de la observación:
El postulante manifiesta que la información presentada permite subsanar las observaciones relacionadas con mercado, competencia, propuesta de valor, permisos y estructura salarial.
Respuesta del evaluador:
Una vez revisada la observación presentada y contrastada con la información registrada en la formulación inicial y en el informe de evaluación, se ratifica el concepto emitido. Si bien el documento formulado incluye referencias generales al cliente objetivo, mercado, competencia, servicios, trámites y estructura financiera, no se evidencia con suficiente detalle la segmentación y caracterización del cliente, ni la estimación del tamaño de la demanda y del mercado que permita soportar técnicamente las ventas proyectadas. En el informe de evaluación se dejó expresamente como oportunidad de mejora fortalecer la segmentación, precisar el tamaño del mercado y ampliar el análisis de competencia. 
Frente al análisis de competencia, se observa que la formulación relaciona principalmente competidores personas naturales, sin desarrollar un análisis suficiente de empresas constituidas que también puedan participar en el mercado de servicios contables y tributarios. Esta situación ya había sido señalada en el informe como una oportunidad de mejora, al recomendar ampliar el análisis de la competencia incluyendo empresas formalmente constituidas. 
Respecto a la descripción del proyecto, aunque se mencionan servicios de asesoría contable, tributaria, organización contable y formación financiera, la descripción general de los valores agregados y diferenciadores no se encuentra suficientemente desagregada en la formulación inicial para soportar un ajuste del concepto. El informe de evaluación indicó que la descripción del proyecto y del factor diferenciador resultaba básica frente al nivel de detalle esperado. 
En relación con permisos y trámites, el informe reconoció que se identifican trámites como matrícula mercantil, RUT, facturación electrónica y registros contables, pero también señaló la necesidad de verificar permisos adicionales propios de la alcaldía municipal, especialmente uso del suelo y requisitos locales de funcionamiento. La observación no aporta un argumento que evidencie que estos aspectos hubieran quedado plenamente soportados desde la formulación inicial. 
Finalmente, respecto a salarios y jornales, el informe indicó la necesidad de revisar el valor total de los jornales mensuales para que se ajusten, en la medida de lo posible, al equivalente de un salario mínimo legal vigente. Estos valores deben estar contemplados desde la estructuración inicial del proyecto, dado que inciden directamente en la determinación de costos, gastos y viabilidad financiera. 
Concepto:
No procede la observación. Se ratifica el concepto emitido, teniendo en cuenta que la información aportada en la observación corresponde principalmente a precisiones o ampliaciones posteriores, pero no desvirtúa las oportunidades de mejora identificadas en la evaluación inicial ni evidencia que dichos aspectos estuvieran suficientemente sustentados desde la formulación del plan de negocios.
Efecto:
Se ratifica el concepto y el puntaje asignado.
</t>
  </si>
  <si>
    <t>De manera atenta, solicito la revisión y reconsideración de la calificación asignada al plan de negocio, esto teniendo en cuenta que si bien obtuvo una calificación de VIABLE con 89.70 puntos, y en el informe de evaluación se reconoce que el proyecto presenta una estructura comercial coherente, soporte técnico sólido, cumplimiento legal adecuado, viabilidad financiera comprobada y potencial de impacto económico y social; lo que permite concluir expresamente que el proyecto no presenta debilidades estructurales y cuenta con condiciones de sostenibilidad y crecimiento; no obstante, se presentan recomendaciones de mejora que influyeron en la calificación pero que ya se encuentran desarrolladas en el plan de negocio y que por lo tanto debieron tenerse en cuenta para subir el puntaje. En este sentido se plantea las siguientes consideraciones: 1). Frente a la recomendación de fortalecer la cuantificación del mercado objetivo y de las ventas históricas; se aclara que en el módulo 1 se hace una descripción detallada del mercado objetivo con base en datos formales y estudio de mercado, por ejemplo, se define mercado potencial (2239 clientas al mes que corresponde a mujeres en edades de 185 a 60 años de estratos medios (2-3)), además se afirma que ya se cuenta con una base de datos de 70 clientas fidelizadas que demandan de forma mensual los servicios y 52 clientas que demandan servicios de forma bimensual o trimestral.  Además, se hace análisis comportamental por rango de edades como: “las jóvenes de 18-24 que inician su vida adulta y buscan verse y sentirse bellas y empoderadas; el segundo grupo son las mujeres con un rango de edad entre los 25 y 50 años, caracterizadas por ser el segmento más activo laboral y socialmente y el tercer grupo son las mujeres de 50 a 60 años que priorizan su cuidado personal. Según el estudio de mercado, el 56% de mujeres priorizan una óptima relación calidad-precio a la hora de definir el centro de belleza, el 24% prefiere la calidad de los productos y la experticia en la aplicación, y el 20% prefieren resultados duraderos y un espacio cómodo y seguro. En Sandoná, el 35% de las mujeres afirma gastar un promedio de 100 mil pesos al mes en servicios de estética, el 42% un promedio de 80 mil pesos al mes, un 10% afirma gastar más de 200 mil pesos y el 13% un promedio de 50 mil pesos al mes, el 45% de encuestadas se inclinan por tendencias de belleza duraderas como los esmaltes semipermanentes en manos y pies, que les ahorra tiempo y mantiene sus uñas perfectas por más días. En el cabello, el 52% desean soluciones prácticas y efectivas, como la keratina, que reduce el tiempo de peinado y les proporciona un cabello liso, brillante y manejable. Además, el 44% valoran la belleza natural realzada, por lo que el lifting de pestañas que es muy popular especialmente en las mujeres más jóvenes, ya que les permite lucir una mirada impactante sin la necesidad de maquillaje diario, el 55% de mujeres coinciden en preferir productos cosméticos de origen orgánico incluso por encima del precio, para el 80% de las mujeres, el principal miedo es no lograr el resultado deseado como uñas mal esmaltadas, keratina que no alisa o daña el cabello, o lifting que irrita los ojos, además de temer reacciones alérgicas o daños permanentes en sus uñas, cabello o piel debido a productos de baja calidad o mal aplicados, también se presentó estadísticas nacionales de consumo (US$2.884 millones al año), crecimiento anual (4.6%), gasto promedio ($230.000 al año). Esto da cuenta que el análisis cuantitativo y cualitativo del mercado esta muy detallado en el plan, además, es coherente con el análisis del problema y las estrategias operativas y estratégicas del plan de negocio y con el análisis de las ventajas competitivas y como sustento del análisis de la proyección de ventas que incluye análisis de capacidad operativa y estacionalidad de la demanda. 2). Respecto a la recomendación de profundizar en la estrategia de posicionamiento de marca local, incorporando acciones concretas y medibles de fidelización y reconocimiento del negocio; se aclara que en el modulo 8 se plantea una estrategia multicanal que incorpora pendón para uso en ferias y contrapartidas, redes sociales (Instagram, WhatsApp Business) para promocionar y recibir solicitudes de reserva, aviso externo para visibilizar el local en la zona, entrega de volantes para incentivar el portafolio de servicios entre los hogares de barrios cercanos, muestras de servicios, campaña de publicidad digital paga segmentada y uso de influencers locales, servicio a domicilio y un  punto físico estratégico. En cada actividad se detalló la actividad y la justificación o uso de la misma, al igual que el costo, tal y como se define en el formato, el cual no presenta más filas o columnas que permitan escribir más información.  3). Respecto a la recomendación de mantener y documentar de forma permanente los protocolos técnicos y de bioseguridad, asegurando su trazabilidad y actualización conforme a la normativa sanitaria, siendo este un factor diferenciador frente a la competencia; se aclara que en el módulo 4, se describe y se plantea la propuesta de valor del proyecto enfocada en servicios con estrictos protocolos de bioseguridad, lo cual se valida en el flujo de procesos (módulo 6) que incluye actividades específicas de control de calidad y trazabilidad con toma fotografías del “después” para llevar un historial visual de servicios prestados, actividades de limpieza y desinfección durante y después de cada servicio, uso de EPP e insumos desechables, y esterilización de herramientas. Esto a su vez esta alineado con los costos de producción, implementación del SG-SST, cumplimiento trámites legales que incluye permiso sanitario y disposición de residuos biológicos peligrosos. Además, en las inversiones se registran activos como el esterilizador, colector de polvo. Además, en el módulo 14 en avances técnicos se informa que “se tiene definido el proceso técnico completo para cada servicio, incluyendo protocolos de atención, control de calidad, esterilización de herramientas y manejo de residuos”. 4). Respecto a la recomendación de definir indicadores concretos de impacto social, ambiental y económico, como número de empleos sostenidos, proveedores locales vinculados y prácticas ambientales medibles, que permitan evaluar de manera objetiva los beneficios generados por el proyecto; se aclara que los impactos numéricos como empleos directos e indirectos están claramente desarrollados, el resto del  impacto del proyecto se encuentra ampliamente desarrollado en términos cualitativos y alineado con política de economía popular y estrategias del Plan Nacional de Desarrollo.</t>
  </si>
  <si>
    <t xml:space="preserve">ID Proyecto: 106487
Nombre del proyecto: BG ESTUDIO DE BELLEZA
Convocatoria: 154 - 1C / Emprendimiento Femenino
Criterio observado: Componente comercial, estrategia de posicionamiento, componente técnico y bioseguridad, e indicadores de impacto. 
Observación del postulante:
La postulante solicita la revisión y reconsideración de la calificación asignada, indicando que el plan fue declarado VIABLE con 89,70 puntos y que las recomendaciones formuladas en el informe de evaluación corresponden a aspectos que, según su criterio, ya se encontraban desarrollados en el plan de negocio. La observación hace referencia a la cuantificación del mercado objetivo y ventas históricas, estrategia de posicionamiento de marca local, protocolos técnicos y de bioseguridad, e impactos social, ambiental y económico.
Resumen de la observación del postulante:
Revisada la observación, se evidencia que la postulante sustenta que el plan incluye información cuantitativa del mercado objetivo, base de clientas fidelizadas, análisis de comportamiento de consumo, proyección de ventas, acciones de promoción y canales, protocolos de bioseguridad, control de calidad, trazabilidad del servicio, gestión de residuos, generación de empleo e impactos cualitativos alineados con el territorio. En el plan se identifica un mercado potencial de 2.239 clientas al mes, una base de 70 clientas fidelizadas mensuales y más de 52 clientas con demanda bimensual o trimestral; también se registran ventas históricas por $20.000.000 en 2023, $25.000.000 en 2024, $32.600.000 en 2025 y $9.500.000 a marzo del año en curso. 
Respuesta del evaluador:
Una vez revisada la observación presentada y contrastada con el plan de negocio y el informe de evaluación, se encuentra que varios de los elementos señalados por usted sí están incorporados dentro del documento formulado, especialmente en lo relacionado con la caracterización del mercado, la existencia de clientas recurrentes, la estrategia de comunicación y promoción, los protocolos técnicos de prestación del servicio, las medidas de bioseguridad y la descripción de impactos económicos, sociales, ambientales y tecnológicos. 
En el componente comercial, el informe de evaluación ya reconocía que el proyecto presentaba un componente estructurado y coherente con la realidad del mercado local de Sandoná, con identificación clara del perfil del cliente, cifras poblacionales y de gasto, canales de comercialización y promoción acordes con el tipo de cliente y el territorio. No obstante, la recomendación formulada se orientó a fortalecer aún más la validación cuantitativa de ventas y el seguimiento de los ingresos provenientes de servicios a domicilio, aspecto que fue considerado como oportunidad de mejora y no como una debilidad estructural que afectara la viabilidad del proyecto. 
Respecto a la estrategia de posicionamiento de marca local, se verifica que el plan contempla acciones como pendón, WhatsApp Business, Facebook/Instagram, aviso externo, entrega de volantes, muestras de servicio, campaña paga en redes sociales, alianzas con influenciadoras locales, punto físico y atención a domicilio. Sin embargo, la recomendación del informe se orientó a que dichas acciones cuenten durante la ejecución con seguimiento medible en términos de fidelización, reconocimiento y recurrencia de clientes, sin desconocer que la estrategia fue planteada dentro del formato del plan.
En relación con los protocolos técnicos y de bioseguridad, se evidencia que el plan describe actividades de limpieza, desinfección, uso de herramientas esterilizadas, manejo de residuos, toma de fotografías del resultado final para historial visual, control de calidad, permiso sanitario, manejo de residuos peligrosos y adquisición de equipos como esterilizador y elementos asociados a la operación segura. En consecuencia, la recomendación se entiende como una orientación para mantener, actualizar y documentar dichos protocolos durante la ejecución del proyecto, mas no como una ausencia total de información en la formulación. 
Frente al componente de impacto, el plan describe la generación de dos empleos formales, la dinamización de la economía local, la priorización de proveedores de la región, prácticas ambientales responsables, gestión de residuos, uso eficiente de agua y energía, reciclaje, fortalecimiento del autocuidado y formalización del sector. Sin embargo, el informe de evaluación precisó que la medición del impacto se presentó de forma general y con limitada cuantificación para efectos de seguimiento objetivo en el corto y mediano plazo. Por tanto, la recomendación se mantiene como una oportunidad de mejora relacionada con la construcción de indicadores verificables, sin que ello comprometa la viabilidad general del proyecto.
Conforme a los criterios metodológicos de evaluación aplicables a los componentes comercial, técnico, legal, financiero e impacto, la revisión permite concluir que las recomendaciones emitidas en el informe no desconocen los avances ni la información contenida en el plan, sino que buscan orientar el fortalecimiento del proyecto durante su implementación y seguimiento. El informe de evaluación clasificó el plan como VIABLE, con 89,70 puntos, y concluyó que no presenta debilidades estructurales que limiten su puesta en marcha, aunque requiere fortalecer la medición y cuantificación de algunos resultados.
Concepto:
Se precisa que los aspectos relacionados con mercado, estrategia comercial, bioseguridad e impacto fueron abordados dentro del plan de negocio. No obstante, revisado integralmente el informe de evaluación y la información contenido en el plan de negocios, las recomendaciones formuladas corresponden a oportunidades de fortalecimiento, seguimiento y medición, y no modifican el concepto de viabilidad previamente emitido. 
Efecto:
Se ratifica el concepto de VIABLE y el puntaje de 89,70 asignado al plan de negocio, dejando claridad de que las recomendaciones se mantienen como acciones de mejora para la ejecución y seguimiento del proyecto.
</t>
  </si>
  <si>
    <t xml:space="preserve">Solicitud de revisión de puntaje al proyecto 106597 LOS POSTRES DE SARITA En el informe de evaluación se menciona lo siguiente: 1. Fortalecimiento comercial  “Sería muy útil abrir alianzas con cafeterías, floristerías, tiendas de regalos, restaurantes, empresas de parques industriales y organizadores de eventos en Funza y municipios cercanos”. Es importante resaltar que en plan de negocios en el numeral 14  Avances comerciales(casilla 496) se describe.”Tenemos dos contratos de ventas fijas mensuales  con un restaurante y una panaderia con un valor de de $500.000 y $450.000  respectivamente.En el ambito  comercial hemos consolidado clientes fijos, que son empleados de RAMO; acorde a esta información se evidencia contratos o alianzas con  otros entes . 2. Innovación del portafolio y del proceso  “El negocio tiene una buena esencia artesanal, pero puede fortalecerse aún más si convierte esa esencia en innovación permanente. Sería recomendable desarrollar líneas especiales por temporada, versiones con menor azúcar, combos para oficina o celebraciones, y productos complementarios”  esta informacion  se describe en el  plan de negocios en el numeral 14  Avances comerciales(casilla 496)  asi:” hemos estructurado productos como los merengones personalizados, con frutas y toppings variados, los helados cremosos artesanales que son todo un hit por sus ingredientes naturales y  nuestro postre en vaso de torta 3 leches,conbinacion perfecta con crema pastelera y fruta, que son los mas vendidos de nuestra carta de postres,” de esta  forma se evidencia la constante innovación acorde a las necesidades del cliente  3. Blindaje legal y de marca En el informe se describe “Vale la pena avanzar en el registro de marca para proteger el nombre LOS POSTRES DE SARITA “es importante la observación que se realiza , el registro de marca no se indicó en el proyecto debido que para solicitarlo primero deberá el emprendedor registrarse como persona natural con establecimiento de comercio y ese es el paso a dar una vez se inicie un proceso de puesta en marcha y ejecución del proyecto con recursos fondo emprender , ademass Según los estándares actuales en Colombia para 2026, un registro de marca puede tardar entre 8 y 15 meses en ser concedido por la Superintendencia de Industria y Comercio, y el tiempo de ejecución de estos proyectos están enfocados a 9 meses , por consiguiente no de describió dicho tramite   4. Blindaje legal y de marca “También es recomendable organizar desde temprano el SG-SST” es importante aclarar que este emprendimiento se proyecta crear  como Persona natural con establecimiento comercial según lo descrito en el plan de negocios 7. Tramites legales , por consiguiente el SG-SST no aplica por las siguientes razones : De acuerdo con la Ley 1562 de 2012, el Decreto 1072 de 2015 y la Resolución 0312 de 2019, la obligación del SG-SST aplica a empresas y asociaciones , según  La norma no establece que la sola existencia de un establecimiento de comercio implique, por sí misma, la obligación de implementar el sistema. Dicha obligación nace cuando existe una relación laboral activa de personal  Teniendo en cuenta los argumentos expuestos solicitamos de manera respetuosa la revisión de evaluación del proyecto106597  </t>
  </si>
  <si>
    <t xml:space="preserve">Cordial saludo,
ID Proyecto: 106597
Nombre del proyecto: LOS POSTRES DE SARITA
Convocatoria: 154 - 1C / Emprendimiento Femenino
En respuesta a la solicitud realizada se realizaron las siguientes acciones: 
Revisado nuevamente el informe de evaluación y la información registrada en el plan de negocio, se evidencia que los aspectos positivos del proyecto fueron reconocidos dentro del análisis realizado. En el componente comercial, el informe señala que la iniciativa conoce a quién le vende, cómo le vende y por qué el cliente vuelve; además, identifica una base de 400 clientes, dos contratos de venta fija mensual y canales como redes sociales, punto de venta y entrega a domicilio.  El plan de negocio también registra que los clientes se ubican principalmente en Funza, Sabana Occidente, Mosquera, Madrid y Bogotá, y describe preferencias por postres personalizados, frescos, artesanales, con ingredientes naturales y enfoque de inclusión social.
No obstante, la recomendación de fortalecer la expansión comercial se mantiene, dado que el informe no cuestiona la existencia de tracción comercial, sino que plantea la conveniencia de convertir esa base actual en una ruta más clara de nuevos mercados y ventas recurrentes, mediante posibles alianzas con cafeterías, floristerías, tiendas de regalos, restaurantes, empresas de parques industriales y organizadores de eventos. Esta recomendación constituye una oportunidad de crecimiento y no una debilidad estructural que afecte la viabilidad del plan.
En el componente técnico, el informe reconoce que el negocio está bien planteado, transmite dominio del oficio y describe procesos paso a paso para merengones, helados caseros y postre en vaso, incluyendo actividades, tiempos, equipos requeridos y responsables.  El plan de negocio confirma la descripción de los tres productos principales, sus presentaciones y procesos técnicos, incluyendo preparación, alistamiento de ingredientes, cocción, congelación, montaje y capacidad instalada por producto.  Por tanto, las recomendaciones asociadas a control operativo, costes, márgenes y rotación no desconocen la suficiencia técnica del proyecto, sino que buscan fortalecer el seguimiento durante la implementación.
En el componente financiero, el informe indica que la solicitud al Fondo Emprender asciende a $73.431.760 y que está enfocada en adecuaciones, maquinaria, equipos y nómina para la etapa de arranque, sin evidenciar una solicitud desbordada frente al modelo propuesto.  Sin embargo, también señala la necesidad de afinar la consistencia entre capacidad instalada, unidades proyectadas y comportamiento real de ventas, para que indicadores como rentabilidad, punto de equilibrio y flujo operativo queden más ajustados a la realidad del negocio.  En el plan se observan proyecciones de ventas mensuales y anuales por producto, así como justificación basada en crecimiento de marca, marketing digital e incrementos asociados a IPC e IPP.  Por tanto, la recomendación se mantiene como acción de seguimiento financiero y operativo, sin modificar el concepto de viabilidad.
En el componente legal, el informe reconoce que el proyecto se estructura como persona natural con establecimiento de comercio y registra avances en formalización, como matrícula en Cámara de Comercio, RUT actualizado, industria y comercio, formación en manipulación de alimentos e identificación de trámites como uso de suelo, certificación de bomberos, facturación electrónica y concepto favorable de inspección de higiene.  El plan de negocio también registra la modalidad de persona natural con establecimiento de comercio y relaciona trámites como constitución legal, RUT, industria y comercio, uso de suelo, certificación de bomberos, manipulación de alimentos, facturación electrónica y concepto favorable de inspección de higiene.  No obstante, se mantiene la recomendación de avanzar en el registro de marca, organizar el SG-SST y conservar soportes sanitarios, de higiene, facturación y uso de suelo, por tratarse de elementos que fortalecen la protección, cumplimiento y sostenibilidad del negocio.
En materia de impacto, el informe reconoce que el proyecto tiene un impacto económico, social, ambiental y tecnológico, destacando compras a proveedores y campesinos de la zona, enfoque de inclusión, intención de vincular a una persona con discapacidad cognitiva, empaques biodegradables, cucharas comestibles, compostaje y uso de canales digitales.  El plan de negocio también describe una propuesta de valor asociada a postres artesanales, personalización, inclusión social, cuidado del medio ambiente y uso de empaques biodegradables.  Sin embargo, el informe precisa que el impacto debe traducirse en indicadores concretos, tales como metas de compras a proveedores locales, reducción de residuos, clientes recurrentes, empleos sostenidos, ventas por canal o actividades de inclusión realizadas.  Esta recomendación se mantiene como una mejora necesaria para facilitar el seguimiento y la medición de resultados. 
De acuerdo con los lineamientos de la herramienta de formulación, la información del plan debe diligenciarse de manera clara, coherente y verificable, considerando que constituye la base para el análisis técnico, comercial, financiero y jurídico del proyecto en la fase de evaluación.  Así mismo, el Artículo 9 del Acuerdo 010 de 2019 señala que los recursos entregados por el Fondo Emprender tienen calidad de capital semilla condonable, condicionados al cumplimiento de obligaciones legales, contractuales, términos de la convocatoria e indicadores de gestión formulados en el plan de negocio.  En igual sentido, el criterio institucional sobre rubros financiables precisa que los recursos deben orientarse a conceptos relacionados con la operación del plan de negocio, tales como salarios u honorarios, insumos del ciclo productivo, maquinaria, equipos, software, permisos, licencias, adecuaciones y demás recursos necesarios para el funcionamiento de la empresa. 
En consecuencia, revisada la información disponible, las recomendaciones formuladas en el informe corresponden a oportunidades de fortalecimiento para la etapa de implementación y consolidación, y no desvirtúan la evaluación positiva ya otorgada. El informe concluye que LOS POSTRES DE SARITA cuenta con experiencia previa, conocimiento del cliente, procesos productivos definidos, formalización empresarial, clientes fidelizados, ventas recurrentes, productos claros y canales activos, obteniendo una calificación final de 88,37 y concepto VIABLE. 
A continuación, se presenta, el resultado de cada uno de los elementos evaluados del plan de negocios o de inversión, evaluado en una escala de 0 a 4, donde 0 es nulo y 4 tiene un desarrollo completo:
1. ¿Quién es el Cliente de su Proyecto? / Resumen Ejecutivo4
2. Planteamiento del Problema / Descripción del negocio (incluye permisos) 4
3. La Competencia / Análisis de mercado y competencia 3,33
4. Descripción del Proyecto / Plan de Marketing y Ventas 3,66
5. Productos o Servicios / Flujo de producción y requisitos de personal 3,66
6. Proceso Técnico / Necesidades y requerimientos 3,66
7. Trámites Legales / Propósito de la inversión 3,66
8. Canales / Resultados esperados de la inversión 3,66
9. Proyección de Ventas / Estrategia de inversión 3,66
10. Costos y Gastos / Presupuesto y uso de fondos 3,66
11. Equipo de Trabajo / Componente Financiero 3,66
12. Necesidades y Requerimientos / Impactos 3,66
13. Valor del Proyecto / Indicadores de cumplimiento 3,66
14. Avances del Proyecto / Mapa de actores 4
15. Plan Operativo / Metas en generación y sostenibilidad de autoempleo y puesto de trabajo 3,66
16. Impacto / Proyección y sostenibilidad (social y comunitaria y financiera), intención en la permanencia 3,66
17. Indicadores / Antigüedad: Tiempo de Funcionamiento 3,66
18. Mapa de actores / Asociatividad 3,66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En consecuencia, el resultado obtenido corresponde a una valoración global del plan de negocios, derivada de la aplicación de la metodología definida en los Términos de Referencia, la cual es aplicada de manera uniforme a todos los participantes, en observancia de los principios de transparencia, objetividad e igualdad de condiciones.
Finalmente, se informa que el puntaje aquí comunicado no tiene la naturaleza de un cálculo aritmético directo de las calificaciones parciales, sino que refleja el análisis técnico consolidado efectuado conforme a los criterios previamente señalados.
Por lo anterior, revisado el plan de negocio y el informe de evaluación, se encuentra que el concepto emitido es acorde con lo identificado inicialmente. Por tanto, se ratifica el concepto VIABLE para el proyecto LOS POSTRES DE SARITA, y se ratifica el puntaje de 88,37 y se mantiene el concepto VIABLE, sin modificación. Las recomendaciones señaladas se mantienen como acciones de mejora orientadas a fortalecer la expansión comercial, la precisión financiera y operativa, la innovación del portafolio, el blindaje legal y la medición del impacto y sostenibilidad del proyecto.
</t>
  </si>
  <si>
    <t xml:space="preserve"> Componente Comercial: si se menciona en el proyecto Cifras de mercado objetivo en Pereira y Dosquebradas, se establece con el porcentaje de hogares en estratos 3,4 y 5 en Pereira que es del 40% de 135.000 viviendas estimadas  Se hace un calculo a nivel nacional de consumo per capita y si creo refiere a que falto hacerlo a nivel local. En el problema, dejar más nítido el dolor: describir la frustración específica del cliente (qué no encuentra, qué le sale costoso, qué no es personalizado, qué tarda demasiado) y separar de ahí todo lo que sea pauta, canales o estrategia digital para que cada capítulo haga su trabajo.  De este punto si se habla de la falta de tiempo y de la satisfacción de poder personalizar como solución creo que refiere a que falto organizarlo o desglosarlo mejor  • En competencia, complementar con una aproximación de participación de mercado regional de los competidores y volver medible la diferencia del proyecto: tiempos reales de producción, resistencia de materiales frente a alternativas industriales, y flexibilidad de costos por personalización. Sobre este punto yo puedo tener claros mis tiempo y mis cifras de venta pero encontrar ese tipo de cifras y de información de la competencia no fue posible porque no hay un reporte general que se publique sobre este campo, de hecho fue difícil encontrar las cifras a nivel nacional y fueron cifras con mas campos como muebles y jardinería. Sobre el alcance digital se ingresó una información de acuerdo a una cotización del plan digital para la creación de tienda virtual y publicidad en redes sociales y en este documento está la estrategia detallada de cómo sería el plan digital seria aportar estos documentos? Sobre el costo logístico interno si falto en detallarlo dentro los costos por producto o que fuera un empleo indirecto </t>
  </si>
  <si>
    <t xml:space="preserve">ID Proyecto: 106640. 
Nombre del proyecto: MACASTA TALLER CREATIVO. 
Convocatoria: 154 - 1C / Emprendimiento Femenino. 
Criterio observado:
Concepto de evaluación y puntaje final del plan de negocios.
Observación del postulante:
El postulante presenta observación frente al concepto de evaluación emitido para el plan de negocios.
Resumen de la observación del postulante:
Se solicita la revisión del concepto de evaluación otorgado al proyecto, clasificado como VIABLE, con puntaje final de 82,91.
Respuesta del evaluador:
Revisada integralmente la observación presentada por el postulante, así como el plan de negocios, el informe de evaluación y la matriz de calificación asociada al proyecto 106640 – MACASTA TALLER CREATIVO, se evidencia que el concepto inicialmente emitido guarda coherencia técnica con la información registrada en los componentes evaluados y con la metodología aplicada para la valoración del plan. El informe de evaluación identifica el proyecto como una iniciativa individual ubicada en Pereira, Risaralda, perteneciente al sector Actividades profesionales, científicas y técnicas, actividad económica 7410 – Actividades especializadas de diseño, con un puntaje final de 82,91 y concepto VIABLE.
Desde el componente comercial, se observa que el plan presenta una segmentación del cliente, lectura del mercado, análisis de competencia y estrategia de canales con estructura suficiente para soportar la evaluación positiva; no obstante, el informe señaló oportunidades de mejora relacionadas con la necesidad de aterrizar con mayor precisión el mercado objetivo en Pereira y Dosquebradas, cuantificar mejor la frecuencia de compra, fortalecer la medición de la estrategia digital y precisar el costo logístico asociado a los canales de distribución. Estas recomendaciones corresponden a aspectos de fortalecimiento del modelo comercial, pero no constituyen elementos que desvirtúen la coherencia general del componente ni impliquen modificación del concepto otorgado.
En el componente técnico, el plan describe productos de decoración personalizados, tales como nombres 3D, percheros y tableros, elaborados con materiales como MDF y acrílico, incorporando tecnología de corte láser y acabados artesanales. La evaluación reconoce una estructura técnica clara, con proceso productivo, capacidad instalada y plan operativo; sin embargo, recomienda mejorar la coherencia entre tiempos de producción y capacidad instalada, así como formalizar controles de calidad, seguridad industrial y manejo de residuos. Estas observaciones tienen carácter técnico-preventivo y buscan fortalecer la implementación, pero no afectan la valoración de viabilidad, dado que el componente cuenta con información suficiente para sustentar la operación propuesta.
En el componente legal y financiero, se verificó que el plan identifica trámites asociados a formalización, RUT, registro de marca, SST, uso de suelo y permiso de bomberos, así como una solicitud de recursos al Fondo Emprender por $73.538.010. La evaluación financiera evidencia una estructura de inversión distribuida entre activos fijos, gastos preoperativos y capital de trabajo, con proyección de ventas para el primer año y una TIR reportada en el informe de evaluación. Las recomendaciones sobre incluir rubros faltantes como arriendo, completar recursos de SST, presupuestar adecuadamente trámites y precisar unidades de materia prima corresponden a ajustes de consistencia y detalle financiero, pero no modifican el resultado global de la evaluación, toda vez que la matriz registra un puntaje final de 82,914866092293806, redondeado a 82,91.
Así mismo, en el componente de impacto se evidencian avances previos del proyecto, experiencia acumulada, activos identificados, señales de mercado y enfoque de generación de empleo e inclusión productiva. La evaluación recomendó convertir dichos impactos en indicadores verificables, tales como reducción de desperdicio, retención de clientes, eficiencia energética, manejo de residuos y empleos indirectos proyectados. Dichas recomendaciones no corresponden a una causal de ajuste del puntaje, sino a aspectos de mejora orientados a fortalecer la medición y seguimiento del impacto durante una eventual ejecución.
En consecuencia, al contrastar la observación con los soportes técnicos del plan, el informe de evaluación y la matriz de calificación, no se identifican inconsistencias sustanciales, omisiones determinantes o errores de aplicación metodológica que ameriten modificar el concepto emitido. Las recomendaciones consignadas en la evaluación son coherentes con el análisis técnico realizado y corresponden a oportunidades de mejora propias de un plan viable, no a deficiencias que alteren la calificación final. Por tanto, revisado el plan de negocios, se concluye que el concepto evaluativo se encuentra debidamente soportado y es acorde con lo evidenciado inicialmente.
Concepto:
Revisado el plan de negocios y los soportes de evaluación, se encuentra que el concepto emitido es acorde con lo evidenciado inicialmente en el plan. Por tanto, se ratifica el concepto de evaluación VIABLE para el proyecto MACASTA TALLER CREATIVO.
Efecto:
Se ratifica el concepto de evaluación y el puntaje final de 82,91.
</t>
  </si>
  <si>
    <t xml:space="preserve">Reciban un cordial saludo. Por medio de la presente, nos permitimos presentar observación formal y solicitud de reconsideración frente al concepto emitido de “PLAN DE NEGOCIO NO EVALUADO” respecto al proyecto JABUE LIMPIEZA CONSCIENTE, presentado en la Convocatoria No. 154 – Emprendimiento Femenino, específicamente en relación con la inclusión del rubro denominado “Póliza de Responsabilidad Civil Extracontractual” dentro del presupuesto formulado para la iniciativa empresarial. De manera respetuosa manifestamos que la inclusión de dicho concepto no obedeció en ningún momento a una intención de incorporar rubros improcedentes, desviar recursos, incumplir los lineamientos de la convocatoria o afectar la correcta destinación de los recursos públicos. Por el contrario, su inclusión se realizó bajo una interpretación razonable, de buena fe y orientada al fortalecimiento técnico, operativo, preventivo y legal del emprendimiento, considerando las necesidades propias de una actividad manufacturera dedicada a la fabricación y comercialización de productos de limpieza ecológicos. El proyecto JABUE LIMPIEZA CONSCIENTE pertenece al sector manufacturero y contempla procesos relacionados con manipulación de sustancias químicas, mezcla de insumos, fabricación, envasado, almacenamiento y comercialización de productos de limpieza, actividades que implican riesgos operacionales, ocupacionales, locativos y técnicos inherentes al desarrollo de la actividad económica. En consecuencia, la estructuración del proyecto se realizó bajo criterios de responsabilidad empresarial, formalización, prevención del riesgo y sostenibilidad operativa, entendiendo que las actividades manufactureras requieren mecanismos mínimos de control y mitigación frente a posibles contingencias derivadas de la operación productiva y comercial. La inclusión de la póliza de responsabilidad civil extracontractual obedeció precisamente a criterios técnicos, operativos y preventivos directamente relacionados con la naturaleza industrial y manufacturera del proyecto. La finalidad del rubro incorporado estaba orientada a: • Fortalecer mecanismos preventivos asociados a la actividad productiva. • Mitigar riesgos derivados de la fabricación y comercialización de productos. • Proteger frente a posibles afectaciones accidentales a terceros. • Implementar prácticas de formalización y responsabilidad empresarial. • Complementar las medidas de prevención y seguridad asociadas a la operación manufacturera. Es importante señalar que la normatividad colombiana vigente en materia de seguridad y salud en el trabajo, particularmente la Ley 1562 de 2012 y el Decreto 1072 de 2015, establece obligaciones relacionadas con la identificación, evaluación, prevención y control de riesgos laborales derivados de las actividades económicas desarrolladas por las empresas. En este contexto, el proyecto contempló igualmente la implementación del Sistema de Gestión de Seguridad y Salud en el Trabajo (SG-SST), atendiendo las obligaciones aplicables a actividades productivas con exposición a riesgos ocupacionales y operativos. Bajo este entendimiento técnico y normativo, la inclusión de la póliza observada fue interpretada como un componente complementario asociado a la gestión preventiva del riesgo empresarial y al fortalecimiento operativo del emprendimiento, y no como un mecanismo ajeno al objeto de la convocatoria ni como una destinación indebida de recursos. Asimismo, el rubro fue registrado de manera completamente transparente dentro de la formulación del proyecto, describiendo expresamente su finalidad y destinación, bajo el siguiente concepto: “Contratación de una póliza de responsabilidad civil que respalde la actividad de producción y comercialización de productos de limpieza, cubriendo posibles daños a terceros derivados del uso de los productos o de la actividad comercial.” Lo anterior evidencia claramente que: • No existió ocultamiento ni intención de inducir a error al proceso evaluador. • La inclusión del rubro respondió a una necesidad asociada a la actividad económica desarrollada. • La finalidad del concepto estaba directamente relacionada con la operación técnica y preventiva del proyecto. • La actuación del emprendimiento se desarrolló bajo criterios de buena fe y responsabilidad empresarial. De igual forma, respetuosamente señalamos que el numeral 4.2 de los términos de referencia de la Convocatoria No. 154 – Emprendimiento Femenino establece los rubros no financiables de la convocatoria. Sin embargo, bajo el entendimiento técnico y normativo anteriormente expuesto, el costo relacionado con la póliza de responsabilidad civil fue interpretado como un componente complementario asociado al fortalecimiento operativo, la prevención del riesgo y el cumplimiento empresarial de una actividad manufacturera. Adicionalmente, consideramos importante señalar que los rubros no financiables de la convocatoria no mencionan expresamente las pólizas o seguros de responsabilidad civil dentro de una prohibición taxativa específica, razón por la cual la inclusión del concepto se realizó bajo una interpretación razonable orientada al fortalecimiento integral del emprendimiento y no bajo una intención de incumplir las condiciones de la convocatoria. Asimismo, respetuosamente consideramos que la naturaleza del rubro observado no compromete la esencia técnica, financiera ni operativa del proyecto, especialmente teniendo en cuenta que: • El valor correspondiente al concepto observado asciende únicamente a $1.000.000. • El rubro no altera la estructura principal de inversión del proyecto. • No afecta la viabilidad financiera, técnica ni comercial de la iniciativa. • No modifica la destinación esencial de los recursos solicitados. • El proyecto conserva plenamente su impacto económico, social y de generación de empleo. En consecuencia, consideramos que la decisión de clasificar el proyecto como “NO EVALUADO” resulta desproporcionada frente a la naturaleza accesoria y complementaria del rubro observado, especialmente considerando que la inclusión del mismo obedeció a una interpretación razonable relacionada con prevención del riesgo, cumplimiento normativo y fortalecimiento operativo del emprendimiento. Por lo anterior, respetuosamente solicitamos se reconsidere el concepto emitido y se PERMITA LA CONTINUIDAD integral del proyecto JABUE LIMPIEZA CONSCIENTE, teniendo en cuenta que la inclusión del rubro observado no obedeció a mala fe, ocultamiento, desviación de recursos ni intención de incumplir las condiciones de la convocatoria. De manera subsidiaria, y en caso de considerarse procedente, solicitamos respetuosamente evaluar la posibilidad de excluir o ajustar el rubro observado sin afectar la continuidad del proceso evaluativo, considerando que el mismo no compromete la viabilidad técnica, financiera, operativa ni social del emprendimiento presentado. Finalmente, solicitamos se tengan en cuenta los principios de buena fe, proporcionalidad, razonabilidad y prevalencia de la viabilidad integral del proyecto, valorando que las actuaciones del emprendimiento estuvieron orientadas al fortalecimiento de prácticas de formalización, prevención y responsabilidad empresarial acordes con la naturaleza manufacturera de la actividad económica desarrollada. Agradecemos la atención prestada y quedamos atentos a cualquier aclaración adicional que se considere pertinente. </t>
  </si>
  <si>
    <t>Cordial saludo, 
NOMBRE DEL PROYECTO:  CLEAN HOUSE
ID Proyecto: 106712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“PÓLIZA DE RESPONSABILIDAD CIVIL por valor de $1.000.000”.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Asunto:Réplica y sustentacíon técnica -ID 106801 SAJAMA Varied Style. como emprendedora de SAJAMA Varied Style presento los siguientes argumentos técnicos frente al informe de evaluación para su reconsideración y ajuste de puntaje.Es fundamental resaltar que, en una participación previa, este plan de negocios obtuvo una calificación de 76,67 puntos, lo que respalda la madurez de la propuesta actual. 1. precisión sobre tiempos de opereción y capacidad instalada:contrario a lo señalado en la observación de componente técnico,aclaro que los tiemposestimados para cada una de las tres lineas de producto(camisetas polo,sudaderas/pantalones y chaquetas) se encuentra plenamente especificados en el plan de negocios radicado.Solicito respetuosamente revisar dicha sección, donde se detalla el flujo desde la adquisición de materia prima hasta la terminación. Con la bordadora computarizada solicitada estos tiempos ya estandarizados se optimatizarán,garantizando el cumplimiento de la producción sin cuellos de botella. 2. corrección en clasificación de empleos y coherencia financiera: Se identifica una inconsistencia en la interpretación del componente de impacto. El cargo de contadora fue clasificado erróneamente por la evaluación como empleo directo,cuando en el plan de negocios fue radicadocorrectamente como empleo indirecto bajo prestación de servicios. Esta precisión es fundamental, ya que mi compromiso técnico es la sustentación de 2 empleos directos operativos. Clasificar la contaduría como indirecta mantiene la coherencia con la estructura de costos y la carga prestacional proyectada, asegurando la viabilidad financiera del proyecto. 3. Sustentación de la Diferenciación comercial:  Mi propuesta de valor no se limita a la ubicación estratégica. El modelo de confección adaptativa e inclusiva atiende una demanda insatisfecha en la comuna 80 de San Antonio De Prado, resolviendo problemas de tallaje que los distribuidores actuales no cubren. Las ventas proyectadas son coherentes con  un negocio que ya posee punto físico activo hace un año y reconocimiento local consolidado. 4. solidez legal y administrativa:  Respecto a la recomendación de contituir una SAS, manifiesto mi decisión de mantenerme bajo la figura de persona natural con establecimiento de comercio. Esta estructura es la más eficiente para la etapa actual del proyecto que cuenta con 2 empleos directos. Actualmente cuento con todos los requisitos legales, Matrícula en cámara de comercio, RUT,concepto favorable de bomberos e inscripción en industria y comercio. La transición a SAS se evaluará en etapas posteriores de escalamiento para no compremeter la agilidad administrativa inicial. CONCLUSIÓN:  SAJAMA Varied Style es un proyecto con viabilidad demostrada. Solicito muy respetuosamente corregir la  valoración del componente técnico y la clasificacíon del empleo de contaduría, elevando la calificación asignada conforme a la realidad técnica y financiera del documento radicado.   </t>
  </si>
  <si>
    <t>ID Proyecto: 106801 
Nombre del proyecto: SAJAMA Varied Style 
Convocatoria: 154 - 1C / Emprendimiento Femenino 
Criterio observado: Coherencia y suficiencia de la información registrada en los componentes comercial, técnico, legal, financiero e impacto del plan de negocios, de conformidad con la metodología de evaluación aplicable a proyectos de creación del Fondo Emprender.
Observación del postulante:
El postulante solicita revisión integral del informe de evaluación, señalando que el plan de negocios sí contiene información suficiente para soportar los componentes comercial, técnico, legal, financiero e impacto, y que dicha información debe ser tenida en cuenta en la respuesta a la observación.
Resumen de la observación del postulante
Se solicita reconsiderar la valoración del plan al indicar que la iniciativa sí describe el mercado objetivo, el proceso técnico, los avances legales, la estructura financiera y los impactos esperados, por lo que se pide revisar la correspondencia entre el contenido registrado en el plan y lo conceptuado en el informe de evaluación.
Respuesta del evaluador:
Revisado nuevamente el plan de negocios, se evidencia que la iniciativa corresponde a un proyecto de creación, modalidad individual, presentado a la Convocatoria 154 - 1C / Emprendimiento Femenino, para el sector de industrias manufactureras en Medellín, con una solicitud de financiación de $73.409.728 y concepto de evaluación VIABLE con puntaje de 65,79. De conformidad con la metodología de evaluación del Fondo Emprender, para proyectos de creación debe valorarse el alistamiento, las validaciones y la preparación para iniciar operaciones, verificando la suficiencia y coherencia de los componentes comercial, técnico, legal, financiero e impacto.
En el componente comercial, el plan registra como mercado objetivo la comuna 80 del corregimiento San Antonio de Prado en Medellín, e identifica como actores del mercado instituciones educativas, empresas locales, organizaciones deportivas y ferias o eventos locales, con expectativa de convenios, pedidos recurrentes y flujo constante de ventas. En ese sentido, sí existe información comercial registrada en el plan, aunque el informe de evaluación señaló como oportunidad de mejora una mayor formalización de convenios y una mayor cuantificación de la diferenciación frente a la competencia. 
En el componente técnico, el plan sí describe tres líneas de producto y un proceso productivo con actividades, tiempos y capacidad instalada. Se identifican tiempos de 10 minutos para trazo y corte, 10 minutos para bordado, 20 minutos para confección en dos productos y 60 minutos para confección en el tercer producto, así como capacidades de 2, 2 y 1 unidades por hora en jornadas de 8 horas diarias y 26 días al mes. También se registran recursos como máquina industrial de bordado, fileteadora, recubridora y plana. No obstante, el informe de evaluación mantuvo como recomendación fortalecer la documentación técnica para sustentar con mayor precisión la capacidad productiva instalada. 
En el componente legal, el plan reporta registro de Industria y Comercio, concepto favorable de bomberos, libro de contabilidad digital certificado, RUT actualizado y registro en Cámara de Comercio como persona natural con establecimiento de comercio. Esta información es consistente con lo señalado en el informe de evaluación sobre los avances de formalización y se ajusta al análisis legal de condiciones mínimas para operar que hace parte de la metodología del Fondo Emprender. 
En el componente financiero, el informe de evaluación estableció que la inversión solicitada equivale aproximadamente a 42 SMMLV y que cumple los topes establecidos para la modalidad individual. Adicionalmente, el plan incluye rubros de maquinaria, equipos, insumos, arriendo y pago de salarios u honorarios, los cuales corresponden a rubros financiables previstos en la estructura del plan de negocio del Fondo Emprender. En consecuencia, se observa coherencia general entre lo solicitado y la operación propuesta, sin perjuicio de la recomendación formulada en el informe respecto a fortalecer la trazabilidad entre las proyecciones de ventas y la formalización de pedidos o convenios recurrentes. 
En el componente de impacto, el informe consigna generación de 3 empleos directos y 2 indirectos, mientras que el plan describe impactos económicos, ambientales, sociales y tecnológicos asociados a generación de ingresos, reutilización de retales, donación de prendas, confección adaptativa e incorporación de insumos y procesos tecnológicos. Por lo anterior, se evidencia que el plan sí contiene elementos de impacto que fueron valorados dentro de la evaluación, aunque también fueron objeto de recomendaciones para fortalecer su medición y cuantificación
En consecuencia, revisado el contenido del plan de negocios frente al informe de evaluación, se observa que la iniciativa sí contiene información en los componentes señalados por el postulante; sin embargo, las recomendaciones consignadas en el informe corresponden a oportunidades de fortalecimiento sobre suficiencia, trazabilidad y cuantificación de algunos aspectos, dentro del marco metodológico de evaluación del Fondo Emprender para proyectos de creación. 
Concepto:
Revisado el plan de negocios, se encuentra que el conceptuado es acorde con lo evidenciado en la información registrada, sin perjuicio de que el plan sí contiene soportes en los componentes observados que fueron objeto de análisis en la evaluación.
Po rlo tanto Se ratifica el concepto y el puntaje</t>
  </si>
  <si>
    <t xml:space="preserve">Respetado evaluadore, reciban un cordial saludo. Agradezco profundamente el riguroso análisis realizado al plan de negocios ENTRE TAZAS CAFÉ CAMPESTRE y el concepto favorable de VIABILIDAD otorgado con una calificación de 76,43 puntos. Las observaciones formuladas son valiosas y constructivas; sin embargo, de manera respetuosa, presento la siguiente refutación técnica que evidencia que dichos aspectos sí se encuentran desarrollados dentro del plan de negocio, solicitando su reconsideración para fortalecer la calificación final.  1. Componente Legal – Normas sanitarias, permisos y costos. El plan contempla de forma explícita: Registro Mercantil ante la Cámara de Comercio de Armenia y del Quindío, RUT (DIAN), concepto sanitario favorable conforme a la Resolución 2674 de 2013 (INVIMA), curso de manipulación de alimentos para todo el personal, concepto técnico de Bomberos, certificado de uso del suelo de Planeación Municipal de Calarcá. Estos trámites están incluidos en los gastos preoperativos con tiempos estimados (15 a 45 días) y costos cuantificados, dando cumplimiento integral al marco normativo vigente.  2. Componente Comercial – Estrategia de canales. La estrategia comercial define canales digitales (Instagram, Facebook, TikTok y Google Business Profile) y presenciales (punto de venta y alianzas con operadores turísticos del Paisaje Cultural Cafetero). Cada acción cuenta con frecuencia definida (publicaciones semanales, campañas mensuales, activaciones trimestrales), responsable directo (la emprendedora con apoyo de community manager freelance) y presupuesto mensual asignado en el rubro de mercadeo. Los indicadores de seguimiento son alcance, conversión, ticket promedio y tasa de recompra.  3. Componente Financiero – Supuestos de crecimiento y estacionalidad turística. Las proyecciones se sustentan en cifras oficiales: Calarcá y el Paisaje Cultural Cafetero reciben más de 1,2 millones de visitantes anuales (Situr Quindío – Mincomercio). El crecimiento progresivo modelado responde a la curva típica de adopción del sector gastronómico-turístico (años 1 a 5), diferenciando temporadas altas (diciembre-enero, Semana Santa, junio-julio, octubre) y bajas (febrero, septiembre). La TIR del 31,01%, reconocida por el evaluador como atractiva, confirma la solidez y razonabilidad de dichos supuestos.  4. Componente Técnico – Trazabilidad de la inversión. Cada rubro de inversión cuenta con cotización formal de proveedores: equipo de barismo (molino y máquina espresso semiautomática), mobiliario campestre, dotación de cocina industrial, software POS, adecuaciones locativas e inventario inicial. La justificación técnica vincula cada activo con la capacidad operativa proyectada (aproximadamente 60 tazas/día en promedio) y con los procesos descritos en el flujo de servicio, garantizando trazabilidad y uso eficiente de los recursos del Fondo Emprender.  5. Componente Impacto – Articulación institucional con sector turismo y cafetero. El mapa de actores incluye, Fontur, , la Cámara de Comercio de Armenia y del Quindío, la Alcaldía de Calarcá y gobernación del Quindío. Se contemplan acuerdos de cooperación para promoción turística conjunta, capacitación, denominación de origen y encadenamientos con caficultores locales, fortaleciendo el impacto territorial y la sostenibilidad del proyecto.  Conclusión y solicitud respetuosa. Las observaciones del evaluador, lejos de constituir debilidades estructurales, se encuentran abordadas dentro del plan de negocios. Solicito de manera respetuosa al Comité Técnico Evaluador la reconsideración del puntaje, a fin de reflejar de manera más fiel la solidez técnica, comercial, financiera, legal y de impacto del proyecto ENTRE TAZAS CAFÉ CAMPESTRE, y así fortalecer la generación de empleo femenino y la dinamización económica del municipio de Calarcá. </t>
  </si>
  <si>
    <t xml:space="preserve">ID Proyecto: 106825 
Nombre del proyecto: ENTRE TAZAS CAFÉ CAMPESTRE 
Convocatoria: 154 - 1C / Emprendimiento Femenino 
Criterio observado: Concepto de evaluación, recomendaciones formuladas y puntaje asignado.
Observación del postulante: El emprendedor presenta objeciones frente a la valoración técnica realizada, solicitando la revisión del concepto emitido, las observaciones formuladas y el puntaje asignado.
Resumen de la observación del postulante: El postulante considera que las observaciones realizadas al plan de negocios podrían afectar la valoración otorgada, pese a que el proyecto fue conceptuado como viable.
Respuesta del evaluador: Una vez revisadas las objeciones presentadas por el emprendedor, se concluye que los argumentos expuestos no modifican la valoración técnica inicialmente realizada. El plan de negocios fue evaluado como una iniciativa viable, con coherencia entre los componentes comercial, técnico, financiero, legal e impacto; además, obtuvo una calificación final de 76,43 puntos y concepto de VIABLE. Las observaciones formuladas no desconocen los avances del plan ni su potencial de ejecución; por el contrario, se orientan a fortalecer aspectos puntuales como la precisión normativa, el detalle operativo de canales, el soporte de supuestos financieros, la trazabilidad técnica de la inversión y la articulación institucional. Dichas recomendaciones son consistentes con el alcance del informe de evaluación, el cual debe contener análisis por componente, recomendaciones y conclusión integral del plan de negocios. En consecuencia, se mantiene la calificación inicialmente otorgada y el concepto de VIABLE, sin que proceda ajuste del puntaje. 
Concepto: Revisado el plan de negocios y el informe de evaluación, se encuentra que el concepto emitido es acorde con lo identificado inicialmente en el análisis técnico, comercial, legal, financiero y de impacto. 
Efecto: Se ratifica el concepto de VIABLE y el puntaje inicialmente asignado de 76,43.
</t>
  </si>
  <si>
    <t xml:space="preserve">Respetados evaluadores de Fondo Emprender, agradecemos la evaluación realizada al proyecto DELICIAS VARIADAS DE NÁTAGA (ID 106845), el cual, aunque ha sido clasificado como NO VIABLE con una calificación de 56,3, presenta una base comercial pertinente y alineada con el contexto del municipio de Nátaga, evidenciando conocimiento del mercado local y una propuesta coherente con los hábitos de consumo de alimentos preparados en el territorio.  A través del presente documento nos permitimos aportar precisiones que permitan una mejor interpretación del proyecto y solicitar respetuosamente su reconsideración para reevaluación.  En el componente comercial, el informe reconoce que el proyecto cuenta con una adecuada identificación del cliente, un portafolio alineado con la demanda local y una comprensión clara del comportamiento del consumidor en el municipio.  Las observaciones relacionadas con la falta de soporte cuantitativo se entienden como ajustes en la sustentación de la información y no como una debilidad del mercado, ya que la demanda en este tipo de negocios se soporta en consumo frecuente, accesibilidad de precios y cercanía comunitaria, condiciones que están claramente presentes en el contexto territorial donde se desarrollará la iniciativa.  En el componente técnico, se reconoce que el proyecto presenta una idea comprensible y alineada con el tipo de negocio, con procesos básicos de producción y una oferta gastronómica pertinente.  Las debilidades señaladas en la estructuración operativa, especialmente en la coherencia de procesos, herramientas y capacidad de producción, corresponden a aspectos de formulación que pueden ser ajustados mediante una reorganización técnica del proceso productivo, sin que esto afecte la viabilidad de la actividad en sí misma.  Frente al componente legal, el proyecto identifica correctamente los trámites principales para la formalización del negocio, evidenciando intención de cumplimiento normativo.  Las observaciones sobre la falta de profundidad en norma, tiempos y costos se interpretan como una debilidad en la planeación documental, la cual puede ser fortalecida mediante la inclusión de los requisitos completos del sector gastronómico sin comprometer la viabilidad jurídica del proyecto.  En el componente financiero se concentran las principales debilidades señaladas por el evaluador, especialmente en la consistencia de costos, viabilidad del flujo de caja y relación entre inversión y capacidad operativa.  No obstante, es importante precisar que estas inconsistencias corresponden a la necesidad de una reformulación técnica del modelo financiero, más no a la inexistencia de un modelo de negocio viable, considerando que se trata de una actividad con demanda constante, rotación diaria de producto y estructura operativa de fácil ajuste.  En cuanto al componente de impacto, el proyecto plantea una propuesta coherente con el fortalecimiento del comercio local, el emprendimiento femenino y la dinamización económica del municipio.  La falta de indicadores cuantificables se interpreta como una oportunidad de fortalecimiento metodológico, más no como una ausencia de impacto real, el cual es inherente a este tipo de iniciativas en contextos rurales.  Es importante resaltar que el análisis integral del informe evidencia que las debilidades del proyecto se concentran principalmente en la falta de articulación y precisión en la formulación, más que en la inviabilidad del modelo de negocio, lo cual indica que la iniciativa cuenta con una base real de funcionamiento potencial que puede ser fortalecida mediante ajustes técnicos y operativos. En consecuencia, considerando que el proyecto presenta una propuesta comercial pertinente, una oferta alineada con el contexto local, potencial de generación de ingresos y una estructura flexible que permite ajustes operativos, se solicita respetuosamente la reconsideración del concepto de no viabilidad, con el fin de que el proyecto sea reevaluado bajo una perspectiva que reconozca su potencial real de implementación y su viabilidad una vez se incorporen los ajustes técnicos identificados. Posdata es el sueño de una señora que ha luchado por sus sueños </t>
  </si>
  <si>
    <t>Revisado el plan de negocios, el informe de evaluación y las observaciones presentadas, se concluye que los argumentos del postulante no señalan nuevos soportes técnicos, financieros, legales, operativos o de impacto que permitan modificar el concepto inicial. Las apreciaciones reconocen el potencial de la idea de negocio, pero no desvirtúan los vacíos identificados en la formulación, especialmente en la cuantificación comercial, la coherencia técnica del proceso productivo, la capacidad instalada, la estructura del equipo de trabajo, la planeación legal, la consistencia financiera y la definición de indicadores de impacto. Se confirma el concepto de evaluación NO VIABLE y se mantiene el puntaje de 56,3.</t>
  </si>
  <si>
    <t xml:space="preserve">Solicito respetuosamente la revisión y reconsideración de la calificación asignada al plan de negocios NORENS STAR/NOLEMSTORE MN, ID 107025, presentado a la Convocatoria Nacional No. 154 – Emprendimiento Femenino, porque el informe reconoce fortalezas sustanciales en los componentes comercial, técnico, legal, financiero e impacto, pero la puntuación final de 76,77 no refleja proporcionalmente la calidad, pertinencia, coherencia y viabilidad integral evidenciada. La iniciativa responde al objeto de la convocatoria, al consolidar una unidad manufacturera liderada por mujer en Valledupar, dedicada a la confección y comercialización de pijamas para mujeres y niños, con autoempleo, formalización, transformación de insumos textiles y producción local. En el componente comercial, el informe reconoce un mercado objetivo claro: mujeres entre 18 y 45 años de Valledupar y municipios cercanos, de estratos 2, 3 y 4, interesadas en pijamas cómodas, frescas y funcionales; también reconoce que la propuesta entiende el clima cálido, conecta esa realidad con prendas de descanso y presenta validación inicial mediante ventas y encuestas. Por tanto, las observaciones sobre frecuencia de compra, medios de pago, canales y competencia son ajustes de precisión, no fallas estructurales. Si el informe concluye que el componente comercial está bien encaminado y tiene posibilidad real de crecimiento, se solicita revisar al alza esta valoración, pues existe segmento definido, producto pertinente, validación de mercado, estrategia multicanal y diferenciación basada en comodidad, frescura, personalización y precio accesible. En el componente técnico, la evaluación señala que la formulación es sólida y coherente con una unidad productiva de confecciones, describe líneas de pijamas para niños, dama corta y dama básica, y trabaja con telas suaves y transpirables, acabados cuidadosos, personalización y bienestar para el descanso. Además, reconoce que el proceso técnico es uno de los puntos más consistentes, con secuencia lógica desde selección de telas, corte, confección, control de calidad, planchado y empaque, con tiempos, equipos definidos y liderazgo de la emprendedora. Si se concluye que el componente técnico tiene estructura robusta, ordenada y viable, los ajustes sobre tallajes, personalización y residuos no deben generar una reducción alta, porque son precisiones operativas y no afectan la viabilidad. En el componente legal, el informe reconoce una ruta adecuada: persona natural con establecimiento de comercio, actividad económica de confección, Cámara de Comercio, RUT, uso del suelo, Bomberos y lugar de operación. Las recomendaciones sobre Industria y Comercio, SG-SST, facturación electrónica y registro de marca son complementarias y ejecutables; no son impedimentos para operar, por lo cual el componente debe valorarse como favorable. En el componente financiero, se reconoce consistencia entre tamaño del proyecto, escala de la iniciativa, ventas por líneas de producto, cantidades, precios, costos, gastos, inversión y valor solicitado por $73.537.364. También se reconoce que la inversión en maquinaria, muebles, adecuaciones, insumos y nómina está alineada con una unidad manufacturera que transforma materias primas en productos con valor agregado. La TIR de 26,32% confirma rentabilidad positiva y sostenibilidad, reforzada por ventas previas y validación comercial. La observación sobre sustentar mejor el crecimiento de ventas no debe castigarse de forma desproporcionada, porque el plan ya presenta capacidad instalada, líneas de producto, precios, costos y acciones comerciales; incluso, la estabilidad inicial de algunos volúmenes puede interpretarse como proyección prudente. En impacto, procede aumento de calificación, ya que el informe reconoce aportes a manufactura local, autoempleo femenino, proveedores, identidad de marca, encadenamiento económico, reutilización de retazos y eficiencia energética. Aunque se sugiere precisar metas y seguimiento, el proyecto sí evidencia impacto económico, social, ambiental y tecnológico, coherente con emprendimiento femenino, productividad local y sostenibilidad. La escala individual no debe leerse como baja incidencia, porque la convocatoria financia iniciativas de mujeres capaces de generar ingresos y formalizar oficios. Según la metodología de evaluación, que valora calidad, pertinencia, coherencia, agrupación por componentes y relacionamiento de variables, este proyecto muestra conexión entre cliente, producto, proceso técnico, inversión, ventas, formalización e impacto. Por lo anterior, solicito revisar la normalización final y la ponderación aplicada, ya que 76,77 no guarda correspondencia con los conceptos favorables emitidos. Se solicita ajustar la calificación a 90  puntos, reconociendo que las observaciones, no afectan la viabilidad y que el proyecto cumple los criterios comerciales, técnicos, legales, financieros y de impacto </t>
  </si>
  <si>
    <t xml:space="preserve">ID: 107025
Nombre del proyecto: NOLEMSTORE MN
Convocatoria: 154 - 1C / Emprendimiento Femenino
Criterio observado: Componentes comercial, técnico, legal, financiero e impacto.
Observación del postulante: El postulante manifiesta inconformidad frente a la valoración otorgada, considerando que el informe de evaluación resalta aspectos positivos del proyecto en los componentes comercial, técnico, legal, financiero e impacto, por lo cual solicita reconsiderar el concepto y/o puntaje asignado.
Resumen de la observación: La observación se centra en que, aunque el informe reconoce fortalezas del proyecto, también presenta recomendaciones que el postulante interpreta como aspectos subsanables. No obstante, dichas recomendaciones corresponden a falencias que afectan la solidez del plan de negocios y su preparación para la eventual implementación.
Respuesta del evaluador: Una vez revisada la observación presentada y contrastada con el informe de evaluación, se ratifica el concepto emitido. Si bien el proyecto presenta aspectos positivos, el análisis integral evidencia que las recomendaciones formuladas en los componentes comercial, técnico, legal, financiero e impacto no corresponden únicamente a ajustes menores, sino a aspectos que inciden en la consistencia, soporte y viabilidad del plan de negocios.
En los componentes comercial y técnico, aunque se identifican avances en la caracterización del cliente, definición del proyecto, productos, proceso técnico y canales, también se señalaron oportunidades de mejora relacionadas con la precisión del segmento objetivo, el fortalecimiento del análisis de mercado, la diferenciación frente a la competencia, la descripción técnica de los productos y la estructuración de acciones comerciales. Estos aspectos deben valorarse de forma integral, conforme a los criterios de evaluación aplicables.
En el componente legal, el proyecto identifica trámites básicos como Cámara de Comercio, RUT, uso del suelo y certificación de bomberos; sin embargo, el informe también señala la necesidad de revisar otros requisitos aplicables, tales como Industria y Comercio municipal, SG-SST, registro de marca y facturación electrónica, lo cual evidencia falencias relevantes para la planeación normativa del proyecto, siendo este uno de los aspectos que está mejor calificado a pesar de las falencias.
En el componente financiero, aunque se presentan proyecciones, costos, gastos, necesidades, requerimientos e indicadores, el informe advierte debilidades asociadas a la sustentación de supuestos de crecimiento los cuales son estáticos y sin una justificación con indicadores que ayuden a la valoración, capacidad instalada, evolución de la demanda, temporalidad del equipo de trabajo y desagregación de inversiones y gastos preoperativos. Estas observaciones afectan la consistencia del modelo financiero y la verificabilidad de sus indicadores como lo es la TIR, por lo cual no procede modificar el puntaje asignado.
En el componente de impacto, el informe reconoce avances, pero también señala la necesidad de reforzar la justificación de métricas, indicadores, avances e impactos. No basta con enunciar impactos o resultados esperados; estos deben estar debidamente soportados y relacionados con la ejecución del proyecto y sus compromisos.
De acuerdo con la evaluación registrada, el proyecto obtuvo un puntaje final redondeado de 76,77, y los componentes fueron ponderados conforme a la herramienta de evaluación aplicada para planes de negocio.
Concepto: Se ratifica el concepto de evaluación, dado que la observación no aporta elementos suficientes que desvirtúen las falencias identificadas en el informe ni que justifiquen el ajuste del puntaje. Las recomendaciones formuladas deben ser atendidas por el emprendedor para fortalecer la estructuración del proyecto y, de ser el caso, presentarlo en una próxima convocatoria con una base técnica, comercial, legal, financiera y de impacto más sólida.
Efecto: Se ratifica el puntaje y el concepto emitido.
</t>
  </si>
  <si>
    <t xml:space="preserve">RECLAMACIÓN A INFORME DE EVALUACIÓN Convocatoria 154 – 1C / Emprendimiento Femenino Proyecto ID: 107093 Nombre del proyecto: MAGIA ROSA BY VIVIANA FRANCO Departamento – Municipio: Quindío – Armenia Señores FONDO EMPRENDER – SENA Comité Evaluador Convocatoria 154 – 1C  Cordial saludo,  En ejercicio del derecho de reclamación frente al Informe de Evaluación emitido para el proyecto MAGIA ROSA BY VIVIANA FRANCO, de manera respetuosa me permito presentar reclamación formal, con el fin de aclarar, complementar y refutar técnicamente las observaciones realizadas, las cuales no reflejan de forma integral ni coherente la información registrada en el formato oficial del plan de inversión, debidamente diligenciado conforme a los lineamientos del Fondo Emprender.  1. SOBRE LA CLASIFICACIÓN SECTORIAL Observación del evaluador Se indica una “inconsistencia en la clasificación sectorial asignada”, señalando que no guarda coherencia con el modelo de negocio.  Refutación técnica El proyecto sí presenta coherencia sectorial, toda vez que fue registrado bajo: •Categoría: TODOS LOS SECTORES •Sector: Comercio al por mayor y al por menor •Actividad económica: 4773 – Comercio al por menor de productos cosméticos y de tocador en establecimientos especializados Esta clasificación corresponde exactamente a la actividad real desarrollada por la iniciativa, la cual consiste en la comercialización formal (mayorista y minorista) de productos capilares con registro INVIMA, a través de cuatro puntos físicos, canales digitales y red de distribuidores. La observación desconoce que el objeto de la línea “Fortalecer” NO exige transformación industrial, sino consolidación comercial, financiera y operativa de iniciativas existentes, condición que sí cumple plenamente el proyecto.  2. SOBRE EL COMPONENTE COMERCIAL Observación del evaluador Se afirma que el análisis de mercado es “básico”, sin caracterización clara de clientes, volúmenes ni estrategia de precios.  Refutación técnica Esta afirmación no es consistente con la información diligenciada, ya que el proyecto incluye: •Caracterización sociodemográfica detallada del cliente, con edad, género, estrato, ingresos, hábitos de consumo y frecuencia de compra. •Segmentación clara entre consumidor final y cliente mayorista/emprendedor. •Análisis comparativo de competencia directa (3 competidores identificados). •Estrategia de precios basada en economías de escala, coherente con compra por volumen y alta rotación. •Estrategia de marketing y ventas multicanal (puntos físicos, redes sociales, WhatsApp, radio, promociones). La información presentada supera ampliamente el nivel mínimo exigido por el formato oficial y demuestra conocimiento profundo del mercado objetivo, especialmente en estratos 1, 2 y 3, donde se concentra el consumo de productos capilares de alta rotación.   3. SOBRE EL COMPONENTE TÉCNICO Y EL CICLO PRODUCTIVO Observación del evaluador Se concluye que “no existe ciclo productivo” y que el proyecto es solo compraventa.  Refutación técnica El formato oficial de FORTALECER reconoce como ciclo técnico válido los procesos de: •Abastecimiento •Control de inventarios •Almacenamiento •Promoción •Comercialización •Distribución •Servicio al cliente Todos estos procesos fueron descritos paso a paso, con responsables, tiempos, herramientas y capacidad instalada, para cada uno de los productos principales. Es importante precisar que el Fondo Emprender sí financia fortalecimiento de unidades comerciales, siempre que exista: •Operación real •Antigüedad •Capacidad instalada •Impacto económico Condiciones que sí cumple esta iniciativa, por lo cual no es válido descalificar el componente técnico por no ser manufactura, cuando el propio instrumento habilita modelos comerciales.  4. SOBRE EL COMPONENTE LEGAL Observación del evaluador Se considera insuficiente el componente legal y la formalidad.  Refutación técnica El proyecto sí evidencia cumplimiento legal, incluyendo: •Registro como persona natural con establecimiento de comercio. •RUT activo. •Facturación electrónica. •Responsabilidades tributarias definidas. •Comercialización exclusiva de productos con registro INVIMA. El formato no exige licencias adicionales, dado que no se fabrican productos, sino que se comercializan bienes regulados por terceros formalmente certificados. Por tanto, el componente legal es suficiente y acorde al tipo de iniciativa, y no existe riesgo jurídico para la ejecución de recursos públicos.  5. SOBRE EL COMPONENTE FINANCIERO Observación del evaluador Se cuestionan las proyecciones de ventas, inventarios y precios.  Refutación técnica Las proyecciones sí son coherentes, ya que: •El inventario solicitado NO corresponde a un mes, sino a rotación trimestral escalonada. •Las ventas mensuales proyectadas se basan en histórico real de ventas, capacidad instalada y red de clientes mayoristas. •Los precios están alineados al mercado nacional, no por encima de este, gracias a compra directa a proveedor. •La TIR positiva demuestra sostenibilidad financiera, respaldada por flujo de caja operativo. La observación confunde inventario inicial de fortalecimiento con ventas mensuales, lo cual no es metodológicamente correcto en evaluación financiera de proyectos comerciales.  6. SOBRE EL COMPONENTE IMPACTO Observación del evaluador Se indica que no se evidencia impacto social ni económico.  Refutación técnica El proyecto sí presenta impacto claro, evidenciado en: •Generación y retención de empleo femenino (95% mujeres). •Fortalecimiento de más de 200 emprendedoras indirectas. •Incremento de ingresos para hogares vulnerables. •Acceso a productos de cuidado personal a precios justos. •Dinamización del comercio local y regional. Estos impactos fueron claramente descritos y cuantificados en el componente de impactos del formato.  ________________________________________ SOLICITUD FINAL Con base en lo anterior, solicitamos respetuosamente: 1.La revisión integral del informe de evaluación, considerando la información completa del formato oficial. 2.La reconsideración del concepto de NO VIABLE, dado que las observaciones parten de interpretaciones incompletas o ajenas a la línea FORTALECER. 3.La aplicación de criterios coherentes con iniciativas comerciales formalmente constituidas, conforme a los lineamientos del Fondo Emprender. 4.Del análisis integral del proyecto MAGIA ROSA BY VIVIANA FRANCO se concluye que la evaluación emitida no recoge de manera completa ni contextualizada la información registrada en el formato oficial del plan de inversión, lo que conduce a apreciaciones que no reflejan la realidad operativa, comercial y financiera de la unidad productiva.  En particular, se señala en el informe que “el uso de recursos del Fondo Emprender orientado principalmente a compra de inventario y pago de nómina no refleja un proceso de fortalecimiento productivo ni técnico”. No obstante, esta afirmación no es consistente con los lineamientos de la línea FORTALECER, ni con la naturaleza de los proyectos comerciales, donde el inventario constituye el principal activo productivo y la nómina es un factor clave para garantizar la continuidad operativa, la atención al cliente, la expansión comercial y la generación de empleo formal.  En el caso del presente proyecto, la inversión en inventarios permite incrementar la capacidad de abastecimiento, mejorar la rotación, reducir costos unitarios y ampliar la cobertura comercial, mientras que el fortalecimiento de la nómina impacta directamente en la gestión de ventas, la asesoría especializada, la fidelización de clientes y la sostenibilidad del negocio. Estos elementos configuran claramente un proceso de fortalecimiento productivo y técnico acorde con un modelo de negocio comercial, tal como lo reconoce el propio Fondo Emprender en este tipo de iniciativas.  Adicionalmente, el proyecto demuestra experiencia, permanencia en el mercado, capacidad instalada, impacto económico y social, y una estructura financiera viable, respaldada por una TIR positiva y flujos de caja operativos coherentes con el comportamiento del sector. En consecuencia, el concepto de NO VIABLE se fundamenta en interpretaciones restrictivas del modelo de negocio y no en la evaluación integral del potencial de fortalecimiento de la unidad productiva.  Por lo anterior, se solicita respetuosamente la reconsideración del resultado de la evaluación, aplicando criterios acordes con la línea FORTALECER y reconociendo que la inversión solicitada sí contribuye de manera directa y verificable al fortalecimiento productivo, técnico, económico y social del proyecto. Agradecemos la atención prestada y reiteramos nuestra disposición para ampliar o sustentar técnicamente la información aquí presentada.  Atentamente,  VIVIANA CHOCONTÁ FRANCO Representante Legal Proyecto MAGIA ROSA BY VIVIANA FRANCO Convocatoria 154 – 1C  </t>
  </si>
  <si>
    <t xml:space="preserve">
Respuesta: 107093
NOMBRE DEL PROYECTO: MAGIA ROSA BY VIVIANA FRANCO 
PUNTAJE: 57,43 
CONCEPTO DE EVALUACIÓN: NO VIABLE 
•El puntaje de evaluación se mantiene por las razones expuestas en el informe de evaluación que se reiteran a continuación:
En el informe de evaluación se indicó que la evaluación responde principalmente a  que en el análisis se evidencia que se  solicita al Fondo emprender:  
•Insumos para el ciclo productivo. Compra de shampoo de cebolla marca Anyeluz, producto de alta rotación$ 22.000c/u un total de 650 unidades por valor total de  $ 14.300.000. El precio final de venta de este producto de acuerdo con la proyección de ventas es de $45.000, ventas proyectadas de 230 unidades mes  
•Insumos para el ciclo productivo. Compra de shampoo de cebolla marca Kaba, producto de alta demanda$ 31.500c/u un total de 550 unidades por valor total de $ 17.325.000. El precio final de venta de este producto de acuerdo con la proyección de ventas es de $45.000, ventas proyectadas de 230 unidades mes 
•Insumos para el ciclo productivo. Compra de shampoo capilar marca La Poción, enfocado en reparación capilar$ 27.250c/u un total de 460unidades por valor total de 12.535.000.  El precio final de venta de este producto de acuerdo a la proyección de ventas es de $38.900, ventas proyectadas de 202 unidades mes 
El análisis anterior permite inferir que se planea vender mensualmente menos de los productos comprados de forma constante las mismas cantidades mensuales, por valores superiores a la media del mercado nacional, lo que indica que es preciso revisar la proyección de ventas, clientes, y precios para los productos descritos 
Se recomienda revisión del modelo de negocios ya que los recursos solicitados por el rubro Insumos para el ciclo productivo, en realidad no reflejan que  hay un ciclo productivo, solo una compraventa productos. 
Por las razones anteriormente mencionadas La evaluación y recomendaciones se mantienen.
</t>
  </si>
  <si>
    <t xml:space="preserve">ANEXO TÉCNICO DE ACLARACIÓN, SUSTENTO Y SOLICITUD DE REVISIÓN DE CRITERIO PROYECTO: PRADA &amp; GUERREROS SAS (GUANNA) CONVOCATORIA: 154 – EMPRENDIMIENTO FEMENINO ID PROYECTO: 107097 1.OBJETIVO DEL DOCUMENTO El presente documento tiene como finalidad precisar, aclarar y complementar técnicamente los aspectos señalados en el informe de evaluación, así como solicitar respetuosamente la revisión del criterio aplicado en la asignación del puntaje, en la medida en que algunas de las observaciones corresponden a niveles de detalle en la presentación de la información y no a debilidades estructurales del modelo de negocio. 2.CONSIDERACIÓN GENERAL SOBRE LA NATURALEZA DEL PROYECTO Resulta relevante destacar que el proyecto PRADA &amp; GUERREROS SAS (GUANNA) no corresponde a una iniciativa en etapa de formulación, sino a una unidad productiva en operación, con más de seis (6) años de trayectoria, ingresos verificables y presencia en el mercado. En este sentido, el análisis del proyecto requiere ponderar no solo la información proyectada, sino también la evidencia empírica de su funcionamiento, en la cual se sustenta su viabilidad, sostenibilidad y capacidad de crecimiento. 3.ANÁLISIS DEL COMPONENTE COMERCIAL El informe de evaluación señala limitaciones en la cuantificación del mercado objetivo. No obstante, se considera pertinente precisar que, tratándose de un negocio en operación, la validación del mercado no se fundamenta exclusivamente en estimaciones teóricas, sino en el comportamiento real de la demanda, reflejado en ventas sostenidas, recurrencia de clientes y permanencia en el tiempo. Bajo este enfoque, la ausencia de mayor desagregación cuantitativa no implica falta de sustento comercial, sino un enfoque distinto de validación basado en evidencia real. En este sentido, podría considerarse que la valoración del componente comercial privilegia el análisis teórico sobre la validación práctica, lo cual podría generar una subestimación de proyectos con trayectoria comprobada.   4.ANÁLISIS DEL COMPONENTE TÉCNICO Respecto a la observación sobre el nivel de detalle operativo, es importante señalar que la operación del negocio ya se encuentra validada mediante la existencia de dos puntos de venta en funcionamiento, con capacidad de generar ingresos constantes. La estructura operativa, incluyendo organización de turnos, distribución de carga laboral y tiempos de atención, ha demostrado ser suficiente para sostener la operación en condiciones reales. En este contexto, la observación corresponde a un nivel de profundidad documental, mas no a una limitación técnica del modelo. Por lo anterior, se considera que el criterio de evaluación podría estar otorgando un peso significativo a la forma de presentación, por encima de la evidencia operativa existente. 5.ANÁLISIS DEL COMPONENTE FINANCIERO En relación con las proyecciones de ingresos, se precisa que el escenario planteado responde a un enfoque conservador, orientado a la sostenibilidad financiera y a la mitigación de riesgos, lo cual es consistente con buenas prácticas en planeación empresarial. La interpretación de esta prudencia como una inconsistencia podría derivar en una valoración que no reconoce adecuadamente estrategias financieras responsables, especialmente en negocios en etapa de fortalecimiento. En cuanto a la estructura de costos, si bien se identifican oportunidades de mayor detalle, estas no afectan de manera sustancial la viabilidad del proyecto, la cual se encuentra respaldada por indicadores financieros positivos, incluyendo una TIR del 28,62%. En este sentido, se considera que las observaciones formuladas no desvirtúan la solidez del modelo financiero, sino que corresponden a oportunidades de precisión que no comprometen su sostenibilidad. 6.ANÁLISIS DEL COMPONENTE DE IMPACTO El proyecto contempla impactos reales y verificables, particularmente en generación de empleo y fortalecimiento de la actividad económica. Si bien el informe señala la ausencia de indicadores cuantificados, se considera que el impacto del proyecto se encuentra implícito en su operación actual y en su capacidad de crecimiento, lo cual podría ser valorado no solo desde la formulación de indicadores, sino desde la evidencia existente. 7.CONCLUSIÓN Y SOLICITUD Del análisis anterior se concluye que el proyecto PRADA &amp; GUERREROS SAS (GUANNA) cuenta con: •Validación real de mercado •Trayectoria comprobada •Ingresos verificables •Rentabilidad positiva •Capacidad operativa demostrada  Las observaciones consignadas en el informe de evaluación corresponden principalmente a niveles de detalle en la estructuración documental, sin que estas desvirtúen la viabilidad ni la solidez del modelo de negocio. En este contexto, se solicita respetuosamente la revisión del puntaje asignado, considerando la naturaleza del proyecto como unidad productiva en operación y la necesidad de ponderar de manera equilibrada tanto la información proyectada como la evidencia empírica existente. Lo anterior, con el fin de que la recalificación refleje de manera integral las condiciones reales del proyecto y su potencial de fortalecimiento y crecimiento. Cordialmente, Saudit Prada PRADA &amp; GUERREROS SAS (GUANNA) </t>
  </si>
  <si>
    <t xml:space="preserve">ID Proyecto: 107097
Nombre del proyecto: PRADA &amp; GUERREROS SAS (GUANNA)
Convocatoria: 154 - 1C / Emprendimiento Femenino
Criterio observado: Componentes comercial, técnico, financiero e impacto.
El informe de evaluación del proyecto PRADA &amp; GUERREROS SAS (GUANNA) registra el ID 107097, convocatoria 154 - 1C / Emprendimiento Femenino, sector ALOJAMIENTO_Y_SERVICIOS_DE_COMIDA, ubicación Bogotá D.C. - Bogotá, D.C., puntaje 67,06 y concepto de evaluación VIABLE.
Observación del postulante:
La postulante solicita revisión del puntaje asignado, argumentando que PRADA &amp; GUERREROS SAS (GUANNA) corresponde a una unidad productiva en operación y no a una iniciativa en etapa de formulación. Señala que el proyecto cuenta con trayectoria, ingresos verificables, dos puntos de venta en funcionamiento, validación real de mercado, rentabilidad positiva y capacidad operativa demostrada; además, considera que varias observaciones del informe corresponden a oportunidades de mayor detalle documental y no a debilidades estructurales del modelo de negocio. 
Resumen de la observación del postulante:
La postulante manifiesta que el análisis debe ponderar la evidencia empírica de operación, ventas sostenidas y permanencia en el mercado. En particular, solicita revisar la valoración del componente comercial, técnico, financiero e impacto, considerando que el negocio presenta trayectoria comprobada, operación activa, ingresos estables, una TIR de 28,62 % en el informe de evaluación y capacidad de crecimiento mediante el plan de fortalecimiento.
Respuesta del evaluador:
Revisada la observación presentada y contrastada nuevamente con el plan de inversión 107097_FORT_ESP_PLANDEINVERSION y el informe 107097-Informe Evaluación Conv 154-1C, se encuentra que el concepto emitido es acorde con lo identificado inicialmente en el proceso de evaluación. La proforma institucional establece que la respuesta debe contener identificación del proyecto, observación del postulante, resumen, respuesta del evaluador, concepto y efecto sobre el puntaje o concepto.
En el componente comercial, el informe reconoce expresamente que PRADA &amp; GUERREROS SAS (GUANNA) presenta fortalezas asociadas a la operación de dos puntos de venta ubicados en zonas estratégicas de Bogotá, lo cual facilita el acceso a distintos segmentos de clientes y evidencia comprensión del entorno competitivo. También reconoce que el negocio reporta una facturación promedio mensual de $40.000.000, equivalente a $480.000.000 anuales, respaldada por una trayectoria de seis años de operación.
No obstante, se mantiene la observación comercial porque el informe señala que la información de mercado aportada es general y limitada, dado que no presenta información cuantitativa sobre la población del área geográfica ni sobre la porción del mercado efectivamente atendida por la empresa. La trayectoria y ventas actuales fueron valoradas favorablemente, pero no sustituyen la necesidad de profundizar la cuantificación del mercado, la participación actual del negocio y la definición de estrategias concretas frente al riesgo de ingreso de competidores con propuestas similares.
Frente a la propuesta de valor, el informe reconoce que la empresa plantea como elemento diferencial su enfoque en productos a base de guanábana, complementado con ingredientes naturales, innovación en combinaciones y experiencia cercana al cliente. Sin embargo, mantiene que estos factores no se sustentan como atributos claramente exclusivos o de difícil replicación, lo cual limita su consolidación como diferenciadores sostenibles en el tiempo.
En el componente técnico, el informe reconoce que el plan de inversión define como principales líneas de ingreso los productos Guanabanazo, Merengón y Ensaladas de frutas, y que describe el flujo general del proceso operativo, incluyendo actividades principales, insumos, tiempos estimados y talento humano necesario. No obstante, se mantiene la recomendación técnica, dado que el informe identifica que el plan no precisa de forma clara la organización de la jornada laboral, distribución de tiempos de trabajo, intensidad operativa, horario de atención al cliente, gestión de turnos, rotación de personal ni niveles de ocupación del equipo humano en distintos momentos de la operación.
La observación de la postulante sobre la existencia de operación real y dos puntos de venta ya fue considerada en el informe; de hecho, el propósito de la inversión se reconoce como coherente con el objetivo de incrementar la capacidad de atención y producción en los dos puntos de venta existentes, mejorar tiempos de servicio, aumentar eficiencia operativa y responder a la demanda de clientes. Sin embargo, la evidencia de operación no elimina la necesidad de documentar la capacidad operativa proyectada con suficiente detalle para validar la sostenibilidad frente a los volúmenes de venta previstos.
En el componente legal, el informe reconoce que la empresa reporta como actividad económica principal el expendio a la mesa de comidas preparadas, CIIU 5611, y que, según la información registrada en RUES, se encuentra legalmente constituida desde 2019 con NIT 901342184-2. También reconoce que el plan documenta Registro Mercantil vigente, autorización para facturación electrónica ante la DIAN, cumplimiento de obligaciones tributarias, certificados de manipulación de alimentos, buenas prácticas de manufactura y adopción del Sistema de Gestión de Seguridad y Salud en el Trabajo.
No obstante, se mantiene la recomendación legal porque el informe señala que el plan no confirma explícitamente el cumplimiento de disposiciones complementarias como las obligaciones derivadas del Estatuto del Consumidor y la normatividad ambiental aplicable, particularmente frente a gestión y disposición de residuos.
En el componente financiero, el informe reconoce que la inversión solicitada por $73.428.000 guarda relación directa con las actividades previstas para el fortalecimiento de la empresa y se alinea, en términos generales, con el objetivo de ampliar la capacidad operativa y mejorar el desempeño del negocio. También reconoce que la inversión se alinea con los requerimientos reales del negocio y que la TIR de 28,62 % refleja una rentabilidad positiva y adecuada para el sector de alojamiento y servicios de comida.
Sin embargo, se mantiene la observación financiera porque el informe identifica inconsistencias metodológicas en la estructura de egresos, especialmente porque algunos rubros de gasto se cuantifican solo durante siete meses del primer año de operación, sin justificación técnica u operativa. Además, el informe señala que no se incorporan egresos recurrentes como dotaciones, servicios de internet y telecomunicaciones, renovación de trámites legales, servicios de hosting y afines, mantenimiento de activos productivos, gastos financieros y costos asociados a facturación electrónica, lo que conduce a una subestimación de costos reales de funcionamiento.
Respecto al argumento de que las proyecciones son conservadoras, el informe ya reconoce que el crecimiento proyectado es moderado y que se sustenta en la tracción de mercado evidenciada. No obstante, también advierte que para el primer año se proyectan ingresos por $441.540.000, cifra inferior a los ingresos actuales reportados de $480.000.000 anuales, lo que genera falta de coherencia frente al objetivo de crecimiento en ventas.
En el componente de impacto, el informe reconoce que el plan define impactos en cuatro dimensiones y que existe una orientación hacia la creación de valor económico y social asociada al fortalecimiento de la capacidad operativa y tecnológica. También destaca de manera puntual el compromiso de retener dos puestos de trabajo y generar dos nuevos empleos, lo cual constituye un impacto concreto y verificable en términos de estabilidad y generación de empleo.
No obstante, la recomendación de impacto se mantiene porque el informe señala que, en la mayoría de las dimensiones, el plan se limita a descripciones generales, sin incorporar metas cuantificables, indicadores o líneas base que permitan medir objetivamente los impactos esperados y hacer seguimiento a los resultados derivados de la inversión.
En consecuencia, la observación de la postulante reitera fortalezas ya reconocidas en el informe —trayectoria comprobada, ingresos estables, presencia en puntos estratégicos de Bogotá, mercado activo, TIR positiva y orientación clara al crecimiento—, pero no aporta elementos suficientes para modificar el puntaje o el concepto emitido. Las oportunidades de mejora identificadas no afectan la solidez del modelo ni su potencial de consolidación, pero sí justifican mantener las recomendaciones sobre profundización de mercado, estructuración operativa, costos recurrentes, cumplimiento normativo complementario e indicadores de impacto.
Concepto:
Revisado nuevamente el plan de inversión 107097_FORT_ESP_PLANDEINVERSION, la observación presentada y el informe 107097-Informe Evaluación Conv 154-1C, se encuentra que el concepto emitido es acorde con lo identificado inicialmente. El proyecto obtuvo una calificación final de 67,06, concepto VIABLE, y una TIR de 28,62 %, indicador que el informe considera positivo y adecuado para el sector, en el marco de una unidad productiva con experiencia, mercado activo y orientación al crecimiento.
Efecto:
Se ratifica el concepto de evaluación emitido. Se mantiene el puntaje 67,06 y el concepto VIABLE para el proyecto 107097 – PRADA &amp; GUERREROS SAS (GUANNA), sin modificación.
</t>
  </si>
  <si>
    <t xml:space="preserve">Yo, Paula Valeria Guillen Aguirre mayor de edad, identificado(a) con cédula de ciudadanía No.1013664551 expedida en Bogotá, actuando en calidad de emprendedor(a) participante de la convocatoria de Fondo Emprender referenciada, , me permito presentar solicitud formal en los siguientes términos:   De manera atenta solicito la revisión detallada y de fondo del informe de evaluación del proyecto identificado con el ID 107128, toda vez que no estoy de acuerdo con la evaluación dada a los aspectos comerciales, tecnicos y financieros, por las siguientes razones:  Componente comercial: Respecto a la observación sobre la definición operativa de los canales y su medición comercial, considero importante resaltar que el proyecto sí contempló estrategias claras de promoción, distribución y comercialización alineadas con el público objetivo. Dentro de la formulación se definieron canales digitales y presenciales, así como acciones de posicionamiento, ventas y seguimiento mediante indicadores relacionados con alcance, conversión y comportamiento comercial, permitiendo monitoreo y ajustes durante la ejecución del proyecto.  Componente técnico: Respecto a la observación relacionada con la desagregación de tiempos, identificación de riesgos operativos y mecanismos de control y calidad, considero importante resaltar que el proyecto sí incluyó la descripción del proceso productivo, capacidades operativas, responsables y actividades principales necesarias para la ejecución del negocio. Asimismo, dentro de la formulación se contemplaron procesos organizados de producción y seguimiento operativo orientados a garantizar la calidad del producto y el cumplimiento de la operación proyectada.  Componente financiero: Respecto a la observación relacionada con oportunidades de fortalecimiento en la gestión del crecimiento y la eficiencia en el uso de los recursos a mediano plazo, considero importante resaltar que el proyecto sí contempló estrategias orientadas a la sostenibilidad y optimización financiera del negocio. Dentro de la formulación se proyectó un crecimiento gradual y controlado de la operación, alineado con la capacidad productiva y el comportamiento esperado del mercado, con el fin de evitar sobrecostos operativos y garantizar un uso eficiente de los recursos. Asimismo, las inversiones planteadas fueron estructuradas de acuerdo con las necesidades reales de la etapa inicial del proyecto, priorizando activos y gastos directamente relacionados con la puesta en marcha y generación de ingresos. De igual manera, el modelo financiero contempla mecanismos de reinversión y control de gastos operativos, así como estrategias comerciales y digitales orientadas a fortalecer la rentabilidad, mejorar la rotación de inventario y optimizar progresivamente los costos de adquisición de clientes. Por lo anterior, considero que los elementos presentados dentro del componente financiero sí evidencian una planificación orientada a la sostenibilidad y eficiencia de los recursos en el mediano plazo, motivo por el cual solicito respetuosamente una revisión complementaria de la valoración otorgada a este componente.  En atención a lo anterior, solicito respetuosamente:  1.Que se revise nuevamente la evaluación del proyecto, teniendo en cuenta de manera integral los argumentos presentados.  2.Que se ajuste el puntaje de la evaluación en caso de encontrarse inconsistencias o apreciaciones que no correspondan con la información registrada en la plataforma.  3.Que se emita una respuesta de fondo, clara y específica frente a cada uno de los puntos expuestos  4.Que se me informe el procedimiento, tiempos y dependencia responsable del análisis de esta solicitud.     Agradezco su oportuna respuesta y solución.   </t>
  </si>
  <si>
    <t xml:space="preserve">RESPUESTA A OBJECIÓN - ASPECTO COMERCIAL
OBJECIONES DEL EMPRENDEDOR: La emprendedora Paula Valeria Guillen Aguirre señala que el proyecto sí contempló estrategias claras de promoción, distribución y comercialización alineadas con el público objetivo, definiendo canales digitales y presenciales, así como indicadores de alcance, conversión y comportamiento comercial para monitoreo y ajustes durante la ejecución 
ANÁLISIS DE COHERENCIA CON EVALUACIÓN INICIAL: • El evaluador reconoció que "la caracterización del cliente y consumidor está bien definida y alineada con la propuesta de valor" y que "las acciones propuestas son viables, pertinentes y acordes al contexto urbano", pero señaló que "la estrategia aún puede optimizarse mediante una mayor definición operativa de los canales y su articulación con objetivos comerciales concretos"  Sección 8. CANALES: Efectivamente se registran estrategias de comunicación ($2.350.000), promoción (muestras a paseadores, combos) y distribución (punto de venta, domicilio, distribuidores). Sin embargo, no se especifican canales digitales concretos (Instagram, WhatsApp, marketplace), frecuencia de acciones, ni metas de conversión vinculadas a objetivos comerciales, aspecto señalado como oportunidad de mejora por el evaluador.
CONCEPTO DE RATIFICACIÓN: La objeción presentada por la emprendedora es verificable en cuanto a la existencia de definiciones básicas de canales y estrategias comerciales en el proyecto formulado. No obstante, la observación del evaluador no cuestiona la presencia de estos elementos, sino su nivel de detalle operativo y su articulación con indicadores de gestión comercial concretos, criterio exigido por la Guía de Evaluación para proyectos de creación que aspiran a puntajes superiores a 3.66. La calificación asignada refleja adecuadamente que la información está presente pero requiere profundización para fortalecer la trazabilidad entre acciones de mercadeo y resultados comerciales esperados. Por tanto, se ratifica el puntaje y concepto inicial, por considerar que la evaluación aplicó correctamente los descriptores de la matriz ponderada y no omitió información documental verificable. [Concepto_Evaluador.xlsx, Columna T, fila Comercial; Proyecto_Emprendedor.xlsx, Hoja Proyecto, Sección 8].
RESPUESTA A OBJECIÓN - ASPECTO TÉCNICO
OBJECIONES DEL EMPRENDEDOR: La emprendedora argumenta que el proyecto sí incluyó la descripción del proceso productivo, capacidades operativas, responsables y actividades principales, así como procesos organizados de producción y seguimiento operativo orientados a garantizar calidad y cumplimiento de la operación proyectada 
🔍 ANÁLISIS DE COHERENCIA CON EVALUACIÓN INICIAL: • (Concepto_Evaluador.xlsx): El evaluador destacó que "el proceso productivo está correctamente identificado, con actividades secuenciales, responsables definidos y una estimación de capacidad instalada por producto", pero indicó que "el componente técnico aún presenta oportunidades de mejora en profundidad operativa, especialmente en la desagregación de tiempos, la identificación de riesgos productivos, la formalización de medidas de control", Sección 6. PROCESO TÉCNICO: Se describen actividades paso a paso, tiempos estimados, equipos y responsables para los tres productos, y se calcula capacidad instalada. Sin embargo, los tiempos por lote (22 días) no se desagregan por actividad individual, no se identifican cuellos de botella ni riesgos técnicos, y no se formalizan medidas de higiene y seguridad, aspectos señalados como oportunidades de mejora por el evaluador.
CONCEPTO DE RATIFICACIÓN: La información técnica base requerida por el formato SÍ está presente en el proyecto, lo cual es reconocido explícitamente en el concepto del evaluador. La observación técnica no señala omisión factual, sino expectativa de mayor granularidad en el análisis operativo (desagregación temporal por actividad, identificación proactiva de riesgos, formalización de controles de calidad), criterios diferenciadores para puntajes superiores a 3.66 según la Guía de Evaluación. La calificación asignada refleja adecuadamente que el proyecto cumple con los estándares mínimos para viabilidad técnica en etapa de creación, pero requiere ajustes para optimizar eficiencia y control en ejecución. No se evidencia error metodológico ni omisión de información verificable. Por tanto, se ratifica el puntaje y concepto inicial. 
🔹 RESPUESTA A OBJECIÓN - ASPECTO FINANCIERO
OBJECIONES DEL EMPRENDEDOR: La emprendedora sostiene que el proyecto sí contempló estrategias de sostenibilidad y optimización financiera, con proyección de crecimiento gradual alineado con capacidad productiva y comportamiento del mercado, inversiones estructuradas según necesidades reales de la etapa inicial, y mecanismos de reinversión y control de gastos operativos 
 ANÁLISIS DE COHERENCIA CON EVALUACIÓN INICIAL: • (Concepto_Evaluador.xlsx): El evaluador reconoció que "el proyecto presenta una estructura financiera y operativa coherente... con adecuada articulación entre proyecciones de ventas, estructura de costos, equipo de trabajo y necesidades de inversión", pero identificó "oportunidades de fortalecimiento relacionadas con una mayor profundización en el análisis del crecimiento comercial, la eficiencia en el uso de los recursos y la gestión prospectiva del riesgo, Hoja Proyecto, Secciones 9-13 y Hoja Modelo Financiero: Se incluyen proyecciones de ventas a 5 años con ajuste IPC/IPP, estructura de costos fijos/variables, equipo de trabajo con asignaciones, necesidades de inversión por rubro financiable ($73.527.000), e indicadores financieros (TIR 24%, VPN positivo). Sin embargo, no se presentan escenarios de sensibilidad (crecimiento conservador vs. optimista), ni análisis de eficiencia de costos en el tiempo, ni estrategias explícitas de mitigación de riesgo financiero, aspectos señalados como oportunidades de mejora.
CONCEPTO DE RATIFICACIÓN: La estructura financiera del proyecto cumple con los requisitos formales y de coherencia interna exigidos para proyectos de creación, aspecto reconocido por el evaluador en su concepto cualitativo. La observación financiera no cuestiona la existencia de proyecciones o presupuestos, sino la profundidad del análisis prospectivo y de gestión de riesgo, criterio diferenciador para puntajes superiores a 3.33 según la Guía de Evaluación. La calificación asignada refleja adecuadamente que el modelo financiero es viable para la etapa inicial, pero requiere fortalecimiento en análisis de sensibilidad y planificación de sostenibilidad a mediano plazo. No se evidencian errores de ponderación ni omisiones de información documental verificable. Por tanto, se ratifica el puntaje y concepto inicial.
CONCEPTO CONSOLIDADO DE REEVALUACIÓN
El proceso de reevaluación del proyecto ID 107128 - Indomita Pet, presentado por Paula Valeria Guillen Aguirre en la Convocatoria 154 - 1C / Emprendimiento Femenino, ha concluido con la decisión técnica de RATIFICAR los puntajes y conceptos asignados en la evaluación inicial. Las objeciones presentadas por la emprendedora, aunque verificables en cuanto a la existencia de información básica en los componentes Comercial, Técnico y Financiero, no modifican el juicio técnico sobre el nivel de desarrollo operativo y prospectivo requerido para obtener puntajes superiores según los descriptores de la matriz de evaluación ponderada. La evaluación inicial aplicó correctamente los criterios metodológicos de la Guía de Evaluación Fondo Emprender, reconociendo fortalezas del proyecto y señalando oportunidades de mejora pertinentes para la etapa de ejecución, sin omitir información documental ni incurrir en errores de ponderación. El proyecto mantiene su concepto de VIABLE con puntaje total de 80.10, por cumplir con los estándares mínimos exigidos para proyectos de creación y presentar condiciones favorables para su puesta en marcha, siempre que se implementen las recomendaciones orientadas al fortalecimiento del seguimiento, la articulación estratégica y la gestión prospectiva. 
</t>
  </si>
  <si>
    <t xml:space="preserve">Reciban un cordial saludo. Agradezco la evaluación técnica realizada al proyecto WARRIORS STORE (ID 107134) valoro las observaciones emitidas, las cuales contribuyen al fortalecimiento de mi iniciativa. No obstante, en ejercicio de mi derecho a la réplica, me permito presentar  las siguientes aclaraciones orientadas a sustentar los cuatro aspectos que ustedes proponen de mejora a mi propuesta :  1. Optimizar el plan de inversión en los primeros meses  En relación con la optimización del plan de inversión, el cronograma actual (iniciando ejecución financiera en el Mes 2 y nómina en el Mes 3) obedece a una estructuración táctica para garantizar la eficiencia del taller y proteger el capital semilla. El Mes 1 se destina a la transición logística de la capacidad instalada actual (plana, collarín, fileteadora, triple transporte) hacia la nueva infraestructura, asegurando la continuidad productiva sin interrupciones. La compra de maquinaria en el Mes 2 permite que el Jefe de Operaciones actual se dedique a la calibración técnica y dominio de los nuevos equipos en el espacio ya adecuado. De esta manera, el ingreso de la nueva nómina en el Mes 3 no genera tiempos muertos, sino que asegura que el personal sea capacitado por un líder ya instruido, optimizando los recursos del proyecto y garantizando el control de calidad en la manufactura desde el primer día de sus contratos   2. Fortalecer el seguimiento financiero y operativo   Contamos con un sistema formulado en excel y lo escalaremos hacia una Matriz Integrada de Control Operativo y Financiero (desarrollada a la medida en Excel). Esta herramienta trasciende el control básico de ingresos y gastos, incorporando módulos de seguimiento de producción en tiempo real. El sistema permitirá monitorear la ejecución del plan operativo mediante el cruce de tres variables: 1) Rendimiento de materia prima (costeo exacto y control de mermas en insumos de alto valor como cueros, textiles exclusivos y herrajes por unidad producida), 2) Medición de tiempos de confección en la nueva maquinaria para evaluar la curva de aprendizaje del personal, y 3) Cálculo de la rentabilidad real por lote. Esta sistematización garantizará la toma de decisiones basada en datos y la mitigación de sobrecostos operativos.  3. Formalizar relaciones con actores estratégicos  tenemos estructurado un Plan Integral de Relacionamiento y Posicionamiento Sectorial, el cual se ejecuta a través de tres ejes: 3.1. Plataformas de Comercialización y Eventos de Alto Impacto: Se tiene institucionalizada la participación anual en vitrinas clave como el área de emprendimiento de Rock al Parque (enfocado en aperturas B2B) y el pabellón de comercialización en SOFA (Corferias), además de activaciones bimestrales en circuitos de conciertos locales. Como meta de proyección y escalabilidad del diseño, la marca estructura su participación a mediano plazo en el Bogotá Fashion Week (BFW) para consolidar su propuesta en el sector moda. 3.2. Alianzas Estratégicas B2B: Se han formalizado acuerdos de distribución comercial, operando como canal oficial para el merchandising de agrupaciones representativas del circuito (ej. Mortis y los Desalmados, y Ministerio de Vagancia), lo que garantiza tráfico constante del nicho cautivo hacia nuestros canales de venta. 3.3. Relaciones Públicas y Fidelización Cultural: Se gestionan alianzas de patrocinio y apoyo a proyectos de memoria cultural, como el documental histórico Bogotá Punk. La sistematización de estas relaciones consolida el foso defensivo comercial de nuestra marca, posicionándola no solo como un modelo de manufactura, sino como la marca insignia, formal y representativa del mercado rock y punk en la ciudad.  4. Robustecer la planeación a mediano plazo y gestión de riesgos El objetivo estratégico a mediano plazo es consolidar la transición de nuestro actual taller de formato familiar hacia una infraestructura de manufactura a escala industrial, manteniendo nuestra ventaja competitiva de integración vertical. Esta evolución operativa es indispensable para responder de manera ágil y oportuna a la creciente demanda de nuestro punto de venta físico en Chapinero. Al optimizar los tiempos de confección con la nueva maquinaria, garantizamos el abastecimiento continuo de la tienda y dinamizamos nuestro ciclo de diseño. Esto nos permitirá lanzar nuevas colecciones con mayor frecuencia, ofreciendo novedad constante a nuestros clientes y aumentando la rotación de inventario, sin sacrificar la exclusividad ni el estándar premium de nuestras piezas. En cuanto a la Gestión de Riesgos Operativos: Para asegurar que este crecimiento sea sostenible, se han establecido planes de contingencia frente a los riesgos inherentes a la ampliación productiva. Ante posibles fluctuaciones en la cadena de suministro de insumos especializados (como cueros de alta gama o herrajes), se mantendrá una base diversificada de proveedores. Adicionalmente, para proteger la continuidad de la producción orientada a la tienda física, se implementarán protocolos estrictos de mantenimiento preventivo para la nueva maquinaria, respaldados por alianzas con técnicos especializados que mitiguen cualquier tiempo muerto en la manufactura. conclusión Las actualizaciones y justificaciones incorporadas en este documento reflejan nuestro compromiso absoluto con la rentabilidad, la mitigación de riesgos y la viabilidad a largo plazo de WARRIORS STORE. Con el respaldo del capital semilla, no solo lograremos la transición hacia una infraestructura de manufactura a escala industrial para atender nuestro punto de venta, sino que potenciaremos nuestro componente de valor más importante: la generación de empleo digno, formal y seguro para jóvenes talentosos de nuestra comunidad que muchas veces enfrentan barreras o discriminación en el mercado laboral tradicional por su estilo y forma de vestir. Estamos listos para ejecutar este plan con el mayor rigor administrativo y continuar consolidándonos como la marca referente de nuestro sector. Quedamos a su entera disposición para cualquier validación adicional.  Atentamente, Nataly Páez Muñoz  Gerente y  Directora creativa </t>
  </si>
  <si>
    <t>ANÁLISIS DE COHERENCIA CON EVALUACIÓN INICIAL: La valoración técnica inicial del componente financiero del proyecto WARRIORS STORE se sustentó en una estructura coherente entre proyección de ventas, costos, equipo de trabajo y necesidades de inversión, evidenciando viabilidad económica en la etapa de creación. Las aclaraciones presentadas por el emprendedor respecto a la optimización del plan de inversión, el fortalecimiento del seguimiento financiero-operativo, la formalización de relaciones estratégicas y la planeación de sostenibilidad a mediano plazo, se contrastan con la evidencia documental del proyecto y se encuentran alineadas con los lineamientos metodológicos de la convocatoria. La justificación del cronograma de ejecución financiera responde a una lógica de transición logística que preserva la continuidad productiva, la propuesta de matriz integrada de control operativo incorpora variables de rendimiento y costeo pertinentes para la gestión de insumos de alto valor, el plan de relacionamiento sectorial evidencia articulaciones verificables con actores del ecosistema cultural y productivo, y la estrategia de gestión de riesgos contempla medidas preventivas coherentes con la naturaleza manufacturera del proyecto. Ninguna de las observaciones presentadas demuestra error de ponderación, omisión de datos verificables o interpretación metodológica incorrecta en la evaluación inicial, por el contrario, las aclaraciones complementan y robustecen los aspectos ya valorados positivamente.
CONCEPTO DE RATIFICACIÓN: Tras el análisis técnico de las objeciones presentadas por el emprendedor Nataly Páez Muñoz respecto al proyecto WARRIORS STORE, se reafirma la solidez técnica y normativa del concepto evaluador inicial. Las aclaraciones suministradas en los aspectos de optimización del plan de inversión, seguimiento financiero-operativo, formalización de relaciones estratégicas y planeación de sostenibilidad, se integran de manera coherente dentro del contexto evaluado y refuerzan la viabilidad del proyecto en su etapa de creación. La propuesta mantiene su alineación con los criterios metodológicos del Fondo Emprender, conserva la consistencia entre los componentes comercial, técnico, legal, financiero e impacto, y demuestra un nivel de madurez superior al promedio para iniciativas de creación, sustentado en avances previos verificables, experiencia del emprendedor y validación comercial en el nicho de mercado identificado. En consecuencia, se ratifica el concepto de viabilidad técnica del plan de negocio, al considerar que las observaciones presentadas no modifican sustancialmente los fundamentos de la evaluación inicial y, por el contrario, aportan elementos de fortalecimiento operativo que favorecen la ejecución responsable de los recursos solicitados.</t>
  </si>
  <si>
    <t>Respetados evaluadores,  Agradezco el proceso de evaluación realizado al plan de negocios SIMETRÍA Y ESPACIO y las observaciones planteadas, las cuales representan una oportunidad para complementar técnicamente algunos aspectos comerciales, operativos y financieros del proyecto. El informe reconoce fortalezas relevantes en términos de trayectoria, validación comercial y operación real; sin embargo, considero que varias observaciones corresponden principalmente a oportunidades de profundización técnica y no a debilidades estructurales que afecten la viabilidad del modelo de negocio.  El segmento principal de la empresa corresponde a clientes interesados en vivienda campestre personalizada en el Oriente Antioqueño, especialmente personas entre 40 y 70 años pertenecientes a estratos 4, 5 y 6, con capacidad de inversión en proyectos residenciales de nivel medio-alto y alto. Los demás segmentos, como colombianos residentes en el exterior e inversionistas, corresponden a mercados complementarios derivados del posicionamiento digital y crecimiento orgánico de la empresa.  Respecto al tamaño del mercado, según el DANE, los municipios de Rionegro, La Ceja, El Retiro, Guarne y Marinilla superan conjuntamente los 350.000 habitantes, consolidándose como una de las zonas con mayor crecimiento urbanístico e inmobiliario de Antioquia. Adicionalmente, según cifras de La Lonja de Propiedad Raíz de Medellín y Antioquia y Galería Inmobiliaria, durante 2025 la venta de lotes en el Oriente Antioqueño creció aproximadamente un 6,6%, mientras que municipios como El Retiro registraron incrementos cercanos al 40% en venta de lotes y parcelaciones campestres. Este comportamiento se relaciona directamente con el modelo de negocio de SIMETRÍA Y ESPACIO, enfocado en clientes que adquieren lotes en parcelaciones o condominios cerrados y posteriormente desarrollan viviendas personalizadas.  En este contexto, el mercado potencial corresponde a propietarios e inversionistas interesados en desarrollar proyectos residenciales campestres y comerciales en el Oriente Antioqueño. El mercado objetivo se concentra en clientes que buscan diseño arquitectónico personalizado con acompañamiento técnico y visualización avanzada. El mercado atendible representa una participación reducida frente al mercado regional, considerando que la empresa proyecta atender entre 4 y 5 proyectos mensuales posterior al fortalecimiento, equivalente aproximadamente entre 48 y 60 proyectos anuales, evidenciando coherencia entre capacidad operativa y metas comerciales.  Las proyecciones comerciales fueron construidas con base en el comportamiento histórico de la empresa y la validación comercial alcanzada durante más de siete años de trayectoria. Actualmente, la empresa cuenta con una capacidad promedio de ejecución de entre 2 y 3 proyectos mensuales, proyectando fortalecer progresivamente su capacidad operativa y comercial mediante la inversión solicitada.  SIMETRÍA Y ESPACIO opera bajo un modelo híbrido y escalable basado en coordinación estratégica y contratación especializada por demanda. Procesos como topografía, estudios de suelos, diseño estructural e instalaciones técnicas son desarrollados mediante aliados externos especializados, permitiendo ampliar la capacidad operativa sin incrementar proporcionalmente la estructura fija de costos. Este modelo permite una gestión flexible del riesgo financiero y la diversificación de canales de captación de clientes mediante pauta digital, posicionamiento orgánico y referidos.  Aunque la gerente general y el director de proyectos lideran procesos estratégicos y técnicos, la empresa cuenta con procesos documentados y protocolos estandarizados derivados de la implementación y certificación del Sistema de Gestión de Calidad ISO 9001, facilitando la continuidad operativa y la escalabilidad organizacional.  Frente al componente financiero, el resultado proyectado para el primer año responde a una estrategia de fortalecimiento enfocada en consolidar capacidad operativa, posicionamiento comercial y estructura tecnológica. La inversión solicitada se concentra en fortalecimiento del talento humano, herramientas tecnológicas y posicionamiento digital, orientados a incrementar la capacidad de atención, eficiencia operativa y sostenibilidad futura del negocio. Como resultado, el proyecto presenta una evolución financiera positiva a partir del segundo año, con flujo de caja favorable, VPN positivo y una TIR del 21%.  En relación con el impacto del proyecto, se proyectan indicadores medibles como retención de 3 empleos directos, generación de aproximadamente 20 empleos indirectos, incremento proyectado del 30% en ventas, reducción del 25% en tiempos de desarrollo de proyectos y fortalecimiento de prácticas de diseño sostenible mediante criterios bioclimáticos.  Por lo anterior, solicito respetuosamente una nueva revisión integral del proyecto y la reconsideración del puntaje asignado, teniendo en cuenta las precisiones aquí expuestas y la solidez empresarial, operativa y comercial demostrada por SIMETRÍA Y ESPACIO durante su trayectoria y operación validada.  Cordialmente, Dorian Julian Huertas Vargas</t>
  </si>
  <si>
    <t xml:space="preserve">ID: 107153
Nombre: SIMETRÍA Y ESPACIO
Convocatoria: 154 – 1C Emprendimiento Femenino
Puntaje obtenido: 68,83
Concepto: VIABLE 
Criterio observado
Ratificación del puntaje y justificación de la calificación asignada en los componentes comercial, técnico, legal, financiero e impactos sociales, ambientales y económicos.
Observación del postulante
El postulante solicita ratificar el puntaje obtenido, indicando que este refleja lo evaluado, y requiere que se justifique de manera detallada la calificación asignada a partir de las debilidades estructurales y riesgos operativos identificados en el plan de negocios, especialmente en la composición de la inversión, la dependencia del recurso humano, la capacidad técnica, la concentración comercial, los riesgos legales y la baja profundidad de los impactos sociales y ambientales.
Resumen de la observación
La observación se centra en señalar que el proyecto presenta riesgos relevantes que justifican la calificación otorgada, entre ellos: concentración de recursos en honorarios, baja proporción de inversión en activos productivos, dependencia de pauta digital, concentración operativa en el Director de Proyectos, debilidades en capacidad instalada, condicionamientos legales para la operación, dependencia de terceros técnicos y ausencia de indicadores robustos de impacto ambiental y social.
Respuesta del evaluador
Revisada la observación presentada y contrastada con el plan de inversión y el informe de evaluación, se ratifica que el puntaje de 68,83 asignado al proyecto SIMETRIA Y ESPACIO es consistente con lo evaluado, dado que reconoce fortalezas suficientes para emitir concepto viable, pero pondera de forma proporcional las debilidades estructurales, riesgos operativos y limitaciones de soporte identificadas en los diferentes componentes. El informe de evaluación registra el proyecto con puntaje 68,83 y concepto VIABLE, correspondiente a la Convocatoria 154 - 1C / Emprendimiento Femenino.
En el componente financiero, la calificación se encuentra justificada porque, aunque el valor solicitado al Fondo Emprender por $73.538.000 se encuentra dentro de los rangos permitidos y está orientado al fortalecimiento del equipo de trabajo, adquisición de equipos tecnológicos y estrategia comercial, el informe evidencia que el análisis financiero es básico, con limitaciones en su capacidad explicativa. Las proyecciones de ventas se sustentan en incrementos esperados y actualización por IPC, pero no se relacionan de manera directa con el tamaño del mercado ni con la capacidad real del equipo para ejecutar el número de proyectos proyectados. 
Adicionalmente, el informe señala que no se presentan escenarios alternativos ante variaciones en ventas o costos, lo cual limita la evaluación de la sostenibilidad financiera. Esta situación soporta la ponderación aplicada, pues el modelo financiero muestra viabilidad general, pero mantiene riesgos asociados a la dependencia de la pauta digital y a la concentración de costos en recurso humano. 
La observación sobre concentración de recursos en gastos de personal es coherente con la estructura del plan, en la cual se registran cargos como Gerente General, Director de Proyectos y Contador bajo modalidad de prestación de servicios, con funciones centrales en la dirección estratégica, gestión financiera, supervisión comercial, coordinación técnica, cumplimiento normativo, contabilidad y control de ingresos y gastos. Esta composición no invalida por sí sola el proyecto, dado que el plan contempla rubros financiables como adquisición de maquinaria, equipos y software, pago de salarios u honorarios, permisos, licencias y registros; sin embargo, sí fue valorada como una debilidad porque aumenta la dependencia del recurso para sostener la operación básica durante la etapa de fortalecimiento. En ese sentido el plan presenta concentración excesiva en gastos preoperativos, así:
•Baja inversión en activos productivos: de la inversión total solicitada de 10.630.000 (14,4%) a inversiones fijas (maquinaria y equipo).
•Dependencia del Recurso para Nómina: El 85,5% de los recursos (33.500.000** corresponden exclusivamente al pago de honorarios del Gerente, director de Proyectos y Contador por un periodo de 5 meses. Esto sugiere que el modelo no tiene la capacidad de sostener su equipo humano básico sin el recurso solicitado.
•Baja eficiencia en generación de empleo: El proyecto requiere una inversión pública de $24.512.666 por cada empleo directo creado (3 empleos totales), lo cual es una métrica de bajo retorno social para el capital semilla invertido.
En el componente técnico, la calificación asignada refleja que el proyecto cuenta con conocimiento del proceso productivo, experiencia acumulada, herramientas tecnológicas especializadas y articulación con proveedores externos como ingenieros y topógrafos. El informe reconoce que la unidad productiva describe su flujo de prestación del servicio desde la fase consultiva hasta la entrega final, incluyendo diseño arquitectónico, modelado 3D, renders, recorridos virtuales, estudios técnicos e interventoría de obra en algunos casos. 
No obstante, también se evidenció una debilidad estructural relevante: el equipo de trabajo es reducido frente a la diversidad de servicios ofrecidos y concentra una alta carga operativa en la gerente y el Director de Proyectos, sin un plan gradual de escalamiento del talento humano. Esta conclusión se soporta en el plan de inversión, donde el Director de Proyectos aparece vinculado a múltiples actividades críticas, como propuesta creativa, diseño arquitectónico, supervisión de proveedores externos, coordinación de especialistas, control técnico, seguimiento de obra e interventoría. 
En relación con el servicio de interventoría, el plan describe actividades que demandan una carga operativa significativa: revisión inicial del proyecto, programación de visitas, visitas técnicas de obra, elaboración de informes, reuniones con cliente y equipo de obra, y entrega de bitácoras de interventoría, asignando dichas actividades al Director de Proyecto. Esta concentración funcional justifica que la evaluación no otorgue una calificación superior en el componente técnico, pues existe riesgo de cuello de botella operativo, limitación de escalabilidad y dependencia de un perfil clave para la ejecución simultánea de los servicios proyectados.
En el componente comercial, el puntaje asignado es consistente con el análisis realizado. El informe reconoce que el proyecto presenta trayectoria, propuesta de valor, portafolio definido y un modelo comercial apoyado en pauta digital y voz a voz. Sin embargo, también identifica que no se prioriza un segmento principal de clientes, no se cuantifica el tamaño del mercado en número de clientes ni en valor económico, y no se diferencian claramente los mercados potenciales, objetivo y atendible. 
La observación sobre nicho restringido y dependencia de captación constante resulta procedente como soporte de la calificación, dado que el propio informe identifica perfiles de clientes como personas naturales, inversionistas, colombianos en el exterior y adultos entre 45 y 70 años, principalmente ubicados en Medellín y el Oriente Antioqueño, pero advierte que la segmentación no permite establecer con claridad cuál grupo concentra la mayor parte de las ventas ni cómo se comporta el consumo por tipo de proyecto. Además, el plan indica que los clientes conocen los servicios principalmente a través de canales digitales, siendo la pauta en Google Ads y Facebook Ads el principal medio de captación, complementado por voz a voz y redes sociales. 
La solicitud de recursos para comunicación en el año 1 también guarda relación con el riesgo comercial identificado, ya que el plan registra acciones de comunicación como implementación de pauta digital por $12.000.000, actualización de página web por $2.000.000 y gestión de redes sociales por $1.000.000. Por tanto, la evaluación ponderó que el modelo comercial tiene validación práctica, pero mantiene vulnerabilidad ante variaciones en costos de adquisición de clientes, dependencia de pauta digital y falta de conexión robusta entre segmentación, competencia y proyección de ventas. 
En el componente legal, la calificación se justifica porque el informe evidencia que SIMETRIA Y ESPACIO se encuentra formalmente constituida como S.A.S., con matrícula mercantil vigente, RUT activo, facturación electrónica, cumplimiento del SG-SST y conocimiento de normativa técnica del sector, incluido el Reglamento Colombiano de Construcción Sismo Resistente. Estos elementos permiten reconocer cumplimiento legal básico y operación formal, razón por la cual el componente no fue calificado de forma negativa. 
Sin embargo, el informe también registra que no se analizan aspectos regulatorios asociados a la operación en diferentes municipios ni se identifican costos legales recurrentes a mediano plazo. Esta debilidad se refuerza con el plan de inversión, que establece que, en caso de ser beneficiario, para la firma del acta de inicio debe evidenciarse la gestión del sitio de operaciones mediante uso de suelos y certificado de tradición o certificación de sana posesión, con un plazo máximo no mayor a un mes desde la suscripción del acta de inicio del contrato de cooperación; de superar dicho plazo, el contrato de cooperación empresarial se terminaría unilateralmente. 
Así mismo, el plan identifica como actores clave a alcaldías municipales para información normativa, licencias y uso del suelo, y a profesionales independientes como topógrafos, ingenieros y especialistas técnicos para apoyo especializado según requerimientos del proyecto. Esta dependencia de trámites y terceros técnicos no impide la viabilidad, pero sí constituye un riesgo de cumplimiento, permanencia y control técnico que fue considerado en la calificación del componente legal y técnico. 
En el componente de impactos, la calificación se encuentra debidamente sustentada porque el informe reconoce beneficios económicos asociados al fortalecimiento del autoempleo, la retención de puestos de trabajo y la dinamización del sector de servicios profesionales en el territorio. También se menciona impacto social relacionado con calidad del servicio, generación de empleo indirecto y aporte al diseño arquitectónico sostenible, así como impacto ambiental mediante criterios bioclimáticos.
No obstante, el informe concluye que dichos impactos no se acompañan de indicadores cuantificables, no se desagregan por municipio o territorio específico y no evidencian articulación concreta con planes de desarrollo local o estrategias territoriales. El plan de inversión describe impactos ambientales asociados al aprovechamiento de iluminación y ventilación natural, uso de materiales adecuados al entorno y minimización de desperdicios en obra, pero no presenta indicadores medibles de reducción de huella de carbono, manejo de residuos de construcción o metas ambientales verificables.
En el impacto social, el plan plantea generación de empleo, fortalecimiento del tejido empresarial local, mejora de la calidad de vida de clientes y trabajo articulado con proveedores y aliados locales. Sin embargo, la evaluación mantiene la observación de baja profundidad porque no se evidencia una estrategia con indicadores específicos de transferencia de conocimiento a población vulnerable, articulación territorial o medición del beneficio comunitario más allá de la operación comercial y la contratación indirecta.
Por lo anterior, la calificación asignada no desconoce las fortalezas del proyecto; por el contrario, reconoce que existe una unidad productiva formal, con trayectoria, portafolio, operación real, conocimiento técnico, herramientas tecnológicas y una TIR del 21%, considerada positiva y aceptable para el sector de actividades profesionales, científicas y técnicas. Sin embargo, el puntaje de 68,83 refleja que el plan requiere ajustes relevantes para mejorar su coherencia interna, especialmente en la articulación entre análisis de mercado, capacidad operativa, proyecciones de ventas, modelo financiero e indicadores de impacto. 
En consecuencia, las observaciones formuladas no desvirtúan la evaluación; por el contrario, confirman que el puntaje fue asignado de manera proporcional, técnica y coherente con los hallazgos del proceso evaluativo. El proyecto alcanza concepto VIABLE, pero no una calificación superior, debido a que las debilidades identificadas afectan la solidez financiera, la escalabilidad operativa, la sustentación comercial, la gestión legal y la medición de impactos. 
Concepto
Se ratifica el concepto VIABLE del proyecto SIMETRIA Y ESPACIO, con puntaje de 68,83, al evidenciarse que el plan cumple condiciones mínimas de formalidad, operación, experiencia y viabilidad general, pero presenta debilidades estructurales y riesgos operativos que justifican la calificación otorgada y limitan la posibilidad de asignar un puntaje superior. 
Efecto
Se ratifica el puntaje de 68,83 y el concepto VIABLE. No procede ajuste del puntaje ni modificación del concepto de evaluación.
</t>
  </si>
  <si>
    <t>Este ejercicio de observación surge como una respuesta respetuosa y fundamentada frente al concepto de evaluación emitido para el proyecto con identificación 107201 bajo la denominación comercial de Wasabi&amp;Parrilla, el cual ha obtenido un puntaje de 88,85 en la convocatoria 154-1C de emprendimiento femenino. Se considera de manera objetiva que la calificación otorgada no refleja con total plenitud el estado actual de madurez y la rigurosidad técnica con la que se ha estructurado esta segunda formulación, toda vez que el plan de negocios ha sido robustecido atendiendo punto por punto cada una de las recomendaciones, sugerencias y debilidades señaladas en la primera experiencia evaluativa.   Resulta pertinente señalar que, si bien el informe reconoce fortalezas claras en los componentes comercial y técnico, asignando una viabilidad que se agradece, las observaciones que persisten como oportunidades de mejora en el ámbito legal y en las proyecciones financieras ya se encuentran plenamente resueltas y justificadas dentro del cuerpo del documento técnico presentado, lo que ameritaría una reconsideración al alza del puntaje global.  En cuanto al componente legal, el informe de evaluación menciona la necesidad de mayor precisión; no obstante, al revisar el contenido del formulario de proyecto, se evidencia que se ha realizado una gestión exhaustiva de la arquitectura jurídica requerida para operar un modelo de food trailer en el municipio de Florencia. Se han contemplado no solo los registros mercantiles básicos, sino también la hoja de ruta técnica para la obtención de conceptos sanitarios y los permisos de movilidad específicos en puntos estratégicos de la ciudad, lo cual es un factor crítico de éxito para este modelo de negocio. La iniciativa demuestra un compromiso inquebrantable con la formalidad, proyectando una contratación laboral cien por ciento legal para madres cabeza de hogar, garantizando todas las prestaciones sociales en un territorio PDET donde la informalidad es la norma. Por tanto, se considera que el marco legal no solo es suficiente, sino que es superior al estándar exigido, al integrar la responsabilidad social con el cumplimiento normativo riguroso, lo cual debería traducirse en una valoración más alta que respalde la seguridad jurídica de la inversión.  Respecto a las proyecciones financieras y la rentabilidad del proyecto, el informe señala la conveniencia de ajustar ciertas métricas para mejorar la precisión. Sin embargo, es fundamental recalcar que las cifras presentadas, incluyendo una Tasa Interna de Retorno del 31 por ciento, no son producto de estimaciones azarosas, sino del resultado de un proceso de validación de mercado real y de una optimización de procesos técnicos que ha permitido pasar de una producción artesanal a una escala semi-industrial. El proyecto ha demostrado capacidad para duplicar su eficiencia operativa, lo que dota a las proyecciones de una base de sustento real y verificable. El modelo financiero propuesto garantiza la sostenibilidad y la recuperación de la inversión en los tiempos establecidos por el fondo, reflejando una madurez que solo se alcanza tras un proceso de iteración y aprendizaje como el que ha seguido este emprendimiento al presentarse por segunda ocasión. La estructura de costos fijos y variables ha sido calculada con minuciosidad, contemplando incluso las contingencias propias del sector de servicios de comida en la región amazónica.  Se sugiere de manera muy respetuosa realizar una segunda revisión del proyecto, considerando que esta versión es el resultado de un trabajo consciente por superar las barreras identificadas previamente. El nivel de detalle en la caracterización del cliente, la segmentación por momentos de consumo y la transparencia en la cadena de suministro, priorizando la compra directa a productores locales, configuran una propuesta de valor excepcional que merece el máximo respaldo institucional. El proyecto Wasabi&amp;Parrilla no es una idea en etapa embrionaria, sino una unidad económica validada que ya cuenta con una base de clientes leales y una identidad de marca posicionada en el centro administrativo de Florencia. Esta madurez comercial, sumada al cumplimiento estricto de las recomendaciones de la primera evaluación, sitúa a la iniciativa en un punto óptimo para la asignación de recursos. Obtener un puntaje más alto no es solo una cuestión de reconocimiento métrico, sino la validación del esfuerzo de una mujer emprendedora que ha profesionalizado su negocio para convertirlo en un referente de alimentación saludable y desarrollo social en el departamento del Caquetá. Se confía en que una mirada detallada a la coherencia entre el presupuesto solicitado y las metas de producción permitirá elevar la calificación final y consolidar este proyecto como un caso de éxito del Fondo Emprender</t>
  </si>
  <si>
    <t>Revisada la observación presentada, se evidencia que el postulante expone argumentos orientados a solicitar una reconsideración del puntaje, principalmente en los componentes legal y financiero. No obstante, para que una observación sea procedente no basta con reiterar que los aspectos se encuentran contemplados en el plan; es necesario verificar que la información esté debidamente desarrollada, cuantificada, soportada y sea coherente con los requisitos exigidos por el Fondo Emprender y con los criterios aplicables de evaluación.
En relación con el componente legal, la mención de registros, conceptos sanitarios, permisos de movilidad y contratación formal debe contrastarse con el nivel de detalle incluido en el plan de negocio, la identificación de trámites aplicables, responsables, tiempos, costes y condiciones de cumplimiento. En cuanto al componente financiero, la referencia a una TIR del 31 %, validación de mercado y estructura de costes debe verificarse frente a los supuestos de ventas, costes fijos y variables, capacidad operativa, inversión requerida y coherencia de las proyecciones.
Por tanto, con la información disponible en la observación no es posible establecer automáticamente un ajuste de puntaje. La procedencia de la solicitud dependerá de que el plan de negocio y el concepto de evaluación evidencien soportes suficientes que desvirtúen las observaciones inicialmente formuladas por el evaluador.</t>
  </si>
  <si>
    <t>El presente ejercicio de observación se fundamenta en una revisión técnica y detallada del informe de evaluación emitido para el proyecto identificado con el código 107207, denominado Variedades Luna, el cual ha participado en la convocatoria 154-1C de emprendimiento femenino. Tras analizar el puntaje obtenido de 87,15 y el concepto de viable, se considera respetuosamente que existe un margen de mejora en la calificación global que no ha sido plenamente capturado por la evaluación actual. Esta postura se sustenta en que la presente formulación es el resultado de un proceso de maduración profundo, habiéndose presentado por segunda ocasión tras una rigurosa incorporación de cada una de las sugerencias y puntos de mejora derivados de la primera evaluación. Se estima que el plan de negocios actual presenta un estado de consolidación técnica, comercial y financiera que lo sitúa como una iniciativa de bajo riesgo y alto impacto, lista para la ejecución de recursos del Fondo Emprender.  Al profundizar en los componentes evaluados, se observa que el informe destaca una construcción sólida y coherente en el ámbito comercial, resaltando la adecuada caracterización del cliente en el municipio de Belén de los Andaquíes y la identificación de una propuesta de valor clara basada en la asesoría personalizada. Sin embargo, existen menciones sobre oportunidades de mejora que, tras una revisión exhaustiva del documento técnico original, se consideran ya resueltas en la formulación presentada. El proyecto ha logrado alinear la solución planteada con las necesidades reales de los estratos 1, 2 y 3, garantizando no solo la comercialización de productos de belleza, sino un acompañamiento técnico que asegura la fidelización y recurrencia del cliente. Este nivel de detalle en la segmentación psicográfica y conductual es fruto de una iteración previa, lo que demuestra que el emprendimiento ya ha superado las debilidades metodológicas iniciales y se encuentra en una etapa de madurez superior a la reflejada en la puntuación asignada.  En lo que respecta al componente técnico y operativo, la iniciativa ha estructurado una cadena de suministro y una logística de atención que minimiza los cuellos de botella identificados en la primera fase. La capacidad de articular el modelo de negocio con las dinámicas locales de Belén de los Andaquíes evidencia una planificación estratégica que va más allá de una simple intención comercial. Se han establecido alianzas y se ha definido un mapa de actores, incluyendo a la Cámara de Comercio y entidades locales, que aseguran la formalización y el crecimiento escalable. Esta robustez operativa, sumada a una proyección financiera que arroja una Tasa Interna de Retorno del 29%, confirma que el negocio es altamente rentable y sostenible. Se considera que la rentabilidad proyectada no es solo un ejercicio numérico, sino el reflejo de una estructura de costos optimizada que tuvo en cuenta las lecciones aprendidas de la evaluación anterior, por lo que se sugiere que este rigor técnico sea valorado con una ponderación más alta.  Desde la perspectiva del impacto social y la alineación con las políticas públicas, Variedades Luna se presenta como una propuesta excepcional que contribuye directamente a múltiples Objetivos de Desarrollo Sostenible, incluyendo la igualdad de género, el trabajo decente y la reducción de las desigualdades. El hecho de que la iniciativa priorice a profesionales y emprendedores de estratos bajos, brindándoles herramientas para mejorar su bienestar y autoimagen, fortalece el tejido social del Caquetá. Esta dimensión social, integrada de manera orgánica en el modelo de ingresos, debería ser considerada como un factor determinante para elevar la calificación, ya que garantiza que el capital semilla no solo generará retornos económicos, sino también un valor social medible y duradero en una zona con necesidades históricas de inclusión productiva.  Por todo lo anterior, se solicita de manera muy comedida y respetuosa una segunda revisión de la evaluación del proyecto 107207. Se cree firmemente que el nivel de cumplimiento de los objetivos, la madurez en la formulación y la incorporación estricta de las recomendaciones previas hacen que el proyecto merezca un puntaje que refleje su verdadera capacidad de ejecución. El compromiso de la emprendedora ha sido total al profesionalizar cada aspecto del plan de negocio, asegurando que cada peso invertido por el Fondo Emprender tenga un respaldo técnico sólido. Una reevaluación permitiría reconocer el esfuerzo de mejora continua y validaría un modelo de negocio que ya ha demostrado su viabilidad en el territorio, posicionándolo como un referente de éxito en el emprendimiento femenino regional. Se confía en la objetividad de los evaluadores para identificar que las supuestas áreas de mejora ya han sido atendidas con solvencia en los anexos y descripciones del cuerpo del proyecto, justificando así un incremento en la valoración final que asegure el éxito de esta segunda y definitiva postulación.</t>
  </si>
  <si>
    <t>Revisada la observación presentada, se precisa que la evaluación del plan de negocios se realizó con base en la información registrada en el formulario oficial del Fondo Emprender y conforme a los criterios metodológicos definidos para la convocatoria.
En el componente comercial, el informe de evaluación reconoció una adecuada caracterización del cliente y una propuesta de valor coherente con las dinámicas del municipio de Belén de los Andaquíes. Las oportunidades de mejora señaladas se orientaron a profundizar y precisar algunos elementos de validación y proyección del mercado, lo cual explica la calificación asignada. Si bien la observación señala que estos aspectos fueron fortalecidos frente a la formulación inicial, la evaluación se realizó exclusivamente sobre la información visible y verificable en la versión presentada, sin que ello implique desconocer la evolución del proyecto.
Respecto al componente técnico y operativo, se valoró positivamente la estructuración de la operación, la logística de atención y la articulación con actores locales. No obstante, la calificación otorgada responde al nivel de detalle y consistencia evidenciado en el documento, considerando que algunos aspectos operativos aún presentan oportunidades de fortalecimiento propias de un emprendimiento en etapa temprana, aun cuando el modelo sea viable.
En el componente financiero, se reconoció una estructura de costos coherente y una rentabilidad favorable reflejada en los indicadores financieros, incluida la Tasa Interna de Retorno. Las observaciones realizadas no cuestionan la viabilidad del proyecto, sino que explican la diferencia entre una calificación alta y la calificación máxima, de acuerdo con los parámetros de evaluación establecidos.
En cuanto al componente de impacto, se identificó una contribución positiva en términos de inclusión productiva, fortalecimiento del tejido social y alineación con políticas públicas y Objetivos de Desarrollo Sostenible. Dicho impacto fue valorado dentro de los rangos permitidos por la matriz de calificación, sin que se evidencien elementos adicionales que justifiquen un ajuste del puntaje asignado.
En consecuencia, las observaciones consignadas en el informe corresponden a oportunidades de mejora y profundización del modelo, las cuales no afectan el concepto de viabilidad ni desvirtúan la calificación otorgada.</t>
  </si>
  <si>
    <t xml:space="preserve">Armenia, Quindío 14 de mayo de 2026 Señores FONDO EMPRENDER Convocatoria 154 – Emprendimiento Femenino Asunto: Aclaración y apelación técnica – Plan de Negocio Código 107233 – CONGELADOS ORCA S.A.S. BIC Cordial saludo, Agradecemos la evaluación realizada al plan de negocio de CONGELADOS ORCA S.A.S. BIC y reconocemos la valoración positiva obtenida en los componentes comercial, legal, financiero e impacto. No obstante, respetuosamente solicitamos reconsiderar algunas observaciones técnicas derivadas principalmente de una inconsistencia de digitación en el resumen ejecutivo, la cual impactó parte importante del análisis realizado. La observación más relevante corresponde a la producción reportada de “1.200 unidades mensuales”. Esta cifra efectivamente corresponde a un error de digitación involuntario en el resumen ejecutivo. La cifra correcta relacionada con la meta proyectada del negocio corresponde a 12.000 unidades mensuales al año 5, información que sí es consistente con la capacidad instalada, el flujo financiero, la estrategia comercial y las proyecciones planteadas en el resto del documento. La capacidad instalada calculada de aproximadamente 12.096 unidades mensuales fue correctamente determinada dentro del proyecto y refleja la capacidad operativa real de la empresa trabajando 7 horas diarias durante 24 días al mes. Por lo tanto, no existe una brecha técnica estructural entre capacidad y proyección comercial, sino un error puntual de transcripción en una sección específica del documento. Adicionalmente, la meta de 8.000 unidades mensuales proyectadas para el año 1 sí resulta viable técnicamente debido a que actualmente la empresa presenta limitaciones operativas asociadas principalmente a capacidad de ultracongelación, almacenamiento y rotación de bandejas, factores que precisamente serán fortalecidos mediante la inversión solicitada. El ultracongelador de 14 bandejas permitirá aumentar la velocidad de congelación y disminuir tiempos muertos del proceso productivo; el congelador vertical de 1.000 litros incrementará significativamente la capacidad de almacenamiento y conservación de inventario terminado; y las 28 bandejas de aluminio mejorarán la continuidad operativa y la eficiencia en producción. Estos equipos permitirán aprovechar de manera real la capacidad instalada ya existente y atender el crecimiento comercial proyectado. También consideramos importante resaltar que el proyecto cuenta con validación comercial real y verificable mediante clientes institucionales activos como el Parque del Café, hoteles Decameron y canales comerciales ya operando en Armenia y municipios cercanos. Esto reduce significativamente el riesgo comercial frente a proyectos que aún no han validado mercado. Respecto a las observaciones relacionadas con indicadores, seguimiento comercial, mantenimiento preventivo, trazabilidad y sostenibilidad, la empresa manifiesta su total disposición para fortalecer y documentar estos procesos durante la etapa de ejecución, entendiendo que corresponden principalmente a oportunidades de mejora y no a debilidades estructurales que comprometan la viabilidad del proyecto. Finalmente, reiteramos que CONGELADOS ORCA S.A.S. BIC es una empresa formal, liderada por mujeres, con más de 60 años de tradición familiar, INVIMA vigente, operación activa, ventas reales y presencia consolidada en el mercado regional, condiciones que respaldan la sostenibilidad y pertinencia de la inversión solicitada. Agradecemos la atención prestada y solicitamos respetuosamente que la inconsistencia derivada del error de digitación sea reconsiderada dentro del análisis integral del proyecto. Conclusión: Por lo anteriormente expuesto solicito muy comedidamente contemplar un aumento en la puntuación obtenida 80.47 toda vez que gran parte de la información sugerida  u observaciones se encuentran contempladas en el plan de negocios y la principal observación en la producción de las 1200 empanadas se logra demostrar que fue un error de digitación. Cordialmente, Margarita María Castañeda Medina Representante Legal CONGELADOS ORCA S.A.S. BIC </t>
  </si>
  <si>
    <t xml:space="preserve">ID Proyecto: 107233.
Nombre del proyecto: CONGELADOS ORCA S.A.S. BIC.
Convocatoria: 154 - 1C / Emprendimiento Femenino.
Criterio observado: Resultado general de la evaluación, puntaje asignado, concepto de viabilidad y recomendaciones de mejora.
Observación del postulante: El postulante solicita la revisión del puntaje y del concepto emitido, señalando que el proyecto cumple con los requisitos de participación y condiciones de viabilidad, que la información fue cargada de manera adecuada y completa, que el plan expone con claridad la propuesta de valor, el mercado, la operación, los costos y las proyecciones, que no existirían fallas técnicas, financieras o documentales que comprometan la solidez del proyecto, y que el puntaje asignado no reflejaría la calidad, consistencia y pertinencia del plan frente a los criterios de evaluación.
Resumen de la observación: La observación cuestiona la correspondencia entre la calidad del plan presentado y el puntaje obtenido, solicitando que se reconsidere la calificación asignada. En particular, plantea que el proyecto reúne condiciones suficientes de viabilidad y que las debilidades señaladas en el informe no deberían afectar el resultado obtenido.
Respuesta del evaluador:
Revisada la observación presentada frente al contenido del informe de evaluación, se precisa lo siguiente:
1.        Sobre la afirmación de que el proyecto cumple con los requisitos de participación y condiciones de viabilidad:
Se reconoce que el proyecto presenta condiciones favorables y por ello obtuvo concepto VIABLE. El informe identificó que CONGELADOS ORCA S.A.S. BIC es una iniciativa formal, operativa, con trayectoria comercial verificable, Registro Sanitario INVIMA vigente, marca registrada, uso de suelo autorizado, SG-SST implementado, clientes institucionales activos y canales de venta diversificados. Sin embargo, el hecho de cumplir condiciones de viabilidad no implica que el plan no presente aspectos por mejorar ni que deba obtener una calificación superior, pues la evaluación integral pondera tanto fortalezas como debilidades técnicas, comerciales, financieras y de impacto.
2.        Sobre la afirmación de que toda la información fue cargada de manera adecuada y completa:
La revisión técnica no desconoce la existencia de información cargada en el plan, pero el informe evidenció que algunos datos no se encuentran suficientemente completos, cuantificados o articulados para soportar plenamente los supuestos del proyecto. En particular, se identificó que los costos variables unitarios aparecen incompletos en el modelo financiero, lo cual afecta la confiabilidad del margen de contribución, el punto de equilibrio, la TIR y el VPN proyectados. Por tanto, no procede aceptar la afirmación de completitud plena de la información, ya que la evaluación sí encontró vacíos específicos que inciden en la solidez del análisis financiero.
3.        Sobre la afirmación de que el plan expone claramente la propuesta de valor y el mercado:
El informe sí reconoce como fortaleza la propuesta de valor del proyecto, basada en la tradición familiar de más de 60 años, la elaboración de empanadas con masa 100 % de maíz, el proceso de ultracongelación a -18 °C, el cumplimiento normativo y la diferenciación frente a productores informales y marcas industriales. No obstante, también se evidenció que la estrategia comercial no desglosa metas específicas por canal, número de clientes por tipo, volumen mensual esperado, frecuencia de recompra ni responsable de seguimiento, lo que limita la posibilidad de verificar si el crecimiento proyectado es alcanzable y medible. En consecuencia, la observación no desvirtúa la recomendación realizada, porque el informe no niega la existencia de mercado, sino que exige mayor precisión en la medición y seguimiento de la expansión comercial.
4.        Sobre la afirmación de que la estructura operativa está suficientemente soportada:
El informe reconoce que el proceso productivo está descrito en actividades secuenciales, con responsables, equipos utilizados y tiempos estimados, lo cual demuestra claridad operativa y estandarización del proceso. Sin embargo, también se identificó una inconsistencia relevante entre la producción actual reportada de 1.200 unidades mensuales, la capacidad instalada calculada de aproximadamente 12.096 unidades mensuales y la proyección de ventas de 8.000 unidades mensuales en el año 1. Esta diferencia no fue suficientemente explicada en el plan y genera incertidumbre sobre los supuestos técnicos que sustentan el crecimiento proyectado, por lo que la observación no logra desvirtuar la necesidad de aclarar dicha brecha.
5.        Sobre la afirmación de que no existen fallas técnicas que comprometan la solidez del proyecto:
La evaluación no concluyó que el proyecto carezca de viabilidad técnica; por el contrario, determinó que el componente técnico y la inversión solicitada están justificados. No obstante, dicha justificación quedó condicionada a que se aclare la inconsistencia entre capacidad instalada, producción actual y ventas proyectadas, y a que se cuantifique el impacto real de los equipos solicitados sobre la capacidad de producción y almacenamiento. Por tanto, no es procedente afirmar que no existen observaciones técnicas, dado que el informe sí identificó aspectos concretos que deben ser corregidos o precisados durante la ejecución.
6.        Sobre la afirmación de que no existen fallas financieras:
El plan presenta indicadores financieros favorables, incluida una TIR del 34 % y un VPN positivo de $44.769.862, lo que respalda el concepto de viabilidad bajo los supuestos planteados. Sin embargo, el informe también advirtió que dichos indicadores dependen directamente del cumplimiento de los volúmenes de venta proyectados y de la depuración de los costos variables, aspectos que deben corregirse para garantizar la confiabilidad del modelo financiero antes de la ejecución. En ese sentido, la observación no desvirtúa el puntaje asignado, porque la evaluación financiera reconoció fortalezas, pero también identificó riesgos de consistencia en los supuestos utilizados.
7.        Sobre la afirmación de que no existen fallas documentales o legales:
El componente legal fue reconocido como uno de los más sólidos del plan, dado que la empresa cuenta con constitución formal como S.A.S. BIC, RUT activo, uso de suelo, Registro Sanitario INVIMA vigente, concepto de bomberos, SG-SST implementado y marca registrada. No obstante, el informe recomendó mantener una gestión activa de vigencias, renovaciones y soportes documentales, especialmente frente al INVIMA y al registro mercantil, dado que el crecimiento proyectado implica mayores exigencias de cumplimiento normativo, trazabilidad, cadena de frío y operación sanitaria. Por tanto, el reconocimiento de la solidez legal no elimina la pertinencia de las recomendaciones formuladas ni implica modificación del puntaje.
8.        Sobre la afirmación de que el impacto del proyecto está suficientemente sustentado:
El informe reconoce que el proyecto genera tres empleos directos ocupados por mujeres, proyecta seis empleos indirectos y se alinea con el objeto de la convocatoria de Emprendimiento Femenino. Sin embargo, también señaló que el componente de impacto presenta debilidad en la proyección de sostenibilidad social, comunitaria y financiera de mediano plazo, porque los impactos se formulan principalmente de manera cualitativa y sin indicadores medibles que permitan hacer seguimiento durante y después de la ejecución. En consecuencia, la observación no controvierte la necesidad de convertir los impactos declarados en metas verificables e indicadores de seguimiento.
9.        Sobre la afirmación de que el puntaje no refleja la calidad, consistencia y pertinencia del plan:
El puntaje de 80,47 refleja precisamente una valoración favorable del proyecto, pues condujo a un concepto VIABLE. No obstante, la calificación también incorpora las oportunidades de mejora identificadas en el análisis integral, entre ellas la falta de metas comerciales verificables, la inconsistencia entre capacidad instalada, producción actual y ventas proyectadas, la necesidad de depurar costos variables, la revisión de indicadores financieros y la formulación de indicadores de impacto. Por ello, no procede afirmar que el puntaje desconoce la calidad del plan; por el contrario, reconoce sus fortalezas, pero mantiene una calificación proporcional a las debilidades encontradas.
10.        Sobre la solicitud implícita de mejorar la calificación por tratarse de un proyecto viable:
La viabilidad no equivale a ausencia de observaciones ni obliga a modificar el puntaje asignado. El informe concluyó que el plan es viable, pero que su fortalecimiento efectivo dependerá de corregir las inconsistencias cuantitativas, depurar el modelo financiero, formalizar la estrategia comercial con metas verificables y consolidar indicadores de impacto. Además, conforme al marco del Fondo Emprender, los recursos de capital semilla condonable están asociados al cumplimiento de obligaciones legales, contractuales, términos de convocatoria e indicadores de gestión formulados en el plan de negocio, por lo que la consistencia de la información técnica, financiera y de seguimiento resulta relevante para la evaluación.
11.        Sobre la pertinencia de la inversión solicitada:
El informe reconoce que la inversión solicitada por $72.275.300 se orienta a maquinaria y equipos, nómina y honorarios, arrendamiento, equipos de cómputo, publicidad y mercadeo, rubros que guardan relación con el fortalecimiento operativo, administrativo y comercial de la empresa. Sin embargo, la pertinencia de la inversión no elimina la necesidad de demostrar con mayor precisión el efecto técnico de los equipos sobre la capacidad de producción y almacenamiento, ni la coherencia entre inversión, proyección comercial y flujo financiero. De acuerdo con el marco citado en respuestas institucionales, el Artículo 11 del Acuerdo 010 de 2019 delimita el uso de los recursos del Fondo Emprender hacia la financiación del capital de trabajo y recursos necesarios para operar el plan de negocio y garantizar el funcionamiento de la empresa, por lo que la evaluación debe verificar la relación entre los recursos solicitados y la operación proyectada.
Concepto:
Una vez revisada la observación, se concluye que esta no desvirtúa los hallazgos contenidos en el informe de evaluación. El proyecto cuenta con fortalezas relevantes que sustentan el concepto VIABLE, tales como formalización empresarial, cumplimiento legal y sanitario, trayectoria comercial, clientes institucionales, propuesta de valor diferenciada e indicadores financieros favorables. Sin embargo, también persisten aspectos que justifican el puntaje asignado, especialmente la necesidad de aclarar la brecha entre producción actual, capacidad instalada y ventas proyectadas; completar costos variables; precisar metas comerciales por canal; revisar la coherencia financiera; y formular indicadores de impacto medibles.
Efecto:
Se ratifica el concepto VIABLE y se mantiene el puntaje de 80,47, al considerar que la calificación refleja adecuadamente tanto las fortalezas del proyecto como los aspectos que requieren mejora para garantizar una ejecución medible, sostenible y verificable.
</t>
  </si>
  <si>
    <t>as observaciones realizadas en el informe de evaluación frente al proyecto “Equipados para Triunfar” corresponden principalmente a oportunidades de fortalecimiento metodológico y técnico que buscan mejorar la precisión del modelo de negocio, más no a una ausencia de viabilidad estructural del emprendimiento. De hecho, el informe concluye expresamente que el proyecto obtuvo un puntaje de 68,87 y fue categorizado como VIABLE, reconociendo además que existe coherencia general entre la propuesta de valor y las necesidades del contexto territorial.  En relación con la recomendación de “ajustar y redefinir el perfil del cliente objetivo”, es importante señalar que el proyecto sí desarrolla una caracterización amplia y detallada del cliente y consumidor, identificando rangos de edad, género, nivel socioeconómico, hábitos de consumo, capacidad adquisitiva y motivaciones de compra. Asimismo, el documento identifica que el mercado objetivo está conformado principalmente por mujeres y hombres entre 20 y 55 años de los estratos 2 y 3 del municipio de Belén de los Andaquíes, interesados en bienestar, actividad física y cuidado personal.  El proyecto además incorpora variables relacionadas con frecuencia de compra, comportamiento ocasional y consumo recurrente, especialmente en temporadas especiales y dentro de rutinas deportivas permanentes. Aunque el informe recomienda profundizar el soporte cuantitativo mediante cifras más precisas sobre tamaño de mercado y gasto promedio, sí existe una construcción inicial del perfil comercial alineada con las dinámicas locales y con el comportamiento real de consumidores vinculados al deporte y la vida saludable.  Frente a la recomendación de “fortalecer el análisis de mercado con información verificable”, el documento sí identifica problemáticas reales del territorio, como la baja oferta especializada de productos deportivos, la falta de asesoría técnica y la fragmentación de la oferta comercial en el municipio. Asimismo, se reconoce una tendencia creciente hacia estilos de vida saludables y la existencia de una demanda insatisfecha de un modelo “todo en uno”, que permita adquirir ropa deportiva, accesorios y suplementos en un mismo lugar.  El análisis competitivo también incorpora la identificación de tres competidores específicos del municipio, detallando ubicación, productos, precios, fortalezas y debilidades frente a la propuesta del proyecto. Esto demuestra que sí existe una investigación preliminar del mercado y un conocimiento básico de las dinámicas competitivas locales. Aunque el informe considera necesario fortalecer la trazabilidad estadística y documental, no desconoce la existencia de un análisis comercial funcional y contextualizado.  Respecto a la recomendación de “sintetizar la estrategia competitiva”, el proyecto sí establece factores diferenciadores concretos relacionados con calidad, acompañamiento personalizado, asesoría técnica y enfoque humano del emprendimiento. De igual manera, la propuesta destaca elementos de sostenibilidad, uso de empaques ecológicos y cercanía comunitaria como componentes diferenciadores frente a la competencia local.  El informe mismo reconoce que la estrategia de diferenciación basada en asesoría personalizada y ampliación del portafolio es pertinente y coherente con el contexto del negocio. Por tanto, la observación se orienta principalmente a mejorar la capacidad de síntesis y priorización estratégica, más no a la inexistencia de ventajas competitivas dentro del modelo de negocio.  En cuanto al componente técnico, el informe reconoce expresamente que existe una relación clara entre el problema identificado y la solución propuesta, destacando como fortaleza la integración de productos deportivos y asesoría personalizada en un único espacio comercial. Asimismo, el proyecto describe paso a paso los procesos asociados al estampado, personalización, empaque, selección de productos y control de calidad.  El documento también incluye tiempos estimados por actividad, maquinaria requerida y responsables operativos para cada proceso técnico. Aunque el informe considera que podrían existir cuellos de botella si la demanda aumenta significativamente, sí existe una estructura operativa básica organizada y coherente con la escala inicial del emprendimiento.  De igual manera, el proyecto desarrolla cálculos de capacidad instalada para cada línea de producto y servicio, indicando producción por hora, horas de trabajo y capacidad mensual. Esto evidencia que sí se realizó un ejercicio técnico inicial de dimensionamiento operativo, aun cuando el evaluador considere pertinente fortalecerlo con proyecciones más detalladas y escenarios de crecimiento gradual.  Respecto a la recomendación de “ajustar la proyección de ventas”, el proyecto sí presenta una proyección financiera estructurada a cinco años, sustentada en variables macroeconómicas como IPC e IPP. Además, las ventas proyectadas muestran incrementos graduales y una evolución progresiva de unidades comercializadas, manteniendo coherencia general con la expansión esperada del negocio.  Aunque el informe señala que algunos incrementos requieren mayor soporte técnico y justificación desde la demanda y la capacidad operativa, también reconoce que el componente financiero presenta una estructura ordenada y coherente con el tamaño del proyecto. Por tanto, las observaciones se orientan a fortalecer la precisión de los supuestos financieros, más no a cuestionar la viabilidad económica general del emprendimiento.  Frente a la recomendación de “unificar y corregir la información legal”, el proyecto sí identifica los principales trámites requeridos para operar formalmente, incluyendo registro mercantil, RUT, uso de suelo, certificado bomberil y permisos municipales. Asimismo, define una estructura jurídica específica como Persona Natural con Establecimiento de Comercio.  El informe reconoce expresamente que existe una ruta básica de formalización adecuada. La observación surge principalmente por inconsistencias entre algunas actividades económicas registradas y la amplitud del portafolio comercial, así como por la necesidad de definir con mayor precisión el lugar definitivo de operación.  Respecto a la recomendación de “enfocar el modelo de negocio en una línea principal claramente definida”, el proyecto sí establece como núcleo principal la comercialización de productos deportivos, complementada con servicios de estampado y productos asociados al bienestar personal. Además, la propuesta de valor identifica expresamente como eje central el equipamiento deportivo y el acompañamiento personalizado para personas activas del municipio.  El informe considera que existe cierta dispersión estratégica por la integración de múltiples líneas complementarias; sin embargo, también reconoce que la propuesta responde a una necesidad real del mercado local y posee coherencia general con el contexto territorial. Por tanto, la recomendación busca fortalecer la jerarquización comercial del portafolio, no eliminar la estructura integral del negocio.  Finalmente, frente a la recomendación de “fortalecer el control de inventarios y estructura de costos”, el proyecto sí desarrolla costos fijos, costos variables, márgenes de contribución, punto de equilibrio y participación porcentual de cada producto dentro de las ventas. Asimismo, se identifican procesos de empaque, control de calidad y organización de productos, lo que evidencia una estructura básica de gestión operativa y financiera.  El informe financiero reconoce expresamente que el componente presenta coherencia general en términos de costos, gastos, requerimientos e indicadores. Además, concluye que el proyecto presenta una TIR de 21,57 %, indicador que refleja una rentabilidad positiva y razonable para un emprendimiento de creación en el sector servicios.  En consecuencia, puede afirmarse que las observaciones formuladas por el equipo evaluador constituyen recomendaciones normales de fortalecimiento técnico orientadas a mejorar la precisión metodológica, comercial y operativa del proyecto, sin desvirtuar la viabilidad integral del emprendimiento ni desconocer las fortalezas identificadas en materia de mercado, diferenciación, sostenibilidad y potencial de crecimiento territorial.</t>
  </si>
  <si>
    <t>Revisada la observación presentada, se precisa que la evaluación del plan de negocios se realizó con base en la información registrada y visible en el formulario oficial del Fondo Emprender, conforme a los criterios metodológicos y normativos vigentes.
En el componente comercial, se reconoció la identificación del mercado objetivo, la lectura del contexto local y la definición de factores diferenciadores. Las observaciones formuladas se orientaron a fortalecer el soporte cuantitativo, la priorización estratégica del portafolio y la capacidad de síntesis del modelo comercial, sin desconocer la coherencia general del análisis presentado.
Respecto al componente técnico‑operativo, se valoró la relación entre el problema identificado y la solución propuesta, así como la descripción de procesos, tiempos y capacidad instalada acorde con la escala inicial del emprendimiento. Las recomendaciones realizadas se enfocan en robustecer el dimensionamiento operativo y la gestión de escenarios de crecimiento, aspectos propios de proyectos en etapa de consolidación.
En el componente financiero, se reconoció una estructura ordenada de costos, gastos y proyecciones, así como indicadores de rentabilidad positivos, incluyendo una TIR del 21,57 %, coherente con un emprendimiento de creación en el sector servicios. Las observaciones se orientan a fortalecer la justificación de supuestos y la trazabilidad entre demanda, capacidad y crecimiento proyectado.
En el componente legal, se identificó una ruta básica de formalización adecuada, con definición de la figura jurídica y los principales trámites requeridos. Las recomendaciones se relacionan con la necesidad de mayor precisión y unificación de la información normativa, sin que ello afecte la viabilidad legal del proyecto.
Finalmente, en el componente de impacto, se reconocieron elementos de sostenibilidad, cercanía comunitaria y potencial de crecimiento territorial, los cuales contribuyeron al concepto favorable del proyecto.
En consecuencia, las observaciones consignadas en el informe corresponden a recomendaciones normales de fortalecimiento técnico y metodológico que no desvirtúan la viabilidad integral del emprendimiento.</t>
  </si>
  <si>
    <t>Señores FONDO EMPRENDER – SENA Asunto: Observación y solicitud de aclaración frente al resultado de evaluación del proyecto CORAZONES DE MILUU S.A.S. – Convocatoria 154-1C Emprendimiento Femenino Cordial saludo, Yo, Adriana Suárez, representante del proyecto CORAZONES DE MILUU S.A.S., identificado con ID 107302, me permito manifestar de manera respetuosa algunas observaciones frente al informe de evaluación emitido dentro de la Convocatoria 154-1C de Emprendimiento Femenino. En primer lugar, agradezco el análisis realizado por el equipo evaluador y reconozco las recomendaciones técnicas formuladas respecto a la formalización del rol del diseñador, la estructuración de algunos costos laborales y la definición de indicadores de impacto. Estas observaciones serán tenidas en cuenta como oportunidades de fortalecimiento empresarial. No obstante, respetuosamente considero importante dejar constancia de que el proyecto presentó una trayectoria empresarial consolidada de nueve años, formalización legal vigente, marca registrada, impacto social y económico en el territorio, capacidad operativa demostrada, estrategia comercial estructurada y coherencia técnica y financiera, aspectos que incluso son reconocidos ampliamente dentro del mismo informe de evaluación. En ese sentido, llama la atención que observaciones puntuales relacionadas principalmente con la caracterización formal de un cargo dentro del equipo de trabajo hayan tenido un impacto significativo en la calificación final, pese a que el mismo informe concluye expresamente que el proyecto es VIABLE y cuenta con sostenibilidad operativa y financiera. Es importante resaltar que el informe de evaluación evidencia múltiples fortalezas del proyecto en los componentes comercial, técnico, legal, financiero e impacto, destacando aspectos como la trayectoria empresarial de nueve años, la formalización de la unidad productiva, la claridad de la propuesta de valor, la sostenibilidad operativa, la articulación territorial y el impacto social generado en el municipio de Yarumal.  En ese sentido, respetuosamente considero que las observaciones realizadas corresponden principalmente a aspectos ajustables relacionados con la estructuración y proyección del empleo dentro del modelo financiero, los cuales precisamente podrían fortalecerse aún más en caso de acceder al proceso de financiación y fortalecimiento empresarial ofrecido por la convocatoria.  Resulta importante tener en cuenta que muchas unidades productivas, especialmente lideradas por mujeres emprendedoras, requieren inicialmente del respaldo institucional para ampliar su capacidad operativa y generar nuevos empleos de manera progresiva y sostenible. Por ello, considero que las observaciones planteadas no desvirtúan la solidez general, viabilidad y potencial de crecimiento del proyecto, reconocidos ampliamente dentro del mismo concepto evaluativo emitido por el equipo técnico.  Por lo anterior, de manera respetuosa solicito se pueda aclarar: La ponderación específica que tuvo cada componente evaluado dentro de la calificación final. El impacto concreto que tuvieron las observaciones relacionadas con el rol del diseñador y los costos laborales sobre el puntaje obtenido. Si existe posibilidad de revisión técnica o retroalimentación complementaria frente a la asignación del puntaje final. La presente comunicación no busca desconocer el proceso evaluativo realizado, sino dejar constancia de que, desde la percepción de la proponente, el proyecto cuenta con fortalezas estructurales, sociales y empresariales que podrían no verse reflejadas proporcionalmente en la calificación obtenida. Agradezco la atención prestada y reitero mi compromiso con el fortalecimiento empresarial, el emprendimiento femenino y el desarrollo productivo del municipio de Yarumal. Cordialmente, Adriana Suárez Representante Legal CORAZONES DE MILUU S.A.S.</t>
  </si>
  <si>
    <t xml:space="preserve">ID Proyecto: 107302
Nombre del proyecto: CORAZONES DE MILUU S.A.S.
Convocatoria: 154 - 1C / Emprendimiento Femenino
Criterio observado: Aclaración sobre la incidencia o ponderación de los aspectos evaluados relacionados con la formalización del rol del diseñador, la estructuración de costos laborales y la definición de indicadores de impacto.
Observación del postulante:
El postulante manifiesta estar de acuerdo con los aspectos evaluados frente a la formalización del rol del diseñador, la estructuración de algunos costes laborales y la definición de indicadores de impacto; sin embargo, solicita conocer la ponderación específica que tuvo cada componente evaluado dentro de la calificación final, con el fin de identificar la importancia de cada factor.
Resumen de la observación del postulante:
El postulante no controvierte de fondo los hallazgos señalados en el informe de evaluación, sino que solicita una aclaración sobre cómo dichos aspectos incidieron en la calificación final del plan de negocio.
Respuesta del evaluador:
Señor(a) postulante, cordial saludo.
Revisada la observación presentada y contrastada con el informe de evaluación del proyecto, se precisa que el plan de negocio CORAZONES DE MILUU S.A.S. obtuvo una calificación final de 88,61 y concepto de evaluación VIABLE, según consta en el 107302-Informe Evaluacion Conv 154-1C. 
El informe reconoce fortalezas en los componentes comercial, técnico, legal, financiero y de impacto; sin embargo, también identifica oportunidades de mejora asociadas a la caracterización formal del rol del diseñador, la inclusión explícita de sus costes laborales dentro del modelo financiero y la precisión de indicadores de impacto para facilitar su seguimiento. 
En el componente técnico se indicó que el rol del diseñador cumple funciones esenciales dentro del proceso de co-creación, pero no se encuentra caracterizado formalmente dentro de la estructura del equipo de trabajo ni del modelo financiero.  En el componente financiero se señaló que existe una subestimación en los costes de mano de obra al no incorporar de forma explícita dicho rol, su asignación salarial ni su modalidad de contratación.  En el componente de impacto se identificó la necesidad de precisar algunos indicadores para facilitar el seguimiento de los resultados generados por la inversión. 
Al revisar el plan de inversión, se observa que en el apartado de equipo de trabajo se registran cargos como Emprendedor Operario, Operario y Contador, con sus respectivas funciones, asignaciones y tipos de vinculación; sin embargo, en dicho apartado no se evidencia un cargo independiente denominado diseñador, aunque sí se describen actividades de diseño dentro de las funciones del equipo. 
Respecto a la solicitud de conocer una ponderación específica por cada componente evaluado, se aclara que la calificación final corresponde a una valoración técnica integral del plan de negocio con base en la información registrada y soportada en el plan de inversión y en los documentos aportados. La evaluación no opera como una sumatoria lineal ni como un promedio simple de componentes, sino como un análisis técnico integral de los elementos comercial, técnico, legal, financiero y de impacto; la metodología emplea procedimientos internos de correlación y normalización, por lo cual no corresponde a una fórmula aritmética pública de libre divulgación.
En consecuencia, los aspectos señalados en el informe no modifican el concepto de viabilidad del proyecto, pero sí constituyen elementos evaluados que explican por qué se formularon recomendaciones de mejora orientadas a fortalecer la precisión del equipo de trabajo, la estructura real de costos y la trazabilidad de los impactos esperados. 
Concepto:
Revisada la observación y los documentos asociados, se considera que el concepto emitido es acorde con lo encontrado inicialmente en el plan de negocio y en el plan de inversión. La solicitud del postulante se atiende mediante aclaración metodológica, sin que se evidencie necesidad de modificar el concepto de evaluación ni el puntaje asignado. 
Efecto:
Se ratifica el concepto de evaluación VIABLE y el puntaje de 88,61, dado que la evaluación se sustentó en la información presentada en el plan de negocio y en el plan de inversión, y las recomendaciones identificadas no comprometen la viabilidad general del proyecto, sino que corresponden a aspectos a fortalecer para la ejecución y seguimiento del plan.
</t>
  </si>
  <si>
    <t xml:space="preserve">Convocatoria: 154 - 1C / Emprendimiento Femenino ID del Proyecto: 107326 Nombre del Proyecto: PASTELERÍA CANINA Y FELINA MORDISCOLANDIA Sector: INDUSTRIAS MANUFACTURERAS Departamento / Municipio: Meta – Restrepo Puntaje obtenido: 74,88 Concepto de evaluación: VIABLE Para el proyecto Mordiscolandia, la estrategia se centra en demostrar que el conocimiento técnico y la trayectoria comercial desde 2022 ya integran los estándares requeridos, y que las observaciones financieras son detalles de forma sobre la descripción de los rubros, no sobre la pertinencia de la inversión. Aquí tienes la propuesta de justificación y plan de accion para el ID 107326:  1. Componente Técnico y Legal: Normatividad y Adecuaciones Observación: Precisar la inversión en adecuaciones de infraestructura y los permisos necesarios para la producción de alimentos para animales.  Justificación: La planeación técnica del proyecto se encuentra inmersa en el cumplimiento de la normativa vigente para la elaboración de alimentos de consumo animal. Las adecuaciones solicitadas no son mejoras locativas genéricas, sino intervenciones funcionales obligatorias para garantizar la inocuidad y la separación de procesos, aspectos fundamentales para obtener la certificación correspondiente como productor artesanal.  plan de accion: Se desglosará el presupuesto de adecuaciones en ítems técnicos específicos: instalación de superficies lavables (paredes y pisos), adecuación de áreas de flujo lineal para evitar contaminación cruzada y sistemas de almacenamiento estancos. Asimismo, se incluirá en el cronograma legal el trámite ante el ICA para el registro del establecimiento, asegurando que los recursos cubren los requisitos de esta autoridad sanitaria. 2. Componente Financiero: Detalle de Infraestructura Observación: Identificar claramente en qué se invertirán los recursos solicitados para las adecuaciones.  Justificación: La inversión financiera guarda total coherencia con el modelo de manufactura planteado. Los recursos para infraestructura están destinados estrictamente a la transformación del espacio actual en una unidad productiva eficiente que cumpla con los estándares de calidad que el mercado institucional exige, lo cual ya está proyectado en los planos operativos inmersos en el plan de negocios. plan de accion: Se presentará una tabla detallada de obra civil que relacione cada peso solicitado con una mejora operativa directa: adecuación de puntos hidráulicos para el área de desinfección, puntos eléctricos para hornos industriales y sellado de techos. Esto garantiza que el recurso de $73.400.160 se ejecute con total transparencia técnica. 3. Componente de Impacto: Metas Cuantificables Observación: Margen de mejora en la definición de metas cuantificables a futuro. Justificación: El impacto social y económico está inmerso en la red de proveeduría local de Restrepo y en la estructura de costos. El proyecto dinamiza la economía regional al priorizar la compra de insumos naturales a productores del Meta, fortaleciendo el tejido empresarial femenino del departamento. plan de accion: Se establecerán indicadores métricos de cumplimiento para el mediano plazo: 1) Impacto Social: Formalización de 2 convenios anuales con refugios locales para apoyo nutricional. 2) Impacto Económico: Incremento del 15% anual en la compra de insumos a proveedores locales. 3) Impacto Ambiental: Implementación del 100% de empaques biodegradables en las líneas de galletas y tortas desde el primer semestre de ejecución. 4. Fortalecimiento Comercial: Acuerdos Institucionales Observación: Formalizar acuerdos comerciales con clientes recurrentes. Justificación: La estabilidad de la demanda se evidencia en las ventas históricas sostenidas desde el año 2022. La recurrencia de compra de guarderías y hogares de paso ya es un hecho fáctico que está inmerso en la validación comercial y en las proyecciones de ingresos del proyecto. plan de accion: Se aportarán cartas de intención de compra y pre-acuerdos comerciales con los clientes institucionales ya identificados en Villavicencio y Restrepo. Esto permitirá asegurar el cumplimiento de las metas de ventas desde el primer mes de operación bajo el esquema de Fondo Emprender. </t>
  </si>
  <si>
    <t>Proyecto
107326
Nombre del proyecto
PASTELERÍA CANINA Y FELINA MORDISCOLANDIA
Convocatoria
154 – 1C / Emprendimiento Femenino
Criterio observado
Componente técnico, legal, financiero, impacto y fortalecimiento comercial.
Observación del postulante
El postulante manifiesta que el proyecto ya integra el conocimiento técnico, la trayectoria comercial desde 2022 y el cumplimiento normativo requerido para la producción de alimentos para animales. Indica que las observaciones realizadas corresponden a aspectos de forma relacionados con el mayor nivel de detalle en la descripción de los rubros de adecuaciones e infraestructura, y no a la pertinencia ni coherencia de la inversión planteada.
Resumen de la observación
Se solicita precisar el detalle de las adecuaciones de infraestructura, los permisos sanitarios aplicables, la destinación específica de los recursos financieros, la definición de metas cuantificables de impacto y la formalización de acuerdos comerciales con clientes recurrentes.
Respuesta del evaluador
Revisada la observación presentada, se evidencia que el postulante propone acciones de ajuste orientadas a ampliar el nivel de detalle descriptivo del plan de negocios, especialmente en lo relacionado con adecuaciones de infraestructura, cronograma de trámites sanitarios, desagregación del presupuesto y definición de indicadores de impacto. No obstante, durante la evaluación inicial se verificó que el proyecto cumple con los criterios técnicos, legales, financieros, comerciales y de impacto exigidos por el Fondo Emprender, conforme a los lineamientos establecidos para planes de negocio del sector manufacturero de alimentos para animales. La inversión en adecuaciones fue considerada pertinente y coherente con el modelo productivo propuesto, y se encuentra enmarcada dentro de los rubros financiables permitidos, sin evidenciarse incumplimientos normativos ni desviaciones frente a los objetivos del proyecto. Las precisiones adicionales planteadas por el postulante corresponden a un mayor nivel de especificidad operativa, que no modifica la evaluación realizada ni los resultados obtenidos, dado que los aspectos observados ya fueron valorados como suficientes para la obtención del concepto emitido.
Concepto
No procede la observación del postulante. Se ratifica el concepto emitido en el informe de evaluación.
Efecto
Se mantiene el puntaje y el concepto inicialmente otorgados.</t>
  </si>
  <si>
    <t>Cordial saludo.  De acuerdo con las recomendaciones de mejora planteadas en el informe de evaluación me permito precisar que la unidad productiva proyecta el crecimiento de las ventas y de la producción con base en indicadores macroeconómicos, principalmente el IPC y el comportamiento gradual del mercado, permitiendo establecer incrementos anuales sostenibles acordes con la capacidad operativa del negocio y la realidad comercial del sector artesanal. En este sentido, las proyecciones financieras fueron realizadas de manera conservadora, evitando sobreestimar la capacidad de crecimiento de la empresa.  Es importante señalar que esta iniciativa ya se encuentra en marcha y cuenta con un producto artesanal mínimo viable que actualmente se encuentra en el mercado, permitiendo validar la aceptación del producto, la respuesta de los clientes y el funcionamiento inicial del modelo de negocio. Esto demuestra que el proyecto no parte desde cero, sino que ya cuenta con avances operativos y comerciales que respaldan su viabilidad.  La adquisición de la batidora industrial de 20 litros responde a la necesidad de fortalecer la capacidad de producción y optimizar parte del proceso de elaboración del yogurt griego. No obstante, es importante aclarar que esta maquinaria será utilizada únicamente en una etapa específica del proceso productivo, conservando las técnicas artesanales de preparación que caracterizan el producto, garantizando así su autenticidad, naturalidad y calidad artesanal. La implementación de esta maquinaria permitirá mejorar la eficiencia operativa, reducir tiempos de producción, optimizar el uso de materias primas y garantizar condiciones más seguras y rentables para el desarrollo de la actividad productiva, sin perder la esencia artesanal de la iniciativa.  En cuanto a los requisitos legales y sanitarios, como emprendedora se tiene conocimiento de los trámites necesarios para la obtención del registro sanitario ante el INVIMA. Actualmente, para efectos de la presente convocatoria, aún no se ha realizado la formalización en Cámara de Comercio, entendiendo que este constituye uno de los requisitos previos para iniciar la solicitud del registro sanitario. No obstante, dentro de los costos e impactos contemplados en el modelo financiero del proyecto, ya se incluyó el acompañamiento y asesoría especializada para adelantar los trámites relacionados con INVIMA y demás requisitos legales necesarios para la futura comercialización formal del producto.  Respecto al componente ambiental, tal como se planteó dentro de los impactos del modelo de negocio, la iniciativa promueve la sostenibilidad mediante el uso de envases de vidrio retornables, contribuyendo significativamente a la reducción del consumo de plásticos de un solo uso y fortaleciendo prácticas de economía circular.  Adicionalmente, ya se encuentra implementada una estrategia de retorno de envases, mediante la cual el cliente recibe un incentivo económico por la devolución del frasco, fomentando hábitos de consumo responsable, reutilización y conciencia ambiental dentro de los consumidores.  En relación con la generación de empleo, en una primera etapa del proyecto se genera principalmente el autoempleo de la emprendedora, permitiendo consolidar inicialmente la operación y sostenibilidad de la iniciativa. Sin embargo, de acuerdo con el crecimiento proyectado y el aumento esperado en la capacidad de producción y comercialización, se contempla la generación de tres empleos directos adicionales, entre operarios de producción y auxiliar de ventas. Asimismo, el proyecto proyecta entre 4 y 6 empleos indirectos relacionados con actividades complementarias como distribución, comercialización, suministro de materias primas y servicios asociados, tal como se encuentra contemplado dentro del impacto económico del modelo de negocio.  Adicionalmente, se han tenido en cuenta las recomendaciones realizadas en la evaluación anterior, realizando ajustes y mejoras al proyecto con el propósito de fortalecer su formulación, mejorar los aspectos técnicos, financieros, ambientales y operativos, y de esta manera aumentar las posibilidades de cumplimiento de los criterios establecidos en la convocatoria.  Por lo anterior, respetuosamente se solicita reconsiderar y realizar una nueva revisión de la evaluación del proyecto 107516 - CREAR ESP - YOGURT ARTESANAL LA OSA MAYOR, teniendo en cuenta los ajustes, aclaraciones y mejoras implementadas conforme a las observaciones realizadas</t>
  </si>
  <si>
    <t>Respuesta del evaluador: Señor(es) postulante(s):  Cordial saludo.  Una vez revisada la observación presentada y analizado nuevamente el plan de negocios, se ratifica el concepto emitido, dado que el proyecto presenta fundamentos comerciales, técnicos, legales, financieros y de impacto que soportan su clasificación como viable. El informe de evaluación evidencia que el proyecto cuenta con validación comercial previa, ventas históricas de 2.300 litros durante 2025, una base de clientes recurrentes y una propuesta diferenciada basada en producción artesanal, envases retornables y compra a proveedores locales. No obstante, se mantienen las recomendaciones orientadas a fortalecer el escalamiento operativo del proyecto. Si bien el componente técnico describe etapas claras de pasteurización, fermentación, mezcla, envasado y cadena de frío, e integra buenas prácticas de manufactura y control sanitario, el informe identifica un reto importante asociado al aumento significativo de producción frente a la capacidad histórica. La incorporación de maquinaria como la batidora de 20 litros y equipos de refrigeración respalda técnicamente el crecimiento proyectado, pero exige control riguroso de tiempos, estandarización y gestión operativa para evitar afectaciones en la calidad artesanal del producto.   Frente al recurso humano, se considera pertinente que el proyecto precise con mayor detalle si el emprendedor o administrador contará con apoyo operativo formal adicional para atender las metas de producción proyectadas. Aunque el informe concluye que la estructura financiera permite sostener la operación y generar autoempleo desde el primer año, el aumento de capacidad requiere una planeación operativa cuidadosa que permita asegurar continuidad, trazabilidad y cumplimiento de las metas comerciales sin sobrecargar la operación. En cuanto a la adecuación del local, el informe reconoce que el proyecto muestra conocimiento normativo y claridad frente al cumplimiento de la Resolución 2674 de 2013 y los requisitos exigidos por el INVIMA para productos lácteos. Sin embargo, se mantiene la necesidad de detallar cómo se adaptará el espacio físico para cumplir con áreas, flujos de proceso, condiciones sanitarias, cadena de frío y demás requisitos aplicables a la producción y comercialización de alimentos. Esta precisión resulta relevante para reducir riesgos en la etapa de implementación y garantizar que el crecimiento proyectado se realice bajo condiciones adecuadas. Respecto del cronograma de escalamiento, se ratifica que el plan debe fortalecer la ruta operativa para pasar de la producción artesanal actual a una operación con mayor capacidad instalada. El crecimiento previsto requiere definir fases, responsables, controles de calidad, tiempos de entrenamiento, pruebas de estandarización, capacidad por lote, tiempos de enfriamiento y procedimientos de inocuidad, de manera que la transición hacia equipos de mayor volumen no comprometa las características artesanales que constituyen parte esencial de la propuesta de valor.   En el componente legal, aunque el informe señala que el proyecto identifica los permisos, tiempos y actores involucrados, también recomienda establecer una ruta crítica detallada para la obtención del registro sanitario INVIMA, con tiempos claros y responsables definidos, dado que este requisito es indispensable para ampliar la comercialización. Por tanto, se mantiene la observación sobre la necesidad de precisar los plazos estimados y el seguimiento del trámite sanitario como condición crítica para el escalamiento comercial. En el componente financiero, el informe concluye que las proyecciones son coherentes con el comportamiento histórico del negocio y con el crecimiento esperado tras la inversión solicitada al Fondo Emprender por valor de $73.503.152. También identifica estructura de costos variables definida, márgenes positivos e ingresos estables proyectados. Sin embargo, el crecimiento operativo debe ser monitoreado, especialmente frente a la adquisición de clientes y la capacidad real de producción, para asegurar que las metas proyectadas se ejecuten de manera gradual, controlada y sostenible. Conforme a los criterios de evaluación aplicables al Fondo Emprender y a lo dispuesto en el Acuerdo 010 de 2019 sobre la destinación de recursos al fortalecimiento de la operación del plan de negocio, la revisión confirma que las observaciones formuladas corresponden a aspectos de mejora y gestión del riesgo, pero no desvirtúan la viabilidad integral del proyecto. Revisado el plan de negocios, se encuentra que el concepto emitido es acorde con lo evidenciado inicialmente en la evaluación.  Concepto: Se ratifica el concepto de evaluación del proyecto YOGURT ARTESANAL LA OSA MAYOR como VIABLE, con puntaje de 75,36. Se mantienen como recomendaciones fortalecer la planeación del escalamiento operativo, detallar el apoyo operativo requerido, precisar la adaptación del local a los requerimientos sanitarios, estructurar la ruta crítica del registro sanitario INVIMA y monitorear el crecimiento de producción y clientes frente a la capacidad instalada.</t>
  </si>
  <si>
    <t>Dado que mi plan de negocios evidencia una propuesta solida y bien estructurada en todos los componentes, solicito respetuosamente una revisión mas profunda, teniendo en cuenta los puntos que expongo a continuación y la plena disposición para fortalecer cada uno de los componentes evaluados, mi objetivo es mejorar la puntuación obtenida, robustecer el modelo y avanzar hacia la consolidación de Manuart conforme a los requisitos de Fondo Emprender. 1.COMPONENTE COMERCIAL MANUART cuenta con validación comercial mediante ventas reales, clientes recurrentes y experiencia en comercialización basada en: • Comportamiento histórico de ventas en temporadas especiales. • Solicitudes recurrentes de clientes para eventos, detalles personalizados y fechas conmemorativas. • Creciente demanda de productos artesanales personalizados. • Experiencia directa en atención y personalización de pedidos. • Validación del interés comercial por parte de clientes recurrentes. Asimismo, el modelo comercial contempla diferentes líneas de producto que permiten diversificar ingresos, tales como Velas decorativas, religiosas, aromáticas, empresariales, corporales, kit y ediciones especiales para fechas conmemorativas del año MANUART compite por diseño, personalización, calidad, atención, capacidad de respuesta e innovación, presentando una ventaja competitiva en el mercado local. Ejemplos: La empresa de juego Aladino buscaba un proveedor para desarrollar velas personalizadas para el día de la madre. Durante el proceso de cotización, indicaron que varios emprendimientos de Manizales, Chinchiná y Villamaría referenciaban a MANUART por calidad, personalización y exclusividad de sus diseños. Susuerte solicito 770 velas personalizadas para el día de la madre con un plazo de 4 días, evidenciando la capacidad operativa y de respuesta de MANUART para atender pedidos empresariales: 2. RESPUESTA AL COMPONENTE TÉCNICO 2. COMPONENTE LEGAL El componente técnico fue estructurado para una producción artesanal semiindustrial, el proceso incluye fundición, moldeo, secado, acabados y empaque. la capacidad instalada fue proyectada mediante procesos simultáneos y uso paralelo de 300 moldes, permitiendo continuidad operativa durante las etapas de secado. La producción proyectada es viable. La ampliación de las instalaciones permitirá optimizar la capacidad productiva y optimizar procesos de secado, almacenamiento, empaque y despacho. 3.COMPONENTE LEGAL MANUART proyecta fortalecer su formalización y ampliación operativa. Actualmente cuenta con: • Registro mercantil. • Registro cámara de comercio • RUT actualizado como facturador electrónico. Así mismo, se contempla implementar progresivamente requisitos relacionados con uso de suelo, SG-SST, manejo de residuos y normas de seguridad manufacturera. 4.COMPONENTE FINANCIERO Las proyecciones financieras fueron elaboradas con base en costos reales, precios de mercado, capacidad productiva, experiencia comercial y estacionalidad del sector comercial. El proyecto presenta una estructura financiera coherente y rentable, reflejada en: • Concepto de viabilidad. • TIR del 25%. • Coherencia entre inversión y operación. • Diversificación de líneas de producto. Respecto a los costos omitidos mencionados en la evaluación, se aclara que estos pueden incorporarse y ajustarse dentro de la estructura financiera sin afectar la viabilidad general del proyecto. Actualmente tenemos puntos de venta en las siguientes empresas con locales comerciales en físico: ? Floristería Mahe ? Tu Regalo ? Vaticano ? San José ? Catedral ? Funeraria la Aurora ? Funeraria la Fé ? Velas la Gran Luz ? Regalove ? Detalles con amor Salamina Reveedores y mayoristas con tiendas virtuales: ? Pervoit tienda ? San Valentino ? Causando Sonrisas ? Matas de mi tierra ? Caro detalles ? Jocar Shop ? 15 revendedoras mujeres amas de casa que ganan dinero vendiendo nuestros productos con una ganancia mínima del 30% Algunas tiendas 5.COMPONENTE DE IMPACTO El proyecto MANUART genera impacto económico, social y productivo mediante emprendimiento femenino, trabajo artesanal, ingresos sostenibles y proyección de empleo dentro de la economía creativa. Esto permitirá evidenciar de manera cuantificable el crecimiento y sostenibilidad del emprendimiento. SOLICITUD DE RECONSIDERACIÓN DEL PUNTAJE Se solicita considerar el puntaje otorgado a MANUART, considerando que el proyecto fue conceptuado como viable, presenta coherencia técnica y financiera, rentabilidad positiva, validación comercial real, experiencia operativa y potencial de crecimiento. Las observaciones corresponden principalmente a ampliaciones documentales que no afectan la viabilidad del modelo de negocio. Además, MANUART se compromete a fortalecer nuestra propuesta de valor, más aún cuando nuestros diseños son elaborados con ceras vegetales amigables con el medio ambiente. MANUART Emprendimiento artesanal Convocatoria 154 – 1C Emprendimiento Femenino</t>
  </si>
  <si>
    <t xml:space="preserve">Proyecto: 107578 
Nombre del proyecto: MANUART 
Convocatoria: 154 - 1C / Emprendimiento Femenino 
Criterio observado:
Componentes comercial, técnico e impacto.
Observación del postulante:
La emprendedora presenta observaciones relacionadas con el dimensionamiento técnico actual del proyecto, los avances comerciales, las validaciones realizadas dentro de un proceso de operación y la descripción de los impactos generados por la iniciativa y las intenciones de acoger recomendaciones en aspectos legales y financieros.
Resumen de la observación del postulante:
La observación solicita revisar la valoración asignada a los componentes comercial, técnico e impacto, argumentando que el plan de negocios cuenta con precisiones sobre el proceso de secado, avances comerciales, validaciones operativas y una descripción del impacto en sus diferentes dimensiones; así como de la intención de acoger recomendaciones en los demás aspectos del plan.
Respuesta del evaluador:
Una vez revisadas las observaciones presentadas por la emprendedora y el plan de negocios, se aceptan las observaciones relacionadas con el dimensionamiento técnico actual, los avances comerciales y las validaciones efectuadas dentro de un proceso de operación continua para el proceso de secado. A partir de dicha revisión, se revaloraron algunas variables de los componentes comercial y técnico.
De igual forma, se acepta la observación relacionada con el componente de impacto, teniendo en cuenta que se describen los impactos en las cuatro dimensiones y que la contribución planteada resulta clara y viable.
No obstante, las demás calificaciones y recomendaciones se mantienen, considerando las deficiencias señaladas en el informe de evaluación, especialmente frente a la necesidad de mayor respaldo cuantitativo en el mercado, coherencia operativa en algunos aspectos técnicos, precisión legal e indicadores verificables de impacto. Asimismo, no es posible aceptar información adicional o ajustes en esta fase del proceso, por lo que la revisión se limita a las precisiones procedentes dentro del contenido evaluado.
Concepto:
Se acepta la observación en los aspectos relacionados con los componentes comercial, técnico e impacto, y se ajusta el puntaje del plan de negocios, manteniendo las demás calificaciones y recomendaciones formuladas en el informe de evaluación.
Efecto:
Se modifica el puntaje del plan de negocios, pasando de 70,16 a 77,91. Se mantiene el concepto de viable y las demás recomendaciones establecidas en el informe de evaluación. 
</t>
  </si>
  <si>
    <t>Respetuosamente presentamos observaciones al informe de evaluación del proyecto Café Don Gabo S.A.S., considerando que la calificación otorgada no refleja de manera proporcional la solidez estructural del modelo ni la evidencia objetiva de su viabilidad. En el componente comercial, aunque se señala falta de precisión en variables cuantitativas, el proyecto demuestra una validación real de mercado, evidenciada en un flujo sostenido de entre 300 y 500 visitantes mensuales y en un posicionamiento consolidado en el territorio, lo cual constituye un criterio de mayor peso que las estimaciones teóricas, al tratarse de un negocio en operación activa.pdf); en este sentido, no es procedente reducir el puntaje por ausencia de mayor profundidad estadística cuando existe comportamiento de compra comprobado. En el componente técnico, la observación relacionada con la contratación de personal por seis meses no puede interpretarse como una debilidad estructural, ya que corresponde a una estrategia de optimización del flujo de caja en fase de fortalecimiento, sin afectar la continuidad real del negocio, el cual ya opera de manera permanente; adicionalmente, la capacidad instalada y la inversión proyectada guardan coherencia directa con el aumento esperado en la demanda, por lo que la lectura del evaluador descontextualiza la lógica de crecimiento progresivo y desconoce la capacidad actual demostrada. En el componente financiero, resulta improcedente considerar como debilidad lo que en realidad es una estructura coherente y respaldada por indicadores positivos, evidenciada en una TIR superior al 30% y proyecciones de crecimiento entre el 20% y el 30%, lo cual confirma de manera técnica la sostenibilidad del modelo; por tanto, no se identifican fallas que comprometan la viabilidad, sino únicamente oportunidades de ajuste formal que no deberían impactar significativamente la calificación. En cuanto al componente de impacto, si bien se sugieren mejoras en la definición de indicadores, el propio informe reconoce la contribución directa del proyecto a la economía local, al turismo rural y a la generación de empleo, por lo que existe una subvaloración de un componente que es central dentro de los objetivos de la convocatoria. En consecuencia, las observaciones planteadas corresponden a aspectos perfeccionables de presentación y no a limitaciones estructurales del modelo de negocio, evidenciándose una desproporción entre dichas observaciones y el puntaje asignado; por lo anterior, solicitamos respetuosamente la revisión integral de la calificación, considerando la operación real del negocio, la validación comercial existente, la coherencia financiera comprobada y el impacto territorial efectivo, elementos que sustentan de manera objetiva una calificación superior.</t>
  </si>
  <si>
    <t xml:space="preserve">ID Proyecto: 107579 
Nombre del proyecto: CAFÉ DON GABO SAS 
Convocatoria: 154 - 1C / Emprendimiento Femenino
Criterio observado: Componentes comercial, técnico, financiero e impacto del informe de evaluación del plan de fortalecimiento individual. El instrumento registra la iniciativa como de fortalecimiento, tipo de proyecto individual, con un asociado y seis empleos totales.
Observación del postulante: La postulante manifiesta inconformidad frente a la valoración otorgada en los componentes comercial, técnico, financiero e impacto, solicitando reconsideración del concepto y del puntaje asignado.
Resumen de la observación del postulante: La observación cuestiona que, pese a evidenciar fortalezas comerciales, técnicas, financieras y de impacto, el proyecto no hubiese obtenido una calificación superior. Se revisan especialmente las consideraciones sobre mercado, estrategias de promoción, flujo de producción, contratación del personal, proyección financiera y puntaje asociado al componente de impacto.
Respuesta del evaluador:
Apreciada emprendedora. Revisada la observación y contrastada con el plan de inversión y el concepto de evaluación, se ratifica la calificación asignada.
Con relación al componente comercial, el proyecto obtuvo una valoración favorable ya que en los aspectos de este componente fueron calificadas entre 3.33 a 3.66, gracias a la buena descripción y al flujo mensual de visitantes reportado, y aunque se describen canales digitales y atención directa, faltó precisar parámetros más robustos para dimensionar el mercado regional, así como definir con mayor detalle la frecuencia, resultados esperados y métricas de las estrategias de publicidad y promoción. 
En el componente técnico, el concepto reconoce que el proyecto describe actividades, tiempos, responsables, equipos y capacidad instalada para los servicios ofertados, lo cual evidencia coherencia operativa; no obstante, la falencia señalada se relaciona con la contratación del personal por solo seis meses en el primer año, situación que no puede considerarse una estrategia de optimización del flujo de caja, dado que subvalora los gastos de personal y afecta la consistencia de los resultados financieros presentados. 
En el componente financiero, la evaluación registró calificaciones favorables en los aspectos asociados (entre 3,33 a 4); por tanto, la debilidad principal identificada corresponde a la estimación incompleta de los gastos de personal, al considerar salarios solo por una parte del año y no por los doce meses de operación. Esta inconsistencia genera una subvaloración de los gastos de personal y distorsiona los resultados financieros presentados, pero a pesar de esto, el concepto es favorable.
Para finalizar y dar claridad del porqué del puntaje obtenido, el principal aspecto que ha afectado de manera importante el puntaje asignado (69,99) se encuentra en el componente de impacto. De manera general, el proyecto obtuvo valoraciones altas en varios aspectos evaluados, pero su naturaleza de fortalecimiento individual limita el acceso a una suma adicional importante de puntaje dentro de la matriz aplicada; por ello, el puntaje final. Para ser mas claros, se evidencian aspectos con calificaciones altas, como impacto con 3,66, metas de generación y sostenibilidad de autoempleo y puestos de trabajo con 4, e indicadores de cumplimiento con 4; sin embargo, al tratarse de un plan de fortalecimiento individual, no procede asignar mayor puntaje en criterios propios de antigüedad, proyección/asociatividad o variables aplicables a esquemas asociativos, por lo que dichos aspectos fueron registrados con calificación de 0 cuando correspondía. Si se hubiera tratado de un proyecto asociativo en el que se pudiera calificar la variable de “Antigüedad: Tiempo de Funcionamiento” con 4 (que es cuando las asociaciones demuestran más de 3 años de funcionamiento continuo), el proyecto pasaría inmediatamente a tener un puntaje de 85,39. 
Concepto: Revisado el plan de negocios, el plan de inversión y el concepto de evaluación, se encuentra que lo conceptuado es acorde con la información inicialmente registrada y evaluada. Con estas explicaciones esperamos que se pueda entender el puntaje obtenido pese a contar con buenas calificaciones en los aspectos evaluados. La observación no desvirtúa las oportunidades de mejora identificadas en mercado, frecuencia y resultados de promoción, proyección anual del personal ni las limitaciones de puntaje aplicables por tratarse de un fortalecimiento individual.
Efecto: Se ratifica el concepto y el puntaje asignado.
</t>
  </si>
  <si>
    <t>Cordial saludo,  Respetuosamente solicito la revisión y reconsideración de la calificación global asignada al proyecto, teniendo en cuenta que la información registrada en la plataforma se encuentra limitada por la restricción de espacio disponible en cada uno de los campos del formulario, lo que condicionó el nivel de detalle que podía ser incluido en la descripción de algunos componentes.  Frente a la observación relacionada con la cuantificación del mercado objetivo que respalde las proyecciones de ventas del primer año, se aclara que esta sí fue desarrollada dentro del proyecto en los apartados de cliente, consumidor y justificación de ventas. En estos se estableció un mercado potencial aproximado de 345.000 personas en la zona de influencia correspondiente a Francisco Antonio Zea, Castilla y Robledo, a partir de variables demográficas y condiciones del entorno.  Sobre esta base se realizó la segmentación del consumidor objetivo, identificando hábitos de consumo de alimentos fuera del hogar, con frecuencias recurrentes entre 3 y 6 veces por semana y entre 12 y 20 consumos mensuales por persona, lo que permite caracterizar una demanda constante dentro del área de influencia.  A partir de esta cuantificación y segmentación del mercado se definió una capacidad operativa del negocio entre 45 y 60 clientes diarios, la cual constituye la base directa de conversión del mercado potencial en demanda efectiva, junto con el ticket promedio proyectado y la operación en punto físico y canales digitales, lo que sustenta la proyección de ventas del primer año por valor de $220.300.000.  En relación con la observación sobre el fortalecimiento de indicadores explícitos de impacto, se aclara que estos se encuentran integrados dentro del componente financiero del proyecto, el cual contempla las proyecciones de ingresos, la estructura de nómina por cargos y el crecimiento del negocio, permitiendo evidenciar de manera cuantitativa el incremento en ingresos, la generación de empleo y la sostenibilidad del modelo en el tiempo.  Respecto al componente técnico, frente a la observación sobre precisar el funcionamiento operativo durante los primeros meses mientras se completa el equipo operativo, se aclara que el proyecto contempla una fase preoperativa de tres meses, durante la cual no se desarrolla producción ni preparación de productos para comercialización.  En este sentido, durante este periodo no aplica la definición de un protocolo operativo de preparación de productos, ya que la etapa corresponde exclusivamente a actividades de alistamiento, adecuación del punto, implementación de procesos, pruebas internas y organización logística previa al inicio de la operación comercial.  Por lo anterior, la preparación de productos y la ejecución del proceso operativo de cocina inician formalmente a partir del mes cuatro, momento en el cual se activa la operación comercial y se vincula el personal operativo definido en el proyecto. En coherencia con lo anterior, esta fase preoperativa explica que no se registren ventas de productos durante los tres primeros meses del primer año en el segmento de proyección de ventas, dado que en dicho periodo no existe operación comercial ni producción.  En cuanto a la observación sobre el ajuste del presupuesto, se reconoce la existencia de una repetición en la inclusión del sistema POS, la cual será corregida para garantizar la adecuada consolidación del rubro.  Asimismo, se aclara que no existe duplicidad en el equipo de cómputo, ya que el ítem inicialmente mencionado corresponde en realidad a la cafetera industrial por valor de $10.000.000, la cual se encuentra clasificada dentro del rubro de adquisición de maquinaria, equipos y software, al ser un activo esencial para la operación del establecimiento. Esto mismo, se puede evidenciar en el segmento Proceso Técnico al incluirse la cafetera industrial como parte del equipo o maquinaria requerida para la producción del producto Refrescos y Café.  En relación con la clasificación del menaje, se aclara que esta es correcta y responde a dos funciones operativas diferenciadas dentro del negocio. El “menaje de cocina y comedor” corresponde a los elementos utilizados en la preparación, servicio y consumo de alimentos, mientras que el “menaje para exhibición de repostería” corresponde exclusivamente a los elementos destinados a la presentación, conservación y rotación de productos en vitrina, sin que exista duplicidad sino segmentación funcional del inventario.  En conjunto, las observaciones realizadas corresponden principalmente a aspectos de mayor explicitación dentro de la herramienta proporcionada, más que a inconsistencias estructurales del proyecto. El modelo presentado integra de forma coherente la operación actual del negocio, la estructura financiera, el impacto y la proyección comercial, sustentado en un establecimiento que ya se encuentra en funcionamiento con procesos operativos validados y generación de ingresos diarios.  Por lo anterior, de manera muy respetuosa, solicito que se reconsidere la calificación del proyecto, teniendo en cuenta estas precisiones adicionales que complementan la información consignada inicialmente en el formulario.  Muchas gracias por la atención prestada.</t>
  </si>
  <si>
    <t>Respuesta a observación – Fondo Emprender
Proyecto: 107606
Nombre del proyecto: TINTO LAB
Convocatoria: 154 – 1C / Emprendimiento Femenino
Criterio observado: Evaluación integral del plan de negocios — componentes comercial, técnico, legal, financiero e impacto.
Observación del postulante
La postulante solicita la revisión del resultado de evaluación, manifestando que el plan de negocios cuenta con operación real, ingresos comprobables, claridad técnica y pertinencia frente a los objetivos de la convocatoria, por lo que considera procedente una valoración superior.
Resumen de la observación
La solicitud se orienta a la reconsideración del puntaje asignado, indicando que las observaciones formuladas corresponden a oportunidades de mejora y no a debilidades estructurales que afecten la viabilidad del proyecto.
Respuesta del evaluador
Revisada la observación presentada y contrastada nuevamente con el informe de evaluación del proyecto TINTO LAB, se evidencia que los aspectos señalados por la postulante ya fueron considerados dentro del análisis integral realizado. El informe establece que el proyecto pertenece al sector Alojamiento y servicios de comida, ubicado en Antioquia – Medellín, con puntaje de 83,65 y concepto VIABLE.
En el componente comercial, el informe reconoce que TINTO LAB presenta una base comercial bien construida y coherente con el contexto del barrio donde opera en Medellín, con cliente y consumidor claramente identificados, análisis sólido de competencia y estrategia de canales mediante punto físico, domicilios por canal propio y plataformas digitales; no obstante, recomienda respaldar las proyecciones con una cuantificación más concreta del mercado objetivo.
En el componente técnico, el informe señala que el proyecto cuenta con una descripción técnica clara y detallada, productos bien definidos, procesos estandarizados, buenas prácticas de manufactura, capacidad instalada acorde al volumen esperado y operación ya en funcionamiento; sin embargo, identifica como oportunidad puntual precisar el funcionamiento durante los primeros meses mientras se completa el equipo operativo.
En el componente legal, el informe indica que TINTO LAB presenta una estructura adecuada para su tamaño y actividad económica, contempla registro mercantil, RUT, impuestos locales, uso de suelos, licencia sanitaria y certificado de bomberos, además de afiliación al sistema de seguridad social del personal; como aspecto de mejora, recomienda verificar si aplica algún requisito adicional ante la autoridad sanitaria local o INVIMA.
En el componente financiero, el informe concluye que existe coherencia entre ventas proyectadas, costes, gastos y equipo de trabajo, que el valor solicitado al Fondo Emprender por $73.000.000 se ajusta a los topes establecidos para proyectos individuales y que el flujo de caja proyecta resultados positivos desde el primer año; no obstante, recomienda revisar el supuesto de inicio pleno de ventas desde el mes cuatro, el impacto de mano de obra y comisiones de plataformas sobre el margen, y la posible duplicidad en equipos de cómputo/POS.
En el componente de impacto, el informe destaca que la lideresa Felipa Saavedra Saavedra cumple un rol activo, real y permanente en la gestión y operación del negocio, que el negocio ya se encuentra en operación con ingresos diarios, que contribuye a la autonomía económica de la beneficiaria y que prioriza la contratación de mujeres del sector; adicionalmente, recomienda fortalecer el componente con indicadores explícitos de cambio en ingresos y sostenibilidad a medio plazo.
Por lo anterior, las recomendaciones formuladas corresponden a ajustes de planeación, control presupuestal, verificación normativa e indicadores de impacto, los cuales fueron debidamente ponderados en la calificación final y no desvirtúan la viabilidad general del proyecto. El informe concluye que TINTO LAB demuestra coherencia integral entre los componentes comercial, técnico, legal, financiero y de impacto, con oportunidades de mejora manejables que no comprometen la sostenibilidad general del negocio.
Concepto
Revisada la observación y el informe de evaluación, se concluye que el concepto emitido es consistente con los hallazgos identificados. Por tanto, se ratifica el concepto VIABLE del proyecto TINTO LAB.
Efecto
Se ratifica el puntaje de 83,65 y el concepto VIABLE, sin modificación. Las observaciones presentadas se consideran oportunidades de fortalecimiento para la etapa de ejecución del plan de negocios y no generan ajuste en el resultado de la evaluación</t>
  </si>
  <si>
    <t xml:space="preserve">Por medio de la presente, nos permitimos manifestar nuestra inconformidad frente al resultado publicado dentro de la Convocatoria No. 154 – Emprendimiento Femenino del Fondo Emprender, en el cual el proyecto identificado como 107635 – CREAR ESP – PLANETARIO DE BOYACÁ aparece en estado “Plan de Negocio No Evaluado”. En atención a lo anterior, solicitamos de manera respetuosa se realice una nueva revisión del proceso y del estado asignado al proyecto, teniendo en cuenta que el mismo cumplió oportunamente con los requisitos y condiciones establecidos en los términos de referencia de la convocatoria, así como con el cargue de la totalidad de documentos exigidos dentro de la plataforma del Fondo Emprender. En la plataforma se encuentran debidamente cargados y disponibles para validación los siguientes documentos: Plan de negocio. Informe de acreditación. Anexo 5: antecedentes disciplinarios, penales y contractuales. Anexo 6: antecedentes fiscales. Anexo 7: antecedentes judiciales. Anexo 8: medidas correctivas RNC. Anexo 13: Registro de Deudores Alimentarios Morosos – REDAM. Anexo 14: autorización para consulta de inhabilidades por delitos sexuales de la representante legal Nancy Ortega Beltrán. Documento de identidad. Certificado de estudio. Todos los documentos anteriormente relacionados fueron cargados conforme a los lineamientos establecidos por la convocatoria y dentro de los plazos definidos por la entidad, razón por la cual no se evidencia causal que justifique que el proyecto figure en estado “No Evaluado”. Adicionalmente, es importante señalar que el proyecto cuenta con una formulación técnica, financiera y operativa adecuada, estructurada conforme a los lineamientos establecidos por el Fondo Emprender. De igual manera, corresponde a una iniciativa liderada por una mujer emprendedora del municipio de Tunja, quien cumple con los requisitos de participación exigidos para la Convocatoria No. 154 – Emprendimiento Femenino. Asimismo, el plan de negocio presenta condiciones de viabilidad y pertinencia, fue validado en su proceso de formulación y cumple con los términos de referencia establecidos para la presente convocatoria, evidenciando coherencia entre sus componentes técnicos, comerciales, financieros y de impacto, así como alineación con los objetivos de fortalecimiento empresarial y generación de oportunidades promovidos por el Fondo Emprender. Por lo anterior, solicitamos atentamente se efectúe una revisión exhaustiva del expediente y de la documentación cargada en la plataforma, así como la validación del estado actual del proyecto, con el fin de garantizar el debido proceso y permitir que el plan de negocio continúe con la etapa de evaluación correspondiente en igualdad de condiciones frente a los demás participantes de la convocatoria. Agradecemos de antemano la atención prestada a la presente solicitud y quedamos atentos a cualquier aclaración, observación o requerimiento adicional que se considere necesario para facilitar el proceso de verificación y evaluación del proyecto. </t>
  </si>
  <si>
    <t>NOMBRE DEL PROYECTO:  PLANETARIO DE BOYACÁ
ID Proyecto: 107635
Convocatoria: 154 - 1C / Emprendimiento Femenino CREAR
Señor(es) postulante(s): 
Cordial saludo,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archivo Excel, denominado “Necesidades y requerimientos”, específicamente en el subtítulo “Gastos antes de iniciar (Preoperativos)”, en el cual se registró como rubro financiable el concepto “Permisos, licencias y registros”, especificando dentro de la descripción el pago de “Cámara de Comercio”, pese a que dicho concepto corresponde a un gasto expresamente no financiable conforme a la reglamentación aplicable.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El presente documento constituye una observación técnica de carácter urgente y respetuosa frente al informe de evaluación del proyecto Aura de Oro, identificado con el código 107639. Tras analizar el puntaje asignado de 64,63 y el concepto de No Viable, es imperativo manifestar una profunda preocupación y extrañeza ante la regresión en la calificación obtenida. Resulta técnicamente inexplicable que, tras haber obtenido un puntaje de 89,57 en la primera evaluación, el proyecto sufra una reducción tan drástica en su valoración en esta segunda instancia, especialmente cuando el ejercicio de reformulación se centró exclusivamente en ajustar, corregir y potenciar cada uno de los puntos sugeridos por el comité evaluador anterior. Esta contradicción valorativa genera una incertidumbre metodológica, pues se esperaría que un proyecto que ya era robusto y que fue objeto de mejoras adicionales, evolucionara hacia la excelencia y no hacia una pérdida de vigencia técnica.  En el componente comercial, el informe actual reconoce una caracterización clara del cliente y una comprensión adecuada del mercado de joyería en Florencia, valorando la transparencia y la certificación del oro como elementos diferenciadores. No obstante, se plantean ahora dudas estructurales que no fueron determinantes en la evaluación anterior, donde el proyecto casi alcanza la perfección en su puntaje. Es contradictorio que los mismos pilares comerciales que antes fueron avalados con alta calificación, hoy sean cuestionados o considerados insuficientes. Aura de Oro ha demostrado con cifras y análisis de momentos de consumo que su modelo no solo es pertinente, sino que cuenta con una validación de mercado superior a la media, por lo que la caída en el puntaje en este apartado carece de un sustento técnico coherente con el historial del proceso.  Respecto al componente técnico y legal, el informe señala debilidades que resultan sorprendentes dado que en esta segunda entrega se profundizó precisamente en el soporte normativo y en la estructura operativa. El proyecto presenta una TIR del 32%, una rentabilidad excepcional para el sector de comercio de productos nuevos en establecimientos especializados, lo que demuestra una salud financiera envidiable. Resulta incongruente que, poseyendo una rentabilidad tan sólida y habiendo ajustado los procesos operativos según las recomendaciones previas, el componente técnico sea calificado de forma que comprometa la viabilidad total. Se ha realizado un esfuerzo exhaustivo por alinear la dinámica del mercado del oro con la operación administrativa, por lo que se solicita una revisión que explique bajo qué criterios técnicos un proyecto que mejoró sus procesos termina siendo valorado con 25 puntos menos que en su versión original.  Desde la perspectiva del impacto y sostenibilidad, el proyecto Aura de Oro ha fortalecido su visión social y su compromiso con la generación de empleo en el Caquetá, alineándose con las metas de empoderamiento femenino de la convocatoria 154-1C. El hecho de que se califique como No Viable una iniciativa que ya había demostrado solvencia y que ha integrado mejoras en su medición de impacto, sugiere una falta de trazabilidad en el proceso de evaluación entre turnos. No es lógico que los ajustes realizados para potenciar el proyecto hayan derivado en una percepción de menor calidad. La estructura financiera y comercial del negocio está lista para la ejecución, y la emprendedora ha demostrado una capacidad de resiliencia y mejora continua que debe ser valorada positivamente por el Fondo Emprender.  En conclusión, se solicita de manera formal y enfática una reevaluación integral del proyecto 107639. Es necesario que se aclare la inconsistencia entre el puntaje histórico de 89,57 y el actual de 64,63, garantizando que se valore el esfuerzo de ajuste realizado. Aura de Oro es una unidad económica con una rentabilidad probada, un mercado cautivo y una estructura operativa que fue corregida siguiendo los lineamientos institucionales. Se confía en que una revisión objetiva permitirá recuperar la senda de la viabilidad, reconociendo que un proyecto mejorado no puede, bajo ninguna lógica técnica, obtener una calificación significativamente menor que su versión anterior. Se requiere que el comité evaluador analice la coherencia del proceso para asegurar que el capital semilla sea asignado a iniciativas que, como esta, han demostrado rigor, transparencia y una alta probabilidad de éxito en el territorio</t>
  </si>
  <si>
    <t>Revisada la observación presentada, se precisa que cada proceso de evaluación del Fondo Emprender se realiza de manera independiente, con base en la información registrada y visible en la versión del plan de negocios sometida a evaluación en la respectiva convocatoria, conforme a los criterios metodológicos y normativos vigentes. En este sentido, los puntajes obtenidos en evaluaciones anteriores no constituyen un precedente vinculante ni garantizan la repetición de resultados, dado que pueden variar en función de los ajustes realizados, del nivel de consistencia de la información presentada y de la aplicación de la matriz de evaluación correspondiente.
En el componente comercial, el informe reconoce una adecuada caracterización del cliente y elementos diferenciadores como la certificación y transparencia del oro. No obstante, la evaluación identificó debilidades en la sustentación de la validación de mercado, la coherencia entre los momentos de consumo proyectados y la capacidad real de absorción del mercado, lo cual incidió de manera significativa en la calificación asignada a este componente.
Respecto al componente técnico y legal, si bien la observación señala un fortalecimiento del soporte normativo y de los procesos operativos, la evaluación evidenció inconsistencias en la articulación entre la operación administrativa, los controles propios del comercio de metales preciosos y los requisitos legales específicos de la actividad, lo que representa riesgos técnicos y normativos que afectan la viabilidad integral del proyecto.
En cuanto al componente financiero, la Tasa Interna de Retorno reportada refleja una rentabilidad proyectada favorable; sin embargo, la evaluación no se fundamenta únicamente en indicadores financieros aislados, sino en la coherencia entre estos, la estructura de costos, la sostenibilidad del flujo de caja y su correspondencia con los supuestos comerciales y operativos. Las inconsistencias identificadas en estos supuestos limitaron la valoración positiva del componente.
Finalmente, en el componente de impacto, se reconoce el enfoque social y la alineación con los objetivos de empoderamiento femenino de la convocatoria. No obstante, el impacto social, por sí solo, no compensa las debilidades identificadas en los componentes estructurales del plan de negocios, los cuales son determinantes para la declaratoria de viabilidad.
En consecuencia, la disminución del puntaje y el concepto de no viabilidad no obedecen a una regresión arbitraria, sino a la valoración técnica de la información presentada en esta versión del proyecto, conforme a los criterios aplicables.</t>
  </si>
  <si>
    <t>El presente ejercicio de observación técnica se realiza con el propósito de manifestar una postura respetuosa y fundamentada frente al informe de evaluación emitido para el proyecto Amaranta Joyas, identificado con el código 107671 en la convocatoria 154-1C de Emprendimiento Femenino. Tras un análisis riguroso del puntaje obtenido de 80,18 y el concepto de viable, se considera que existe una subvaloración del estado de madurez y la solvencia técnica de la propuesta. Esta es la segunda ocasión en que el plan de negocios se somete a evaluación, y para esta entrega se han integrado con absoluta minuciosidad cada una de las recomendaciones, ajustes y sugerencias planteadas en la primera fase. Se estima que el proyecto ha alcanzado un nivel de robustez tal que lo posiciona como una unidad económica lista para la ejecución inmediata de recursos, por lo que se sugiere de manera cordial una segunda revisión que permita ajustar la calificación a la realidad técnica presentada en el formulario.  En lo referente al componente comercial, el informe de evaluación reconoce una caracterización adecuada del mercado y una propuesta de valor alineada con las necesidades de transparencia y ahorro patrimonial que demandan los clientes en Florencia. No obstante, se mencionan oportunidades de mejora en la medición de impactos que, a juicio del equipo formulador, ya se encuentran plenamente justificadas y detalladas en el cuerpo del proyecto. Amaranta Joyas no es solo una iniciativa de comercialización, sino un modelo de negocio que ha validado sus canales de distribución y su estrategia de fidelización en un mercado competitivo. La diferenciación basada en la certificación de autenticidad del oro no es solo una promesa comercial, sino un pilar operativo que garantiza la confianza del consumidor y la sostenibilidad de los ingresos. Esta madurez en la lectura del mercado y la solidez de las estrategias de mercadeo digital y presencial deberían traducirse en una valoración más alta que refleje la baja incertidumbre comercial del proyecto.  En cuanto al componente técnico y legal, el informe señala la necesidad de fortalecer la formalización normativa y consolidar procesos operativos. Ante esto, se aclara que en esta segunda formulación se ha incluido un mapa de actores estratégicos y una ruta de cumplimiento legal que supera los estándares básicos de formalización. Se han identificado claramente las entidades de gestión y los gremios de joyeros a nivel nacional que respaldarán la operación, asegurando que el negocio nazca bajo una estructura de legalidad total y transparencia técnica. La proyección financiera, que arroja una Tasa Interna de Retorno del 32%, no es un dato aislado, sino el resultado de una optimización de la estructura de costos y una diversificación de ingresos que garantiza la rentabilidad incluso en escenarios de fluctuación del mercado. Se considera que la eficiencia operativa demostrada en el plan de negocio es suficiente para mitigar cualquier riesgo técnico percibido durante la evaluación.  Desde la dimensión del impacto social y territorial, Amaranta Joyas se alinea de manera orgánica con los Objetivos de Desarrollo Sostenible y los planes de desarrollo local, promoviendo el trabajo decente y la igualdad de género. El proyecto tiene una vocación clara de generar empleo digno y de contribuir a la economía creativa y popular en el Caquetá, integrándose en las políticas públicas municipales de apoyo al emprendimiento femenino. Esta visión integral del negocio, que combina la rentabilidad económica con la responsabilidad social y ambiental, es un testimonio del estado de madurez de la propuesta. No se trata de una idea en fase de experimentación, sino de una empresa planificada para perdurar y escalar, cuya estructura técnica ha sido pulida hasta alcanzar la excelencia exigida por el Fondo Emprender.  Por todo lo expuesto, se solicita de manera muy atenta una reevaluación del puntaje global del proyecto 107671. Se cree firmemente que el rigor aplicado en esta segunda formulación, al haber subsanado todos los puntos críticos señalados anteriormente, hace al proyecto merecedor de una calificación que reconozca su preparación para la asignación de capital semilla. El compromiso de la emprendedora con la mejora continua es evidente en cada sección del documento, y se confía en que una revisión detallada de la coherencia entre las metas de ventas, el presupuesto y los indicadores de impacto permitirá elevar la valoración. Obtener un puntaje más acorde a la realidad del proyecto no solo validará el esfuerzo técnico realizado, sino que asegurará que una iniciativa con alto potencial de sostenibilidad y generación de valor en el territorio cuente con el respaldo necesario para su puesta en marcha definitiva.</t>
  </si>
  <si>
    <t>Revisada la observación presentada y contrastada con el plan de negocios y el informe de evaluación, se concluye que la calificación asignada se fundamenta en la aplicación objetiva de los criterios establecidos por el Fondo Emprender. Si bien el proyecto evidencia avances relevantes y una estructuración adecuada que permiten su calificación como viable, las oportunidades de mejora identificadas en los componentes comercial, técnico y legal corresponden a elementos que, de acuerdo con la metodología de evaluación, inciden en la ponderación del puntaje sin afectar la viabilidad del plan. La observación expone una apreciación subjetiva del nivel de madurez del proyecto, sin evidenciar errores, omisiones o inconsistencias técnicas en la evaluación realizada.</t>
  </si>
  <si>
    <t xml:space="preserve">Santa Rosa de Cabal, Mayo 14 de 2026  Señores  FONDO EMPRENDER Bogotá D.C  Asunto. Respuesta a observaciones y recomendaciones realizadas por el evaluador. Convocatoria. 154 – 1c emprendimiento femenino. Proyecto: FRUTA CONGELADA LA GRANJA. ID Proyecto: 107746  Como respuesta al análisis técnico y las recomendaciones realizadas al proyecto FRUTA CONGELADA LA GRANJA SAS, con ID 107746. queremos realizar una observación frente al documento publicado en Excel, donde se evidencia que el puntaje obtenido fue de 55.88 dando una valoración de NO VIABLE, pero en el informe de evaluación cargado en plataforma aparece con un puntaje obtenido de 74.32 con un concepto de evaluación VIABLE, por tal razón solicito amablemente se tenida en cuenta esta calificación del informe para que sea tenido en cuenta en el Excel.  Adicionalmente, frente al análisis realizado a cada componente, presentamos las siguientes acciones de mejora y aclaraciones frente a cada uno de los componentes evaluados: 1.COMPONENTE COMERCIAL Agradecemos el reconocimiento realizado a nuestra propuesta de valor, especialmente frente a la diferenciación del producto como fruta congelada en trozos, sin conservantes ni aditivos, alineada con las tendencias actuales de alimentación saludable y con las necesidades específicas del canal HORECA. Con relación a la recomendación de profundizar en las estrategias de captación y fidelización, nos permitimos informar que el proyecto tiene implementado un sistema de seguimiento comercial basado en indicadores claros y medibles, entre ellos: • Frecuencia de compra mensual por cliente. • Indicador de recompra. • Número de clientes activos (1.200) y nuevos por mes (8 evaluados con la recompra). • Nivel de satisfacción del cliente. • Tiempo promedio de entrega. Adicionalmente, tenemos una segmentación comercial donde clasificamos los clientes por tipo de negocio (restaurantes, panaderías, supermercados, hoteles y procesadores de alimentos), capacidad de compra y comportamiento de consumo, lo que ha permitido diseñar estrategias más específicas y efectivas para cada segmento, esta información esta descrita en el perfil del cliente y perfil del consumidor en el plan de negocios. Como estrategia de fidelización, se desarrollan actualmente acciones como: • Atención personalizada y acompañamiento postventa. • Entregas programadas según necesidades del cliente. • Beneficios por volumen y permanencia. • Muestras comerciales para lanzamiento de nuevos productos. Así mismo, se está fortaleciendo la presencia digital, en redes sociales, buscando consolidar aún más, las relaciones comerciales de largo plazo y aumentar la participación en el mercado regional. 2.COMPONENTE TÉCNICO Se destaca la solidez del componente técnico y la pertinencia de la inversión solicitada para solucionar el cuello de botella identificado en la línea de guanábana, producto que actualmente representa aproximadamente el 40% de nuestras ventas. Frente a la observación relacionada con la asignación de tiempos, cargas laborales e indicadores de productividad, el proyecto implementó una planeación operativa detallada, incorporando herramientas de control y seguimiento para cada proceso productivo, contemplado en la descripción del proceso y en la experiencia que hemos tenido en estos 16 años de producción. Entre las acciones que se encuentran definidas y se evalúan actualmente están: • La estandarización de tiempos por proceso (lavado, despulpado, empaque, sellado y congelación). • Definición de metas de productividad por operario. • Registro diario de producción y rendimiento. • Indicadores de eficiencia operativa y aprovechamiento de materia prima. • Control de tiempos muertos y reprocesos. • Evaluación periódica de cargas laborales. En cuanto al personal vinculado por prestación de servicios, se tienen estipuladas las funciones, tiempos de dedicación y honorarios, garantizando coherencia entre las actividades ejecutadas y las necesidades identificadas en nuestro proceso, tanto productivo, comercial y de distribución.  La adquisición de la desmotadora y la marmita no solo incrementará la capacidad productiva, sino que permitirá mejorar significativamente la inocuidad, reducir la manipulación manual y optimizar los tiempos de procesamiento, fortaleciendo la competitividad y sostenibilidad de la empresa.  En conclusión, pasaremos de 200 kilos por día a 1.400 kilos; lo que permite proyectarnos en adquirir un mayor número de órdenes de compra y poder ampliar nuestro indicador en la adquisición de nuevos clientes.  COMPONENTE LEGAL Atendiendo la recomendación relacionada con gestión documental, trazabilidad y formalización de relaciones con proveedores, nos permitimos informar que en este momento se aplican los siguientes registros, lo que nos permite tener documentada la trazabilidad de cada uno de los proveedores. • Formatos de trazabilidad desde recepción hasta producto terminado. • Registro de lotes y control de proveedores. • Estandarización documental de procesos. • Formalización gradual de acuerdos comerciales y condiciones de suministro con proveedores estratégicos. • Fortalecimiento de registros de calidad e inocuidad. Estas acciones permiten consolidar una operación organizada, trazable y alineada con las exigencias del sector alimentario, facilitando el crecimiento sostenible del negocio. 4.COMPONENTE FINANCIERO Frente a este componente se consideró coherente, viable y sostenible; con respecto a la recomendación de ampliar el detalle de las contrapartidas y el sustento de algunos indicadores financieros se observa lo siguiente:   En relación a las contrapartidas, se aclara que este es un indicador que es dado automáticamente en el formato del plan de negocio, ante lo cual el emprendedor no tiene el manejo del mismo.  Frente a los indicadores financieros, la proyección financiera del proyecto está sustentada en una demanda real existente (7.500 kilos mensuales), clientes activos y una necesidad concreta de fortalecimiento productivo, lo cual brinda mayor seguridad sobre la sostenibilidad y capacidad de crecimiento de la empresa; se implementa un sistema interno de control financiero que permite realizar seguimiento permanente a costos, gastos, rentabilidad y crecimiento comercial, facilitando una toma de decisiones más oportuna y estratégica; entre los indicadores que se tiene en cuenta están: • Condiciones de negociación con proveedores. • Tiempos y políticas de pago. • Aportes propios y destinación específica. • Indicadores financieros de seguimiento. • Flujo de caja operativo mensual. • Punto de equilibrio. 5.COMPONENTE IMPACTO Agradecemos el reconocimiento al impacto económico, social, ambiental y tecnológico del proyecto.  Con relación a la recomendación de fortalecer la definición de alianzas estratégicas, nos permitimos indicar que tenemos relaciones con actores clave del territorio, orientadas en el fortalecimiento de la competitividad, el abastecimiento y la sostenibilidad del negocio. Entre las alianzas que se tienen se encuentran: • Productores agrícolas locales para garantizar abastecimiento constante y reducción de pérdidas postcosecha. • Instituciones de formación y asistencia técnica para fortalecimiento empresarial y mejora continua. • Clientes estratégicos del canal HORECA para desarrollo de productos ajustados a sus necesidades. • Entidades de apoyo empresarial y comercial para fortalecimiento de procesos comerciales y de innovación. Asimismo, se tienen establecidos indicadores de medición de impacto relacionados con: • Empleos generados y retenidos. • Incremento de capacidad productiva. • Disminución de desperdicios. • Aprovechamiento de subproductos. • Crecimiento en ventas. • Número de productores beneficiados. Estas acciones permiten medir de manera objetiva el impacto del proyecto en el territorio y asegurar su sostenibilidad a largo plazo. En conclusión, FRUTA CONGELADA LA GRANJA S.A.S es una empresa que ya se encuentra operando, con experiencia de 16 años en el mercado, clientes consolidados y una necesidad real de fortalecimiento productivo para responder al crecimiento de la demanda. Las recomendaciones realizadas por el equipo evaluador han sido recibidas con total disposición y compromiso, y serán incorporadas como parte de nuestro proceso de mejora continua. Consideramos que este acompañamiento fortalece aún más nuestro proyecto y nos permite avanzar hacia una operación más organizada, eficiente y competitiva. Reiteramos nuestro compromiso con la generación de empleo, el fortalecimiento agroindustrial regional, la inocuidad alimentaria y el crecimiento sostenible del territorio.  Agradecemos nuevamente la evaluación realizada y la oportunidad de participar en esta convocatoria.  </t>
  </si>
  <si>
    <t xml:space="preserve">Proyecto: 107746
Nombre del proyecto: FRUTA CONGELADA LA GRANJA
Convocatoria: 154 - 1C / Emprendimiento Femenino 
Criterio observado: Concepto general y puntaje de evaluación
Observación del postulante:
El postulante manifiesta incongruencia entre el puntaje consignado en el archivo consolidado en Excel y el puntaje indicado en el informe de evaluación, solicitando la modificación del concepto y del puntaje del proyecto.
Resumen de la observación:
Se solicita aclarar y, de ser procedente, ajustar el puntaje y el concepto final del proyecto debido a diferencias entre los documentos de evaluación, así como revisar las calificaciones otorgadas en los diferentes componentes.
Respuesta del evaluador:
Revisada la observación presentada, se identifica una incongruencia entre el puntaje consignado en el archivo consolidado en Excel y el informado en el concepto de evaluación, por lo cual pedimos disculpas por el error en el cargue de información. En consecuencia, se precisa que el puntaje real obtenido por el proyecto en la evaluación integral fue de 74,32 puntos, lo cual corresponde a un concepto VIABLE.
En el componente comercial, la calificación otorgada fue excelente en todos los aspectos evaluados. Las recomendaciones consignadas en el informe corresponden exclusivamente a oportunidades de mejora y no a debilidades que afecten la calificación asignada.
Respecto al componente técnico, si bien las observaciones del postulante frente a la asignación de tiempos son pertinentes como recomendaciones para la operación futura del negocio, en la evaluación se evidenció la necesidad de profundizar en la descripción del flujo de producción y en los requisitos del personal, de manera que se relacione la duración de las tareas con la capacidad productiva. Adicionalmente, no se cuenta con información suficiente que permita evaluar la razonabilidad del valor estimado para la prestación de servicios del domiciliario, al no detallarse jornada, medios ni logística asociada. Estas situaciones justifican las calificaciones otorgadas, las cuales se encuentran entre 3,33 y 3,66, conforme a los criterios de evaluación vigentes.
En el componente legal, el proyecto obtuvo la máxima calificación, por lo que las observaciones realizadas corresponden a recomendaciones de mejora y no a falencias identificadas. Se reconoce la adecuada implementación de estrategias relacionadas con la trazabilidad y la documentación de los procesos y proveedores.
En cuanto al componente financiero, todos los aspectos fueron calificados como excelentes, con excepción del subcriterio de indicadores, el cual obtuvo 3,66, debido a la falta de desarrollo descriptivo de las contrapartidas. Aunque el indicador se genera de forma automática, es necesario complementar con la descripción de las acciones asociadas, conforme a los lineamientos del Fondo Emprender.
Finalmente, en el componente de impacto, el aspecto de medición del impacto fue calificado con la máxima puntuación, manteniéndose las recomendaciones como oportunidades de fortalecimiento, pero el aspecto de mapa de actores se calificó como bueno (no excelente), ya que se nombran actores relevantes y se ubican territorialmente, pero la descripción del apoyo o colaboración es breve o poco específica, reconociendo de esta forma el valor de las alianzas, aunque sin desarrollo narrativo. Esto no desmerita sus estrategias desarrolladas con proveedores y clientes para alcanzar la escala actual de producción. Ahora bien, 
Por otra parte, es oportuno decir que se aprecia el esfuerzo de la emprendedora no solo en la formulación del presente plan de negocios sino en la conformación operativa de la empresa, y que en términos generales los aspectos calificados obtuvieron buenas calificaciones, pero tararse de un proyecto individual, existen algunos ítems que por su naturaleza no son objeto de calificación, lo que se refleja en el puntaje final obtenido.
Concepto: VIABLE
Efecto:
Se ajusta el puntaje final del proyecto en el consolidado con 74,32 puntos y se ratifica el concepto de viabilidad.
</t>
  </si>
  <si>
    <t>Asunto: Solicitud respetuosa de Reevaluación – Proyecto 107769 “Variedades SBD” Estimados miembros del Jurado del Fondo Emprender: Agradezco sinceramente la calificación de 66.37 puntos y el concepto de VIABLE otorgado a mi proyecto Variedades SBD. Valoro las observaciones realizadas, pues me permiten fortalecer la iniciativa. Soy consciente de las principales debilidades señaladas: la necesidad de mayor cuantificación del mercado, sustento en la proyección de ventas, detalle en la estrategia digital y completar dos requisitos legales (certificado de Bomberos y notificación a Policía). Estos aspectos, aunque importantes, no son estructurales ni insalvables. Se tratan de ajustes de información y trámites administrativos que puedo completar en las próximas semanas. Mi proyecto cuenta con fortalezas sólidas: una propuesta de valor clara y diferenciada a través de combos prácticos, un componente técnico muy bien estructurado, costos reales y un TIR del 35%, lo que demuestra rentabilidad atractiva. Estoy totalmente comprometida a implementar todas las recomendaciones: cuantificar el mercado, ajustar las proyecciones con un crecimiento más conservador, fortalecer la pauta digital y cumplir al 100% los requisitos legales. Solicito respetuosamente una reevaluación de mi plan de negocio. Estoy lista para presentar la información complementaria que sea necesaria y demostrar que Variedades SBD es una iniciativa viable, sostenible y generadora de empleo en Piedecuesta. Quedo atenta a su respuesta y agradecida por la oportunidad. Atentamente, Stefania Barriosnuevo Diaz Proyecto 107769 – Variedades SBD</t>
  </si>
  <si>
    <t xml:space="preserve">ID Proyecto: 107769
Nombre del proyecto: Variedades SBD
Convocatoria: 154-1C / Emprendimiento Femenino
Sector: Comercio al por mayor y al por menor; reparación de vehículos automotores y motocicletas
Departamento / municipio: Santander – Piedecuesta
Puntaje: 66,37
Concepto de evaluación: Viable 
Criterio observado:
Concepto de evaluación, puntuación asignada y recomendaciones derivadas del informe de evaluación.
Observación del postulante:
El postulante presenta observaciones frente al resultado de la evaluación, solicitando revisión del concepto, la puntuación y/o las recomendaciones emitidas.
Resumen de la observación del postulante:
Se solicita reconsiderar el resultado de la evaluación del plan de negocio, incluyendo la puntuación obtenida, el concepto de viabilidad y las observaciones formuladas por el evaluador.
Respuesta del evaluador:
Una vez revisadas las observaciones presentadas y efectuado un nuevo análisis integral del plan de negocio, se evidencia que el concepto emitido es coherente con los hallazgos identificados en la evaluación inicial. El informe de evaluación señala que el proyecto presenta una estructura técnica adecuada y una propuesta de valor diferenciada para la comercialización de combos de productos en el municipio de Piedecuesta, Santander; no obstante, también identifica aspectos susceptibles de fortalecimiento, especialmente en la fundamentación de la proyección de ingresos, la estrategia de comunicación comercial y algunos requisitos legales preoperativos. 
Así mismo, el informe concluye que dichas oportunidades de mejora no impiden la viabilidad operativa del proyecto en el corto plazo y que la calificación final del plan de negocios es de 66,37 puntos, categorizándolo como VIABLE. 
En consecuencia, conforme al análisis realizado sobre el plan de negocio y al resultado consignado en el informe de evaluación, se mantienen el concepto, la puntuación y las recomendaciones inicialmente emitidas. 
Concepto:
Revisado nuevamente el plan de negocios, se encuentra que el concepto emitido es acorde con lo evidenciado en la evaluación inicial. Por tanto, se ratifica el concepto de evaluación VIABLE y la puntuación asignada de 66,37 puntos. 
Efecto:
Se ratifica el concepto y el puntaje. 
Recomendación final al emprendedor:
Se insta al emprendedor a implementar las observaciones formuladas en el proceso de evaluación, en especial las relacionadas con la cuantificación del mercado potencial, el ajuste realista de la proyección de ventas, el fortalecimiento de la estrategia de canales, la inclusión de trámites legales preoperativos, la evidencia de ventas o referencias de negocios similares, la construcción de indicadores de impacto y la ampliación del mapa de actores. 
________________________________________
CONCLUSION
Se ratifica la puntuación y el concepto de evaluación del proyecto Variedades SBD, ID 107769, convocatoria 154-1C / Emprendimiento Femenino, toda vez que, una vez revisadas las observaciones presentadas y realizado un nuevo análisis integral del plan de negocio, se confirma que el concepto emitido es coherente con los hallazgos consignados en el informe de evaluación. El proyecto fue calificado con 66,37 puntos y concepto VIABLE, identificándose oportunidades de mejora que, de implementarse, mejorarían su viabilidad operativa en el corto plazo. En consecuencia, se mantienen el concepto, la puntuación y las recomendaciones inicialmente emitidas. 
Se insta al emprendedor a implementar las observaciones formuladas en el proceso de evaluación, con el fin de fortalecer el planteamiento del proyecto y mejorar su desempeño en futuras postulaciones.
</t>
  </si>
  <si>
    <t>Señores FONDO EMPRENDER - SENA Referencia: Respuesta a Evaluación Plan de Negocios ID 107822 Proyecto: GRUPO TEXTIL TF SAS Puntaje: 60,41 -Concepto: NO VIABLE. Respetados evaluadores: En calidad de emprendedora del proyecto GRUPO TEXTIL TF S.A.S., presento formalmente mi solicitud de reconsideración frente al concepto de evaluación “NO VIABLE”, aclarando de manera puntual las observaciones realizadas en el informe: Componente Comercial: Observación del informe: El análisis comercial es descriptivo y no incorpora segmentación detallada, metas cuantificadas ni ventajas competitivas claras.” Argumentos de refutación: El proyecto sí contempla segmentación de clientes empresariales, institucionales y educativos en Valle del Cauca, Norte del Valle y Risaralda, incluyendo pequeñas empresas y negocios locales que requieren dotaciones personalizadas. Asimismo, se proyectó crecimiento comercial entre el 20% y el 40%, sustentado en ampliación de servicios, fortalecimiento digital y adquisición de maquinaria especializada. La bordadora industrial representa una ventaja competitiva directa, ya que actualmente el bordado tercerizado incrementa tiempos y costos, limitando la atención de pedidos pequeños y de entrega inmediata. Con la integración del bordado interno se proyecta reducción de tiempos de entrega, incremento de clientes y mayor competitividad en precios. Componente Técnico y Productivo: Observación del informe: No se demuestra técnicamente cómo la inversión mejora la productividad. Argumentos de refutación: El proyecto sí desarrolla flujo de producción, capacidad instalada, tiempos por operación y organización productiva. Pero, actualmente el proceso de bordado es tercerizado en otro municipio, generando costos logísticos, tiempos muertos y retrasos de hasta tres días por programación de terceros. La adquisición de una bordadora industrial permitirá integrar el bordado dentro del proceso interno, reduciendo los tiempos de entrega, disminuyendo costos operativos y aumentando la capacidad productiva aproximadamente en un 30%. Componente Legal y Organizacional: Observación del informe: El análisis estratégico, requisitos legales y estructura organizacional son superficiales. Argumentos de refutación: La empresa cuenta actualmente con Registro Mercantil, RUT, facturación electrónica, Sistema de Seguridad y Salud en el Trabajo, afiliación a seguridad social y cumplimiento tributario. La inversión proyectada también contempla fortalecimiento organizacional mediante mayor control de procesos, definición de áreas operativas y fortalecimiento administrativo derivado del crecimiento empresarial. Componente Financiero. Observación del informe: El flujo de caja no está suficientemente articulado con la operación. Argumentos de refutación: La inversión solicitada sí tiene relación directa con el fortalecimiento financiero de la empresa, debido a la reducción de costos asociados a tercerización, transporte y retrasos operativos. Actualmente, la empresa asume altos costos de bordado externo, llegando a pagar aproximadamente $5.000.000 en un solo mes por este servicio. Con la integración del bordado interno se proyecta: Reducción de costos operativos entre un 10% y un 20%, incremento en ventas entre un 20% y un 40%, mejora del flujo de caja y capacidad de reinversión, adicionalmente, el mismo informe reconoce una TIR positiva cercana al 28,47%, lo cual evidencia viabilidad financiera básica. Componente Impacto: Observación del informe: Los impactos sociales, ambientales y territoriales se encuentran poco desarrollados. Argumentos de refutación: GRUPO TEXTIL TF S.A.S. ha generado impacto social real dentro del municipio de Obando mediante capacitación de mujeres y jóvenes sin experiencia previa en confección, brindando oportunidades de aprendizaje y empleabilidad en una actividad productiva sostenible. Asimismo, la empresa desarrolla prácticas de economía circular mediante reutilización de residuos textiles y articulación con talleres satélites y actores locales. El fortalecimiento solicitado permitirá consolidar empleos actuales, generar nuevos puestos de trabajo y fortalecer el desarrollo productivo local. CONCLUSIÓN: GRUPO TEXTIL TF S.A.S. no corresponde a una idea en etapa inicial, sino a una empresa formalmente constituida, con operación activa, experiencia demostrable, clientes reales, crecimiento verificable y una necesidad técnica claramente identificada dentro de su proceso productivo. Solicito respetuosamente que las observaciones realizadas sean reconsideradas teniendo en cuenta que el proyecto sí evidencia viabilidad comercial, técnica, financiera y social. Finalmente, reitero la total disposición de ampliar, complementar o sustentar cualquier información adicional que contribuya a una valoración más integral del proyecto y de su impacto económico, social y territorial.</t>
  </si>
  <si>
    <t xml:space="preserve">Proyecto: 107822 
Nombre del proyecto: GRUPO TEXTIL TF S.A.S. 
Convocatoria: 154 - 1C / Emprendimiento Femenino 
Criterio observado: Resultado de evaluación del plan de inversión y concepto de viabilidad.
Observación del postulante: La postulante presenta observaciones frente al resultado de evaluación, ampliando información sobre la operación previa del negocio, la pertinencia de la inversión solicitada, el comportamiento financiero del proyecto, la identificación de clientes, canales comerciales, capacidad productiva, formalidad empresarial e impactos esperados.
Resumen de la observación: Una vez revisadas las observaciones, se identifica que estas amplían la explicación de algunos aspectos del proyecto; sin embargo, no aportan elementos técnicos, verificables y suficientes que permitan desvirtuar los hallazgos señalados en la evaluación inicial. El plan evidencia operación previa, formalidad empresarial, pertinencia general de la inversión solicitada y una TIR positiva; no obstante, persisten debilidades en la sustentación del mercado, la cuantificación de la ventaja competitiva, la comparación técnica de capacidad antes y después de la inversión, la articulación del flujo financiero con la operación, la definición de metas e indicadores y el desarrollo del impacto social, ambiental, territorial y comunitario. El informe de evaluación registra una calificación final de 60,41 puntos y concepto NO VIABLE. 
Respuesta del evaluador: Revisadas las observaciones presentadas y contrastadas con el informe de evaluación, se ratifica que el plan de inversión no demuestra con el nivel de profundidad requerido la coherencia integral entre la inversión solicitada, los resultados esperados, los indicadores, la sostenibilidad y el impacto territorial.
En el componente comercial, aunque se identifican clientes, canales y mecanismos de comercialización, la evaluación señaló que el análisis de mercado se mantiene en un nivel descriptivo, sin información verificable, segmentación detallada de clientes ni análisis comparativo estructurado de la competencia; adicionalmente, las estrategias comerciales carecen de metas cuantificadas, indicadores de seguimiento y programación en el tiempo. 
En el componente técnico, la inversión en maquinaria resulta pertinente para la actividad productiva; sin embargo, el informe evidenció que no se detallan tiempos, costes y volúmenes por etapa, ni se realiza una comparación técnica entre la capacidad productiva actual y la proyectada con la inversión, por lo cual no se demuestra suficientemente la mejora en productividad, capacidad, costos y tiempos.
En el componente legal y organizacional, se reconoce la formalidad y funcionamiento del negocio; no obstante, persisten vacíos en la identificación de permisos, requisitos normativos, riesgos legales y ajustes organizacionales derivados del crecimiento proyectado. 
En el componente financiero, el proyecto presenta una TIR positiva del 28,46 %, lo cual refleja una viabilidad financiera básica; sin embargo, el informe concluye que el flujo de caja no se encuentra suficientemente articulado con costes, precios, volúmenes de producción, ventas, indicadores y resultados esperados, por lo que la sostenibilidad financiera del fortalecimiento no queda demostrada de manera robusta. 
En el componente de impacto, las acciones sociales, ambientales y territoriales se presentan de forma general, sin indicadores, cronogramas, evidencias ni mecanismos claros de seguimiento. El informe también señala que las metas de empleo no están completamente soportadas desde el punto de vista financiero y técnico, y que el análisis de sostenibilidad del empleo en el tiempo es débil. 
Conforme a la metodología aplicable del Fondo Emprender y a los criterios de evaluación integral del plan de negocios, la existencia de una TIR positiva no resulta suficiente para modificar el concepto cuando persisten debilidades técnicas, comerciales, financieras, legales y de impacto que afectan la coherencia y sostenibilidad del proyecto. En consecuencia, no se identifican elementos técnicos suficientes para modificar la calificación inicialmente otorgada.
Concepto: Se ratifica el concepto de evaluación NO VIABLE, dado que el plan de negocios obtuvo una calificación final de 60,41 puntos, inferior al mínimo requerido de 65 puntos para ser considerado viable, y persisten debilidades en la formulación técnica, comercial, financiera, legal y de impacto. 
Efecto: Se mantiene la calificación final de 60,41 puntos y el concepto de evaluación NO VIABLE.
</t>
  </si>
  <si>
    <t xml:space="preserve">Asunto: Solicitud de Reevaluación de Puntaje Proyecto ID 107841 FORT ESP INVERSIONES VOLAMOS S.A.S Estimados Señores del Fondo Emprender   En mi calidad de emprendedora, recibo con satisfacción los resultados del informe de evaluación. No obstante, con el propósito de fortalecer la viabilidad del proyecto, presento las siguientes precisiones técnicas: Componente Comercial: Es fundamental precisar que el modelo de negocio de Inversiones Volamos SAS integra tanto el turismo receptivo como el emisivo. Según las estadísticas de ANATO, Boyacá registró el ingreso de 677.000 visitantes no residentes para el año 2025; sin embargo, evidencia potencial en la dinámica de salida, donde más de 1.120.000 residentes del departamento viajaron al exterior. Esta cifra valida la alta demanda de los planes internacionales que comercializamos y el ingreso de turistas extranjeros. Metodología de Precios: Respecto a la fijación de tarifas, subrayo que nuestra operación contable se basa en la intermediación. Aplicamos el modelo de Ingresos para Terceros frente a aerolíneas y hoteles, lo cual garantiza que el margen de intermediación percibido cubra eficientemente los gastos administrativos y de ventas, asegurando la sostenibilidad y el punto de equilibrio del proyecto. Componente técnico: Aceptamos y ratificamos el compromiso de vincular a la Gerente General mediante contrato laboral con todas las prestaciones de ley, eliminando la figura de prestación de servicios para dicho cargo, garantizando así la calidad del empleo a retener. Tenemos certificaciones de diplomados en servicio al cliente tanto nosotros (gerente y auxiliar) como los asesores freelance, además  se realiza capacitaciones continuas  con nuestros  operadores mayoristas  de destinos,  requisitos y demás en la  ejecución de nuestras labores. Componente Legal: La organización cumple rigurosamente con los requisitos habilitantes para la ejecución del proyecto, manteniendo actualizada la renovación de la Matrícula Mercantil en la Cámara de Comercio y el Registro Nacional de Turismo (RNT). Asimismo, contamos con el concepto favorable de uso de suelos y la certificación del Cuerpo de Bomberos, junto con la implementación del Sistema de Gestión de la Seguridad y Salud en el Trabajo (SG-SST). Estos elementos garantizan nuestra operatividad legal y el cumplimiento de los estándares exigidos para la atención al público y la prestación de servicios turísticos  En nuestro  fortalecimiento destacamos  nuestros  planes  turísticos  en el departamento  donde se realiza  la  contratación de  guías  locales  por ejemplo en el Cocuy, además de artesanos en nuestros planes  personalizados  en Valle de Tenza, Ráquira y Villa de Leyva destacando la calidez y conocimientos  ancestrales en los  planes  de  nuestros turistas  lo que nos  permite  brindar no solo el conocer la  región sino realmente vivir una experiencia, con el objetivo  principal de  dinamizar nuestra economía regional. </t>
  </si>
  <si>
    <t xml:space="preserve">Proyecto: 107841.
Nombre del proyecto: Inversiones Volamos SAS.
Convocatoria: 154 - 1C / Emprendimiento Femenino.
Criterio observado: Concepto de viabilidad, puntaje y recomendaciones del informe de evaluación.
Observación del postulante: El postulante presenta observación frente al resultado y/o recomendaciones contenidas en el informe de evaluación.
Resumen de la observación: Solicita revisar nuevamente el concepto emitido, considerando los aspectos evaluados del plan de negocio y las recomendaciones formuladas. 
Respuesta del evaluador:
Una vez revisada la observación presentada y analizado nuevamente el plan de negocio, se ratifica el concepto de evaluación VIABLE, dado que el proyecto obtuvo una calificación final de 80,39, ubicándose por encima del umbral mínimo exigido. No obstante, se mantienen las fortalezas, deficiencias y aspectos por mejorar señalados en el informe de evaluación, especialmente en los componentes comercial, técnico, financiero y legal, en los cuales se identificaron oportunidades de fortalecimiento relacionadas con soporte estadístico del mercado, metodología de fijación de precios, formalización laboral, programación financiera y trámites asociados a la operación del establecimiento. 
En consecuencia, no considera una modificación al concepto ni el puntaje asignado, toda vez que las debilidades identificadas impiden otorgar la máxima valoración en algunas variables, pero no alteran la viabilidad general del plan. Las recomendaciones incluidas en el informe de evaluación se mantienen como orientaciones para la etapa preoperativa y de ejecución del plan, en caso de que el proyecto resulte beneficiario de la financiación. No es procedente aceptar información adicional, ajustes o soportes nuevos en esta fase del proceso, conforme a las condiciones aplicables a la evaluación y revisión de observaciones.
Concepto:
Se ratifica el concepto de evaluación VIABLE para el proyecto Inversiones Volamos SAS. 
Efecto:
Se ratifica el puntaje final de 80,39 y no se realizan ajustes al concepto ni a la calificación asignada. 
</t>
  </si>
  <si>
    <t>El plan de inversión VET PLUS MEDICAL CENTER garantiza la retención de los empleos actualmente vinculados a la unidad productiva, asegurando la continuidad de las actividades técnicas y operativas necesarias para la prestación de servicios veterinarios especializados en reproducción y salud equina. Estos empleos corresponden a funciones esenciales dentro del proceso clínico y productivo, cuya permanencia depende directamente del sostenimiento y fortalecimiento de la operación del centro veterinario. De acuerdo con los términos de referencia de la Convocatoria 154 Emprendimiento femenino en el numeral 3.1. Topes y montos para asignar por iniciativa productiva, unidad productiva, unidad económica, modelo o plan de negocios: 1. Para el caso de la iniciativa productiva, unidad productiva, unidad económica, modelo o plan de negocio y que se presente de manera individuales se financiará hasta el 100%, para 42 SMMLV 1 autoempleo y el el caso de fortalecimiento es retenido según nota 5. Nota 1: ………..Para el caso de la forma de financiación de FORTALECIMIENTO, el número de empleos, autoempleos o puestos de trabajo a generar o retener se debe establecer de conformidad con el Manual de Operación del Fondo Emprender y el rubro contemplado en la iniciativa productiva, unidad productiva, unidad económica, modelo o plan de negocio no podrá ser invertido en otros rubros o gastos Los topes y montos de financiación definidos en salarios mínimos legales mensuales vigentes (SMMLV) establecen de manera expresa los rangos de número de socios y empleos mínimos a generar.  Nota 5: Para el caso de la línea de Fortalecimiento, se considerarán los autoempleos, puestos de trabajo o empleos directos que ya estén vinculados a la iniciativa al momento de la postulación, es decir se validará la retención. La inversión proyectada permitirá consolidar la capacidad instalada mediante la adquisición de equipos especializados y el fortalecimiento del portafolio de servicios, lo cual se traduce en una mayor demanda y estabilidad en la generación de ingresos. En este sentido, la retención del empleo se sustenta financieramente en los flujos de caja proyectados, derivados de servicios como la inseminación artificial a tiempo fijo, la transferencia de embriones y la criocirugía veterinaria, garantizando así la cobertura de los costos laborales y la sostenibilidad de los puestos de trabajo existentes. El proyecto establece una relación coherente entre el empleo retenido y el crecimiento progresivo del negocio, articulando el fortalecimiento técnico con la generación gradual de nuevos empleos. Esta dinámica permite optimizar la eficiencia operativa, mejorar la calidad del servicio y asegurar una estructura organizacional acorde con la expansión proyectada, evitando desequilibrios entre capacidad operativa, ingresos y costos. El enfoque de empleo retenido no solo asegura la continuidad de la operación actual del negocio, sino que también constituye una base sólida para el crecimiento futuro, contribuyendo al desarrollo económico, social y productivo del territorio, en coherencia con los objetivos de fortalecimiento empresarial y generación de impacto del Fondo Emprender. A nivel comercial: el componente comercial es funcional, con fortalezas claras en identificación del cliente y canales, y oportunidades de mejora en la planeación del crecimiento de ingresos. Aspecto técnico: Los procesos se presentan de forma ordenada, con etapas definidas, uso de equipos especializados como ecógrafo Doppler, microscopio y nitrógeno líquido, y responsabilidad directa de personal veterinario calificado. El plan operativo se articula adecuadamente con la inversión solicitada, priorizando la adquisición de equipos y el fortalecimiento de la capacidad técnica instalada. Se definen precios de los servicios especializados y se proyecta un crecimiento de ventas a partir de la introducción de nuevas tecnologías, con indicadores financieros positivos que respaldan la viabilidad económica. los indicadores generales se consideran alcanzables y el flujo esperado permite sostener la operación, por lo cual el componente financiero se evalúa como viable. Componente Legal: Este reconocimiento demuestra claridad sobre las obligaciones normativas y refuerza la viabilidad legal de la propuesta, siempre que se ejecuten los ajustes previstos. En general, el componente legal es adecuado para el estado actual del negocio y su proceso de fortalecimiento. Inversión de $73.535.152, tasa de descuento del 10%, tasa interna de retorno TIR del 29% y una Valor Actual neto VAN positiva de $57.317.174 son indicadores financieros que permiten un plan de inversión confiable al inversionista. Teniendo en cuenta las apreciaciones del Equipo Evaluador las cuales son positivas se solicita reconsiderar el puntaje de 74,26 para el plan de inversión ID 107846 de fortalecimiento.  Muchas gracias.</t>
  </si>
  <si>
    <t xml:space="preserve">ID Proyecto: 107846
Nombre del proyecto: VET PLUS MEDICAL CENTER
Convocatoria: 154 - 1C / Emprendimiento Femenino
Criterio observado: Revisión de observaciones al resultado de evaluación del plan de inversión de fortalecimiento.
Concepto: Viable.
Efecto: Se ratifica el concepto de viabilidad y la calificación global de 74,26. 
Respuesta del evaluador:
Con relación a la observación: “El plan de inversión VET PLUS MEDICAL CENTER garantiza la retención de los empleos actualmente vinculados a la unidad productiva, asegurando la continuidad de las actividades técnicas y operativas necesarias para la prestación de servicios veterinarios especializados en reproducción y salud equina. Estos empleos corresponden a funciones esenciales dentro del proceso clínico y productivo, cuya permanencia depende directamente del sostenimiento y fortalecimiento de la operación del centro veterinario. De acuerdo con los términos de referencia de la Convocatoria 154 Emprendimiento femenino en el numeral 3.1. Topes y montos para asignar por iniciativa productiva, unidad productiva, unidad económica, modelo o plan de negocios: 1. Para el caso de la iniciativa productiva, unidad productiva, unidad económica, modelo o plan de negocio y que se presente de manera individuales se financiará hasta el 100%, para 42 SMMLV 1 autoempleo y el el caso de fortalecimiento es retenido según nota 5. Nota 1: ………..Para el caso de la forma de financiación de FORTALECIMIENTO, el número de empleos, autoempleos o puestos de trabajo a generar o retener se debe establecer de conformidad con el Manual de Operación del Fondo Emprender y el rubro contemplado en la iniciativa productiva, unidad productiva, unidad económica, modelo o plan de negocio no podrá ser invertido en otros rubros o gastos Los topes y montos de financiación definidos en salarios mínimos legales mensuales vigentes (SMMLV) establecen de manera expresa los rangos de número de socios y empleos mínimos a generar. Nota 5: Para el caso de la línea de Fortalecimiento, se considerarán los autoempleos, puestos de trabajo o empleos directos que ya estén vinculados a la iniciativa al momento de la postulación, es decir se validará la retención. La inversión proyectada permitirá consolidar la capacidad instalada mediante la adquisición de equipos especializados y el fortalecimiento del portafolio de servicios, lo cual se traduce en una mayor demanda y estabilidad en la generación de ingresos. En este sentido, la retención del empleo se sustenta financieramente en los flujos de caja proyectados, derivados de servicios como la inseminación artificial a tiempo fijo, la transferencia de embriones y la criocirugía veterinaria, garantizando así la cobertura de los costos laborales y la sostenibilidad de los puestos de trabajo existentes. El proyecto establece una relación coherente entre el empleo retenido y el crecimiento progresivo del negocio, articulando el fortalecimiento técnico con la generación gradual de nuevos empleos. Esta dinámica permite optimizar la eficiencia operativa, mejorar la calidad del servicio y asegurar una estructura organizacional acorde con la expansión proyectada, evitando desequilibrios entre capacidad operativa, ingresos y costos. El enfoque de empleo retenido no solo asegura la continuidad de la operación actual del negocio, sino que también constituye una base sólida para el crecimiento futuro, contribuyendo al desarrollo económico, social y productivo del territorio, en coherencia con los objetivos de fortalecimiento empresarial y generación de impacto del Fondo Emprender.”
Se precisa que la evaluación sí reconoce la modalidad de fortalecimiento y la posibilidad de validar la retención de autoempleo; por ello, el plan fue conceptuado como viable. No obstante, se mantienen observaciones frente a la coherencia interna del empleo y del equipo requerido para la operación, dado que el plan registra 0 empleos a crear y 1 empleo a retener, mientras en la descripción de la iniciativa se hace referencia a médicos veterinarios, auxiliares y servicios especializados que requieren apoyo operativo y administrativo.
En particular, la ficha de evaluación identifica que el plan contempla únicamente autoempleo, sin incluir de forma presupuestada el apoyo de técnico veterinario, auxiliar veterinario ni contador, pese a que los servicios de inseminación artificial a tiempo fijo en equinos, transferencia de embriones y criocirugía requieren soporte técnico y trazabilidad administrativa. Esta inconsistencia no elimina la viabilidad del plan, pero sí impide incrementar la calificación, porque afecta la correspondencia entre capacidad operativa, costos laborales, legalización de gastos y sostenibilidad de los servicios proyectados. 
Adicionalmente, aunque las metas de generación o retención de empleo se estiman realizables, se considera negativo que en los costos no se incluya auxiliar veterinario de apoyo a procedimientos ni contador, perfiles relevantes para soportar la operación clínica, el cumplimiento administrativo y la legalización de recursos del Fondo Emprender. Por tanto, la observación no modifica el puntaje, dado que la evaluación ya tuvo en cuenta la retención de autoempleo, pero también valoró las inconsistencias señaladas en la estructura de personal. 
Frente a la observación: “A nivel comercial: el componente comercial es funcional, con fortalezas claras en identificación del cliente y canales, y oportunidades de mejora en la planeación del crecimiento de ingresos.”
Se acepta que el componente comercial presenta fortalezas en la identificación del cliente y en los canales de comercialización. La evaluación reconoce que los clientes potenciales corresponden a asociaciones y criaderos equinos de Pitalito, Huila, productores agropecuarios, empresarios rurales y profesionales interesados en servicios reproductivos y salud animal; también identifica competidores y canales como punto físico, marketing digital, convenios empresariales, medios de pago y actividades promocionales. Sin embargo, la observación comercial se mantiene porque falta mayor claridad sobre la forma en que se proyectan las ventas. La ficha de evaluación señala que no se presenta un estudio de mercado que permita determinar con mayor soporte el tamaño de la oferta y la magnitud de la demanda, aspecto necesario para validar las proyecciones de crecimiento de ingresos. Aunque el plan menciona una demanda creciente, clientes potenciales, convenios y nuevos servicios, no desarrolla suficientemente una cuantificación que permita sustentar con mayor precisión el volumen de ventas esperado. En consecuencia, el componente comercial fue valorado favorablemente, pero no en nivel máximo, debido a que las ventas proyectadas dependen de supuestos de crecimiento que requieren mayor soporte de mercado. Por ello, se ratifica la calificación asignada, al existir fortalezas comerciales, pero también oportunidades de mejora en la fundamentación de la demanda. 
Con referencia a la observación: “Aspecto técnico: Los procesos se presentan de forma ordenada, con etapas definidas, uso de equipos especializados como ecógrafo Doppler, microscopio y nitrógeno líquido, y responsabilidad directa de personal veterinario calificado. El plan operativo se articula adecuadamente con la inversión solicitada, priorizando la adquisición de equipos y el fortalecimiento de la capacidad técnica instalada. Se definen precios de los servicios especializados y se proyecta un crecimiento de ventas a partir de la introducción de nuevas tecnologías, con indicadores financieros positivos que respaldan la viabilidad económica. los indicadores generales se consideran alcanzables y el flujo esperado permite sostener la operación, por lo cual el componente financiero se evalúa como viable.”
Se reconoce que el plan describe los procesos técnicos de los servicios especializados, incluyendo inseminación artificial a tiempo fijo en equinos, transferencia de embriones equinos y criocirugía veterinaria, así como el uso de equipos como ecógrafo Doppler, microscopio, estereomicroscopio y nitrógeno líquido. También se reconoce que la inversión se orienta a adquisición de equipos de ultrasonido, pistola de criocirugía, otros equipos veterinarios, pajillas, adecuaciones y estrategias de mercadeo, rubros que fueron considerados pertinentes dentro del plan de fortalecimiento. No obstante, la evaluación mantiene las observaciones financieras y operativas porque el plan subestima costos fijos y de administración, al no incluir gastos como mantenimiento de equipos, reposición y reparación, dotaciones ni consumibles. Esta situación es relevante porque los servicios proyectados dependen de equipos especializados, insumos técnicos y condiciones de funcionamiento continuo; por tanto, omitir estos costos puede afectar la estimación real de márgenes, flujo de caja y sostenibilidad operativa. Asimismo, se identificó que para algunos servicios se prevé duplicar ventas al año 5, mientras que otros se mantienen constantes, sin una justificación suficiente de dicha dinámica. También se registra que las proyecciones contemplan incrementos de precios por encima del IPC y que en encuesta se menciona baja frecuencia de demanda de servicios, por lo cual la evaluación considera necesario mantener cautela frente al crecimiento esperado. A pesar de ello, los indicadores de desempeño se estiman realizables bajo las condiciones descritas, razón por la cual se ratifica el concepto viable, sin modificar la calificación. 
Con relación a la observación: “Componente Legal: Este reconocimiento demuestra claridad sobre las obligaciones normativas y refuerza la viabilidad legal de la propuesta, siempre que se ejecuten los ajustes previstos. En general, el componente legal es adecuado para el estado actual del negocio y su proceso de fortalecimiento. Inversión de $73.535.152, tasa de descuento del 10%, tasa interna de retorno TIR del 29% y una Valor Actual neto VAN positiva de $57.317.174 son indicadores financieros que permiten un plan de inversión confiable al inversionista. Teniendo en cuenta las apreciaciones del Equipo Evaluador las cuales son positivas se solicita reconsiderar el puntaje de 74,26 para el plan de inversión ID 107846 de fortalecimiento. Muchas gracias.”
Respecto al componente legal, se reconoce que la unidad productiva cuenta con trayectoria, formalización como S.A.S., operación en Pitalito, Huila, y avances normativos asociados a Cámara de Comercio, RUT, industria y comercio, uso de suelo, seguridad bomberil, condiciones sanitarias, PGIRS, contrato para recolección de residuos biológicos, fumigación, trámite ICA, medicamentos de control y SG-SST. Estos elementos fueron considerados positivamente dentro de la evaluación. Sin embargo, la observación legal se mantiene porque el plan de fortalecimiento debe reconocer expresamente la importancia de cumplir con todas las normativas en materia disciplinaria reguladas por COMVEZCOL. Además, en el mapa de actores no se mencionan entidades relevantes como ARL para implementación de SG-SST, entes de control disciplinario como COMVEZCOL ni secretaría de ambiente local para manejo de residuos biológicos, entre otros actores necesarios para fortalecer la articulación institucional y el cumplimiento normativo de la actividad veterinaria. 
Sobre los indicadores financieros, la evaluación tuvo en cuenta que el plan solicitado corresponde a $73.535.152 en la ficha de resultados, con TIR registrada de 0,2885252944, equivalente aproximadamente al 29 %, y concepto viable. No obstante, la existencia de una TIR positiva no corrige por sí sola las inconsistencias identificadas en ventas, costos, equipo de trabajo, actores de apoyo y estructura operativa; por tanto, no procede modificar el puntaje global de 74,26. 
En consecuencia, revisados los argumentos del postulante y contrastados con la ficha de evaluación y el plan de inversión, se ratifica que el concepto emitido es acorde con lo encontrado inicialmente. El plan supera el umbral de viabilidad establecido en la metodología de evaluación, pero conserva observaciones que justifican la calificación asignada y no permiten aumentarla.
Concepto:
Se ratifica el concepto de Viable para el proyecto 107846, VET PLUS MEDICAL CENTER. 
Efecto:
Se ratifica la calificación global de 74,26, sin modificación.
</t>
  </si>
  <si>
    <t>En atención a las recomendaciones recibidas, se precisa que la formulación del proyecto se estructuró conforme a los lineamientos del formato, el cual implica niveles de síntesis que limitan el detalle técnico en algunos componentes. No obstante, el modelo contempla elementos operativos, financieros y estratégicos que garantizan su viabilidad y sostenibilidad. En el componente financiero, la proyección de ventas fue estructurada conforme al formato exigido, registrando cada servicio en el mes de su contratación. Sin embargo, debido a la naturaleza de los servicios de Grupo MILA, los procesos de formación, consultoría y acompañamiento se ejecutan de manera progresiva entre tres y cinco meses, mediante diferentes fases y desembolsos parciales asociados al avance del servicio. Los costos variables contemplan únicamente insumos directamente atribuibles a cada servicio, mientras que gran parte de los costos relacionados con el talento humano fueron clasificados como costos fijos, debido a que el equipo opera como capacidad instalada permanente y no únicamente por demanda. Por esta razón, el cálculo del punto de equilibrio refleja márgenes de contribución elevados y valores inferiores a una unidad dentro del formato financiero, situación que responde a la metodología de representación utilizada y no a una ejecución inmediata o aislada de los servicios. En la práctica, la operación se sostiene mediante la ejecución simultánea de varios contratos y flujos de ingresos escalonados, permitiendo estabilidad operativa y financiera en el tiempo. Respecto al desarrollo de la APP, su descripción fue presentada de forma sintética por limitaciones del formato. Sin embargo, el proyecto contempla un desarrollo por fases con entregables definidos (requerimientos, prototipo, módulos funcionales, pruebas y piloto), ejecutado por un proveedor tecnológico especializado en articulación con el equipo interno. Se garantiza la propiedad intelectual para Grupo MILA S.A.S. y su integración con la operación permitirá optimizar procesos, reducir costos y habilitar nuevas fuentes de ingreso mediante servicios digitales.  En el componente comercial, aunque la formulación es general, se contempla la implementación de métricas de gestión como CAC, tasa de cierre, recompra y valor del cliente, así como un cronograma comercial basado en canales digitales, gestión directa y alianzas. Se reconoce la importancia de la contratación pública y alianzas institucionales, las cuales se desarrollarán mediante participación en plataformas oficiales y articulación con actores territoriales, fortaleciendo el crecimiento regional. Adicionalmente, como se evidencia en el plan de inversión, Grupo MILA proyecta fortalecer su participación en contratación pública mediante: Registro Único de Proponentes (RUP), Participación en SECOP II y Alianzas con entidades territoriales, instituciones educativas y ARL. En cuanto a la ejecución presupuestal, la concentración inicial de recursos responde a la necesidad de establecer capacidades base (tecnología, talento humano y posicionamiento). No obstante, se implementarán controles trimestrales con metas verificables en ventas, desarrollo tecnológico y posicionamiento, garantizando seguimiento, control y continuidad operativa. Frente a la sostenibilidad, el proyecto contempla la cobertura de costos recurrentes mediante ingresos operativos derivados del fortalecimiento comercial y la incorporación de la APP, la cual permitirá mejorar la eficiencia, ampliar cobertura y generar ingresos adicionales. Esto asegura continuidad sin dependencia de recursos externos. Finalmente, en impacto y articulación territorial, se proyecta la ampliación progresiva de aliados estratégicos (ARL, sector salud, educativo y entidades públicas), así como la medición de indicadores de impacto social, tecnológico y ambiental, incluyendo número de organizaciones atendidas, personas impactadas, satisfacción del cliente, uso de herramientas digitales y eficiencia operativa. En conjunto, estos elementos permiten evidenciar que el proyecto cuenta con una base sólida y que las recomendaciones serán incorporadas en la fase de ejecución para fortalecer su seguimiento, medición y sostenibilidad.</t>
  </si>
  <si>
    <t xml:space="preserve">"RESPUESTA A OBJECIÓN - COMPONENTE FINANCIERO Y DE INDICADORES
ANÁLISIS DE COHERENCIA CON EVALUACIÓN INICIAL
La respuesta presentada por el postulante aporta claridad metodológica respecto a la naturaleza de los servicios de consultoría y formación organizacional, explicando adecuadamente que la ejecución progresiva de los proyectos en fases de tres a cinco meses justifica la estructura de proyección de ventas registrada. Esta precisión es pertinente y permite comprender que la clasificación de costos de talento humano como costos fijos responde a la configuración de una capacidad instalada permanente, coherente con el modelo operativo de servicios profesionales. No obstante, la explicación contextual no subsana las inconsistencias técnicas identificadas en el cálculo del punto de equilibrio, cuyo resultado de 0,01 unidades carece de sustento matemático independientemente de la metodología de representación empleada, ni corrige los márgenes de contribución proyectados entre 92% y 97%, los cuales sugieren una subestimación de costos variables que requiere validación con referentes de mercado. De igual manera, el error de fórmula visible en el indicador de contrapartidas (""#¿NOMBRE?"") permanece sin corrección en el archivo entregado, lo cual limita la verificabilidad de los compromisos de condonación y exige subsanación previa a la suscripción del acta de inicio.
CONCEPTO DE RATIFICACIÓN
El análisis de las observaciones presentadas por el postulante permite reafirmar que el plan de fortalecimiento de Grupo MILA S.A.S. mantiene su viabilidad técnica y financiera con un puntaje de 69,84, sustentado en una trayectoria comprobable de más de siete años, una ventaja competitiva diferenciada en metodologías experienciales y ludopedagogía, y proyecciones de rentabilidad robustas con una Tasa Interna de Retorno del 31% y un Valor Presente Neto positivo. La respuesta aportada demuestra comprensión de las recomendaciones y compromiso con la implementación de mejoras durante la ejecución, particularmente en la incorporación de métricas comerciales, la desagregación técnica del desarrollo de la aplicación digital y la formalización de un plan de sostenibilidad post-ejecución. Sin embargo, la ratificación del concepto inicial se condiciona al cumplimiento de ajustes técnicos previos a la ejecución contractual, incluyendo la corrección de fórmulas en los indicadores de cumplimiento, la recálculo del punto de equilibrio con metodología adecuada, la validación de márgenes de contribución con costos de mercado, la identificación de proveedores para el desarrollo tecnológico y la distribución equilibrada del flujo de caja para mitigar riesgos de liquidez. Bajo estas condiciones de ajuste metodológico y financiero, el proyecto se considera financiable con un nivel de riesgo moderado, siempre que se establezcan controles de gestión trimestrales y se validen contractualmente los acuerdos con proveedores tecnológicos antes del acta de inicio."
</t>
  </si>
  <si>
    <t xml:space="preserve">Puerto Boyacá, Mayo 13 de 2026  SEÑORES FONDO EMPREDER  Asunto: Observaciones de Evaluación con la finalidad de solicitar la revisión y mejora del puntaje obtenido en el informe preliminar de avaluación ID del proyecto: 107924  CONVOCATORIA: 154 - 1C / EMPRENDIMIENTO FEMENINO ID DEL PROYECTO: 107924 NOMBRE DEL PROYECTO: LAS DELICIAS DE DOÑA PECAS SECTOR: ALOJAMIENTO_Y_SERVICIOS_DE_COMIDA DEPARTAMENTO / MUNICIPIO: BOYACÁ – PUERTO BOYACÁ CONCEPTO DE EVALUACIÓN: VIABLE  Consideraciones y revisión solicitadas frente al informe preliminar de evaluación de acuerdo a cada componente:  I. Descripción y evaluación por componente:  *De acuerdo al Componente Comercial y las Recomendaciones de Mejora enfocadas al mismo componente comercial que menciona: En el componente comercial, es importante cuantificar el mercado general, diferenciando mercado potencial, objetivo y atendible, y traducir los datos poblacionales en estimaciones concretas de clientes, frecuencia de consumo y demanda mensual.  El Plan de Negocios incluye textualmente cifras estadísticas locales donde se evidencia que se incluyeron datos porcentuales y cuantificados suministrados por un ente público Secretaria de Planeación Municipal como se expresa en el numeral 1. QUIEN ES EL CLIENTE DE SU INICIATIVA, CLIENTE: “Estadísticas del centro poblado de Puerto Serviez cuenta con 2,052 habitantes. El mercado objetivo se encuentra en el rango de edades de 18 a 60 años correspondiendo a 1,055 habitantes  se pretende llegar al 25% de la poblacion objetivo (Fuente: Secretaría de Planeación del Municipio de Puerto Boyacá).” CONSUMIDOR: En términos estadísticos, cerca del 70% de los consumidores son trabajadores activos y el 65% son padres o madres de familia. El 80% consume productos tradicionales mínimo una vez por semana   *A la observación planteada en el Componente Técnico: “…ya que los procesos no se presentan de forma diferenciada por plato, y en algunos casos se mencionan cantidades generales sin detallar completamente la composición final de cada preparación.…”  En el numeral 6 PROCESO TÉCNICO si se presentan de forma diferenciada el proceso técnico se puede mencionar las Bandejas de Bagre en Salsa Criolla con Consomé y Bandeja proteína al gusto carne, pollo, cerdo en Salsa Criolla, no se hace una descripción al detalle reservando y protegiendo el método de preparación implementado por la emprendedora teniendo en cuenta que son platos tradicionales y de la cultura de pescadores locales presentados en un menú ejecutivo saludable y al alcance de la clase trabajadora y padres de familia del corregimiento de Puerto Serviez.   En cuanto al proceso técnico descrito en el Tamal de Huevos de Pescado se describe mencionando los procesos e insumos distinto al de las bandejas salvaguardando el método y conocimiento ancestral de la emprendedora para la cocción y preparación de este plato tradicional.   *Observación evaluación Componente Impacto: En la Plan de Negocios en el numeral 11. EQUIPO DE TRABAJO se expresa claramente la generación de un (1) autoempleo con factor prestacional solicitando en NESECIDADES Y REQUERIMIENTOS recursos para este cumpliendo con los términos de referencia y cinco (5) empleos indirectos que se impactan con la implementación de la iniciativa.  Además se expresa claramente en el “numeral 4. DESCRIPCIÓN DEL PROYECTO” que los integrantes de su grupo familiar son el apoyo principal al pescar los insumos principales en la cadena de producción (pescado); Partiendo que la emprendedora se auto reconoce como de Economía Popular, esto es lo que se ve reflejado cualitativamente en cuanto a lo económico, ambiental y tecnológico social del componente impacto II. Recomendaciones de Mejora consignadas en el Informe preliminar: “…Finalmente, dado que el proyecto cuenta actualmente con un único rol formal, se recomienda que, en caso de resultar beneficiario, se incorporen progresivamente apoyos operativos para reducir la dependencia en una sola persona y fortalecer la sostenibilidad del negocio…”  Se incluye en el plan de negocios y se expresa claramente en el “numeral 4. DESCRIPCIÓN DEL PROYECTO” que los integrantes de su grupo familiar son el apoyo principal al pescar los insumos principales en la cadena de producción (pescado); Partiendo que la emprendedora se auto reconoce como de Economía Popular para lo cual se anexo el respectivo certificado de autorreconocimiento que genera la plataforma.  Por lo expresado considero que el puntaje final obtenido en el informe preliminar se reevalúe en cuanto a las observaciones presentadas frente a los componentes mencionados  Muchas gracias por su apoyo y dedicación para permitir que mas personas de la economía popular podamos exceder a recursos de capital semilla del programa Fondo Emprender  Cordialmente,  Eufracia Martínez Jiménez c.c. 21.849.418 de Puerto Nare Ant. </t>
  </si>
  <si>
    <t>ID Proyecto: 107924
Nombre del proyecto: Las Delicias de Doña Pecas
Convocatoria: 154 – 1C / Emprendimiento Femenino
Criterio observado: Evaluación integral del plan de negocios, puntaje asignado y recomendaciones de mejora.
Observación del postulante:
El postulante solicita la revisión del resultado de evaluación, teniendo en cuenta que el proyecto cuenta con operación real, experiencia práctica, aceptación en el mercado local y condiciones para ser considerado viable.
Resumen de la observación del postulante:
La observación se entiende como una solicitud de reconsideración del puntaje y del concepto emitido, destacando las fortalezas del negocio y su funcionamiento actual. En ese sentido, se revisa nuevamente el informe de evaluación, en el cual se reconoce que el proyecto cuenta con continuidad operativa, experiencia práctica, aceptación en el mercado local y coherencia con el territorio. 
Respuesta del evaluador:
Señor(es) postulante(s):
Cordial saludo.
Revisada la observación presentada, se precisa que el puntaje obtenido por el proyecto, correspondiente a 85,92 puntos, refleja una valoración favorable del plan de negocios y permite concluir que se trata de una iniciativa con condiciones suficientes para ser clasificada como VIABLE. El informe reconoce que el proyecto funciona en la práctica, cuenta con experiencia previa, operación constante, aceptación en su mercado local y una propuesta gastronómica coherente con el contexto territorial del centro poblado de Puerto Serviez y veredas aledañas del municipio de Puerto Boyacá. 
En el componente comercial se identificaron fortalezas como la definición de dos perfiles principales de clientes: trabajadores vinculados a servicios asociados a la industria petrolera que requieren alimentación práctica durante la jornada laboral, y padres de familia que buscan opciones saludables a base de pescado para el hogar. También se valoró que el análisis de competencia reconoce actores reales del territorio y plantea elementos diferenciadores como la compra directa a pescadores artesanales, la ubicación del establecimiento y las técnicas de cocción saludables. 
No obstante, el informe también señala oportunidades de mejora, especialmente porque el mercado, aunque está bien descrito, no se encuentra suficientemente cuantificado. No se desarrolla de forma clara el mercado potencial, objetivo y atendible, ni se traduce la población identificada en una demanda estimada mensual. Esta debilidad no desconoce la viabilidad del proyecto, pero sí evidencia la necesidad de fortalecer la medición comercial para soportar mejor las ventas proyectadas. 
En el componente técnico se reconoce la experiencia práctica de la emprendedora en la preparación de alimentos, especialmente en platos tradicionales a base de pescado de río como bagre, nicuro y bocachico. También se identifican buenas prácticas como técnicas de cocción más saludables, manejo básico de residuos y uso de energía solar para refrigeración. Sin embargo, se recomendó fortalecer la caracterización técnica de los productos, diferenciando mejor los procesos por plato, estandarizando porciones y definiendo criterios uniformes de calidad. 
En el componente financiero se evidencia una estructura ordenada y acorde con la realidad de un emprendimiento individual del sector de alojamiento y servicios de comida. El informe reconoce ingresos reales, operación constante, experiencia previa, costes y gastos identificados de manera general, así como un valor solicitado al Fondo Emprender de $73.538.010, coherente con las inversiones planteadas en maquinaria, insumos y fortalecimiento del proceso productivo. 
También se precisa que, conforme a la herramienta oficial de formulación, la información del plan debe diligenciarse de manera clara, coherente y verificable, pues constituye la base para el análisis técnico, comercial, financiero y jurídico del proyecto en la fase de evaluación. Por tanto, aunque el proyecto obtiene un buen puntaje, las recomendaciones formuladas son pertinentes para fortalecer la estructura del plan, especialmente en la cuantificación del mercado, la capacidad instalada, la relación entre ingresos proyectados y operación, y la organización interna del negocio. 
En el componente legal, el informe identifica claridad frente a la formalización como persona natural con establecimiento de comercio, así como trámites básicos como RUT, uso del suelo, certificación de manejo de alimentos y requisitos de seguridad. No obstante, se mantiene como aspecto pendiente o en proceso la obtención del concepto sanitario, necesario por tratarse de una actividad de expendio de alimentos preparados. 
En el componente de impacto, se reconoce un aporte positivo en lo económico, social, ambiental y tecnológico, especialmente por la compra directa a pescadores artesanales, la preservación de la identidad gastronómica regional, el uso de empaques biodegradables, el manejo básico de residuos, la energía solar para refrigeración y el uso de herramientas digitales como WhatsApp Business y redes sociales. Sin embargo, el impacto se presenta principalmente de forma cualitativa y requiere indicadores cuantificados sobre empleo adicional, incremento de ingresos o expansión del servicio. 
Adicionalmente, el informe recomienda que, en caso de resultar beneficiario, se incorporen progresivamente apoyos operativos, dado que actualmente el proyecto cuenta con un único rol formal y concentra funciones en una sola persona, lo cual puede representar un reto para el crecimiento y la sostenibilidad del negocio. 
La revisión se realiza conforme a la proforma institucional, la cual establece que, revisado el plan de negocios, cuando el concepto emitido es acorde con lo encontrado inicialmente, procede ratificar el concepto y el puntaje. 
Concepto:
Revisado nuevamente el plan de negocios y el informe de evaluación, se encuentra que el puntaje asignado es coherente con las fortalezas y oportunidades de mejora identificadas. El proyecto presenta un buen puntaje, continuidad operativa, experiencia práctica, aceptación en el mercado local, pertinencia territorial y viabilidad técnica y financiera; sin embargo, mantiene aspectos por fortalecer en la cuantificación del mercado, la estandarización técnica de productos, la obtención del concepto sanitario, la medición del impacto y la organización interna del equipo de trabajo. 
En consecuencia, se ratifica el puntaje de 85,92 y el concepto de evaluación VIABLE para el proyecto Las Delicias de Doña Pecas. 
Efecto:
Se ratifica el puntaje de 85,92 puntos y el concepto de evaluación VIABLE</t>
  </si>
  <si>
    <t xml:space="preserve">1 Hebe Colombia cuenta actualmente con presencia y reconocimiento en plataformas del Ministerio TIC, gracias a su trayectoria y desempeño en el sector tecnológico y de innovación. Esta visibilidad institucional representa una ventaja estratégica para la empresa, ya que durante los próximos dos años permitirá fortalecer oportunidades de negociación, relacionamiento y expansión comercial a nivel nacional, mediante la participación en espacios, ruedas de negocio y plataformas promovidas por el Gobierno Nacional. Lo anterior constituye una evidencia clara de posicionamiento y validación dentro del ecosistema empresarial y tecnológico del país. 2 Respecto a la validación de clientes y mercado objetivo, es importante resaltar la participación en la jornada nacional “Las Regiones Proponen”, evento que contó con la presencia de gobernadores de departamentos como Boyacá, Meta y Santander, así como delegados de Norte de Santander y Cundinamarca, además de más de 30 senadores y representantes a la Cámara. La participación en este tipo de escenarios demuestra que los clientes y aliados estratégicos identificados son reales, confiables y pertenecen a sectores con capacidad de contratación y crecimiento, fortaleciendo así la viabilidad comercial de la propuesta. 3 Frente a la estrategia de marketing, se aclara que el modelo comercial de Hebe Colombia está orientado principalmente al relacionamiento corporativo y comercial B2B, donde las decisiones de contratación son tomadas directamente por gerentes, CEOs o altos directivos. Por esta razón, las campañas masivas de pauta publicitaria no representan el principal mecanismo de captación de clientes. En este tipo de mercado, el valor diferencial radica en la construcción de relaciones estratégicas, networking, participación en escenarios institucionales y posicionamiento empresarial. En consecuencia, la estrategia comercial se enfoca en el relacionamiento directo y la gestión empresarial de alto nivel, más que en campañas publicitarias tradicionales. Como evidencia de esta estrategia y posicionamiento, se adjunta el soporte correspondiente al objetivo del plan de marketing y la presencia en plataformas del Ministerio TIC a nivel nacional 4 El cambio de modelo  financiero fue proyectado debido a la TIR de 17% con la que contamos hoy cambiarlo ateraria nuestra TIR. envio adjuntó a correos de los valuadores.   </t>
  </si>
  <si>
    <t xml:space="preserve">Revisada nuevamente la información del plan de negocios y el informe de evaluación, se ratifica que el análisis inicial valoró positivamente la orientación comercial del proyecto, el enfoque B2B, la identificación del cliente objetivo, la capacidad de relacionamiento, la experiencia comercial previa y la necesidad de fortalecer el capital de trabajo para atender contratos empresariales de mayor volumen. El informe de evaluación reconoce que el componente comercial es favorable, aunque recomienda mayor rigor y seguimiento en la implementación de la estrategia de marketing y ventas. 
En relación con la manifestación sobre presencia en plataformas del Ministerio TIC y participación en escenarios institucionales, se aclara que dicha información corresponde a un elemento aportado en la etapa de observaciones y no fue identificada como soporte verificable dentro del plan de negocios evaluado inicialmente. La herramienta del plan de inversión establece que la información debe diligenciarse de manera clara, coherente y verificable, considerando que constituye el insumo para el análisis técnico, comercial, financiero y jurídico del proyecto en la fase de evaluación; asimismo, señala que la información registrada es responsabilidad del emprendedor o grupo postulante. 
Por tanto, aunque la presencia institucional, la participación en espacios de relacionamiento y la vinculación con plataformas públicas podrían fortalecer el análisis comercial si se encuentran debidamente soportadas mediante certificaciones, registros, evidencias de participación o documentos verificables, estos elementos no modifican la calificación inicial cuando no hicieron parte del plan de negocios ni de sus anexos al momento de la evaluación. 
Respecto a la validación de clientes y mercado objetivo, el plan ya fue valorado considerando que la empresa identifica como clientes a empresarios, gerentes y responsables de compras de empresas con más de 100 empleados, ubicados principalmente en Bucaramanga, Bogotá, Medellín y Barranquilla, y que plantea una estrategia B2B basada en contacto directo, portafolio, seguimiento postventa, testimonios, referidos y presencia en canales digitales. No obstante, el informe también señaló que algunas acciones de comunicación y promoción requerían mayor formalidad, trazabilidad, responsables claros y presupuesto alineado con la meta de abrir mercado en empresas de mayor tamaño. 
Frente al componente financiero, el informe de evaluación registró una TIR de 16,85 % y concluyó que el proyecto es viable; sin embargo, también identificó oportunidades de mejora en la consistencia interna del modelo, especialmente en costes fijos, equipo de trabajo y relación entre proyecciones de ventas y capacidad instalada. Por tanto, no se realiza ajuste al concepto ni al puntaje, dado que la observación no aporta elementos suficientes dentro del plan inicialmente evaluado que permitan modificar técnicamente el resultado. 
Concepto: Se ratifica el concepto emitido. El proyecto conserva la condición de VIABLE, con una calificación de 67,83, conforme al informe de evaluación. 
Efecto: No se ajusta el puntaje ni el concepto. Se ratifica la evaluación inicial, dejando constancia de que los soportes nuevos allegados en etapa de observaciones podrán considerarse como elementos de fortalecimiento documental, pero no modifican la calificación otorgada al no haber estado incorporados y soportados dentro del plan de negocios evaluado
</t>
  </si>
  <si>
    <t>En atención al informe de evaluación del plan de negocios de Tienda Tejedora de Sueños Montemarianos, agradecemos las observaciones, recomendaciones y el análisis realizado a cada uno de los componentes del proyecto, ya que representan una oportunidad importante para fortalecer integralmente la formulación y consolidar una propuesta más sólida y viable.  Respecto al componente comercial, se acoge la recomendación de profundizar el análisis del cliente objetivo, definiendo con mayor precisión sus características, motivaciones de compra, hábitos de consumo, frecuencia de adquisición y valor percibido frente a la propuesta ofertada. Asimismo, se fortalecerá la propuesta de valor enfocándola en la identidad cultural, el sentido territorial, la experiencia del cliente y el valor artesanal y simbólico de los productos ofrecidos, resaltando la conexión con las tradiciones de los Montes de María y el impacto cultural del emprendimiento.  De igual manera, se ampliará el análisis de la competencia mediante cuadros comparativos que permitan identificar claramente fortalezas, debilidades, precios, canales de comercialización, tiempos de entrega, experiencia de compra y ventajas competitivas frente a otros actores del mercado. Esto permitirá demostrar con mayor claridad la oportunidad de posicionamiento de la tienda dentro del sector de actividades artísticas, culturales y recreativas.  En relación con el componente técnico, se desarrollarán fichas técnicas más completas y detalladas para cada producto o servicio, incluyendo materiales, tamaños, acabados, presentación, beneficios, valor agregado, tiempos de elaboración, capacidad productiva y estándares de calidad. También se fortalecerá la descripción operativa del proceso de producción y comercialización, permitiendo evidenciar de manera más clara la capacidad de respuesta del negocio frente a la demanda proyectada.  Respecto al componente legal, se realizará una revisión integral de la figura jurídica más adecuada para la naturaleza y etapa del proyecto, incorporando los requisitos necesarios para una formalización más consistente, incluyendo el fortalecimiento del establecimiento comercial y los registros o permisos aplicables según el alcance definitivo del portafolio. Asimismo, se evaluará la pertinencia de registros artesanales y otros requisitos relacionados con la actividad comercial y cultural desarrollada.  En cuanto al componente financiero, se ajustará la estrategia de precios y la proyección de ventas tomando como referencia datos reales de mercado, comportamiento comercial esperado y capacidad operativa del negocio. También se realizará un mayor desglose de los costos variables y operativos, con el propósito de fortalecer la sostenibilidad financiera y evitar sobreestimaciones de ingresos. Se buscará consolidar una conexión más coherente entre producción, ventas, canales de comercialización y flujo financiero, permitiendo validar con mayor precisión la rentabilidad del proyecto.  Frente al componente de impacto, se reconoce la necesidad de establecer metas claras, indicadores medibles y cronogramas de seguimiento relacionados con generación de empleo, autoempleo, fortalecimiento comunitario, sostenibilidad y aporte cultural al territorio. En ese sentido, se estructurará una propuesta de impacto más cuantificable y alineada con la operación real del negocio, permitiendo demostrar de manera concreta el valor social, económico y cultural que el proyecto busca generar en San Juan Nepomuceno y en la región de los Montes de María.  Valoramos las observaciones realizadas sobre la necesidad de fortalecer la coherencia entre los componentes comercial, técnico, financiero, legal y de impacto, y asumimos el compromiso de realizar una reformulación integral del plan de negocios con el fin de consolidar una propuesta más estructurada, demostrable y técnicamente sustentada. Asimismo, reconocemos que la TIR proyectada del 12,0% evidencia una rentabilidad positiva, aunque moderada, razón por la cual resulta fundamental fortalecer la validación de ventas, la diferenciación de la oferta y la organización operativa del proyecto.  Finalmente, reiteramos nuestro agradecimiento por el proceso de evaluación y por cada una de las recomendaciones brindadas, las cuales serán implementadas como parte del mejoramiento integral del proyecto Tienda Tejedora de Sueños Montemarianos, con el propósito de construir una propuesta más sólida, sostenible y alineada con los lineamientos establecidos por Fondo Emprender.</t>
  </si>
  <si>
    <t xml:space="preserve">ID Proyecto: 108171 
Nombre del proyecto: Tienda Tejedora de Sueños Montemarianos 
Convocatoria: 154 - 1C / Emprendimiento Femenino 
Criterio observado:
Componente comercial, técnico y legal, en relación con la validación del mercado, definición del cliente objetivo, suficiencia de las fichas técnicas del portafolio y alineación normativa del modelo de negocio. La evaluación inicial identificó debilidades en segmentación, comportamiento de compra, motivaciones, análisis competitivo, fichas técnicas robustas y ajustes legales pertinentes al alcance del proyecto. 
Observación del postulante:
La emprendedora manifiesta que acoge la recomendación de profundizar el análisis del cliente objetivo, definiendo con mayor precisión sus características, motivaciones de compra, hábitos de consumo, frecuencia de adquisición y valor percibido frente a la propuesta ofertada. Asimismo, señala que desarrollará fichas técnicas más completas y detalladas para cada producto o servicio, incluyendo materiales, tamaños, acabados, presentación, beneficios, valor agregado, tiempos de elaboración, capacidad productiva y estándares de calidad. En el componente legal, acoge las observaciones generales realizadas por el evaluador.
Resumen de la observación del postulante:
La observación presentada reconoce la necesidad de complementar y fortalecer aspectos sustanciales del plan de negocios, particularmente en la caracterización del cliente, la validación comercial, la estructuración técnica del portafolio y la revisión de aspectos legales asociados a la operación del proyecto.
Respuesta del evaluador:
Revisada la observación presentada por la emprendedora y contrastada con el informe de evaluación inicial, se encuentra que los argumentos expuestos no desvirtúan las conclusiones previamente formuladas, sino que confirman la existencia de los vacíos identificados durante la evaluación. En el componente comercial, la evaluación señaló que, aunque existe una identificación inicial del cliente, esta resulta insuficiente en cuanto a segmentación, comportamiento de compra, motivaciones, criterios de decisión y validación de demanda, lo cual impide demostrar con solidez la tracción y sostenibilidad comercial del proyecto en el sector de actividades artísticas, de entretenimiento y recreación. 
En el componente técnico, la observación de la emprendedora confirma que las fichas técnicas disponibles en el plan evaluado no contenían el nivel de detalle requerido sobre materiales, características, beneficios, presentación, valor agregado, capacidad productiva, tiempos de elaboración y estándares de calidad. Esta situación fue identificada en la evaluación inicial como una limitación para validar la capacidad operativa real del negocio y su posibilidad de responder a la demanda proyectada. 
En cuanto al componente legal, se mantiene lo conceptuado inicialmente, dado que el informe de evaluación indicó que el proyecto presentaba avances, pero requería ajustes para alinear la estructura jurídica y normativa con el alcance real de la operación, incluyendo la revisión de la figura legal, el establecimiento comercial y los registros o permisos aplicables según la naturaleza definitiva del portafolio. 
Por lo anterior, la observación no aporta evidencia adicional contenida en la versión evaluada del plan de negocios que permita modificar el concepto emitido. En consecuencia, se ratifica que la evaluación fue realizada con base en los criterios técnicos, comerciales, legales, financieros y de impacto aplicables al proceso de evaluación del Fondo Emprender, conforme a la normatividad vigente y a la información efectivamente presentada en el plan de negocios.
Concepto:
Revisada la observación y el plan de negocios, se encuentra que el concepto emitido es acorde con lo evidenciado inicialmente en la evaluación. El proyecto obtuvo una calificación final de 53,45 y fue conceptuado como NO VIABLE, debido a que las debilidades identificadas afectan la demostración de viabilidad comercial, técnica, financiera, legal y de impacto del modelo de negocio. 
Efecto:
Se ratifica el concepto y el puntaje asignado inicialmente.
</t>
  </si>
  <si>
    <t>Por medio del presente documento se interpone reclamación formal frente al resultado de evaluación del plan de negocio “HATO’S BURGER”, con el fin de solicitar la revisión del puntaje asignado, considerando que el proyecto cuenta con validación comercial, operación en marcha e impactos reales en el territorio. Se considera que las observaciones realizadas corresponden principalmente a aspectos de forma, redacción o coherencia documental y no a debilidades estructurales que comprometan la viabilidad del modelo de negocio. En relación con el componente comercial, el evaluador indica una falta de sustento en el planteamiento del problema; sin embargo, el proyecto evidencia validación real del mercado mediante ventas históricas por valor de $30.000.000 durante el último año, lo cual demuestra la existencia de una demanda efectiva en el municipio. Asimismo, el plan identifica claramente segmentos de clientes institucionales como hospitales, colegios y alcaldías, así como consumidores locales, turistas y viajeros, con comportamientos de consumo definidos, evidenciando un conocimiento claro del mercado objetivo. Por tanto, la observación corresponde a un aspecto de argumentación escrita y no a una ausencia de sustento técnico, razón por la cual se solicita su reconsideración. En cuanto al análisis de competencia, se reconoce la existencia de un error de redacción en la sección de conclusiones; no obstante, este corresponde a un aspecto formal que no invalida el análisis desarrollado. El proyecto identifica competidores directos en el municipio y analiza variables como precio, calidad y ubicación, estableciendo además una diferenciación basada en el uso de ingredientes frescos, una mejor experiencia de consumo, un ambiente familiar y una ubicación estratégica. En este sentido, se solicita que el componente sea valorado por su contenido técnico y no penalizado de forma determinante por un error puntual de edición. Respecto al componente técnico, el plan describe de manera clara y secuencial los procesos de producción, incluyendo actividades, responsables, tiempos y equipos, así como la capacidad instalada del negocio. Si bien se sugiere fortalecer aspectos de control de calidad, esto constituye una oportunidad de mejora y no una debilidad estructural que afecte la viabilidad del proyecto. En el componente financiero, se señala una presunta sobreestimación de las ventas; sin embargo, el proyecto cuenta con respaldo en ventas históricas por $30.000.000 anuales, lo cual evidencia operación real y aceptación del mercado. Las proyecciones presentadas corresponden a un escenario de crecimiento derivado de la inversión solicitada al Fondo Emprender, el fortalecimiento de la capacidad instalada, la implementación de estrategias de mercadeo y el posicionamiento del negocio. En consecuencia, no se trata de una inconsistencia, sino de una proyección de expansión razonable dentro del contexto del emprendimiento. En relación con el equipo de trabajo, el evaluador identifica una incoherencia entre la operación técnica y la estructura de nómina; sin embargo, se aclara que el proyecto sí contempla roles operativos fundamentales como operario de cocina, auxiliar de cocina y servicio a mesa, los cuales son actualmente cubiertos directamente por el emprendedor en la etapa inicial. Estos cargos no fueron incluidos dentro del esquema financiado debido a que el proyecto cumple con los requisitos de generación de empleo establecidos en los términos de referencia, de acuerdo con el monto solicitado. Esta estructura responde a una estrategia de optimización de recursos propia de la fase inicial del negocio. Adicionalmente, el proyecto contempla la generación de cinco (5) empleos indirectos asociados a proveedores, transporte y dinamización del comercio local, fortaleciendo su impacto económico. Por tanto, no existe incoherencia operativa, sino una estructuración acorde con la realidad del emprendimiento. Frente al componente de impacto, se reconoce la existencia de un error de edición en el cual se incluyó un fragmento que no corresponde al proyecto; no obstante, el plan sí evidencia impactos reales, medibles y coherentes. En el ámbito económico, se destaca la generación de ingresos sustentada en ventas reales, la creación de empleo y la dinamización del comercio local. En el ámbito social, el proyecto aporta a la integración comunitaria, al fortalecimiento del emprendimiento femenino y a la atención de población local, institucional y turística. Desde el punto de vista ambiental, se evidencia la implementación de un plan de manejo de residuos sólidos y la disposición adecuada de aceites usados, cumpliendo con la normatividad vigente. En cuanto al impacto tecnológico, se incorpora el uso de herramientas como software de facturación y control de procesos, contribuyendo a la eficiencia operativa. En consecuencia, el error identificado corresponde a un aspecto de forma y no a la ausencia de impacto del proyecto. En conclusión, el proyecto “HATO’S BURGER” es una iniciativa que ya se encuentra en funcionamiento, cuenta con validación comercial, ingresos demostrables, clientes definidos y una estructura operativa clara. Las observaciones realizadas corresponden en su mayoría a aspectos de forma, redacción o ajustes puntuales, los cuales son subsanables y no afectan la viabilidad técnica, comercial, financiera ni el impacto del proyecto. Por lo tanto, se solicita respetuosamente la revisión integral del puntaje asignado, la reconsideración de los componentes evaluados y la valoración del proyecto con base en su operación real y su potencial de crecimiento, con el fin de que pueda ser considerado como VIABLE dentro de la convocatoria.</t>
  </si>
  <si>
    <t xml:space="preserve">ID Proyecto: 108173 
Nombre del proyecto: HATO'S BURGER 
Convocatoria: 154 - 1C / Emprendimiento Femenino 
Criterio observado: Concepto de evaluación y puntuación final.
Observación del postulante: Solicita revisión del concepto de evaluación y de la puntuación final asignada al plan de negocio.
Resumen de la observación del postulante: El postulante manifiesta inconformidad frente al resultado obtenido y solicita que se reconsidere la evaluación final del plan de negocio.
Respuesta del evaluador: Revisada la observación presentada y contrastada con la información consignada en la formulación inicial del plan de negocio, se ratifica el concepto de evaluación y la puntuación final asignada. La evaluación se realizó de manera integral sobre los componentes del plan y aplicando la metodología establecida para la evaluación de planes de negocio o de inversión del Fondo Emprender. En el informe se evidenciaron debilidades estructurales relacionadas con la consistencia de la información, la proyección de ventas, la coherencia entre el recurso humano descrito y el presupuestado, los indicadores de gestión y la presencia de información que no corresponde plenamente al proyecto evaluado, aspectos que sustentan el resultado obtenido. 
Concepto: Revisado el plan de negocio, se encuentra que el concepto emitido es acorde con lo identificado inicialmente en la evaluación. En consecuencia, se ratifica que el plan obtuvo una calificación final de 62,58 puntos y concepto de evaluación NO VIABLE. 
Efecto: Se ratifica el concepto de evaluación y la puntuación final. Se insta al emprendedor a implementar las observaciones formuladas en el proceso de evaluación, con el fin de fortalecer el planteamiento del proyecto y mejorar su desempeño en futuras postulaciones.
</t>
  </si>
  <si>
    <t xml:space="preserve">Buenas tardes y cordial saludo. Primero, quiero dar las gracias por permitirme participar en la convocatoria y tomarse el tiempo de revisar las características del proyecto. Continuando, quiero confirmar lo que se considera información presuntamente errónea o inexacta, referente a la no evaluación de este plan de negocios, puesto que hacen referencia a lo siguiente:   “En el análisis técnico realizado, se evidenció que el número de empleos proyectados en el plan de negocios no corresponde a los requeridos para el monto a financiar de acuerdo con el número de asociados postulados, de acuerdo con la normatividad vigente”.  Con respecto a lo anterior, se confirma que el proyecto es individual de 1 solo socio, si se propone la generación de 4 empleos y el monto en la casilla de valor solicitado a Fondo Emprender, muestra $73.538.010.  Si bien, los 4 empleos superan el monto mínimo de 3, se tiene entendido según el Acuerdo 007 de 2025, con esos 4 empleos también se puede pedir ese monto. Debido a que la cantidad de empleos generados son considerados cantidades mínimas.  Se quiere saber si es así como se entiende o se está equivocado.  Muchas gracias, </t>
  </si>
  <si>
    <t>Cordial saludo, 
NOMBRE DEL PROYECTO:  MEDIC CONSULTORIOS SAS
ID Proyecto: 108332
Convocatoria: 154 - 1C/ Conv Nac. SENA – Fortalecimiento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el análisis técnico realizado, se evidenció que el monto registrado en el plan de negocios no corresponde a los topes de financiación definidos para el número de asociados postulados, conforme a lo dispuesto en la normatividad vigente, dado que sobrepasa el monto de acuerdo con la alerta que se indica en el plan de negocios. 
El Acuerdo 007 de 2025, que modificó el Acuerdo 010 de 2019, establece los montos a financiar y los empleos a generarse según el número de asociados que postulan la iniciativa. 
El registro de un monto que no se ajusta a estos parámetros de manera exacta a los topes establecidos, constituye información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El proyecto identifica una necesidad clara en la población de estratos 1, 2 y 3 del municipio de San Jacinto, quienes demandan servicios de cuidado personal accesibles. Esta necesidad se encuentra sustentada en el análisis de hábitos de consumo incluido en la definición del problema. En el plan de negocio se describe el problema en relación con la necesidad, la actividad económica y el servicio a prestar. Además, se evidencia que existe demanda del servicio de belleza en los estratos 1y 2. Lo que falta es una redacción más explícita; por lo tanto, la diferenciación puede basarse en: precio accesible, ubicación estratégica y atención personalizada, sin que necesariamente implique innovación tecnológica. El modelo está validado mediante análisis de demanda y observación del mercado, cabe resaltar que no todos los proyectos requieren ventas previas a su puesta en marcha. Respecto a la innovación, el plan de negocio se centra en servicios tradicionales, por lo que la innovación no siempre debe ser tecnológica. Finalmente, el plan de negocio contempla en la estructura del equipo de trabajo: la operaria, quien también ejerce como gerente, y una segunda operaria contratada por prestación de servicios, motivo por el cual no se incluye el factor prestacional. Es importante tener en cuenta que el plan está formulado para generar un empleo directo. </t>
  </si>
  <si>
    <t xml:space="preserve">ID Proyecto: 108665 
Nombre del proyecto: CENTRO DE BELLEZA Y PELUQUERÍA JENIFER 
Convocatoria: 154 - 1C / Emprendimiento Femenino 
Criterio observado: Componente comercial, técnico, financiero e impacto.
Observación del postulante: El postulante solicita revisar el concepto de evaluación, indicando que algunas recomendaciones no se encontraban explícitas. Señala que el problema debe enfocarse en una necesidad concreta y diferenciadora del cliente, más allá de condiciones básicas del servicio, dado que la calidad y el cuidado de la salud del cliente son aspectos esperados en este tipo de servicios. También manifiesta que la validación es fundamental para identificar la aceptación del modelo de negocio en el mercado y que, aunque se trata de un servicio tradicional, puede fortalecerse desde atributos específicos de valor.
Resumen de la observación del postulante: Se revisa la observación relacionada con la necesidad de fortalecer el planteamiento del problema, precisar la propuesta de valor diferencial, no asumir como diferencial aspectos básicos del servicio, validar el modelo de negocio mediante evidencia real de mercado y robustecer la iniciativa para futuras presentaciones.
Respuesta del evaluador: Revisado nuevamente el plan de negocios y el informe de evaluación del proyecto CENTRO DE BELLEZA Y PELUQUERÍA JENIFER, se ratifica el concepto emitido. El informe reconoce que el proyecto presenta una caracterización amplia del cliente objetivo en San Jacinto, Bolívar, enfocada en personas de estratos 2 y 3 que demandan servicios de manicure, pedicure y peluquería básica; sin embargo, también establece que el planteamiento del problema no logra identificar con claridad una necesidad específica del mercado que justifique la creación del negocio más allá de condiciones básicas como higiene, calidad del servicio o buen trato, aspectos esperados por los clientes en este tipo de establecimientos. 
En el plan de negocios se registra que la iniciativa corresponde a la creación y puesta en marcha del CENTRO DE BELLEZA Y PELUQUERÍA JENIFER, orientada a servicios de manicure, pedicure y blower para personas de estratos 2 y 3 de San Jacinto, Bolívar, con una propuesta basada en procesos estandarizados, atención personalizada, precios accesibles y apoyo de herramientas tecnológicas. No obstante, la evaluación concluyó que la diferenciación propuesta continúa siendo limitada y poco clara para competir de forma sostenible en un sector altamente saturado. 
Frente al componente técnico, el informe indica que los servicios, procesos de atención, roles, tiempos y actividades se encuentran descritos de manera adecuada; sin embargo, también señala que el uso de tecnología como elemento diferenciador no se encuentra claramente integrado ni sustentado dentro del modelo operativo. Por ello, se mantiene la recomendación de incorporar elementos tangibles de valor agregado que impacten directamente la experiencia del cliente y la eficiencia del servicio. 
En cuanto a la validación del modelo de negocio, el informe establece que no se evidencia una validación real mediante ventas efectivas o pruebas piloto, lo cual limita la confirmación de la aceptación del servicio en condiciones reales de mercado. Aunque en el plan se mencionan acciones de investigación de mercado, clientes potenciales, estrategias de promoción y proyecciones de ventas, la evaluación identificó que dichas evidencias no sustituyen la necesidad de validar el servicio con ventas reales, pruebas demostrativas o resultados verificables de disposición de pago y fidelización. 
En el componente financiero, el informe reconoce que la estructura de ventas, costos, gastos e inversiones es coherente; no obstante, se identificó una debilidad puntual en la estructura del equipo de trabajo, especialmente frente a la vinculación laboral de la operaria sin contemplar factor prestacional, lo cual podría generar riesgos de incumplimiento normativo. Esta observación no modifica el análisis integral del proyecto, pero sí soporta la necesidad de ajustes para reducir riesgos legales y operativos. 
De acuerdo con los criterios de evaluación del Fondo Emprender, la revisión debe verificar la coherencia integral entre mercado objetivo, problema, canales, ventas, proceso técnico, capacidad instalada, costos, gastos, recursos solicitados, indicadores e impacto. En este caso, la evaluación se realizó con base en la información registrada en la formulación, y el resultado obtenido es coherente con los hallazgos identificados en el informe. 
Concepto: Revisado el plan de negocios, se encuentra que el concepto emitido es acorde con lo identificado inicialmente en la evaluación. Se ratifica el concepto NO VIABLE, dado que el proyecto obtuvo una calificación final de 64,43 puntos y no alcanza el puntaje mínimo requerido. Se invita al postulante a fortalecer la formulación del problema, la propuesta de valor diferencial, la validación comercial real, la integración técnica de la innovación y la estructura laboral para futuras convocatorias. 
Efecto: Se ratifica el concepto y el puntaje asignado.
</t>
  </si>
  <si>
    <t>Buen dia, a continuacion se expone una justificacion de porque los puntos emitidos en la calificacion y el informe de evaluacion preliminar deben ser reconsideradas. COMERCIAL: El informe  reconoce que se tiene una base sólida y validación real. Sin embargo, se me penaliza por no incluir cifras exactas de turistas o participación de mercado, pero no se reconoce la operacion de 12 meses y ventas actuales, que consideramos es mas valido que cualquier dato estadístico, En cuanto a la segmentación, la distinción entre residentes y turistas se gestiona operativamente a través de canales diferenciados (WhatsApp para fidelización local y atención presencial para el flujo turístico), y frente a la competencia se tiene claridad de costos de productos por porcion y se realizó un analisis detallado de la competencia de la zona (En este  el mismo plan de negocio indica en sus instrucciones: Puede relacionarse con calidad, precio, ubicación, innovación, servicio al cliente, experiencia u otros factores diferenciadores pero en la calificacion indica que dichos criterios ya no son viables) TÉCNICO: Es preciso aclarar que el horno actual es de una sola cámara y limita la respuesta ante la demanda creciente:la capacidad de produccion no es lineal ni un promedio, y que no es lo mismo la produccion en dias valle (miercoles o jueves) que fines de semana. El horno actual tiene un cuello de botella para los momentos de alto trafico, y aunque actualmente se puede superar este problema, pensamos en el futuro y por eso se solicita. Porl otro lado, los combos no son una estrategia aislada, sino una forma de optimizar la línea de producción estandarizada, cuyos costos detallados (empaques, bebidas y mermas) están identificados en nuestras documentacion interna, que si se desea pueden ser aclarados al evaluador, pero consideramos injustos penalizar la calificacion por no incluir informacion que el propio formato no permite plasmar LEGAL: El formulario indica que se deben identificar los trámites necesarios para operar (Esos puntos ya estan plasmados en el punto 7 tramites), se pide un cronograma de legalizacion que en ningun momento se define, pero que a su vez cada tramite se define en el plan con tiempos costos y requisitos, esto evidencia una clara subjetividad y falta de claridad en la calificacion. FINANCIERO: En la hoja de Modelo Financiero, las instrucciones piden proyectar ingresos y egresos que reflejen la realidad. Mi rentabilidad se calculó siguiendo estas guías. Es incomprensible que hoy se califique negativamente la falta de detalles sobre mermas o comisiones de plataformas, ya que incluso el mismo formato no permite incluir ese tipo de detalle, por otro lado y nuevamente se aclara que esa informacion se tiene a nivel interno y se puede aclarar al evaluador, mas no se considera justo la penalizacion en calificaciones por no incluir algo que no se encuentra tácito en los términos iniciales ni los criterios de evaluación. IMPACTO: Consideramos que el mayor indicador de éxito es la tracción comercial de $45 millones y la generación de empleo que ya es una realidad. Solicitar mas detalle de indicadores e informacion detallada que no se plasma en el plan y penalizarnos por eso es una falta de objetividad; ya que por ejemplo el mismo plan de negocio tiene los indicadores de empleos a generar, pero hablar de porcentaje de reduccion de residuos o crecimiento del canal digital sobrepasa el alcance mismo del plan de negocio en detalle. Finalmente, aclaramos que nuestro equipo cuenta con un sistema contable y documentacion que presenta estadisticas, costos, ventas, inventarios, gastos de personal que pueden demostrar cada aspecto que aqui ha sido indicado como incumplido. Considero que muchas de las observaciones surgen de una necesidad de mayor detalle que puede ser resuelta mediante una sustentación directa. Solicito formalmente este espacio de audiencia para demostrar que QUADROS PIZZA es un proyecto viable, con un conocimiento profundo de su entorno y una estructura coherente con las reglas de la convocatoria. Para terminar, deseo expresar mi profunda preocupación por la falta de claridad en los criterios objetivos de evaluacion: Se esta solicitando informacion que dado el tamaño del formato de plan de negocio y las mismas instrucciones de diligenciamiento no era posible plasmar. Además resulta inexplicable que este mismo plan de negocio, estructurado bajo el mismo modelo operativo y financiero (con minimos cambios), haya sido calificado por la entidad en la Convocatoria anterior (123-C1) con un puntaje sobresaliente de 85,94, mientras que en la presente Convocatoria 154-1C recibe una calificación de apenas 67,61 puntos. Lo cual demuestra que la calificacion es subjetiva y no hay criterios garantes de objetividad y que se estan planteando exigencias que desbordan los terminos de referencia y el mismo modelo entregado por la entidad para plantear el plan de negocio</t>
  </si>
  <si>
    <t xml:space="preserve">ID Proyecto: 108672
Nombre del proyecto: QUADROS PIZZA
Convocatoria: 154 - 1C / Emprendimiento Femenino
Criterio observado: Componente comercial, análisis de competencia, componente legal y componente financiero/modelo financiero. El informe registra para el proyecto QUADROS PIZZA un puntaje de 67,61 y concepto de evaluación VIABLE. 
Observación del postulante:
El postulante manifiesta inconformidad frente a la valoración relacionada con la falta de cifras exactas de turistas o participación de mercado, considerando que la operación de aproximadamente 12 meses y las ventas actuales son evidencia más válida que datos estadísticos. También observa que se cuestionan criterios de diferenciación como calidad, precio, ubicación, innovación, servicio al cliente y experiencia; que se realizan señalamientos sobre trámites legales pese a que los requisitos están descritos; y que en el modelo financiero se penaliza la falta de valores que, según indica, el formato no permite detallar plenamente.
Resumen de la observación del postulante:
La observación se centra en solicitar que se reconozca la operación previa, las ventas actuales, los elementos diferenciales del negocio, la identificación de trámites legales y las limitaciones del formato financiero, argumentando que dichos aspectos deberían tener mayor peso en la calificación.
Respuesta del evaluador:
Revisada la observación, se precisa que la evaluación no desconoce el tiempo de operación ni las ventas actuales del emprendimiento. De hecho, el informe reconoce como aspecto positivo que el proyecto ya registra ventas reales, operación previa, presencia digital y validación comercial, así como ventas acumuladas aproximadas de 45 millones de pesos y un promedio reciente cercano a 6 millones mensuales. No obstante, los criterios de evaluación exigen que la identificación del cliente, la segmentación y la estimación del mercado se encuentren suficientemente soportadas con información técnica y medible, por lo cual la experiencia de ventas, aunque valiosa, no sustituye la necesidad de precisar el tamaño del mercado, la recurrencia esperada, la participación proyectada y la diferenciación entre cliente habitual y visitante ocasional. En el informe se indicó que el componente comercial requería convertir la lectura cualitativa del mercado en cifras más concretas y separar mejor el comportamiento del cliente habitual frente al visitante ocasional. 
Frente al análisis de competencia, no se concluye que los factores de calidad, precio, ubicación, innovación, servicio al cliente o experiencia no sean viables. Lo observado es que la comparación puede fortalecerse con competidores del mismo formato de compra rápida y con variables homogéneas, de manera que las ventajas del proyecto no queden soportadas únicamente en afirmaciones generales de sabor, economía y conveniencia. El informe señaló expresamente que la comparación con la competencia debía fortalecerse con competidores del mismo formato y variables comparables. Asimismo, cuando se mencionan precios, debe quedar clara la unidad de medida y el tipo de producto sobre el cual se realiza la comparación, ya que el portafolio y los combos requieren mayor claridad sobre unidad de medida, coste y participación en ventas. 
Respecto del componente legal, la evaluación reconoce que el proyecto identifica requisitos pertinentes para operar en el sector gastronómico, tales como matrícula mercantil, uso del suelo, concepto sanitario favorable, cumplimiento sanitario, plan de saneamiento y certificado de seguridad de bomberos. Sin embargo, la observación se mantiene porque en los avances del proyecto se mezclan acciones actuales con gestiones futuras, por lo que no resulta suficientemente claro qué trámites ya están cumplidos, cuáles se encuentran en proceso y cuáles se van a tramitar posteriormente. El informe indicó que era necesario ordenar la evidencia de cumplimiento y el cronograma de legalización para reducir riesgos de arranque o continuidad. El cronograma se planteó como recomendación para dar orden y trazabilidad a los requisitos, no como una penalización autónoma por su inexistencia. 
En relación con el modelo financiero, la calificación no se sustenta únicamente en la ausencia de algunos valores que podrían subestimar costes, sino principalmente en la falta de coherencia entre la capacidad instalada, la inversión solicitada y las ventas proyectadas. El informe registró que el plan reporta una capacidad de 160 unidades por hora, 5 horas al día y 20 días al mes, equivalente a 16.000 unidades mensuales, mientras que las proyecciones de ventas se ubican en volúmenes muy inferiores, incluso hacia el quinto año. También se identificó la necesidad de incluir rubros operativos relevantes para un negocio de comida rápida con domicilios y combos, como bebidas integradas, comisiones de plataformas, medios de pago, mermas, transporte de compras y otros costes frecuentes, ya que su omisión puede afectar la lectura real de la rentabilidad. 
Por lo anterior, la información que se requería aclarar podía ser incorporada en los avances y ajustes del proyecto, con el fin de fortalecer la formulación, precisar los supuestos comerciales, ordenar los trámites legales y depurar la estructura financiera. La evaluación se mantiene dentro de los criterios aplicables y no incorpora exigencias que desborden los términos de referencia ni la normatividad vigente del Fondo Emprender.
Concepto:
Revisado el plan de negocios, la observación presentada y el informe de evaluación, se encuentra que el concepto emitido es acorde con lo evidenciado inicialmente. El proyecto mantiene condiciones favorables para su desarrollo y por ello conserva concepto VIABLE, pero persisten oportunidades de mejora en la medición del mercado, la comparación competitiva, la claridad legal y la coherencia entre capacidad instalada, costes y ventas proyectadas. El informe concluye que el proyecto es viable, aunque requiere ajustes para consolidarse con mayor solidez técnica y financiera. 
Efecto:
Se ratifica el concepto y el puntaje asignado. El proyecto conserva puntaje de 67,61 y concepto de evaluación VIABLE.
</t>
  </si>
  <si>
    <t>El componente comercial presentado en el plan de negocio identifica de manera clara y coherente dos segmentos de mercado reales y validados: emprendimientos y empresas del sector de cuidado personal que demandan envases personalizados, y organizadores de eventos culturales y deportivos que requieren reconocimientos a medida. La caracterización de cada segmento responde a variables geográficas, socioeconómicas y comportamentales, permitiendo comprender su lógica de compra, frecuencia de adquisición y criterios de decisión, de acuerdo con el alcance de la etapa de formulación del proyecto. La referencia a datos generales de la Cámara de Comercio de Cartagena se utiliza como marco contextual para evidenciar tendencias del entorno empresarial y el crecimiento de emprendimientos asociados a bienestar y sostenibilidad, sin que ello implique considerar a la totalidad de las empresas registradas como mercado objetivo directo. Adicionalmente, el plan sustenta la viabilidad comercial con validación real del mercado, reflejada en ventas previas, atención a ligas culturales y producción de piezas personalizadas. El nivel de detalle presentado es consistente con un proyecto en fase de creación y consolidación, priorizando demostrar existencia de mercado, conocimiento del cliente y concordancia entre propuesta de valor, modelo productivo bajo demanda y canales de comercialización previstos. En este sentido, la formulación comercial cumple adecuadamente su finalidad y respalda la viabilidad del negocio en su etapa actual. Frente a la observación del componente técnico, es importante aclarar que el proyecto de Kappas se encuentra diseñado bajo un esquema de arranque progresivo, típico de emprendimientos de manufactura digital y base tecnológica. En esta primera etapa, la concentración de actividades en la figura administradora responde a la necesidad de garantizar control técnico, dominio del diseño 3D y correcta operación de los equipos, especialmente al manejar procesos personalizados y bajo demanda. Esto no significa que el modelo dependa estructuralmente de una sola persona, sino que la operación está pensada para escalar de forma ordenada. A medida que la demanda crezca, las funciones operativas como acabado, empaque y apoyo administrativo se redistribuyen, permitiendo que la administradora se enfoque en diseño, supervisión y control de calidad.” En relación con la capacidad instalada, los cálculos presentados corresponden a una capacidad máxima técnica teórica por línea de producto, considerando tiempos estándar y disponibilidad de equipos. No se asume producción simultánea de las tres líneas sin priorización, sino una operación bajo pedido, que permite organizar la agenda de impresión y evitar sobrecargas operativas.” El proyecto incorpora además buenas prácticas de control de calidad, manejo de reprocesos y estandarización de presentación comercial, diferenciando claramente entre unidad, set o lote según la línea ofrecida. Finalmente, el inicio comercial está planteado de manera gradual, alineado con la disponibilidad real de maquinaria, insumos y equipos, garantizando coherencia entre alistamiento técnico y arranque productivo. En ese sentido, el componente técnico es  pertinente para el sector y sostenible, siempre bajo un esquema de crecimiento progresivo y controlado, acorde con las metas del proyecto. Respuesta a observación – Componente legal El componente legal del plan de negocio fue formulado de manera coherente con la naturaleza y escala inicial del proyecto, estructurado como Persona Natural con Establecimiento de Comercio, e identifica de forma anticipada los principales trámites normativos, comerciales y ambientales requeridos para su operación. En este sentido, el proyecto reconoce desde la formulación aspectos clave como uso del suelo, notificaciones de funcionamiento, obligaciones tributarias y el cumplimiento de la normativa ambiental aplicable, incluyendo la Ley 2232 de 2022 y la responsabilidad extendida del productor. La no definición del lugar de operación al momento de la evaluación responde a una decisión consciente de planeación, propia de la etapa de formulación, y no a la omisión del requisito normativo. El plan legal se estructura precisamente para ser activado una vez se concrete el establecimiento físico, evitando incurrir prematuramente en costos, trámites y compromisos legales que dependen directamente de la localización definitiva del negocio. Esta aproximación resulta consistente con emprendimientos de escala inicial y con modelos productivos flexibles como la manufactura bajo demanda. Adicionalmente, el componente legal demuestra una visión preventiva y responsable al incorporar desde el inicio la trazabilidad del material PLA, la inscripción ambiental y la vinculación a un Plan Colectivo de Gestión de Envases y Empaques, evidenciando que la emprendedora ha integrado el cumplimiento normativo como parte del modelo de negocio y no únicamente como un requisito posterior  Respuesta a observación – Componente financiero El componente financiero del plan de negocio fue formulado de forma coherente con una iniciativa individual en etapa de creación, que solicita recursos dentro de los topes establecidos por el Fondo Emprender y proyecta su crecimiento de manera progresiva, acorde con un modelo de manufactura digital bajo pedido. La inversión solicitada, el estado de resultados y el flujo de caja reflejan una lógica de expansión gradual basada en la incorporación de equipos, el aprovechamiento de la capacidad instalada y la consolidación de tres líneas de producto con comportamiento diferenciado en ventas. Las proyecciones de ingresos se soportan en señales reales de validación comercial y en un modelo productivo flexible, que permite ajustar la fabricación a la demanda y reducir riesgos de inventarios ociosos. En este contexto, la estructura de costos y gastos presentada responde a una etapa inicial de operación contenida, en la cual el control del gasto y la eficiencia operativa son prioritarios para asegurar la sostenibilidad financiera del negocio. La concentración inicial de funciones en la figura administradora es consistente con la naturaleza del proyecto en su fase de arranque y se traduce financieramente en una estructura de costos humanos ajustada, lo cual permite que el modelo alcance indicadores positivos de rentabilidad y viabilidad, reflejados en una TIR del 22% y un VPN positivo. Asimismo, los gastos preoperativos y las inversiones locativas se incluyen de manera prudente, teniendo en cuenta que el proyecto aún se encuentra en formulación y que ciertos rubros dependen directamente de la definición operativa que se da al iniciar la ejecución. En conclusión, el componente financiero presenta coherencia interna entre inversión, costos, ventas y resultados esperados, es consistente con el tamaño y etapa del proyecto y cumple su función de demostrar la viabilidad económica de la iniciativa, sin generar desequilibrios financieros que comprometan su ejecución. Respuesta a observación – Componente impacto El componente de impacto del proyecto fue formulado con el propósito de evidenciar la intención estratégica y el enfoque del modelo de negocio, alineado con sostenibilidad, manufactura avanzada, personalización, economía circular y apoyo a emprendimientos y eventos locales. La descripción incluida refleja el tipo de soluciones que ofrece Kappas, su modelo de producción bajo pedido y el uso de tecnologías de impresión 3D con materiales de menor impacto ambiental, lo cual constituye el núcleo de su propuesta de valor. La redacción del impacto se presenta en términos de alcance y contribución esperada, propios de un proyecto en etapa de creación, y no como un informe de resultados plenamente ejecutados. En este sentido, las acciones descritas corresponden a impactos potenciales y en proceso de consolidación, coherentes con el momento del proyecto y con el carácter individual de la iniciativa. El objetivo del componente no fue cuantificar métricas cerradas, sino demostrar alineación del negocio con tendencias actuales de sostenibilidad, personalización productiva y fortalecimiento del ecosistema emprendedor local. Asimismo, la identificación de actores institucionales responde a una visión de inserción del proyecto en el entorno territorial, reconociendo entidades que influyen o pueden influir en el desarrollo del emprendimiento, sin que ello implique compromisos formales vigentes al momento de la formulación. El componente de impacto cumple así su función de contextualizar el valor social, ambiental, económico y tecnológico del proyecto, resultando consistente con el nivel de madurez y alcance del plan presentado.</t>
  </si>
  <si>
    <t xml:space="preserve">ID Proyecto: 108744
Nombre del proyecto: Kappas: impresión 3D sostenible
Convocatoria: 154 - 1C / Emprendimiento Femenino
Criterio observado:
Revisión de la calificación asignada al plan de negocios, especialmente en las variables de descripción del proyecto, equipo de trabajo, trámites legales e impacto.
Observación del postulante:
La emprendedora presenta observaciones al informe de evaluación, solicitando la revisión de la calificación otorgada al plan de negocios, al considerar que la información registrada permite evidenciar mayor solidez en la descripción de la iniciativa, la estructura del equipo de trabajo, los trámites legales requeridos para la operación y el impacto esperado del proyecto.
Resumen de la observación del postulante:
La observación se centra en solicitar una nueva revisión del plan de negocios, teniendo en cuenta los elementos desarrollados por la emprendedora frente a la propuesta de impresión 3D sostenible, la organización operativa, el cumplimiento de trámites legales y la contribución económica, ambiental, social y tecnológica de la iniciativa.
Respuesta del evaluador:
Una vez revisadas las observaciones presentadas por la emprendedora y contrastadas con la información del plan de negocios y el informe de evaluación, se considera procedente realizar un ajuste en la calificación del proyecto. En la revisión inicial, el proyecto registraba una calificación de 77,66 puntos y concepto VIABLE. Posteriormente, en el informe ajustado, la calificación final se modificó a 81,52 puntos, manteniendo el concepto de evaluación VIABLE. 
El ajuste se fundamenta en que, tras la revisión, se identificaron mejoras en la valoración de variables asociadas a la descripción del proyecto, el equipo de trabajo, los trámites legales y el componente de impacto. En el informe ajustado se reconoce que el proyecto presenta una propuesta innovadora y diferenciada, alineada con tendencias de sostenibilidad, manufactura digital y personalización de productos dentro del sector de industrias manufactureras. 
En relación con la descripción del proyecto, se evidencia que la iniciativa integra sostenibilidad, tecnología y diferenciación comercial mediante soluciones de impresión 3D personalizadas orientadas a envases sostenibles y reconocimientos para eventos. Además, se reconoce validación inicial del mercado y capacidad para desarrollar soluciones adaptadas a emprendimientos y organizaciones que requieren producción flexible y personalizada. 
Respecto al equipo de trabajo, aunque se mantiene la recomendación de fortalecer la estructura operativa por la concentración de funciones en una sola persona, la revisión permitió valorar de mejor manera la organización planteada y el potencial de ajuste progresivo de la capacidad operativa y administrativa del proyecto
Frente a los trámites legales, se reconoce que el proyecto identifica los principales requerimientos necesarios para el funcionamiento de la iniciativa, incluyendo formalización mercantil, uso de suelo, notificaciones de seguridad, obligaciones tributarias y cumplimiento ambiental relacionado con la Ley 2232 de 2022 y la Resolución 1407 de 2018. También se valora la trazabilidad documental del PLA y la estrategia de vinculación a un plan colectivo de responsabilidad extendida del productor.
En el componente de impacto, se reconoce una intención clara de generar impacto económico, ambiental, social y tecnológico en Cartagena mediante manufactura digital sostenible, producción bajo demanda, uso de PLA compostable y estrategias de reutilización de residuos de impresión. No obstante, se mantiene la recomendación de convertir los impactos esperados en metas medibles e indicadores claros relacionados con reducción de residuos, ventas, empleo y sostenibilidad. 
Concepto:
Se acepta parcialmente la observación presentada por la emprendedora. Revisado nuevamente el plan de negocios, se ajusta la calificación al evidenciar mejora en las variables de descripción del proyecto, equipo de trabajo, trámites legales e impacto. El proyecto mantiene el concepto VIABLE, considerando que cuenta con bases sólidas de desarrollo y potencial de consolidación empresarial, sujeto a la implementación de las recomendaciones formuladas. 
Efecto:
Se modifica el puntaje del proyecto, pasando de 77,66 a 81,52 puntos, y se mantiene el concepto VIABLE. Las recomendaciones de mejora continúan vigentes, especialmente en lo relacionado con fortalecimiento de la estructura operativa, precisión de la estrategia comercial, consolidación de indicadores de impacto y coherencia entre capacidad instalada, ventas proyectadas y estructura de costes. 
</t>
  </si>
  <si>
    <t>Agradezco el análisis detallado realizado al plan de negocio Maleza Artesana y las observaciones consignadas en el informe de evaluación . En atención a los aspectos señalados como inconsistencias, me permito presentar las siguientes precisiones técnicas y metodológicas, orientadas a contextualizar adecuadamente la formulación y evidenciar que las observaciones corresponden a oportunidades de ajuste y no a limitantes estructurales de viabilidad.  En relación con el costeo diferenciado de los servicios, especialmente la experiencia premium, es importante precisar que el modelo sí contempla diferencias operativas (desplazamiento, ambientación, logística externa y tiempos de atención). No obstante, el formato del plan de negocio limita la inclusión de más de tres productos, lo cual restringe la desagregación detallada de subcomponentes. En este sentido, el costeo presentado responde a una estructura consolidada, pero metodológicamente válida, que puede ampliarse en fase de ajuste sin comprometer la lógica financiera del proyecto.  Respecto a la capacidad instalada, los tiempos técnicos descritos en el proceso corresponden a una estimación base por unidad en condiciones estándar; sin embargo, la capacidad proyectada considera economías de proceso, uso eficiente de maquinaria y ejecución simultánea de etapas (flujo por lotes), lo cual es coherente con talleres artesanales tecnificados. Por tanto, no existe una contradicción estructural, sino una diferencia entre el tiempo unitario teórico y la operación optimizada en condiciones reales.  Frente a la inclusión de la merma del metal, es pertinente aclarar que el costeo parte de la cantidad efectiva de materia prima requerida por unidad terminada, lo cual ya incorpora de manera implícita las pérdidas normales del proceso (limado, pulido y ajustes). En consecuencia, la merma no se omite, sino que se encuentra absorbida dentro del estándar técnico de consumo.  En cuanto a la proyección de ventas, la distribución mensual homogénea responde a una herramienta de modelación financiera exigida por el formato, mas no a la dinámica real del negocio. El proyecto reconoce plenamente la estacionalidad asociada al turismo (temporadas altas, fines de semana, fechas especiales), pero dichas variaciones no pueden representarse con ese nivel de detalle dentro de la estructura del aplicativo. Esto no invalida la demanda, sino que simplifica su representación.  Sobre la estructura del equipo de trabajo, la iniciativa fue concebida como un modelo de autoempleo optimizado mediante inversión en maquinaria, lo cual reduce la dependencia de mano de obra intensiva. Esta decisión es coherente con la escala del proyecto en etapa inicial y con la sostenibilidad financiera, sin que ello limite la posibilidad de crecimiento progresivo del equipo conforme aumente la demanda.  En relación con el componente legal, los trámites incluidos corresponden a una interpretación preventiva del marco normativo, buscando garantizar cumplimiento integral. No obstante, se reconoce que algunos pueden ajustarse o depurarse sin afectar la operación. En todo caso, su inclusión no representa un error, sino una aproximación conservadora frente a la formalización.  Finalmente, frente al protocolo de seguridad para experiencias externas, es importante señalar que, si bien no existe un espacio específico dentro del formato para su desarrollo detallado, el proyecto contempla la aplicación de buenas prácticas en manipulación de herramientas, control de riesgos y condiciones seguras de operación. Este componente puede estructurarse con mayor profundidad en fase de implementación, sin que su ausencia descriptiva implique inviabilidad técnica.  En síntesis, las observaciones identificadas se derivan principalmente de limitaciones del formato de formulación y de la necesidad de mayor nivel de desagregación técnica, más que de fallas estructurales del modelo de negocio. Maleza Artesana cuenta con validación comercial inicial, coherencia conceptual y un enfoque diferencial alineado con tendencias de turismo experiencial y economía creativa, por lo que se solicita respetuosamente reconsiderar la valoración emitida a la luz de las aclaraciones presentadas.</t>
  </si>
  <si>
    <t xml:space="preserve">Proyecto: 108862
Nombre del proyecto: MALEZA ARTESANA
Convocatoria: 154 - 1C / Emprendimiento femenino
Concepto de evaluación: NO VIABLE
Puntaje: 45,49
Criterio observado:
Evaluación integral del plan de negocio, con énfasis en la consistencia comercial, capacidad técnica, estructura de costos, proyección financiera, suficiencia operativa, cumplimiento legal y sostenibilidad del modelo.
Observación del postulante:
El postulante solicita la revisión del concepto y puntaje asignado, argumentando que la iniciativa cuenta con una propuesta diferenciada de joyería artesanal, experiencia previa, identidad de marca, presencia comercial y potencial de articulación con el turismo experiencial en San Carlos, Antioquia.
Resumen de la observación:
Se revisa la solicitud presentada frente a la información registrada en el plan de negocio y el informe de evaluación, verificando si los argumentos expuestos permiten modificar el concepto emitido o si se mantienen las deficiencias identificadas durante el proceso evaluativo.
Respuesta del evaluador
Revisada la observación presentada y contrastada con la información registrada en el plan de negocio y el informe de evaluación, se ratifica el concepto de evaluación NO VIABLE y el puntaje asignado de 45,49, dado que se mantienen deficiencias que afectan la consistencia técnica, comercial, financiera, legal y operativa del proyecto. El informe de evaluación registra para el proyecto MALEZA ARTESANA un puntaje de 45,49 y concepto NO VIABLE. 
No es procedente aceptar precisiones, aclaraciones o información adicional en esta fase del proceso, debido a que la evaluación debe realizarse con base en la información registrada en el plan de negocio al momento del cierre de la convocatoria. Esta condición permite mantener la trazabilidad, igualdad de condiciones y aplicación uniforme de los criterios definidos para la convocatoria correspondiente.
También se precisa que los procesos de evaluación son independientes convocatoria a convocatoria, por lo que los análisis y conceptos se emiten de acuerdo con los criterios y lineamientos definidos para cada proceso. En este caso, si bien el proyecto presenta una propuesta con identidad de marca, narrativa emocional y avances previos, la evaluación debe centrarse en la coherencia interna del plan presentado, su capacidad de ejecución y la solidez de la información consignada.
Durante el proceso de evaluación se identificaron las siguientes deficiencias que sustentan la ratificación del concepto:
1. El plan proyecta ventas mensuales constantes para los tres productos: 25 unidades mensuales del producto 1, 28 unidades mensuales del producto 2 y 2 unidades mensuales del producto 3 durante todo el primer año. Esta misma lógica se replica en los años siguientes con incrementos uniformes.
Esta formulación no resulta consistente con la naturaleza del negocio, dado que la iniciativa se orienta a joyería artesanal, experiencias emocionales, turismo de pareja, aniversarios, compromisos y experiencias premium en alojamientos turísticos. El informe de evaluación señala que esta linealidad resulta poco convincente para una iniciativa que depende del turismo, de celebraciones especiales y de públicos que suelen comportarse por temporadas, fines de semana, puentes, vacaciones o eventos particulares. 
La deficiencia tiene incidencia directa en la confiabilidad del flujo de caja, el punto de equilibrio, la utilidad proyectada y los indicadores financieros. Una proyección uniforme desconoce la variación esperada de la demanda en negocios asociados a turismo experiencial y servicios con componente emocional, donde normalmente existen picos de consumo en temporadas altas, fechas especiales, fines de semana o periodos vacacionales, así como disminuciones en meses de baja demanda.
Adicionalmente, aunque el plan describe un mercado potencial amplio de turistas internacionales y consumidores nacionales interesados en experiencias artesanales, emocionales y de conexión con la naturaleza, no demuestra con suficiente precisión cómo esos segmentos se convertirán en ventas mensuales reales, frecuentes y verificables en San Carlos. El informe de evaluación reconoce que la segmentación está narrada y conecta con la propuesta simbólica del proyecto, pero advierte que el plan no demuestra suficientemente cómo esos segmentos llegarán efectivamente al punto de operación ni cómo se convertirán en demanda real. 
Por tanto, la proyección de ventas mantiene una debilidad relevante, pues no refleja un comportamiento comercial suficientemente sustentado ni ajustado a la dinámica del sector al que se dirige la iniciativa.
2. En el plan se observa que los costos variables de los tres productos tienen una estructura muy similar. Para el producto 1 se incluyen plata, soldadura, empaques, papelería, paño lustrador y cajas; para los productos 2 y 3 se mantiene una estructura casi equivalente, sustituyendo o incorporando el refrigerio. 
Esta formulación no refleja adecuadamente las diferencias entre los productos ofertados. El producto 1 corresponde a la venta y creación de joyas personalizadas o de temporada; el producto 2 corresponde a una experiencia completa en taller; y el producto 3 corresponde a una experiencia premium en glampings, fincas u hoteles, con desplazamiento, ambientación especial y acompañamiento personalizado. 
El informe de evaluación señala que financieramente no resulta consistente que una experiencia premium con desplazamiento, ambientación y atención externa tenga prácticamente el mismo costo variable que un producto elaborado en taller o una experiencia estándar. 
Esta situación afecta la confiabilidad del modelo financiero, porque los costos variables son la base para calcular el margen de contribución, el punto de equilibrio y la rentabilidad de cada línea. En el caso del producto premium, el plan no incorpora de manera suficiente costos asociados a transporte, montaje, ambientación, tiempos de desplazamiento, elementos portátiles, seguridad, protección de herramientas, adecuación temporal del espacio ni coordinación con el lugar donde se prestaría la experiencia.
En consecuencia, los márgenes proyectados pueden estar sobrestimados, especialmente en la línea premium, y la utilidad esperada puede no reflejar el comportamiento real de la operación. Esta deficiencia limita la confiabilidad financiera del plan y justifica que no se otorgue un mayor puntaje en las variables asociadas.
3. El plan describe para el producto 1 un proceso técnico que incluye diseño, toma de medida, fundición, laminado, corte del material, formación del aro, aplicación de sellos, soldadura, lijado, pulido, texturizado, acabado y brillo. 
El informe de evaluación indica que los tiempos consignados para estas actividades suman aproximadamente 85 minutos para una sola joya, sin considerar contingencias, ajustes, pausas técnicas o reprocesos. 
No obstante, en la capacidad instalada del producto 1 se registra una producción de 5 unidades por hora, con 7 horas al día y 16 días al mes.
Esta relación no resulta técnicamente consistente. Si el proceso descrito por el propio plan supera una hora por pieza, no se encuentra sustentado que puedan elaborarse cinco unidades por hora manteniendo los estándares de calidad artesanal, personalización y acabado que exige una joya en plata 950. El informe de evaluación identifica esta contradicción como una de las fallas estructurales más delicadas del componente técnico. 
Esta inconsistencia afecta la viabilidad operativa porque las metas de ventas y producción se soportan en una capacidad que no se encuentra demostrada. Si la capacidad real es inferior a la proyectada, el proyecto podría enfrentar retrasos en entregas, acumulación de pedidos, sobrecarga de la emprendedora, disminución en la calidad del producto o necesidad de mano de obra adicional no prevista en el modelo financiero.
Por tanto, se mantiene la deficiencia técnica relacionada con la capacidad instalada, dado que el plan no demuestra una relación coherente entre los tiempos reales de producción y las unidades proyectadas.
4. El producto 3 se define como una experiencia personalizada realizada en el lugar donde se hospeda el cliente, como glampings, fincas u hoteles, orientada a parejas y celebraciones especiales, e incluye desplazamiento, ambientación especial y acompañamiento íntimo. El informe de evaluación advierte que este traslado técnico constituye uno de los puntos críticos del plan, porque no se desarrolla con suficiente rigor cómo se transportarán las herramientas, qué condiciones físicas mínimas debe cumplir el espacio, cómo se controlará el uso de calor, soldadura, químicos y materiales, ni qué protocolos de seguridad se aplicarían en establecimientos de terceros. 
Aunque el plan menciona actores como asociaciones de hoteleros, glampings, alojamientos turísticos y red comunitaria de turismo como posibles aliados, el informe de evaluación indica que no se documentan acuerdos, contratos, cartas de intención o mecanismos formales que respalden la prestación del servicio dentro de establecimientos de terceros. 
Esta deficiencia tiene implicaciones técnicas, legales, comerciales y financieras. Desde lo técnico, no se evidencia cómo se garantizará la seguridad del proceso joyero fuera del taller. Desde lo legal y comercial, la línea premium depende de aliados que no aparecen suficientemente formalizados. Desde lo financiero, los costos de desplazamiento, instalación, ambientación y control operativo no se diferencian en la estructura de costos variables. Por ello, la experiencia premium se mantiene como una propuesta conceptualmente atractiva, pero insuficientemente estructurada para demostrar viabilidad en la formulación presentada.
5. El plan registra un cargo de gerente administrativo con contrato laboral a término indefinido, asignación mensual de $1.750.905 y funciones descritas como “todas las actividades”. También registra un cargo de “Colaborador” con contrato laboral a término fijo, factor prestacional y 12 meses requeridos, sin una descripción suficiente de funciones en la información revisada. El informe de evaluación señala que esta estructura genera dudas sobre la suficiencia operativa del equipo para cubrir administración, producción artesanal, atención en taller y prestación de experiencias premium externas de manera simultánea. 
La propuesta de valor de MALEZA ARTESANA se basa en atención personalizada, acompañamiento guiado, creación simbólica de joyas y experiencias íntimas. Sin embargo, si la gerente debe asumir simultáneamente administración, comercialización, producción, atención al cliente, operación del taller y desplazamientos a experiencias externas, se genera un riesgo operativo que puede afectar la calidad del servicio y el cumplimiento de las metas proyectadas.
Además, la falta de definición de funciones del colaborador impide validar si dicho cargo responde a necesidades técnicas, comerciales, administrativas o logísticas. En consecuencia, no es posible concluir que el equipo propuesto tenga la capacidad suficiente para soportar las tres líneas de servicio, especialmente considerando que el producto 2 y el producto 3 demandan acompañamiento prolongado y personalizado.
Esta situación confirma una debilidad en la estructura operativa y laboral del proyecto, que afecta la viabilidad de ejecución.
6. El plan registra en los costos variables el uso de plata por gramo y soldadura por gramo, además de empaques, papelería, paño lustrador, cajas o refrigerio, según cada producto. 
El informe de evaluación señala que no se evidencia el tratamiento técnico de la merma del metal derivada de procesos como limado, pulido o ajustes. 
Esta omisión afecta la precisión del costeo, porque la joyería trabaja con materia prima de valor relevante y con procesos que generan pérdida, residuo o material recuperable. Al no considerar la merma, el costo real de materia prima puede ser superior al proyectado y los márgenes de contribución pueden estar sobrestimados.
Para una actividad basada en plata 950, la trazabilidad del material, el control de desperdicios, la recuperación de partículas y la estimación real de consumos son variables necesarias para validar la rentabilidad. Al no estar incorporadas de forma suficiente, se mantiene una debilidad técnica y financiera en la estructuración del modelo.
7. El plan incluye el Registro Nacional de Turismo dentro de los trámites legales, identificado como “RNT Registro nacional de turismo”. El informe de evaluación señala que la inclusión del RNT aparece como una carga administrativa poco justificada dentro de un proyecto cuya esencia es manufacturera y no la prestación formal de servicios turísticos como agencia, alojamiento o intermediación turística.
El hecho de que la iniciativa reciba visitantes, articule experiencias con alojamientos o atienda turistas no implica automáticamente que el RNT sea el trámite aplicable a su actividad principal. La actividad económica registrada corresponde al sector INDUSTRIAS_MANUFACTURERAS, actividad 3211 Fabricación de joyas y artículos conexos. Esta situación evidencia que el componente legal requiere mayor depuración, diferenciando entre una actividad manufacturera con componente experiencial y una actividad turística formal. La falta de precisión legal no invalida por sí sola todo el plan, pero sí contribuye a la calificación asignada, en tanto demuestra que la formulación no está completamente alineada con la naturaleza real del negocio.
8. El plan de negocio contempla inversiones en maquinaria especializada, incluyendo laminadora eléctrica, soldadura de punto, máquina láser, maquinaria para baño de oro y sistema POS. El informe de evaluación señala que el plan operativo no evidencia una puesta en marcha técnicamente robusta. 
Esta situación es relevante porque el proyecto depende de la compra, instalación, alistamiento y puesta en funcionamiento de equipos especializados para producir y prestar las experiencias. Si el plan operativo no muestra con suficiente claridad la secuencia de adquisición, instalación, pruebas, contratación, arranque comercial y producción, no es posible validar plenamente la implementación del negocio.
La falta de una programación operativa suficientemente articulada afecta el cumplimiento de metas de empleo, ventas, producción y ejecución del presupuesto, aspectos determinantes en la evaluación de viabilidad.
9. El informe de evaluación reconoce que MALEZA ARTESANA cuenta con identidad de marca, sensibilidad simbólica, avances de formalización, presencia comercial y conocimiento técnico del oficio. El plan reporta avances como registro en Cámara de Comercio, presencia en Instagram, punto de atención en el taller, ventas directas, maquinaria y herramientas básicas, conocimiento técnico para elaborar piezas y prácticas de reciclaje y uso responsable de materiales. 
Sin embargo, el informe de evaluación concluye que el potencial transformador del proyecto depende de resolver antes sus fallas estructurales, dado que los impactos esperados pierden solidez cuando la operación productiva está sobreestimada, el costeo no refleja la realidad de los servicios y la demanda se proyecta de manera lineal. 
Por tanto, el impacto social, económico, ambiental y tecnológico se reconoce como una intención positiva, pero no es suficiente para modificar el concepto. La viabilidad exige demostrar que el proyecto puede operar, producir, vender, costear y sostenerse conforme a lo proyectado.
Conclusión técnica
Con base en la revisión integral del plan de negocio y el informe de evaluación, se ratifica que las deficiencias identificadas no corresponden a aspectos formales ni a simples oportunidades de mejora. Se trata de inconsistencias que afectan la estructura central del modelo: ventas proyectadas sin estacionalidad, costos variables similares para servicios con exigencias distintas, capacidad instalada no coherente con los tiempos de producción, experiencia premium sin soporte logístico y contractual suficiente, estructura laboral débil, ausencia de variables técnicas como merma del metal, trámites legales poco depurados y plan operativo sin claridad suficiente para la puesta en marcha. 
La iniciativa tiene una propuesta emocional diferenciada, identidad de marca y avances previos; sin embargo, la evaluación requiere verificar si el plan presentado permite concluir que el negocio puede ejecutarse de forma técnica, comercial, legal y financieramente sostenible. En este caso, la información registrada no permite llegar a esa conclusión de manera favorable.
Los argumentos presentados por el postulante no modifican el resultado de la evaluación, ya que no subsanan las debilidades identificadas durante el proceso evaluativo. Además, cualquier precisión o información posterior al cierre de la convocatoria no puede ser incorporada en esta etapa.
Concepto:
Se ratifica el concepto de evaluación NO VIABLE y el puntaje asignado de 45,49 para el proyecto MALEZA ARTESANA. 
Efecto:
Se ratifica el concepto y el puntaje.
</t>
  </si>
  <si>
    <t xml:space="preserve">Por medio del presente documento, como emprendedora del proyecto “Antojitos con Amor”, me permito presentar algunas observaciones frente a ciertos conceptos emitidos durante el proceso de evaluación, considerando que existen apreciaciones que no reflejan de manera objetiva la información consignada en el plan de negocio. 1. Sobre las ventajas y desventajas competitivas del proyecto, las ventajas y desventajas competitivas de un negocio son identificadas por el emprendedor mediante herramientas de análisis estratégico como la matriz DOFA, el análisis del entorno y el análisis de competencia, permitiendo reconocer fortalezas internas y oportunidades del mercado. En este sentido, no se comprende por qué desde la evaluación se emite un concepto subjetivo indicando que algunas ventajas planteadas podrían convertirse en desventajas. El proyecto “Antojitos con Amor” utiliza canales digitales como WhatsApp, Instagram y Facebook para promocionar sus productos, recibir pedidos y mantener comunicación directa con los clientes. Estas herramientas representan actualmente una ventaja competitiva para los emprendimientos gastronómicos, debido a que: Reducen costos operativos y publicitarios, facilitan la interacción directa con el cliente, permiten fidelización y seguimiento postventa, amplían el alcance comercial del negocio, mejoran la experiencia del cliente mediante atención rápida y personalizada. Por lo anterior, se considera que dichas estrategias sí constituyen ventajas competitivas válidas y alineadas con las dinámicas actuales del mercado. 2. Sobre la generación de empleo y viabilidad financiera, de acuerdo con los términos de referencia del Fondo Emprender, los planes de negocio individuales contemplan la generación de un autoempleo o puesto de trabajo principal, con acceso a capital semilla hasta por 42 SMMLV, en consecuencia, el proyecto fue estructurado conforme a dichos lineamientos, considerando inicialmente un empleo directo, con el fin de garantizar la viabilidad financiera exigida por la plataforma y evitar que mayores cargas laborales afectaran los indicadores financieros del proyecto. Tal como lo menciona el mismo evaluador, incluir más empleos directos dentro de la plantilla financiera puede afectar la viabilidad financiera del modelo de negocio. Por esta razón, los emprendedores contemplan que ciertos apoyos operativos adicionales sean asumidos inicialmente por ellos mismos, mientras el proyecto alcanza mayor estabilidad y crecimiento. 3. Sobre el impacto económico y social del proyecto, en el componente de impacto económico se indica claramente que el proyecto “Antojitos con Amor” aportará al crecimiento económico regional mediante: La generación de 1 empleo directo, la generación de 9 empleos indirectos, la dinamización económica de proveedores y actores relacionados, la generación de ingresos para las familias vinculadas al proyecto. Estas cifras fueron planteadas como metas e indicadores de impacto proyectados, alineados con los objetivos del Plan Nacional y Regional de Desarrollo, especialmente en temas de emprendimiento, fortalecimiento económico y generación de ingresos. Por lo anterior, no se comprende por qué dichos impactos no fueron considerados dentro de la evaluación, teniendo en cuenta que sí se encuentran expresamente mencionados y sustentados dentro del plan de negocio. Como emprendedora, resulta importante manifestar que la plataforma y la metodología de formulación del modelo de negocio se presentan como herramientas amigables y pedagógicas para los emprendedores, incluyendo explicaciones, aclaraciones y orientaciones paso a paso para facilitar la estructuración del proyecto. Sin embargo, durante el proceso de evaluación se percibe un nivel de exigencia técnica que en ocasiones parece corresponder más a una tesis especializada o a un proyecto formulado por expertos en estructuración financiera y metodológica, que a un plan de negocio elaborado por emprendedores que buscan precisamente acceder a una oportunidad de fortalecimiento empresarial. Entendemos y respetamos la rigurosidad del proceso evaluativo; no obstante, consideramos importante que también se valore el contexto real del emprendedor, el alcance de los términos de referencia y el esfuerzo realizado para estructurar una propuesta viable, coherente y alineada con los objetivos del programa Fondo Emprender. Agradecemos la atención prestada y solicitamos respetuosamente que estas observaciones puedan ser consideradas dentro del proceso de revisión del proyecto. </t>
  </si>
  <si>
    <t xml:space="preserve">ID Proyecto: 108873
Nombre del proyecto: Antojitos con Amor
Convocatoria: 154 - 1C / Emprendimiento Femenino
Criterio observado: Componentes comercial, técnico-operativo, financiero e impacto.
El informe de evaluación del proyecto Antojitos con Amor registra el ID 108873, convocatoria 154 - 1C / Emprendimiento Femenino, ubicación Valle del Cauca – Palmira, puntaje 63,95 y concepto de evaluación NO VIABLE.
Observación del postulante:
La postulante solicita revisar el concepto emitido, indicando que algunas apreciaciones de la evaluación no reflejan objetivamente la información consignada en el plan de negocio. En particular, manifiesta desacuerdo frente a la valoración de las ventajas competitivas, señalando que el uso de canales digitales como WhatsApp, Instagram y Facebook constituye una ventaja válida para un emprendimiento gastronómico; también indica que el proyecto fue estructurado para generar inicialmente un empleo directo conforme a la modalidad individual, y sostiene que los impactos económicos y sociales sí fueron planteados en términos de empleo directo, empleos indirectos, dinamización de proveedores y generación de ingresos para familias vinculadas.
Resumen de la observación del postulante:
La postulante considera que el proyecto Antojitos con Amor cuenta con canales digitales, trayectoria comercial, proyección de autoempleo, empleos indirectos e impactos económicos y sociales suficientes para sustentar su viabilidad. Solicita que se valore el contexto real del emprendedor, el alcance del formato de formulación y los términos de referencia, y que se reconsidere el concepto de evaluación emitido.
Respuesta del evaluador:
Revisada la observación presentada y contrastada nuevamente con el informe de evaluación 108873-Informe Evaluación Conv 154-1C, se encuentra que el concepto emitido es acorde con lo identificado inicialmente en el proceso de evaluación. La proforma institucional establece que la respuesta debe contener la identificación del proyecto, la observación del postulante, el resumen de la observación, la respuesta del evaluador, el concepto y el efecto sobre el puntaje o concepto.
En el componente comercial, el informe reconoce que Antojitos con Amor se orienta a dos segmentos de mercado, personas B2C y clientes empresariales B2B. Para el segmento de personas, el plan desarrolla una caracterización cualitativa y cuantitativa de clientes ubicados en Palmira, y estima un universo de 25.588 clientes prospectos, lo cual fue valorado como un avance relevante en la delimitación del mercado objetivo.
No obstante, la observación comercial se mantiene porque el informe señala que, aunque se incluyen variables como frecuencia de compra, no se precisa el gasto promedio mensual o anual del segmento de personas, lo que impide calcular el tamaño del mercado en términos de demanda y consumo aparente. Para el segmento empresarial, el informe indica que la información aportada es limitada y no permite identificar comportamiento de compra, recurrencia ni capacidad de consumo, restringiendo la comprensión de su peso real dentro del mercado atendible.
Frente a las ventajas competitivas, el informe reconoce que el plan destaca la integración de tres líneas de productos complementarias —desayunos sorpresa, postres y meriendas gourmet—, así como el uso de canales digitales como WhatsApp, Instagram y Facebook para promoción y toma de pedidos, y la posibilidad de atender tanto personas naturales como empresas. Sin embargo, se mantiene la observación inicial, dado que el informe concluye que estos elementos corresponden principalmente a características operativas y de alcance del negocio, sin evidenciar que sean difíciles de replicar o que otorguen una posición distintiva frente a la competencia existente.
En ese sentido, la evaluación no desconoce que los canales digitales sean útiles para la promoción y comunicación con clientes; lo que se concluye es que su uso, por sí solo, no demuestra una ventaja competitiva sostenible si no se acompaña de una diferenciación verificable frente a la oferta existente. El informe señala expresamente que no se identifica una propuesta de valor claramente diferenciada que permita concluir una ventaja competitiva sostenible.
En cuanto a la oferta y competencia, el informe señala que el plan identifica algunos competidores directos en la zona de influencia, pero que la caracterización de la oferta resulta parcial porque no presenta información para estimar el número total de competidores existentes ni su capacidad operativa. Asimismo, no define el nivel de participación o posicionamiento esperado del emprendimiento frente al total de la demanda potencial identificada.
Respecto a las ventas, el informe reconoce que las ventas mensuales pasaron de aproximadamente $2.000.000 a cerca de $6.000.000, reflejando un crecimiento cercano al 200 %, asociado a mayor aceptación del mercado y fidelización de clientes. No obstante, también indica que el proyecto estima ingresos por $114.000.000 en el primer año y un promedio acumulado de $196.689.639 durante los primeros cinco años, lo cual implica incrementar las ventas en promedio 2,73 veces; esta meta fue considerada desafiante al no contar con información completa sobre la oferta total existente ni sobre la capacidad real del mercado para absorber dicho crecimiento.
En el componente técnico-operativo, el informe reconoce que la iniciativa se enmarca en la actividad económica de comercio al por menor en establecimientos no especializados con surtido compuesto, CIIU 4711, lo cual resulta coherente con la naturaleza de los productos descritos. También reconoce que el plan identifica como principales productos desayunos sorpresa, postres y medias tardes o meriendas gourmet, y que describe de manera general el proceso productivo, actividades, tiempos y cargos que intervienen. 
Sin embargo, la observación técnica se mantiene porque el informe identifica una inconsistencia relevante entre los cargos definidos para el proceso productivo —gerente y operario— y el equipo de trabajo efectivamente registrado y cuantificado en el plan. Según el informe, únicamente se incorpora el efecto económico del cargo de gerente, omitiendo el impacto del cargo operario, pese a que este rol resulta clave para la operación y la capacidad productiva del emprendimiento.
Frente al argumento de la postulante sobre la generación inicial de un empleo directo para no afectar la viabilidad financiera, se precisa que la observación del informe no se centra en exigir más empleos por fuera de la modalidad, sino en la necesidad de reflejar en el modelo financiero los costos reales de los roles que el propio proceso productivo reconoce como necesarios. El informe indica que no se precisa el número de operarios requeridos para soportar la producción proyectada ni se incorpora su efecto económico en el modelo financiero.
Adicionalmente, el informe señala ausencia de información sobre horarios de jornada laboral y atención al público, lo cual limita el análisis de la capacidad real de atención y producción, especialmente en periodos de alta demanda como fines de semana, fechas especiales y temporadas comerciales de mayor consumo. También se indica que el plan no desarrolla suficientemente mecanismos de aprovisionamiento, compra, almacenamiento, rotación o reposición de inventarios, ni el manejo de productos no comercializados, aspecto relevante para controlar desperdicios, costos y riesgos sanitarios.
En el componente legal, el informe reconoce como aspecto favorable que el plan registre la intención de constituirse como persona natural con establecimiento de comercio y que, según verificación en RUES, la unidad productiva viene operando bajo figura de persona natural desde 2021. También reconoce que el plan identifica procedimientos como registro ante Cámara de Comercio, certificación en manipulación de alimentos, uso del suelo y gestión del certificado de visita y autorización del cuerpo de bomberos. 
No obstante, el informe mantiene debilidades por no precisar la obtención del concepto sanitario de la autoridad competente, no desarrollar buenas prácticas de manufactura, no evidenciar la implementación del Sistema de Gestión de Seguridad y Salud en el Trabajo, ni abordar explícitamente el Estatuto del Consumidor ni la normativa ambiental aplicable. Estas omisiones fueron consideradas riesgos relevantes para la continuidad de la operación.
En el componente financiero, el informe reconoce que las estimaciones financieras se apoyan en la tracción de mercado desarrollada durante aproximadamente diez años, lo cual constituye un aspecto favorable porque las proyecciones no parten de un escenario meramente hipotético. Sin embargo, también señala que el crecimiento promedio proyectado de 2,73 veces frente a las ventas actuales representa una meta exigente dadas las condiciones estructurales del modelo propuesto.
La evaluación mantiene la debilidad financiera principal porque, al incorporar en una simulación el costo de un solo operario con remuneración mínima equivalente al salario mínimo legal mensual vigente, el valor presente neto del proyecto se torna negativo. Según el informe, esto evidencia que, bajo las condiciones actuales registradas en el plan, el emprendimiento no alcanza viabilidad financiera.
Además, el informe identifica que el plan no incorpora otros costos y gastos esenciales para la operación, como dotaciones, servicios contables, renovación de trámites legales, transporte, seguros, mantenimiento de activos productivos, facturación electrónica, internet, telecomunicaciones y gastos financieros. La omisión de estos rubros conduce a una subestimación de egresos reales e impacta negativamente los indicadores de rentabilidad y sostenibilidad.
En relación con la inversión solicitada, el informe señala que el valor de $73.466.000 se destina principalmente a activos productivos y capital de trabajo, lo cual resulta coherente con la naturaleza del proyecto y con la necesidad de fortalecer su capacidad operativa. No obstante, su efectividad financiera depende de realizar ajustes en la estructura de costos y en la escala operativa planteada. 
En el componente de impacto, el informe reconoce que el plan expone la intención de generar impactos en diversas dimensiones y evidencia una orientación hacia la contribución al entorno territorial. Sin embargo, mantiene que la formulación de impactos se presenta de manera general y que, en su mayoría, no está acompañada de metas cuantificables, indicadores verificables, líneas base, seguimiento periódico ni evaluación sistemática de resultados. 
Por tanto, aunque la postulante señala generación de un empleo directo y nueve empleos indirectos, el informe concluye que los impactos requieren mayor estructuración técnica para permitir su verificación y seguimiento. Esta observación no desconoce la intención de impacto del proyecto, sino que identifica la necesidad de soportarla mediante metas claras e indicadores medibles.
Finalmente, el informe concluye que Antojitos con Amor presenta fortalezas asociadas a experiencia previa, aceptación progresiva en el mercado local, coherencia entre actividad económica y productos comercializados, conocimiento del entorno, uso adecuado de canales digitales y trayectoria comercial. No obstante, también concluye que persisten debilidades estructurales que afectan directamente la viabilidad, especialmente en los componentes técnico y financiero, por la no incorporación del personal operativo en la estructura de costos, vacíos en diferenciación competitiva, capacidad operativa e impactos medibles.
Concepto:
Revisado nuevamente el informe 108873-Informe Evaluación Conv 154-1C y la observación presentada, se encuentra que el concepto emitido es acorde con lo identificado inicialmente. El proyecto obtuvo una calificación final de 63,95 y se categoriza como NO VIABLE en las condiciones actuales.
Aunque el proyecto obtuvo una TIR de 34,49 %, el informe señala que este indicador debe evaluarse junto con la estructura real de costos y la capacidad operativa, aspectos que no se encuentran plenamente desarrollados; por tanto, dicha rentabilidad no resulta sostenible bajo las condiciones reales de operación del emprendimiento.
Efecto:
Se ratifica el concepto de evaluación emitido. Se mantiene el puntaje 63,95 y el concepto NO VIABLE para el proyecto 108873 – Antojitos con Amor, sin modificación.
</t>
  </si>
  <si>
    <t>-El Componente Comercial se estructura bajo un modelo multicanal B2C y B2B. En B2C el mercado potencial corresponde a aproximadamente 1,5 millones de hogares en estratos medios y altos, proyectando alcanzar cerca del 0,1% mediante estrategias digitales, ferias y alianzas comerciales. En B2B, se identifica un mercado superior a 14.000 organizaciones, con un alcance proyectado del 3% (420 empresas en prospección) y una conversión estimada entre 5% y 10%. Este canal se consolida como motor de ingresos mediante pedidos por volumen entre 12 y 25 unidades por cliente. El plan incorpora un embudo comercial estructurado con impacto mensual aprox de 3.600 personas en B2C y una meta de 24 clientes corporativos anuales, coherente con experiencias previas en ferias y ruedas de negocio. La estrategia incorpora diferenciación de precios, seguimiento de leads y fortalecimiento del equipo comercial, permitiendo dar trazabilidad al crecimiento proyectado.  -El Componente Técnico se basa en un sistema de producción artesanal por etapas que integra maquila de bases en madera, inventario intermedio y procesos internos de pintura, resina, acabados y control de calidad. Este esquema permite mantener continuidad operativa frente a variaciones de demanda, ya que la empresa trabaja con inventario previo de bases maquiladas, evitando iniciar el proceso desde cero en cada pedido mientras se consolida progresivamente la internalización del torneado. La capacidad instalada reportada (240 mini, 128 cuerpo entero y 8 mega) corresponde a capacidad máxima ya validada en escenarios de alta demanda. La diferencia frente a la operación actual (aprox. 27 u. mensuales) responde a subutilización estratégica y no a limitaciones técnicas. La incorporación de maquinaria como el torno se plantea como una optimización progresiva para mejorar eficiencia y control de calidad. En este contexto, la meta de estabilización cercana a 95 unidades mensuales se soporta en estandarización parcial, gestión de inventarios y especialización por etapas, evitando cuellos de botella.  -POT·POTS cumple con los requisitos formales de operación como SAS, matrícula mercantil vigente, RUT, RIT, uso de suelo, SG-SST y conceptos de seguridad y funcionamiento, acreditando su operación dentro del marco normativo aplicable. El registro de marca ante la SIC fue radicado en septiembre de 2024 y actualmente se encuentra en evaluación. La inconsistencia señalada responde a que el sistema solo permite clasificar entre “realizado”o“no realizado” aunque en la descripción ampliada sí se indicó que el trámite está en curso.  La actividad artesanal desarrollada por POT·POTS no requiere licenciamiento ambiental específico ni certificaciones industriales obligatorias, al no corresponder a explotación forestal ni transformación primaria de materia prima. La empresa utiliza retazos de madera provenientes de proveedores formales con certificados de aprovechamiento y transporte, garantizando trazabilidad en el abastecimiento. Las acciones de reutilización de material, economía circular y siembra de árboles corresponden a estrategias voluntarias de sostenibilidad.   -El Componente Financiero responde a una reconfiguración del modelo de negocio y no a una extrapolación lineal del histórico. La proyección de 1.142 unidades y $145.350.000 anuales se sustenta en la incorporación del canal B2B. Este canal introduce ventas por volumen y mayor recurrencia, modificando la composición de ingresos sin aumentar proporcionalmente la carga operativa. La incorporación de un perfil comercial especializado fortalecerá la prospección y cierre de clientes corporativos. La capacidad productiva ya ha sido validada en picos de demanda B2C cercanos a 80 y 90 unidades, evidenciando coherencia con la meta proyectada de 95 unidades mensuales. Con márgenes brutos entre 61% y 71%, el modelo proyecta sostenibilidad del crecimiento.  -El Componente de Impacto se estructura de forma integral y medible en sus dimensiones económica, ambiental, social y tecnológica. En lo económico, se soporta en crecimiento de ventas, margen bruto y participación del canal B2B. En lo ambiental, en reducción de desperdicio, reutilización de material y árboles sembrados. En lo social, en generación de empleo, vinculación de proveedores y fortalecimiento de la cadena de valor artesanal. En lo tecnológico, en reducción de errores operativos y gestión mediante ERP/CRM complementado con tecnología NFC ya implementada. Los actores del proyecto cumplen funciones operativas en la ejecución del fortalecimiento. Los proveedores especializados participan en el abastecimiento y trazabilidad de la madera; las ferias y ruedas de negocio facilitan la prospección comercial; los operadores logísticos garantizan distribución y trazabilidad de pedidos; y las entidades de apoyo contribuyen al posicionamiento y acceso a nuevos mercados. En este sentido, los impactos planteados son medibles y se encuentran articulados con la ejecución del modelo productivo y comercial descrito en el plan.</t>
  </si>
  <si>
    <t xml:space="preserve">Fecha 17/05/2026 Proyecto: 108883
Nombre del proyecto: POT POTS
Convocatoria: 154 - 1C / Emprendimiento Femenino
Criterio observado: Componentes Comercial, Técnico, Legal, Financiero e Impacto, frente al concepto de evaluación VIABLE y el puntaje final de 67,43 asignado al plan de inversión POT POTS. 
Observación del postulante: El postulante solicita reconsiderar las observaciones realizadas, argumentando que el componente comercial se estructura bajo un modelo multicanal B2C y B2B, con mercado potencial, embudo comercial, seguimiento de leads, diferenciación de precios y meta de clientes corporativos. Señala que el componente técnico se basa en un sistema productivo artesanal por etapas, con maquila de bases en madera, inventario intermedio, procesos internos de pintura, resina, acabados y control de calidad, y que la capacidad instalada corresponde a escenarios máximos ya validados. En lo legal, indica que POT POTS opera como S.A.S., cuenta con matrícula mercantil, RUT, RIT, uso de suelo, SG-SST y conceptos de seguridad y funcionamiento; además, aclara que el registro de marca se encuentra en trámite ante la SIC. En lo financiero, sostiene que la proyección responde a una reconfiguración del modelo de negocio con fortalecimiento del canal B2B, y en impacto afirma que el proyecto cuenta con indicadores económicos, ambientales, sociales y tecnológicos articulados con la ejecución del modelo
Resumen de la observación: La observación busca demostrar que las debilidades señaladas en la evaluación corresponden a aspectos que ya estarían contemplados en el plan, especialmente en relación con la trazabilidad comercial del canal B2B, la capacidad productiva, la formalización legal, la viabilidad financiera de la expansión y la medición del impacto. El postulante solicita que estos elementos sean considerados para mejorar la lectura integral del proyecto.
Respuesta del evaluador: Revisada la observación presentada, el plan de inversión y el informe de evaluación, se ratifica la decisión emitida inicialmente. El informe reconoce que POT POTS corresponde a una unidad productiva con trayectoria, identidad de marca, validación comercial, canales especializados, participación en ferias, presencia digital, ventas nacionales e internacionales, y una propuesta diferencial dentro del sector manufacturero basada en piezas de arte sembrable en madera con valor simbólico, personalización y enfoque sostenible. Por estas fortalezas, el proyecto fue clasificado como VIABLE con calificación final de 67,43.
En el componente comercial, se reconoce que el plan identifica dos segmentos cliente final y cliente corporativo y que el canal B2B se plantea como motor de crecimiento. Sin embargo, la evaluación señaló que aún falta aterrizar mejor el mercado realmente alcanzable, la tasa efectiva de conversión por canal, el número de clientes que se espera cerrar y la relación concreta entre acciones promocionales, presupuesto, seguimiento comercial y ventas esperadas. La observación aporta cifras y metas comerciales, pero no elimina la necesidad de que el plan deje plenamente trazable y verificable la maduración del canal corporativo, evitando que el crecimiento dependa de expectativas de captación todavía no suficientemente soportadas.
En el componente técnico, se reconoce que el proyecto demuestra conocimiento del oficio y dominio del producto, con una descripción detallada de recepción de materia prima, torneado, sellado, secado, pintura manual, aplicación de resina, control de calidad y empaque. También se reconoce como pertinente la intención de fortalecer el taller con maquinaria, herramientas, adecuaciones y software, especialmente para ganar control sobre procesos actualmente tercerizados como el torneado. No obstante, la evaluación mantiene que debe afinarse la relación entre capacidad operativa y crecimiento proyectado, explicando con mayor precisión cómo se sostendrá el aumento de volumen cuando varias actividades continúan siendo manuales, detalladas y demandantes en tiempo
Frente a la capacidad instalada, la observación indica que la diferencia entre capacidad máxima y operación actual corresponde a subutilización estratégica y no a limitación técnica. No obstante, el informe recomendó justificar mejor cómo la adquisición del torno, herramientas complementarias, adecuaciones y organización del trabajo permitirán aumentar el volumen sin afectar calidad, tiempos de entrega ni generar cuellos de botella en producción, secado, acabados y control de calidad. Por tanto, la aclaración complementa la lectura del modelo, pero no modifica la necesidad de mayor sustento metodológico y operativo.
En el componente legal, se reconoce que POT POTS parte de una base formal favorable, al estar constituida como S.A.S. y contar con matrícula mercantil, RUT, uso de suelo, SG-SST, concepto sanitario y concepto de seguridad humana y protección contra incendios. La observación aclara que el registro de marca fue radicado y se encuentra en evaluación; sin embargo, el informe ya había señalado precisamente la necesidad de depurar el cuadro legal para distinguir con claridad entre requisitos vigentes, trámites en curso y gestiones de propiedad industrial. Asimismo, se mantiene la recomendación de verificar si, por el uso de madera, resinas, pinturas, ruido, residuos y condiciones del taller, aplican controles adicionales o validaciones específicas de tipo ambiental o sectorial
En el componente financiero, se reconoce que el plan solicita $73.500.304, monto dentro del rango permitido para una iniciativa individual, y que la destinación de recursos guarda relación general con la mejora del proceso productivo, el fortalecimiento comercial y el aumento de capacidad de respuesta del negocio. También se reconoce que el plan presenta indicadores positivos de rentabilidad y una TIR del 24%. Sin embargo, el informe señaló que el comportamiento histórico reporta ventas de $45.324.230 en 2024 y $34.410.209 en 2025, mientras que para el primer año de fortalecimiento se proyectan 1.142 unidades e ingresos anuales por $145.350.000, lo que representa un salto exigente frente a la trayectoria reciente. La observación explica que dicho salto se apoya en la reconfiguración del modelo y el fortalecimiento B2B, pero aún se requiere mayor justificación sobre tiempos de cierre comercial, curva de adopción, suficiencia de caja, metas mensuales y soporte productivo real. 
En el componente de impacto, el informe reconoce que el proyecto plantea efectos económicos por crecimiento en ventas, fortalecimiento del canal corporativo y generación de empleo; impactos ambientales asociados al aprovechamiento de madera, reducción de residuos y siembra de árboles; componente tecnológico con software de gestión y NFC; y mapa de actores pertinente con entidades de apoyo, comercialización e internacionalización. Sin embargo, se mantiene la recomendación de traducir esos impactos en metas periódicas, medibles y verificables sobre productividad, eficiencia, reducción de desperdicios, captación de clientes corporativos, generación de empleo y seguimiento ambiental. La observación amplía la explicación de los actores, pero no elimina la necesidad de mayor precisión en indicadores y seguimiento. 
De conformidad con los términos de referencia de la Convocatoria 154 - 1C / Emprendimiento Femenino, el Acuerdo 010 de 2019, el Acuerdo 007 de 2025, el Acuerdo 03 de 2024 y demás disposiciones vigentes del Fondo Emprender, la evaluación debe considerar la coherencia integral entre estrategia comercial, capacidad operativa, estructura financiera, cumplimiento legal, trazabilidad de la inversión e impacto verificable. En este caso, la observación complementa y precisa información relevante, pero no modifica los hallazgos que sustentaron el puntaje ni evidencia que las recomendaciones sean improcedentes.
Concepto: Se ratifica la decisión del evaluador y se mantiene el concepto de evaluación VIABLE.
Efecto: No se ajusta el puntaje ni el concepto de evaluación. Se mantiene la calificación de 67,43 puntos y el concepto VIABLE
</t>
  </si>
  <si>
    <t>Señores FONDO EMPRENDER Cordial saludo, De manera atenta solicito la revisión y reconsideración del puntaje asignado al proyecto ITALO’S PIZZA, identificado con el código 108893 dentro de la Convocatoria 154 – 1C Emprendimiento Femenino, teniendo en cuenta las recomendaciones consignadas en el informe de evaluación, considero respetuosamente que varios de los aspectos mencionados ya se encuentran desarrollados y soportados dentro del documento formulado. Inicialmente, es importante resaltar que todos los componentes del plan de negocios presentan apreciaciones positivas, reconociéndose fortalezas claras en los aspectos comercial, técnico, legal, financiero y de impacto. En cada componente se destaca la coherencia, viabilidad y sostenibilidad del proyecto, sin evidenciar observaciones críticas o requerimientos adicionales que indiquen debilidades estructurales dentro de la formulación presentada. Respecto a la recomendación relacionada con fortalecer la cuantificación del cliente objetivo y el comportamiento de compra, el proyecto ya desarrolla de manera estructurada la caracterización del mercado objetivo, identificando la población de la Comuna 6 de la ciudad de Pasto, hábitos de consumo, frecuencia de compra y preferencias del cliente frente a productos de comida rápida, especialmente pizzas artesanales. Asimismo, el documento presenta segmentación geográfica, demográfica y conductual, además de estrategias comerciales alineadas con las dinámicas reales del mercado local. Las proyecciones de ventas fueron construidas considerando el comportamiento histórico del negocio, la demanda identificada, la frecuencia de compra del consumidor, la capacidad operativa instalada y la estrategia de atención mediante domicilios y canales digitales. El proyecto también contempla estrategias orientadas al incremento del ticket promedio, tales como venta de combos, complementos, bebidas, promociones y fidelización de clientes, razón por la cual se considera que el componente comercial ya evidencia un nivel de profundidad suficiente para soportar técnicamente el crecimiento proyectado en ventas. En relación con el componente técnico, el informe menciona la conveniencia de profundizar la diferenciación del proceso productivo y detallar las actividades críticas que impactan la capacidad instalada. No obstante, estos aspectos ya se encuentran desarrollados dentro del proyecto, situación que incluso es reconocida en el mismo informe cuando se expresa que “el componente técnico evidencia una formulación bien detallada”, que “el proyecto describe con claridad el proceso productivo” y que “la capacidad instalada está definida de manera coherente con la maquinaria, el tiempo de trabajo y el equipo humano disponible”. El proyecto ya contempla descripción del proceso productivo, controles de calidad, protocolos sanitarios y organización operativa coherente con las metas de producción y ventas proyectadas. Asimismo, las proyecciones comerciales planteadas no exceden la capacidad productiva del establecimiento y mantienen coherencia con la operación propuesta. Frente al componente financiero, el informe recomienda realizar revisiones periódicas a las proyecciones financieras y evaluar el impacto de los costos de mano de obra. Sin embargo, el mismo informe reconoce que la estructura financiera es clara y ordenada, que las proyecciones son coherentes con el modelo de negocio y que el proyecto demuestra viabilidad y sostenibilidad. Adicionalmente, el proyecto contempla una estructura de personal acorde con la capacidad operativa y el volumen de ventas proyectado, incluyendo el salario de la emprendedora y un auxiliar de medio tiempo, personal suficiente para atender las actividades de producción, comercialización y atención al cliente. Los costos asociados a nómina son cubiertos adecuadamente por los ingresos proyectados, manteniendo equilibrio financiero y sostenibilidad operativa. Respecto a los impactos, el proyecto incorpora impactos concretos relacionados con generación de ingresos, autoempleo, fortalecimiento empresarial, dinamización económica local, articulación con proveedores locales, uso de herramientas digitales e implementación de prácticas responsables. Igualmente, dentro de la formulación se evidencian metas de crecimiento y sostenibilidad que permiten medir la evolución del emprendimiento en el tiempo. Incluso, el mismo informe reconoce que el impacto propuesto “es pertinente y coherente con el territorio”, lo cual demuestra que el proyecto presenta una estructura sólida también en este componente. Por lo anterior, solicito respetuosamente se realice una nueva revisión  del puntaje otorgado, considerando la coherencia existente entre los diferentes componentes del plan de negocios y los conceptos positivos expresados dentro del mismo informe de evaluación. Las recomendaciones emitidas corresponden principalmente a oportunidades de fortalecimiento futuro y mejora continua, mas no a vacíos estructurales dentro del documento formulado. Agradezco su atención y colaboración.</t>
  </si>
  <si>
    <t xml:space="preserve">ID Proyecto: 108893
Nombre del proyecto: ITALO'S PIZZA
Convocatoria: 154 - 1C / Emprendimiento Femenino 
Criterio observado: Componentes comercial, técnico, financiero e impacto; solicitud de revisión y reconsideración del puntaje asignado. 
Observación del postulante:
El postulante solicita la revisión del puntaje asignado, argumentando que las recomendaciones del informe de evaluación corresponden a oportunidades de mejora y no a vacíos estructurales del plan de negocios. Señala que el proyecto ya desarrolla la caracterización del mercado objetivo, segmentación geográfica, demográfica y conductual, estrategias comerciales, proyecciones de ventas, proceso productivo, capacidad instalada, estructura financiera, equipo de trabajo e impactos económicos, sociales, ambientales y tecnológicos. 
Resumen de la observación del postulante:
La observación plantea que el plan de negocios presenta coherencia entre sus componentes y que el propio informe reconoce fortalezas en lo comercial, técnico, legal, financiero e impacto. Por ello, solicita reconsiderar el puntaje, al considerar que las recomendaciones formuladas no afectan la viabilidad ni la estructura integral del proyecto. 
Respuesta del evaluador:
Revisadas las observaciones presentadas, el plan de negocios y el informe de evaluación, se evidencia que el proyecto ITALO'S PIZZA cuenta con una formulación integral y coherente, con fortalezas reconocidas en los componentes comercial, técnico, legal y financiero. El informe señala que el componente comercial presenta coherencia entre mercado, propuesta de valor y estrategias de llegada al cliente; el componente técnico describe con claridad el proceso productivo, los controles de calidad, la estandarización de recetas y la capacidad instalada; el componente legal contempla los trámites requeridos para el funcionamiento; y el componente financiero refleja una estructura clara, con proyecciones, costos, gastos e inversiones coherentes con el modelo de negocio. 
No obstante, las recomendaciones consignadas en el informe de evaluación se orientan al fortalecimiento progresivo del proyecto, especialmente en la cuantificación del comportamiento de compra, la profundización de elementos técnicos diferenciadores, la revisión periódica de proyecciones financieras y la definición de indicadores más claros para medir el impacto social, económico y ambiental. Estas recomendaciones no desconocen la viabilidad del proyecto, sino que precisan aspectos susceptibles de mejora continua para su consolidación y escalabilidad. 
En concordancia con los lineamientos del Fondo Emprender, la evaluación debe valorar la consistencia integral del plan de negocios, la coherencia entre mercado, operación, estructura financiera, cumplimiento legal e impactos esperados, así como la pertinencia del uso de los recursos solicitados. En este caso, el plan evidencia solicitud de recursos dentro de rubros financiables, incluyendo maquinaria, equipos, insumos, adecuaciones, permisos, licencias y pago de salarios u honorarios, conforme a la estructura registrada en el proyecto. 
Por lo anterior, aunque las observaciones permiten precisar que varios aspectos señalados como recomendaciones sí se encuentran desarrollados en el plan de negocios, no se identifican elementos nuevos que modifiquen el análisis integral realizado ni que impliquen ajuste del concepto emitido. Las recomendaciones formuladas mantienen su carácter de mejora y seguimiento para la etapa de implementación, sin afectar el concepto de viabilidad ya otorgado. 
Concepto:
Revisado el plan de negocios y la observación presentada, se encuentra que el concepto emitido es acorde con lo evidenciado en la evaluación inicial. El proyecto mantiene concepto VIABLE, con calificación final de 89,68 puntos, y las recomendaciones formuladas corresponden a oportunidades de fortalecimiento que no modifican el resultado de la evaluación. 
Efecto:
Se ratifica el concepto y el puntaje asignado al proyecto.
</t>
  </si>
  <si>
    <t xml:space="preserve">Observaciones a la evaluación de Fondo Emprender (154 - 1C / Emprendimiento Femenino) con un puntaje de 75.32, con el objetivo de demostrar que la empresa esta aplicando las recomendaciones de mejora A continuación, presento una estructura de justificación técnica y hallazgos para elevar el puntaje, basada en los puntos críticos del informe evaluación:  Proyecto CARNES BAQUEANO (ID 109160) 1.Fortalecer la formulación de metas explícitas de sostenibilidad social y financiera a mediano plazo, incorporando indicadores claros de permanencia y crecimiento más allá del primer año Sostenibilidad social y financiera  CARNES BAQUEANO proyecta una sostenibilidad financiera basada en el fortalecimiento gradual de su capacidad productiva, el incremento progresivo de clientes institucionales y la consolidación de la línea de embutidos naturales como unidad estratégica de negocio ya que el negocio de los embutidos saludables o sin aditivos ni conservantes es una línea de negocio nueva en la cual se esta incursionando y ha tenido una acogida real en el mercado institucional y consumidor final. A mediano plazo, la empresa establece las siguientes metas de sostenibilidad:  Incrementar en un 20 % los ingresos operacionales durante el primer año posterior a la inversión. Mantener un crecimiento promedio anual mínimo del 12 % en ventas. Consolidar una participación superior al 1 % del mercado local de productos cárnicos naturales en Villavicencio en los próximos cinco años. Garantizar la permanencia del empleo formal generado y crear nuevos puestos de trabajo de manera progresiva conforme aumente la capacidad operativa. Reinvertir parcialmente las utilidades en fortalecimiento tecnológico, ampliación comercial y cumplimiento sanitario.  En el componente social, la empresa continuará priorizando proveedores locales y promoviendo prácticas de producción responsable, contribuyendo al fortalecimiento de la economía regional y a la generación de empleo directo e indirecto dentro de la cadena productiva cárnica.  Adicionalmente, CARNES BAQUEANO busca generar un impacto positivo en los hábitos de consumo de la comunidad, ofreciendo productos cárnicos más naturales, elaborados sin aditivos ni conservantes artificiales, respondiendo a una necesidad creciente de alimentación más consciente y saludable.  Actualmente, muchos embutidos son percibidos negativamente por los consumidores debido al uso excesivo de conservantes, colorantes y componentes artificiales presentes en productos industrializados. Frente a esta problemática, la empresa propone una alternativa basada en ingredientes reales, procesos artesanales controlados y trazabilidad del producto, permitiendo brindar mayor confianza y transparencia al consumidor.  Asimismo, la iniciativa tiene como propósito democratizar el acceso a productos cárnicos de mejor calidad nutricional, ofreciendo opciones naturales y accesibles para diferentes estratos socioeconómicos, no únicamente para mercados especializados o de alto poder adquisitivo. De esta manera, el proyecto no solo fortalece el desarrollo empresarial local, sino que también aporta al bienestar alimentario de la población mediante una oferta más saludable, responsable y sostenible.  2.Consolidar el proceso de obtención del registro sanitario INVIMA en los plazos estimados, asegurando su articulación con la estrategia de expansión hacia nuevos mercados.  CARNES BAQUEANO ha venido adelantando de manera progresiva y estructurada el proceso de obtención del registro sanitario ante INVIMA para su línea de hamburguesas y embutidos naturales, demostrando avances técnicos y documentales significativos que fortalecen la viabilidad y cumplimiento normativo del proyecto. Actualmente, las carnes de hamburguesa cuentan con estudios físico-químicos y microbiológicos realizados durante el año 2025 por los laboratorios especializados Enzipan Laboratorios S.A. y Bioquilab, los cuales permitieron validar aspectos fundamentales como: Vida útil del producto. Tabla nutricional. Condiciones de inocuidad y calidad. Sellos de seguridad para empaque. Trazabilidad por lote. Condiciones técnicas de conservación y almacenamiento. Estos análisis representan un avance importante dentro del proceso regulatorio, ya que permiten garantizar productos seguros, estandarizados y alineados con los requisitos exigidos para la comercialización formal de alimentos procesados.  Adicionalmente, durante el mes de febrero de 2025 se realizó la primera visita técnica de inspección por parte de INVIMA a la planta de producción, verificando aspectos relacionados con infraestructura, procesos, manipulación, control sanitario y documentación técnica.  Actualmente, la empresa se encuentra a la espera de la expedición del certificado correspondiente, proceso que se ha visto favorecido gracias al cumplimiento previo de requisitos técnicos, pruebas de laboratorio y adecuaciones implementadas en la unidad productiva. La consolidación del registro sanitario permitirá fortalecer la confianza del consumidor, ampliar la participación en mercados institucionales y regionales, y facilitar el ingreso a nuevos canales de comercialización, consolidando a CARNES BAQUEANO como una empresa formal, competitiva y alineada con altos estándares de calidad e inocuidad alimentaria.   3.Profundizar en el desarrollo de canales digitales de venta y comercio electrónico, aprovechando el posicionamiento de productos naturales para ampliar cobertura regional.  Estrategia de fortalecimiento digital Como parte de la estrategia de crecimiento y sostenibilidad, CARNES BAQUEANO fortalecerá progresivamente sus canales digitales con el objetivo de ampliar cobertura comercial, incrementar la captación de clientes y consolidar el posicionamiento de la marca como referente regional en productos cárnicos naturales y sin conservantes.  Actualmente, la empresa comercializa sus productos mediante punto físico, atención personalizada, domicilios y pedidos directos por WhatsApp, canales que han permitido consolidar una base de clientes fidelizados en Villavicencio. Sin embargo, dentro del plan de fortalecimiento se contempla una estrategia de transformación digital orientada a mejorar el alcance comercial y optimizar la experiencia de compra del cliente.  Las acciones proyectadas incluyen: Fortalecimiento de redes sociales mediante contenido enfocado en alimentación saludable, procesos artesanales, trazabilidad y diferenciación de productos naturales. Implementación de campañas de pauta digital segmentada para aumentar reconocimiento de marca y captación de nuevos clientes. Optimización de WhatsApp Business como canal de atención, cotización y cierre de ventas. Desarrollo gradual de catálogo digital y comercio electrónico para pedidos en línea y atención de clientes institucionales y hogares. Estrategias de fidelización y recompra mediante promociones, bases de datos y seguimiento postventa. Generación de alianzas comerciales y posicionamiento digital con restaurantes, gimnasios, tiendas saludables y establecimientos gastronómicos. Con estas acciones, la empresa proyecta incrementar progresivamente la participación de ventas digitales dentro de la operación comercial, fortalecer su posicionamiento regional y mejorar la competitividad frente a empresas tradicionales del sector cárnico.  Adicionalmente, la estrategia digital permitirá comunicar de manera más efectiva el valor diferencial de CARNES BAQUEANO: productos elaborados sin aditivos ni conservantes artificiales, con procesos controlados, trazabilidad y enfoque en alimentación más natural y accesible para diferentes segmentos de la población.  4.Implementar de manera gradual herramientas digitales de control de inventarios y costos, que permitan mejorar la toma de decisiones operativas y financieras.  Actualmente, CARNES BAQUEANO cuenta con herramientas tecnológicas que permiten realizar control administrativo, financiero y operativo de la unidad productiva. La empresa maneja el software contable Siigo, mediante el cual se desarrollan procesos de facturación, control de inventarios, registro de costos, ventas, cuentas por cobrar y cuentas por pagar, permitiendo mantener trazabilidad financiera y cumplimiento contable de la operación.  Adicionalmente, la empresa complementa estos procesos mediante formatos de control en Excel actualizados diariamente, utilizados para el seguimiento operativo de inventarios, rotación de productos, control de almacenamiento y verificación de existencias, lo cual ha permitido mantener control sobre la operación actual y apoyar la toma de decisiones internas.  No obstante, como parte del proceso de fortalecimiento empresarial y crecimiento proyectado, se prevé la implementación gradual de un software especializado para el sector cárnico, como Tecnocarnes, el cual permitirá integrar y automatizar de manera más robusta toda la trazabilidad de la cadena productiva.  Este sistema permitirá realizar seguimiento detallado desde: La compra de animales en pie. Peso en sacrificio. Peso en desposte. Rendimiento por posta. Control de mermas. Inventarios por lote y producto. Costos de producción. Ventas discriminadas por línea de producto. Trazabilidad y rotación de inventarios.  La implementación de este tipo de herramientas tecnológicas permitirá fortalecer el control operativo y financiero de la empresa, mejorar la eficiencia productiva, reducir pérdidas y optimizar la toma de decisiones estratégicas basadas en información en tiempo real. Asimismo, la digitalización progresiva de los procesos contribuirá a mejorar la competitividad, la capacidad de planeación y el control de rentabilidad por producto, facilitando el crecimiento sostenible de CARNES BAQUEANO y su consolidación dentro del mercado regional de productos cárnicos naturales. </t>
  </si>
  <si>
    <t>PROYECTO
109160
NOMBRE DEL PROYECTO
CARNES BAQUEANO
CONVOCATORIA
154 – 1C / Emprendimiento Femenino
CRITERIO OBSERVADO
Sostenibilidad social y financiera, cumplimiento normativo, estrategia comercial y gestión operativa.
OBSERVACIÓN DEL POSTULANTE
El postulante manifiesta que el proyecto ha venido aplicando las recomendaciones de mejora señaladas en el informe de evaluación, relacionadas con la sostenibilidad financiera y social, el avance en el proceso de registro sanitario INVIMA, el fortalecimiento de canales digitales de comercialización y la implementación de herramientas de control administrativo, solicitando que estos aspectos sean considerados para una posible reconsideración del puntaje obtenido.
RESUMEN DE LA OBSERVACIÓN
El postulante argumenta que las acciones descritas en su observación evidencian avances técnicos, operativos y estratégicos que, a su criterio, mitigan las debilidades señaladas en la evaluación inicial y podrían dar lugar a un ajuste del concepto y del puntaje asignado.
RESPUESTA DEL EVALUADOR
Revisada la observación presentada por el postulante, se precisa que el proceso de evaluación se realizó con base exclusiva en la información consignada en el plan de negocios presentado dentro de los plazos y condiciones establecidos por la convocatoria. En este sentido, no es posible aceptar información adicional, ampliaciones o ajustes posteriores a la evaluación, dado que esta fase del proceso no contempla la incorporación de nuevos soportes ni la reformulación de contenidos evaluados previamente, conforme a la normatividad vigente del Fondo Emprender.
Si bien el postulante describe acciones, proyecciones y avances que hacen parte de su operación actual o de su planeación futura, las deficiencias señaladas en el informe de evaluación se mantienen, toda vez que dichos elementos no se encontraban suficientemente desarrollados, soportados o evidenciados en el plan de negocios evaluado. Adicionalmente, es importante señalar que cada proceso de evaluación es independiente y responde a las condiciones específicas del proyecto, de la convocatoria y de la información presentada en el momento de la evaluación, por lo cual no es procedente realizar comparaciones con otros procesos o resultados de evaluaciones distintas.
Así mismo, se identifica que los recursos solicitados dentro del plan de inversión no impactan de manera directa y determinante en el fortalecimiento estructural de la empresa frente a los aspectos críticos señalados en el informe, particularmente en lo relacionado con sostenibilidad de mediano plazo, consolidación normativa y fortalecimiento integral de la gestión empresarial, razón por la cual no se configuran elementos que justifiquen una modificación del concepto técnico emitido.
Concepto
No procede la observación del postulante. Se ratifica el concepto emitido en el informe de evaluación.
Efecto
Se mantiene el puntaje y el concepto inicialmente otorgados.</t>
  </si>
  <si>
    <t>Señores FONDO EMPRENDER – SENA Convocatoria 154 - 1C / Emprendimiento Femenino  Asunto: Solicitud de revisión y reconsideración de puntaje – Proyecto ID 109431  Respetados señores:  De manera respetuosa presento solicitud de revisión y reconsideración del puntaje asignado al proyecto ID 109431 – REFRESQUERÍA GIYOCA, el cual obtuvo una calificación de 80,33 puntos y concepto VIABLE.  En primer lugar, agradecemos que el proyecto haya sido reconocido como viable. Sin embargo, solicitamos respetuosamente la revisión del puntaje, considerando que el mismo informe de evaluación reconoce fortalezas importantes que podrían ameritar una mayor ponderación dentro de la calificación final.  El proyecto presenta una propuesta clara, pertinente y ajustada a la realidad del municipio de Chiriguaná, orientada a la elaboración y comercialización de empanadas artesanales, avena casera y jugos naturales. Se trata de productos de consumo frecuente, precio accesible y alta rotación, dirigidos a estudiantes, trabajadores, amas de casa, comerciantes informales, mototaxistas y familias de estratos 1 y 2.  El informe reconoce que el componente comercial se encuentra bien estructurado, que existe conocimiento del mercado local, identificación de competidores directos, comparación de precios y una diferenciación basada en frescura, recetas estandarizadas, variedad de productos y atención cercana. Estos elementos demuestran que la iniciativa responde a una necesidad real del territorio.  En el componente técnico, el informe señala que el proyecto presenta una formulación sólida, con procesos claros para la preparación de empanadas, avenas y jugos naturales, incluyendo actividades, tiempos, equipos y responsables. También reconoce una capacidad instalada de 1.560 empanadas mensuales, 1.300 avenas y 1.560 jugos, lo cual evidencia coherencia entre la operación y las metas comerciales.  En el componente financiero, el proyecto solicita $73.127.484, dentro del tope permitido para una iniciativa individual. Además, proyecta ventas por $77.400.000 en el primer año, una TIR de 28,3%, un VPN positivo de $35.953.153 y utilidad operativa positiva desde el año 1. Estos indicadores muestran que la iniciativa tiene una base financiera favorable, rentable y consistente con un negocio de alimentos preparados de rotación frecuente.  En el componente de impacto, se reconoce que la emprendedora cuenta con lugar de operación identificado, pruebas iniciales de producción, ventas previas a familiares, vecinos, estudiantes y personas del sector, además de cotizaciones, materiales visuales y evidencia de preparación del negocio. También se destaca la generación de un autoempleo directo, dos empleos indirectos, compras a proveedores locales y una oferta alimenticia higiénica, práctica y asequible para la comunidad.  Reconocemos las recomendaciones señaladas por el evaluador, especialmente en la necesidad de ajustar la coherencia entre precios, ventas y capacidad instalada, depurar algunos rubros presupuestales y fortalecer la estructura operativa. No obstante, consideramos que estas observaciones son ajustes puntuales y corregibles, que no desestructuran el plan ni comprometen la posibilidad de ejecución del negocio.  Por lo anterior, solicitamos respetuosamente:  Revisar y reconsiderar el puntaje final asignado al proyecto ID 109431. Entregar, si es posible, el desglose detallado de la calificación por componente y subcriterio. Revalorar las fortalezas reconocidas: mercado local claro, productos de alta rotación, proceso técnico sólido, ventas previas, punto de operación identificado, TIR positiva, VPN positivo e impacto económico y social. Considerar que las observaciones realizadas son ajustes de mejora y no debilidades estructurales del proyecto. Dar mayor ponderación al enfoque de emprendimiento femenino, autoempleo, generación de ingresos y aporte a la economía local de Chiriguaná.  La presente solicitud se realiza con respeto por el proceso de evaluación y agradecimiento por el concepto favorable recibido, pero también con la convicción de que REFRESQUERÍA GIYOCA cuenta con méritos suficientes para una revisión positiva del puntaje, dada su pertinencia, claridad operativa, rentabilidad proyectada y aporte al fortalecimiento económico de una mujer emprendedora.  Cordialmente,</t>
  </si>
  <si>
    <t xml:space="preserve">Atendiendo la observación presentada, se realizó una nueva revisión integral del proceso de evaluación efectuado al plan de negocios, verificando los criterios técnicos, financieros, comerciales y operativos establecidos en la metodología y lineamientos vigentes de Fondo Emprender. Es importante precisar que la evaluación se desarrolla bajo criterios técnicos, objetivos y profesionales, razón por la cual los informes emitidos contemplan tanto el reconocimiento de fortalezas y aspectos positivos identificados en el proyecto, como las oportunidades de mejora evidenciadas durante el análisis. Sin embargo, la existencia de aspectos positivos no implica automáticamente la asignación del puntaje máximo ni la modificación del concepto emitido, toda vez que el resultado final depende del cumplimiento integral de todos los criterios de evaluación establecidos.
En la revisión efectuada se evidenció que, aunque el proyecto presenta elementos favorables y una propuesta con potencial de desarrollo, persisten debilidades relacionadas con la solidez de algunos soportes técnicos y financieros, la profundidad en el análisis de mercado, la sustentación de proyecciones financieras y el nivel de detalle en ciertos componentes operativos y estratégicos del plan de negocios, aspectos que incidieron en la asignación del puntaje obtenido. En consecuencia, una vez revisada nuevamente la información aportada inicialmente y los argumentos expuestos en la observación, se concluye que la evaluación realizada mantiene coherencia técnica frente a los criterios establecidos por Fondo Emprender, razón por la cual no se evidencian elementos suficientes que justifiquen modificación del puntaje o del concepto emitido inicialmente. Por lo anterior, se ratifica el concepto de viabilidad emitido inicialmente y se mantiene el puntaje asignado.
</t>
  </si>
  <si>
    <t xml:space="preserve">Solicitud de revisión y reconsideración de evaluación – Proyecto INNATO  Convocatoria 154 – 1C Emprendimiento Femenino ID Proyecto: 109537  Fondo Emprender A quien corresponda,   Respetados evaluadores, reciban un cordial saludo. En primer lugar, agradezco el tiempo y el análisis realizado al proyecto INNATO dentro de la Convocatoria 154 – 1C Emprendimiento Femenino. Valoro positivamente las observaciones técnicas presentadas en el informe de evaluación, especialmente aquellas orientadas a fortalecer la precisión comercial, operativa y financiera de la iniciativa. De manera respetuosa, por este medio me permito solicitar la reconsideración y revisión de algunos aspectos relacionados principalmente con el componente comercial, dado que consideramos que ciertos elementos estratégicos del modelo de negocio de INNATO pueden no haber quedado interpretados correctamente dentro del documento inicial, especialmente en lo relacionado con la focalización territorial y la estrategia de mercado. Por ello, quiero aclarar que, INNATO no es únicamente una propuesta de comercialización de material educativo; corresponde a una iniciativa de economía creativa y educativa con enfoque pedagógico, terapéutico y digital, cuya operación combina producción física especializada, distribución regional y escalabilidad nacional mediante canales digitales. Respecto a la observación relacionada con la amplitud del mercado objetivo y la necesidad de mayor aterrizaje territorial, considero importante ampliar que la ciudad de La Dorada (Caldas) sí constituye un eje estratégico concreto dentro del modelo comercial planteado. La selección de La Dorada como base operativa responde a criterios logísticos, comerciales y de validación previa. El municipio posee una ubicación estratégica dentro del corredor del Magdalena Centro, con conectividad directa hacia departamentos como Tolima, Antioquia y Cundinamarca, permitiendo una distribución eficiente de productos físicos, así como, facilitando la articulación con instituciones educativas, profesionales del área infantil y clientes regionales, con ausencia en la región. Asimismo, el proyecto ya cuenta con validación comercial previa en este territorio mediante ventas reales, posicionamiento orgánico de marca y relacionamiento continuo con familias, docentes y profesionales vinculados al desarrollo infantil. Esta validación ha permitido identificar comportamientos de compra, necesidades pedagógicas y oportunidades reales de expansión. El alcance nacional mencionado dentro del plan de negocios no implica ausencia de enfoque territorial, sino una estrategia híbrida propia de modelos educativos contemporáneos y negocios creativos digitales. INNATO opera desde La Dorada como centro administrativo, creativo y logístico, mientras utiliza herramientas digitales para ampliar cobertura comercial y escalabilidad, especialmente en productos descargables y material educativo digital. En este sentido, el proyecto sí contempla una segmentación clara y especializada del mercado, enfocada principalmente en: Familias con niños en primera infancia y edad escolar, madres interesadas en aprendizaje creativo y estimulación infantil, docentes y jardines infantiles, profesionales del área terapéutica y neurodesarrollo, modelos de educación flexible y homeschooling, e instituciones interesadas en herramientas pedagógicas innovadoras. Por lo tanto, el mercado objetivo no corresponde a una audiencia general amplia, sino a un nicho altamente segmentado con necesidades específicas relacionadas con educación, creatividad, regulación emocional y aprendizaje multisensorial. Adicionalmente, la estrategia comercial sí contempla diferenciación por canal y comportamiento de compra. De manera más específica, la proyección operativa del primer año contempla: • Canal digital nacional: aproximadamente 60% de las ventas proyectadas.  • Mercado regional La Dorada y Magdalena Centro: aproximadamente 25%.  • Canal institucional y terapéutico: aproximadamente 15%. Igualmente, el proyecto proyecta la consolidación de alianzas con profesionales del área infantil y terapéutica, vinculación progresiva con instituciones educativas, fortalecimiento de tienda virtual y automatización comercial, desarrollo de recompra mediante líneas complementarias y expansión gradual del catálogo educativo físico y digital. Precisamente uno de los principales valores del proyecto consiste en combinar impacto territorial con capacidad de escalabilidad nacional, disminuyendo riesgos asociados exclusivamente al tráfico físico local y permitiendo una mayor sostenibilidad financiera a mediano plazo. Quiero reiterar que, el modelo híbrido físico-digital aporta sostenibilidad ambiental y operativa mediante impresión bajo demanda, reducción de inventarios innecesarios y comercialización de productos descargables, alineándose con tendencias actuales de economía creativa y consumo educativo en la era del internet. En cuanto a la trayectoria comercial, el proyecto cuenta con más de seis años de desarrollo, creación de contenido, validación de productos y comercialización continua de material educativo especializado. Esta experiencia ha permitido construir una comunidad digital, posicionamiento de marca y experiencia práctica en comportamiento del consumidor, factores que respaldan la viabilidad y capacidad de crecimiento de INNATO. También deseo resaltar que el componente comercial del proyecto no compite únicamente desde el precio, sino desde el valor agregado pedagógico, creativo y emocional. Los productos INNATO integran aprendizaje, arte, bilingüismo, estimulación cognitiva y experiencia sensorial, respondiendo a una necesidad creciente de familias y profesionales que buscan alternativas educativas más significativas y menos convencionales. Estos elementos fortalecen la trazabilidad y precisión comercial del proyecto, permitiendo evidenciar que sí existe una estrategia territorial definida, una segmentación específica y una lógica operativa coherente entre mercado local, escalabilidad digital e impacto sostenible. Por lo anterior, solicito muy respetuosamente la reconsideración de la valoración otorgada al componente comercial y, en consecuencia, la revisión integral de la puntuación final del proyecto, teniendo en cuenta las precisiones anteriormente expuestas. Reitero el agradecimiento por las observaciones realizadas y por la oportunidad de fortalecer técnicamente esta iniciativa, la cual busca no solo consolidarse como una empresa sostenible, sino también aportar al desarrollo creativo, educativo y emocional de la infancia colombiana. Cordialmente,    Nathalie Ortega Carrillo  CC. 1’032.474.942  </t>
  </si>
  <si>
    <t xml:space="preserve"> 
Respuesta a observación – ID 109537 
ID Proyecto: 109537 
Nombre del proyecto: INNATO 
Convocatoria: 154 - 1C / Emprendimiento Femenino 
Criterio observado: Evaluación integral de los componentes comercial, técnico, legal, financiero e impacto del plan de negocios.  
Observación del postulante: 
El postulante solicita revisión de la calificación e indica que, aunque se reconocen fortalezas en el plan, este debe presentar mayor claridad y trazabilidad en cada uno de sus componentes. Señala que el puntaje corresponde a una evaluación integral de los diferentes componentes descritos en el plan de proyecto y recomienda atender las observaciones relacionadas con modelo operativo, estrategia comercial, trayectoria del negocio, proceso técnico, formalización legal, consistencia financiera e indicadores de impacto.  
Resumen de la observación del postulante: 
La observación se orienta a ratificar que la evaluación no depende de un único aspecto, sino del análisis integral del plan de negocios. En el informe se reconocen fortalezas de INNATO, tales como su propuesta de valor diferenciada, experiencia previa, orientación pedagógica, uso de materiales educativos bilingües, sostenibilidad y comercialización digital; no obstante, también se identifican oportunidades de mejora en la definición del modelo productivo, metas comerciales, soportes de trayectoria, separación entre productos físicos y digitales, formalización del negocio digital, trazabilidad financiera e indicadores de impacto.  
Respuesta del evaluador: 
Revisada la observación presentada y contrastada con el informe de evaluación, se ratifica la calificación asignada al proyecto INNATO, identificado con ID 109537, convocatoria 154 - 1C / Emprendimiento Femenino, sector COMERCIO_AL_POR_MAYOR_Y_AL_POR_MENOR_REPARACIÓN_DE_VEHÍCULOS_AUTOMOTORES_Y_MOTOCICLETAS, ubicado en La Dorada, Caldas, con puntaje 80,3 y concepto de evaluación VIABLE.  
La evaluación corresponde a un análisis integral de los componentes comercial, técnico, legal, financiero e impacto. En el componente comercial, el informe reconoce que INNATO presenta una propuesta bien pensada, con identidad clara dentro del mercado de material educativo, diferenciando entre madres, padres, cuidadores, docentes, terapeutas y niños como consumidor final.  
No obstante, el informe también señala que el mercado objetivo continúa viéndose amplio y general, porque se mencionan Colombia y varias ciudades principales, pero no se aterriza esa información a metas operativas concretas para La Dorada ni para los territorios donde se espera una mayor frecuencia de ventas. Además, se recomienda separar mejor el comportamiento del canal hogar, institucional y terapéutico, debido a que no todos compran igual, recompran con la misma frecuencia ni requieren el mismo mensaje comercial.  
En cuanto a canales de venta, el informe indica que están descritos con web, redes sociales, pauta, alianzas y distribución directa, pero todavía deben traducirse en metas por canal, porcentaje esperado de ventas, captación de clientes y resultados comerciales verificables. Esta recomendación es coherente con la observación presentada, en la que se solicita precisar cuántos clientes se esperan por redes, cuántas ventas por tienda virtual, cuántas alianzas con instituciones o terapeutas y qué porcentaje de ingresos provendrá de cada canal.  
Frente a la trayectoria, el informe reconoce como fortaleza que INNATO reporta seis años de experiencia y más de mil productos vendidos, pero recomienda respaldar mejor dicha trayectoria con evidencia organizada de ventas, recompra, testimonios o clientes recurrentes. El plan también registra que INNATO lleva seis años funcionando, con más de mil productos vendidos, alianzas con profesionales, contactos con proveedores y canales de distribución a través de redes sociales, comercio electrónico, ferias educativas y alianzas con instituciones.  
En el componente técnico, el informe reconoce que los productos de INNATO no son simples tarjetas educativas, sino herramientas con contenido pedagógico, valor terapéutico, uso bilingüe y lógica de aprendizaje activo. También se indica que la descripción de las flashcards físicas y de las versiones digitales imprimibles refleja trabajo previo de diseño y validación.  
Sin embargo, el informe identifica como punto crítico la necesidad de definir con claridad el modelo productivo, ya que en los avances se menciona trabajo con litografías especializadas, mientras que en la solicitud de recursos aparecen equipos que apuntan a una producción interna más robusta. El plan confirma esta dualidad, pues registra que el proceso productivo ha sido estructurado mediante tercerización con litografías especializadas, pero también incluye dentro de las inversiones equipos como plotter, guillotina, impresoras, laminadora, monitor, mesas, estanterías y otros elementos asociados al fortalecimiento operativo interno.  
Por lo anterior, se mantiene la recomendación de definir si la operación será interna, tercerizada o mixta, y ajustar a partir de esa decisión la inversión, capacidad instalada, tiempos de producción y estructura de costes. También se ratifica la necesidad de separar mejor el proceso de las flashcards físicas y de los productos digitales, detallando recursos, tiempos, controles de calidad y contingencias frente a fallas de impresión, retrasos, devoluciones o picos de demanda.  
En el componente legal, el informe indica que INNATO identifica registro mercantil, RUT, facturación electrónica, industria y comercio, política de tratamiento de datos y registro de marca, lo que demuestra una comprensión funcional de las obligaciones de formalización. El plan registra como forma de formalización la opción de persona natural e incluye trámites como registro mercantil, facturación electrónica, RUT, registro de marca, industria y comercio, y política de tratamiento de datos.  
No obstante, el informe recomienda revisar si la figura de persona natural seguirá siendo la más conveniente para la expansión comercial, la relación con instituciones, la venta digital y la contratación laboral. También recomienda ampliar la protección de contenidos, ilustraciones, archivos descargables y materiales pedagógicos, así como fortalecer términos y condiciones, política de devoluciones, tratamiento de datos y reglas de uso del material descargable. 
En el componente financiero, el informe señala que el plan solicita al Fondo Emprender $73.463.500, valor distribuido entre equipos, insumos, registros, nómina, publicidad y elementos necesarios para fortalecer la operación. El plan registra rubros financiables como adquisición de maquinaria, equipos y software, insumos para el ciclo productivo, permisos, licencias y registros, tasas para registro de derechos de propiedad intelectual o industrial y pago de salarios u honorarios.  
El informe reconoce que la línea física y digital amplía la posibilidad de escalar ventas, pero recomienda fortalecer la relación entre ventas proyectadas, demanda demostrable, tasa de recompra y capacidad real de producción y distribución. También señala que deben precisarse mejor los costes recurrentes asociados a canal digital, herramientas, servicio al cliente, logística, posibles devoluciones y sostenimiento de la operación durante los meses no cubiertos por la vinculación inicial del equipo de trabajo.  
En impacto, el informe reconoce que INNATO plantea una iniciativa con sentido económico, social, ambiental y tecnológico, orientada al desarrollo infantil, fortalecimiento del lenguaje, bilingüismo, innovación pedagógica y acceso a materiales para familias, docentes y terapeutas. El plan  registra impactos sociales asociados al acceso a material educativo bilingüe y pedagógico para primera infancia, e impactos tecnológicos relacionados con software de diseño, comercio electrónico, marketing digital, análisis de métricas, automatización de ventas y productos digitales imprimibles.  
No obstante, el informe recomienda convertir esa narrativa en indicadores simples y trazables, como número de niños beneficiados, instituciones atendidas, alcance territorial, proporción de ventas digitales, reducción de residuos, satisfacción de usuarios, recompra o validación práctica en contextos pedagógicos y terapéuticos. Esta recomendación coincide con la observación presentada, que solicita medir niños beneficiados, instituciones atendidas, terapeutas aliados, porcentaje de ventas digitales, recompra de clientes, uso de empaques reutilizables y alcance territorial.  
En este caso, revisada la observación, no se identifican elementos que impliquen modificar el puntaje o el concepto, sino recomendaciones para fortalecer la claridad, trazabilidad, medición y coherencia del plan de negocios.  
Concepto: 
Revisado el plan de negocios, la observación presentada y el informe de evaluación, se encuentra que el concepto emitido es acorde con lo evidenciado inicialmente. El proyecto INNATO mantiene la categoría de VIABLE, con calificación de 80,3, porque presenta una formulación sólida, una propuesta de valor diferenciada, trayectoria previa, pertinencia pedagógica y validación comercial inicial.  
Se ratifica la calificación, reconociendo las fortalezas del plan, pero reiterando que deben atenderse las recomendaciones formuladas: precisar el modelo productivo, aterrizar la estrategia comercial por canal, segmento y territorio, respaldar la tracción histórica con evidencias, separar los procesos físicos y digitales, fortalecer la formalización del negocio digital, mejorar la trazabilidad financiera y convertir el impacto en indicadores medibles. 
Efecto: 
Se ratifica el concepto de VIABLE y el puntaje de 80,3. No se modifica la calificación ni el concepto de evaluación.  
 </t>
  </si>
  <si>
    <t>El proyecto actualmente cuenta con un proceso de capacitación técnica implementado como parte integral de su modelo operativo y social, dirigido a mujeres privadas de la libertad vinculadas al proceso productivo. Este componente se encuentra alineado con la Resolución 0684 de 2024 y con las condiciones establecidas en el esquema de vinculación laboral desarrollado con el establecimiento penitenciario.  En cumplimiento de esta normativa, el proyecto desarrolla procesos permanentes de formación y acompañamiento técnico que buscan fortalecer competencias laborales, facilitar la adecuada ejecución de actividades productivas y generar capacidades para el trabajo. La capacitación constituye un componente transversal y obligatorio del modelo operativo, permitiendo facilitar la adaptación al proceso productivo, garantizar estándares de calidad, promover el aprendizaje práctico de oficios y fortalecer habilidades ocupacionales y hábitos laborales.  La formación se desarrolla de manera progresiva y práctica dentro del entorno real de producción. Inicialmente, las beneficiarias reciben capacitación en actividades como lijado y preparación de superficies, sellado y manejo de materiales, pintura y aplicación de acabados, así como control de calidad y acabados finales. Posteriormente, continúan en un proceso permanente de acompañamiento técnico y fortalecimiento de habilidades durante la ejecución de las actividades productivas.  El proyecto también cuenta con herramientas de medición de impacto implementadas como parte de su modelo operativo y administrativo, permitiendo realizar seguimiento periódico a los resultados sociales, económicos, productivos y formativos generados por la unidad productiva. Estas herramientas permiten evaluar la sostenibilidad del proyecto, fortalecer la toma de decisiones y garantizar procesos de mejora continua.  La metodología de seguimiento se desarrolla mediante registros internos, control operativo y consolidación periódica de información relacionada con la participación de las beneficiarias, el desempeño productivo y los ingresos generados. Dentro de los principales indicadores implementados se encuentran: número de mujeres vinculadas al proceso productivo, permanencia y participación activa de beneficiarias, ingresos generados por producción, promedio de ingresos para la población beneficiada, cantidad de productos elaborados, cumplimiento de estándares de calidad, número de mujeres capacitadas y horas de formación realizadas.  Para el seguimiento y control de la información, el proyecto implementa registros de producción, control de participación de beneficiarias, consolidación de actividades de capacitación, seguimiento a tiempos de formación, registro de ingresos asociados al proceso productivo y evaluación continua de calidad en acabados y producción.  Adicionalmente, el proyecto implementa estrategias orientadas a la reducción de desperdicios y al aprovechamiento eficiente de la materia prima, fortaleciendo la sostenibilidad operativa y ambiental de la unidad productiva. Estas prácticas forman parte de la metodología de producción aplicada en las diferentes etapas de elaboración y acabado de los productos.  Entre las estrategias implementadas se destacan el aprovechamiento eficiente de piezas y cortes de material, la clasificación y reutilización de retales aprovechables, el control en la aplicación de pinturas y selladores para evitar excesos, la capacitación práctica sobre uso adecuado de materiales e insumos, la supervisión permanente de procesos de lijado y acabados y la planeación previa de producción para optimizar el consumo de materia prima.  El proyecto realiza seguimiento continuo al uso de materiales, permitiendo identificar oportunidades de mejora y fortalecer las prácticas de aprovechamiento eficiente de recursos. Asimismo, dentro de los procesos de formación y acompañamiento técnico se promueve el manejo responsable de la materia prima, incorporando criterios de organización, precisión y control de calidad en cada etapa del proceso.  La implementación de estas acciones ha permitido fortalecer la eficiencia operativa del proyecto, reducir pérdidas innecesarias de material y promover una cultura de aprovechamiento responsable dentro del entorno productivo. De esta manera, el proyecto integra criterios de sostenibilidad ambiental, optimización de recursos e inclusión productiva, consolidando un modelo social y productivo con seguimiento verificable sobre los resultados generados en la población beneficiaria.</t>
  </si>
  <si>
    <t xml:space="preserve">Proyecto: 109567
Nombre del proyecto: BIRD ACCESORIOS SAS
Convocatoria: 154 - 1C / Emprendimiento Femenino
Criterio observado: Componente técnico, impacto social, medición de impacto y sostenibilidad operativa.
Observación del postulante:
El postulante manifiesta que el proyecto cuenta con procesos de capacitación técnica para mujeres privadas de la libertad vinculadas al proceso productivo, herramientas de medición de impacto, registros de seguimiento e indicadores sociales, económicos, productivos y formativos. También señala la implementación de estrategias de reducción de desperdicios y aprovechamiento eficiente de materia prima.
Resumen de la observación:
La observación indica que el proyecto desarrolla capacitación técnica práctica en actividades de lijado, sellado, pintura, acabados y control de calidad; realiza seguimiento mediante registros internos e indicadores; y aplica estrategias de reutilización de retales, optimización de insumos y control en el uso de materiales.
Respuesta del evaluador:
Revisada la observación presentada y contrastada con el informe de evaluación y el plan de inversión, se evidencia que varios de los elementos mencionados por el postulante ya fueron considerados dentro del análisis técnico, legal y de impacto del proyecto. El informe de evaluación reconoce que el proceso productivo está descrito de forma secuencial, incluyendo diseño digital, selección de materias primas, corte y tallado mediante Router CNC, y procesos de lijado, sellado, pintura y acabados; asimismo, identifica como elemento diferenciador la articulación con la Cárcel de Mujeres de Manizales, donde mujeres privadas de la libertad participan en etapas manuales del proceso. 
El componente legal del informe también reconoce que el plan describe el marco aplicable a la vinculación de mujeres privadas de la libertad, con referencia expresa a la Resolución 0684 de 2024 del Ministerio del Trabajo, así como el esquema de remuneración, afiliación al sistema de riesgos laborales y beneficios asociados a redención de pena. 
En relación con la capacitación técnica, el informe no desconoce su existencia ni pertinencia; por el contrario, la recomendación formulada se orientó a estructurar formalmente dicha capacitación, definiendo contenidos, habilidades a desarrollar y tiempos de formación en actividades como lijado, sellado, pintura y acabados, con el fin de consolidarla como un componente transversal del modelo productivo y social. 
Frente a la medición de impacto, el informe reconoce el impacto económico, social, ambiental y tecnológico del proyecto, incluyendo la vinculación de mujeres privadas de la libertad y pospenadas, la generación de ingresos, el desarrollo de habilidades, la reducción de pena, la reutilización de madera y la economía circular. No obstante, también señala como oportunidad de mejora implementar herramientas que permitan medir objetivamente los impactos esperados mediante indicadores como número de mujeres beneficiadas, ingresos promedio generados, reducción de desperdicios de materia prima, productividad por hora y participación de la nueva línea en ventas. 
Respecto a la sostenibilidad operativa y ambiental, el informe ya identificó buenas prácticas productivas como la reutilización de retales de madera, la optimización del uso de materia prima y adecuaciones orientadas al control de ruido y polvo generado por la maquinaria CNC. El plan de inversión también describe que la Router CNC mejora la eficiencia, la calidad, la precisión de acabados, el control del proceso productivo y la reducción de desperdicios y costes. 
Por lo anterior, la observación permite ampliar y precisar la información aportada por el postulante, pero no desvirtúa el análisis realizado ni modifica las conclusiones de la evaluación, dado que el informe ya valoró positivamente los componentes técnico, legal, de impacto y sostenibilidad, dejando recomendaciones de fortalecimiento que no constituyen debilidades estructurales del proyecto. El informe concluye que el plan de inversión presenta formulación coherente y consistente en los componentes comercial, técnico, legal, financiero e impacto, y que las observaciones identificadas corresponden a ajustes puntuales relacionados con seguimiento comercial, formalización de aspectos técnicos y legales, y cumplimiento de lineamientos de vinculación laboral. 
Concepto:
No procede modificar el concepto de evaluación. Se ratifica que el proyecto cuenta con elementos técnicos, sociales y ambientales pertinentes; sin embargo, se mantiene la recomendación de formalizar la capacitación técnica y fortalecer las herramientas de medición objetiva de impacto, tal como fue señalado en el informe de evaluación. 
Efecto:
Se ratifica la evaluación, el concepto viable y el puntaje de 85,14, dado que el informe concluye que el plan es viable condicionado al cumplimiento de las recomendaciones formuladas.
</t>
  </si>
  <si>
    <t xml:space="preserve">En el plan de se contemplaron los siguientes aspectos  1. Cuantificar de forma explícita el tamaño del mercado objetivo, frecuencia de compra y demanda potencial por canal.  BIOZABAS fortalecerá la caracterización comercial mediante la incorporación de métricas específicas relacionadas con tamaño del mercado objetivo, frecuencia de recompra y estimación de demanda por canal de comercialización. Actualmente el emprendimiento cuenta con la proyección comercial la cual parte de un segmento definido de mujeres entre 25 y 55 años de estratos 2 a 4 desde la línea hogar y comercialmente de acuerdo a la actividad económica de cada cliente, quienes tienen afinidad hacia productos sostenibles y biodegradables en la ciudad de Neiva. La frecuencia de compra estimada corresponde al consumo recurrente de productos de higiene y limpieza para el hogar, con ciclos promedio mensuales y bimensuales según referencia. Asimismo, en este proceso de desarrollo se define como metas de crecimiento el establecimiento de los indicadores de captación proyectada para los canales de venta directa, comercio electrónico y distribución mediante el Programa Mujer Bio, fortaleciendo la trazabilidad entre segmentación de mercado y proyección de ventas.  2. Incorporar actualización del RUT y activación de facturación electrónica Se aclara que BIOZABAS contempla dentro de su proceso de formalización empresarial la actualización del Registro Único Tributario (RUT) y la implementación de facturación electrónica, conforme a los requerimientos establecidos por la DIAN para la constitución de la Sociedad por Acciones Simplificada (S.A.S.) y el desarrollo formal de actividades comerciales.  Estas acciones hacen parte de la ruta de fortalecimiento administrativo y tributario prevista para la etapa de puesta en marcha del proyecto. 3. Precisar requerimientos normativos aplicables a productos de higiene doméstica BIOZABAS complementará el componente legal incorporando de manera más detallada los requerimientos normativos aplicables a la fabricación y comercialización de productos de higiene doméstica, actualmente los productos ya cuentan con la normatividad establecida para etiquetado, fichas técnicas, manejo seguro de sustancias, cumplimiento ambiental y condiciones de almacenamiento y distribución. El proyecto mantendrá cumplimiento de los lineamientos sanitarios y ambientales exigidos para este tipo de productos, fortaleciendo así la seguridad del consumidor y la sostenibilidad operativa.  4. Registro de marca ante la Superintendencia de Industria y Comercio Se precisa que BIOZABAS ya cuenta con registro de marca ante la Superintendencia de Industria y Comercio (SIC), lo cual fortalece la protección del activo intangible de la empresa y respalda el posicionamiento comercial alcanzado. De igual forma, el Programa Mujer Bio se encuentra actualmente en fase piloto de implementación y consolidación como estrategia de comercialización e inclusión productiva femenina.  5. Diferenciación técnica entre productos y procesos BIOZABAS cuenta con procesos de producción estandarizados que garantizan uniformidad, calidad y trazabilidad operativa. No obstante, atendiendo la recomendación, se incorporará una descripción más detallada de las diferencias específicas entre referencias, incluyendo variaciones de formulación, tiempos de mezcla, controles de calidad y requerimientos técnicos particulares de cada producto. Esta mejora permitirá fortalecer la lectura técnica individual de cada línea de producto y evidenciar con mayor claridad la trazabilidad del proceso productivo.  6. Cobertura temporal de honorarios del contador y apoyo de producción BIOZABAS cuenta actualmente con flujo de ingresos derivado de su operación comercial previa, lo que permite disponer de recursos propios para respaldar el pago de nómina y garantizar la continuidad del equipo de trabajo durante la ejecución del proyecto. En este sentido, los honorarios del contador y el apoyo de producción no dependen exclusivamente de los recursos asignados por Fondo Emprender, ya que la empresa posee capacidad operativa y financiera para sostener dichos costos mediante los ingresos generados por la actividad comercial vigente. Adicionalmente, se fortalecerá el plan operativo y financiero incorporando mayor precisión sobre la cobertura temporal de estos cargos, garantizando continuidad administrativa, contable y productiva durante todas las etapas de implementación y crecimiento del proyecto. Esta acción permitirá fortalecer el control financiero, el cumplimiento tributario y la estabilidad del proceso productivo.  7. Capital de trabajo durante los primeros meses La empresa contempla actualmente mecanismos de sostenimiento financiero que permitan garantizar continuidad operativa y cumplimiento de obligaciones mientras inicia el ciclo comercial proyectado.   8. Ampliación del mapa de actores Se fortalecerá el mapa de actores estratégicos mediante la incorporación de entidades relacionadas con emprendimiento femenino, innovación, fortalecimiento empresarial, desarrollo productivo y comercialización regional. Esta articulación permitirá ampliar oportunidades de acompañamiento técnico, acceso a redes comerciales y fortalecimiento del ecosistema empresarial del proyecto.  9. Indicadores del Programa Mujer Bio El Programa Mujer Bio actualmente se encuentra en etapa piloto, razón por la cual aún no dispone de indicadores históricos consolidados. Sin embargo, BIOZABAS reconoce la importancia de implementar mecanismos de trazabilidad y seguimiento para medir el impacto social y comercial del programa. Por esta razón, se establecerán indicadores relacionados con: número de mujeres distribuidoras vinculadas, ingresos generados, cobertura territorial, volumen de ventas por canal, y participación comercial del programa dentro del modelo de negocio. Estos indicadores permitirán medir de manera progresiva el impacto económico y social de la estrategia. 10. Relación entre producción, almacenamiento y despacho BIOZABAS fortalecerá la articulación entre producción, almacenamiento y despacho mediante la definición de controles operativos y logísticos que permitan responder de forma eficiente al crecimiento proyectado de la demanda. La empresa ya cuenta con procesos productivos estandarizados y capacidad instalada superior a la producción inicial estimada, lo cual brinda capacidad de respuesta y flexibilidad operativa para sostener la expansión comercial prevista.                   </t>
  </si>
  <si>
    <t xml:space="preserve">"ID Proyecto: 109580
Nombre del proyecto: BIOZABAS
Convocatoria: 154 - 1C / Emprendimiento Femenino
Criterio observado:
Solicitud de reconsideración de las observaciones formuladas en los componentes comercial, técnico, legal, financiero e impacto del plan de negocios.
Observación del postulante:
El postulante manifiesta que varias de las observaciones formuladas en el informe corresponden a aspectos ya desarrollados o contemplados dentro del plan de negocios, particularmente en relación con segmentación comercial, formalización progresiva, diferenciación técnica de productos, sostenibilidad financiera e indicadores de impacto del Programa Mujer Bio.
Resumen de la observación del postulante:
El postulante señala que el proyecto sí incorpora caracterización de mercado, frecuencia de compra, canales comerciales, procesos estandarizados, mecanismos de formalización tributaria y sanitaria, capacidad operativa previa y estrategias de sostenibilidad financiera. Asimismo, indica que las recomendaciones formuladas corresponden principalmente a oportunidades de fortalecimiento metodológico y profundización técnica, más que a debilidades estructurales que afecten la viabilidad del negocio.
Respuesta del evaluador:
Revisadas las observaciones presentadas por el postulante y contrastadas con el contenido del proyecto y el informe de evaluación, se evidencia que las precisiones aportadas complementan aspectos relacionados con validación comercial, formalización progresiva, estructura operativa, sostenibilidad financiera e impacto territorial, elementos que ya habían sido reconocidos dentro de la valoración efectuada.
En el componente comercial, las observaciones amplían el contexto relacionado con segmentación de clientes, frecuencia de recompra y canales de comercialización; no obstante, las recomendaciones formuladas en el informe mantienen validez técnica en cuanto a fortalecer la cuantificación explícita del mercado objetivo, la demanda potencial y la trazabilidad entre segmentación y proyección de ventas.
En los componentes técnico y financiero, las aclaraciones presentadas evidencian procesos estandarizados, capacidad operativa y una estructura financiera coherente con la etapa de crecimiento del negocio; sin embargo, las recomendaciones del informe continúan orientadas a fortalecer la diferenciación técnica entre productos, la articulación logística de la operación y la precisión en la cobertura financiera durante la etapa preoperativa y de expansión.
Respecto a los componentes legal e impacto, las observaciones complementan aspectos relacionados con formalización tributaria, registro de marca, sostenibilidad ambiental e indicadores del Programa Mujer Bio; no obstante, las recomendaciones formuladas en el informe se mantienen como oportunidades de fortalecimiento orientadas a consolidar la trazabilidad administrativa, normativa y de medición de impacto del proyecto.
En este sentido, las observaciones presentadas permiten ampliar y contextualizar información ya incorporada en el plan de negocios; sin embargo, no evidencian errores de evaluación ni elementos que hagan procedente modificar la valoración inicialmente otorgada, toda vez que las recomendaciones formuladas corresponden a aspectos de fortalecimiento técnico, metodológico y operativo que, de conformidad con los lineamientos de evaluación del Fondo Emprender, no afectan la viabilidad reconocida del proyecto ni alteran el resultado integral de la valoración.
Concepto:
Revisado el plan de negocios BIOZABAS, identificado con ID 109580, así como las observaciones presentadas por el postulante y el informe de evaluación, se concluye que las aclaraciones y precisiones aportadas complementan aspectos relacionados con validación comercial, formalización progresiva, sostenibilidad financiera, estructura operativa e impacto territorial, elementos que ya habían sido considerados dentro de la evaluación efectuada. Asimismo, las observaciones formuladas en el informe corresponden a oportunidades de fortalecimiento orientadas a mejorar la trazabilidad comercial, técnica, administrativa y operativa del proyecto durante su ejecución, sin constituir inconsistencias que afecten la viabilidad reconocida de la iniciativa. En consecuencia, al no evidenciarse errores técnicos, omisiones sustanciales o elementos que desvirtúen las conclusiones del informe de evaluación, se ratifica la calificación final de 88,19 y el concepto VIABLE otorgado al proyecto.
Efecto:
Se ratifica el concepto y el puntaje."
</t>
  </si>
  <si>
    <t>Respetados evaluadores, cordial saludo. Como emprendedora del Plan de Negocios No. 109759 – ROSADA CONFECCIONES, me permito solicitar de manera respetuosa la revisión y reevaluación del puntaje otorgado en el informe de evaluación de la convocatoria Fondo Emprender, considerando que el proyecto obtuvo una calificación de 80.3 puntos y que dentro del mismo informe se reconoce expresamente que “la propuesta mantiene coherencia con el sector de Industrias Manufactureras y presenta una lógica de crecimiento basada en modernización productiva y ampliación comercial, lo que aporta sustento a su viabilidad”, afirmación que demuestra que el proyecto cuenta con bases sólidas para su ejecución y sostenibilidad. ROSADA CONFECCIONES no es una idea apenas conceptual, sino un emprendimiento construido desde la experiencia real que tengo en el sector confección durante más de 10 años y que desde el año 2024 vengo fortaleciendo como unidad productiva propia en el municipio de San Pablo, Nariño. Como mujer emprendedora conozco de primera mano las necesidades del mercado, el comportamiento de los clientes y las exigencias de calidad que hoy requiere este sector. Dentro del plan de negocios se incorporaron de manera integral todas  las recomendaciones señaladas por Ustedes, es por ello que solicite se evalue nuevamente el proyecto, por que se fortalecio cada componente técnico, comercial, legal, financiero y de impacto. En el componente comercial se reformuló la estimación del mercado diferenciando claramente población total, mercado objetivo y clientes efectivos, sustentando las proyecciones con análisis demográfico, segmentación real y comportamiento de compra de clientes actuales y potenciales. El perfil del cliente se tradujo en decisiones operativas concretas como control de tallas, personalización de prendas, cumplimiento en tiempos de entrega y diversificación de canales de venta físicos y digitales. Se fortaleció la estrategia comercial considerando estacionalidad, especialmente en temporadas escolares y de alta rotación, incorporando medición de demanda y comportamiento de recompra. Asimismo, se estructuraron acciones de promoción más sólidas mediante redes sociales, campañas digitales, alianzas con instituciones educativas, ventas regionales y posicionamiento comercial más allá del voz a voz, lo que demuestra una estrategia comercial clara, organizada y sostenible. Las observaciones relacionadas con fortalecimiento comercial corresponden más a oportunidades normales de crecimiento que a debilidades estructurales que justifiquen una disminución significativa del puntaje. En el componente técnico se ajustó la capacidad instalada diferenciando cada línea de producto como uniformes escolares, vestuario artístico y confecciones especiales, evitando sobreestimaciones y alineando la producción con la demanda real proyectada. Se implementaron controles de calidad mediante fichas técnicas, estandarización de medidas, revisión de acabados y protocolos de control dentro del proceso productivo para garantizar consistencia y satisfacción del cliente. También se profundizó en los diferenciadores frente a la competencia informal, destacando calidad, cumplimiento, personalización, formalización del servicio y la capacidad técnica respaldada por la maquinaria existente y la proyectada con el apoyo solicitado. La modernización productiva planteada precisamente busca optimizar tiempos, mejorar eficiencia y fortalecer la capacidad instalada, por lo cual estas observaciones corresponden más a procesos normales de fortalecimiento empresarial que a vacíos sustanciales del proyecto. En el componente legal se tiene claramente definida la jurisdicción en el municipio de San Pablo, departamento de Nariño, así como normas, permisos, registros, obligaciones tributarias y soporte contable. Respecto a la facturación electrónica, no se incluyó como obligación inmediata debido a que, al ser persona natural con establecimiento de comercio, esta aplica cuando las ventas superan los 183 millones anuales, mientras que las ventas proyectadas para el año 1 son de aproximadamente 75 millones, por lo cual se realizará cuando normativamente corresponda. En el componente financiero se fortaleció la relación entre recursos solicitados, inversión, oferta de productos y proyecciones económicas, incluyendo análisis de márgenes, punto de equilibrio, trazabilidad de la inversión y rentabilidad por línea, garantizando un negocio rentable, sostenible y con crecimiento progresivo. La lógica financiera fue construida sobre capacidad operativa real, experiencia productiva y fortalecimiento gradual mediante capital semilla, por lo que no se trata de una sobreestimación sino de una proyección técnica sustentada. Finalmente, en el componente de impacto se detalló claramente el efecto de cada inversión en maquinaria, modernización productiva, incremento de capacidad instalada y generación de empleo, además del fortalecimiento económico local y la dinamización del sector confección en la región. Por todo lo anterior, considero respetuosamente que las observaciones realizadas corresponden principalmente a oportunidades de mejora propias de cualquier empresa en etapa de creación y no a debilidades estructurales que justifiquen una limitación importante en la calificación obtenida. Si el mismo evaluador reconoce coherencia sectorial, lógica de crecimiento, modernización productiva y sustento de viabilidad, resulta razonable solicitar una valoración más consistente con esos hallazgos positivos. Como emprendedora he trabajado con disciplina, compromiso y responsabilidad para construir una propuesta seria, viable y sostenible, que no solo representa mi proyecto de vida sino también una oportunidad de generación de empleo y desarrollo para mi municipio. Por ello, solicito respetuosamente la reevaluación técnica del proyecto y el ajuste del puntaje obtenido para lograr la asignación de recursos y lograr mi sueño de una empresa que ayude a mi comunidad. Quedo atenta a sus comentarios y respuesta favorable.</t>
  </si>
  <si>
    <t>Revisada la observación presentada, se precisa que la evaluación del plan de negocios se realizó con base en la información registrada y visible en el formulario oficial del Fondo Emprender, conforme a los criterios metodológicos y normativos vigentes.
En el componente comercial, se reconoció la coherencia entre el perfil del cliente, la segmentación del mercado y las estrategias de venta propuestas, así como los ajustes realizados frente a versiones anteriores. La calificación asignada refleja que, si bien la estrategia es pertinente y consistente con el sector confección, algunos aspectos relacionados con profundización de metas comerciales, medición cuantitativa de demanda y escalabilidad continúan siendo susceptibles de fortalecimiento, lo cual explica que el componente no alcanzara una puntuación superior.
Respecto al componente técnico‑operativo, se valoraron positivamente los ajustes en capacidad instalada, diferenciación por líneas de producto y la incorporación de controles de calidad. No obstante, la evaluación identificó oportunidades de mejora asociadas a la eficiencia productiva, optimización de tiempos y consolidación del proceso de modernización, aspectos propios de emprendimientos en etapa de crecimiento y que incidieron en la valoración final.
En el componente legal, se tuvo en cuenta la definición clara de jurisdicción, permisos y obligaciones. La aclaración respecto a la facturación electrónica fue considerada conforme a la normatividad vigente; sin embargo, el componente fue evaluado en función del nivel de formalización proyectado y su articulación con el crecimiento esperado del negocio.
En cuanto al componente financiero, se reconoció la coherencia entre recursos solicitados, inversión, oferta de productos y proyecciones económicas. La calificación otorgada responde a la consistencia general del modelo, considerando que las proyecciones plantean un crecimiento progresivo que deberá consolidarse con la ejecución efectiva del plan.
Finalmente, en el componente de impacto, se valoró positivamente el efecto del proyecto en modernización productiva, fortalecimiento económico local y generación de empleo, elementos que aportan al concepto favorable del proyecto.
En consecuencia, los argumentos expuestos en la observación corresponden en su mayoría a fortalezas y ajustes que ya fueron considerados dentro del proceso evaluativo y que se reflejan en la calificación obtenida.</t>
  </si>
  <si>
    <t xml:space="preserve">Justificaciones a las recomendaciones de mejora por componente.  Componente Comercial: Profundizar en los factores diferenciales del café producido, resaltando atributos específicos frente a la competencia, como perfiles sensoriales, trazabilidad o prácticas certificables.  Justificación: Nuestro café se caracteriza por tener, una mezcla de sabores, con notas complejas como frutos rojos, cítricos, apanelados y aromatizados, lo cual empieza desde su origen, teniendo en cuenta su variedad (F6 Colombia, Cenicafe 1, Castillo Tambo, Ombligon) y lote, para luego realizar un proceso anaeróbico de fermentación controlada y un proceso de lavado natural resaltando de esta manera nuestros perfiles de sabor y olor en comparación con el lavado tradicional, teniendo en cuenta nuestra identidad como productores, Café Especial La Isla, es una empresa con una antigüedad de más de 50 años en el sector cafetero y nosotros somos la tercera generación de nuestra familia, que realizamos el relevo generacional, siguiendo con las tradiciones cafeteras y aportando nuestros conocimientos como profesionales en la producción de café especial de alta calidad, mostrando cada etapa desde la recolección manual, seleccionando cada grano, hasta el punto de secado perfecto, con la humedad indicada, para que nuestro café nos dé una tasa de más 84 puntos y de esa manera asegurar a nuestros comparadores y consumidores que el café ha sido cuidado desde la selección de la variedad, su siembra, su recolección, su proceso de fermentación y lavado, su secado y finalmente su empaque y comercialización. Por otra parte nuestra empresa va en busca de nuestra primera certificación de sostenibilidad y practicas éticas con el impacto social y ambiental de nuestra finca, el cual es la certificación 4C (Common Code for the Coffe Community), donde su objetivo principal es garantizar que la producción de café no solo sea rentable, sino que también respete principios sociales y ambientales, con un compromiso de mejora continua, asegurando que el café que llegue a la taza fue producido bajo normas de respeto al ser humano y a la naturaleza.  Componente Financiero: Incorporar en el componente financiero la estimación de pérdidas propias del proceso productivo dentro de los costos variables, para reflejar de manera más precisa los márgenes reales.  Justificación: Para nuestro proceso productivo se tienen en cuenta las pérdidas del proceso o comúnmente mermas o rendimientos, estos son factores de mucha importancia al momento de determinar el costo variable real, para empezar tenemos el factor de rendimiento, el cual es la perdida más significativa en el momento de transformar nuestro café, para ello se tiene en cuenta la perdida por humedad, siendo esta la perdida más constante ya que el café tiene un alto contenido de agua y al momento de secarse se busca pasar de un 50-60% de humedad a un rango óptimo de 10% a 12%. Donde cualquier exceso de secado por debajo del 10% es una pérdida de dinero para nuestra empresa, ya que estaríamos vendiendo menos peso del necesario. Por otra parte, se presentan las mermas por beneficio estas son perdidas de pulpa y mucilago las cuales representan del 40-50% del peso del fruto fresco de café, también al momento de realizar el lavado se presentan las mermas de selección y calidad del café, dejando separado los granos defectuosos por broca, granos vanos negros o partidos, separando también la pasilla, el cual es un café de baja calidad, que se seca y se vende a un precio mucho menor. Sabiendo esto es de aclarar que, en nuestro componente financiero, hicimos el cálculo de todas estas pérdidas y mermas de manera independiente teniendo en cuenta cada proceso y lo agregamos a nuestros costos variables en donde pusimos nuestra materia prima principal con su costo de valor unitario por la cantidad por unidad de nuestro producto ya todo el valor de las perdidas propias del proceso anteriormente descritas.  Componente de Impacto: Fortalecer el componente de impacto con estrategias explícitas de sostenibilidad social, comunitaria y financiera a mediano y largo plazo.  Justificación: Café Especial La Isla aporta al cuidado del medio ambiente de la siguiente manera: La producción de abono orgánico:  El procesamiento del café nos genera abono orgánico a partir de la cacota o cascara del fruto del café, que es utilizado para fertilizar suelos de manera orgánica y sostenible, cuidando recursos naturales como el suelo y el agua. También la preparación de insumos biopreparados a partir de las mieles del lavado del café, los cuales se les realiza un proceso de fermentación para luego ser regados en nuestros cultivos, evitando que todo este residuo liquido sea vertido a las fuentes hídricas presentes en nuestra finca. Por otra parte, el uso eficiente del agua en nuestra finca donde implementamos diferentes practicas del manejo del agua, como lo es la captación de agua lluvia para riego o limpieza, instalación de dispositivos de ahorro y de bajo consumo, reparar fugas para evitar el desperdicio y dar charlas ambientales a nuestros trabajadores sobre el uso eficiente del agua y los recursos naturales, para reducir su consumo y minimizar la contaminación. Para finalmente promover la sostenibilidad en nuestra finca con responsabilidad ambiental en la producción de café pergamino seco yendo siempre de la mano de nuestros recursos naturales. Café Especial La Isla a nivel social a mediano plazo (2 a 5 años), el impacto se centra en la estabilización y la capacitación, generando empleos estables más allá de la cosecha, donde nuestra empresa fomentaría empleos técnicos en procesos de beneficio, mantenimiento y administración, reduciendo la dependencia del trabajo informal. Por otra parte, se capacitará en la implementación de nuevas tecnologías o procesos (como perfiles de taza específicos o fermentaciones controladas) donde se elevarían el nivel técnico de los trabajadores locales, quienes replicarían estas buenas prácticas en sus propias fincas. Y finalmente haríamos parte de un grupo asociativo de nuestro municipio facilitando el acceso a mercados que exigen volumen y calidad constante. Por otra parte, el impacto a largo plazo (5 a 10+ años) de nuestra empresa se reflejaría en el bienestar generacional, la infraestructura comunitaria y la seguridad alimentaria. Llevando a cabo un Arraigo Rural y Relevo Generacional, demostrando que la caficultura es un negocio digno y rentable, se frenaría el abandono de jóvenes de las fincas hacia las ciudades y de esa manera La finca se vuelve un modelo de vida sostenible para las nuevas generaciones. Por otra parte, la mejora de la infraestructura comunitaria de nuestra región impulsando la mejora de vías de acceso y conectividad digital, beneficiando a todas las familias nuestra vereda y finalmente la Seguridad Alimentaria y Diversificación para que nuestra empresa adopte modelos integrales (huertas, especies menores o frutales) que mejoraran la nutrición de nuestros trabajadores y familia y sirven como despensa local, disminuyendo la vulnerabilidad ante las fluctuaciones del precio internacional del café.                                                                                                                                                                                                                                                                                       Componente de Impacto: Ampliar el mapa de actores incluyendo entidades como la ARL, autoridades ambientales y otros aliados que apoyen la gestión ambiental y el SG-SST.  Justificación: Para ampliar nuestro mapa de actores vamos a incluir a La Corporación Autónoma Regional del Alto Magdalena (CAM), el cual es un actor Publico-Departamental, con localización geográfica en la Finca Marengo, Kilómetro 4 de la vía Pitalito -  San Agustín, Municipio de Pitalito Huila y lo necesitaríamos para Vigilancia ambiental, capacitaciones ambientales y otorgamiento de permisos, de nuestra empresa. También incluiremos a La Gobernación del Huila el cual es un actor Publico- Nacional, con localización geográfica en la Carrera 4 calle 8 (Esquina), Ciudad de Neiva Huila y lo necesitaríamos para apoyo en promoción empresarial, permisos, participación en ferias y eventos. Finalmente incluiremos a la ARL Positiva, el cual es un actor Publico-Nacional, con localización geográfica en la Carrera 7 N° 17-20, Ciudad de Neiva Huila y lo necesitaríamos para asegurar a nuestros trabajadores, en caso que se presente un accidente laboral, donde esta se encargaría de cubrir los gastos médicos, de pagar incapacidades o pensiones, también para tener asesoría técnica y capacitaciones en la seguridad laboral de nuestra empresa.  Componente Legal: Evaluar la viabilidad de certificaciones especiales que permitan mejorar el posicionamiento del producto en mercados de mayor valor agregado.  Justificación: En Café Especial La Isla estamos decididos a mejorar nuestros procesos para poder obtener la certificación 4C (siglas de Common Code for the Coffee Community o Código Común para la Comunidad Cafetera) es un estándar de sostenibilidad reconocido internacionalmente, diseñado específicamente para el sector caficultor, donde su objetivo principal es que el café se produzca bajo condiciones que respeten tanto a las personas como al medio ambiente, permitiendo que los productores demuestren su compromiso con la calidad y la ética comercial. Para ellos hay que tener en cuenta los tres pilares de la Sostenibilidad los cuales se necesitan manejar de manera adecuada para poder obtener el sello 4C, en nuestra unidad de producción, los cuales son: Pilar Social: Prohibición del trabajo infantil y trabajo forzoso. Se exige el cumplimiento de condiciones laborales justas, seguridad social (como la ARL) y salud para los trabajadores. Pilar Ambiental: Protección de la biodiversidad (no deforestar), conservación de suelos y manejo responsable del agua (especialmente en el beneficio). También regula el uso de pesticidas prohibidos, y finalmente el Pilar Económico: Fomenta la transparencia, el mantenimiento de registros de costos y la mejora de la rentabilidad del caficultor mediante una mayor eficiencia. Si cumplimos con todo lo requerido en estos tres pilares, nuestra empresa lograra este sello, que sería de gran importancia para mejorar el posicionamiento de nuestro café en mercados de mayor valor agregado. </t>
  </si>
  <si>
    <t xml:space="preserve">ID Proyecto: 109805
Nombre del proyecto: CAFÉ ESPECIAL LA ISLA SAS ZOMAC
Convocatoria: 154 - 1C / Emprendimiento Femenino
Criterio observado: Respuesta a observaciones sobre componentes comercial, financiero, legal e impacto del plan de inversión.
Observación del postulante: El postulante solicita reconsiderar las observaciones asociadas a factores diferenciales, costos variables por pérdidas de proceso, sostenibilidad, mapa de actores y certificaciones especiales.
Resumen de la observación: El postulante amplía información sobre atributos sensoriales, trazabilidad, certificación 4C, mermas del proceso cafetero, sostenibilidad social y ambiental, e inclusión de nuevos actores como CAM y ARL.
Concepto: Se mantiene la designación de Viable.
Efecto: Se ratifica el puntaje aprobatorio asignado de 79,26, sin modificación. La ficha de resultados registra el proyecto 109805, CAFÉ ESPECIAL LA ISLA SAS ZOMAC, ubicado en Huila, Acevedo, con actividad 0123 Cultivo de café, monto solicitado de $73.500.600 y puntaje final de 79,26. [109805-Eva...a 6-4-2026 | Excel]
Respuesta del evaluador:
"Componente Comercial: Profundizar en los factores diferenciales del café producido, resaltando atributos específicos frente a la competencia, como perfiles sensoriales, trazabilidad o prácticas certificables. Justificación: Nuestro café se caracteriza por tener, una mezcla de sabores, con notas complejas como frutos rojos, cítricos, apanelados y aromatizados, lo cual empieza desde su origen, teniendo en cuenta su variedad (F6 Colombia, Cenicafe 1, Castillo Tambo, Ombligon) y lote, para luego realizar un proceso anaeróbico de fermentación controlada y un proceso de lavado natural resaltando de esta manera nuestros perfiles de sabor y olor en comparación con el lavado tradicional, teniendo en cuenta nuestra identidad como productores, Café Especial La Isla, es una empresa con una antigüedad de más de 50 años en el sector cafetero y nosotros somos la tercera generación de nuestra familia, que realizamos el relevo generacional, siguiendo con las tradiciones cafeteras y aportando nuestros conocimientos como profesionales en la producción de café especial de alta calidad, mostrando cada etapa desde la recolección manual, seleccionando cada grano, hasta el punto de secado perfecto, con la humedad indicada, para que nuestro café nos dé una tasa de más 84 puntos y de esa manera asegurar a nuestros comparadores y consumidores que el café ha sido cuidado desde la selección de la variedad, su siembra, su recolección, su proceso de fermentación y lavado, su secado y finalmente su empaque y comercialización. Por otra parte nuestra empresa va en busca de nuestra primera certificación de sostenibilidad y practicas éticas con el impacto social y ambiental de nuestra finca, el cual es la certificación 4C (Common Code for the Coffe Community), donde su objetivo principal es garantizar que la producción de café no solo sea rentable, sino que también respete principios sociales y ambientales, con un compromiso de mejora continua, asegurando que el café que llegue a la taza fue producido bajo normas de respeto al ser humano y a la naturaleza."
Frente al componente comercial, se reconoce que la observación amplía elementos diferenciales relevantes del producto, como perfiles sensoriales, trazabilidad, variedades, prácticas de fermentación, tradición familiar y aspiración a certificación de sostenibilidad. Sin embargo, al revisar el plan de inversión evaluado, se evidenció que, si bien CAFÉ ESPECIAL LA ISLA SAS ZOMAC describe calidad, trazabilidad, café pergamino seco, almendra sana, factor de rendimiento, taza limpia, humedad aproximada del 10 % al 11 %, y prácticas sostenibles, la ficha de evaluación concluyó que faltaba mayor información sobre los factores diferenciales del proyecto frente a competidores como Café Especial La Florida, Cuatro Vientos Café y Café Jericó.
La información adicional presentada por el postulante fortalece la explicación comercial, pero corresponde a una ampliación posterior de la observación y no modifica lo registrado inicialmente en el plan evaluado. En la evaluación se reconoció que el proyecto cuenta con clientes, canales, comercialización directa, estrategias de comunicación, promoción y distribución, así como producto con calidad y sostenibilidad; no obstante, la diferenciación frente a la competencia no estaba suficientemente desarrollada en el documento inicial, razón por la cual se mantiene la observación y se ratifica el puntaje asignado. 
Con referencia a la observación "Componente Financiero: Incorporar en el componente financiero la estimación de pérdidas propias del proceso productivo dentro de los costos variables, para reflejar de manera más precisa los márgenes reales. Justificación: Para nuestro proceso productivo se tienen en cuenta las pérdidas del proceso o comúnmente mermas o rendimientos, estos son factores de mucha importancia al momento de determinar el costo variable real, para empezar tenemos el factor de rendimiento, el cual es la perdida más significativa en el momento de transformar nuestro café, para ello se tiene en cuenta la perdida por humedad, siendo esta la perdida más constante ya que el café tiene un alto contenido de agua y al momento de secarse se busca pasar de un 50-60% de humedad a un rango óptimo de 10% a 12%. Donde cualquier exceso de secado por debajo del 10% es una pérdida de dinero para nuestra empresa, ya que estaríamos vendiendo menos peso del necesario. Por otra parte, se presentan las mermas por beneficio estas son perdidas de pulpa y mucilago las cuales representan del 40-50% del peso del fruto fresco de café, también al momento de realizar el lavado se presentan las mermas de selección y calidad del café, dejando separado los granos defectuosos por broca, granos vanos negros o partidos, separando también la pasilla, el cual es un café de baja calidad, que se seca y se vende a un precio mucho menor. Sabiendo esto es de aclarar que, en nuestro componente financiero, hicimos el cálculo de todas estas pérdidas y mermas de manera independiente teniendo en cuenta cada proceso y lo agregamos a nuestros costos variables en donde pusimos nuestra materia prima principal con su costo de valor unitario por la cantidad por unidad de nuestro producto ya todo el valor de las perdidas propias del proceso anteriormente descritas."
En el componente financiero, se reconoce que el postulante explica la importancia de contemplar mermas, pérdidas por humedad, beneficio, selección, calidad y rendimiento dentro del proceso cafetero. No obstante, la observación de evaluación se mantiene porque, de acuerdo con la revisión del plan, el modelo plantea la compra de café seco y la venta de café pergamino seco, pero no evidencia de forma suficientemente clara en los costos variables unitarios la tasa de pérdida durante el proceso.
La ficha de evaluación otorgó viabilidad al componente financiero, reconociendo presupuesto, uso de fondos, estrategia de inversión, indicadores y proyecciones; sin embargo, el resumen financiero fue calificado con observaciones, precisamente porque los costos variables debían reflejar con mayor precisión las pérdidas propias del proceso productivo. En consecuencia, la explicación posterior del postulante permite comprender mejor la lógica utilizada, pero no desvirtúa la observación inicial sobre la necesidad de evidenciar explícitamente dichas pérdidas en la estructura de costos variables del plan evaluado. Por lo anterior, se mantiene la calificación global, dado que la inconsistencia identificada no afecta la designación de viabilidad, pero sí justifica que el puntaje no sea incrementado. 
Con relación a la observación "Componente de Impacto: Fortalecer el componente de impacto con estrategias explícitas de sostenibilidad social, comunitaria y financiera a mediano y largo plazo. Justificación: Café Especial La Isla aporta al cuidado del medio ambiente de la siguiente manera: La producción de abono orgánico: El procesamiento del café nos genera abono orgánico a partir de la cacota o cascara del fruto del café, que es utilizado para fertilizar suelos de manera orgánica y sostenible, cuidando recursos naturales como el suelo y el agua. También la preparación de insumos biopreparados a partir de las mieles del lavado del café, los cuales se les realiza un proceso de fermentación para luego ser regados en nuestros cultivos, evitando que todo este residuo liquido sea vertido a las fuentes hídricas presentes en nuestra finca. Por otra parte, el uso eficiente del agua en nuestra finca donde implementamos diferentes practicas del manejo del agua, como lo es la captación de agua lluvia para riego o limpieza, instalación de dispositivos de ahorro y de bajo consumo, reparar fugas para evitar el desperdicio y dar charlas ambientales a nuestros trabajadores sobre el uso eficiente del agua y los recursos naturales, para reducir su consumo y minimizar la contaminación. Para finalmente promover la sostenibilidad en nuestra finca con responsabilidad ambiental en la producción de café pergamino seco yendo siempre de la mano de nuestros recursos naturales. Café Especial La Isla a nivel social a mediano plazo (2 a 5 años), el impacto se centra en la estabilización y la capacitación, generando empleos estables más allá de la cosecha, donde nuestra empresa fomentaría empleos técnicos en procesos de beneficio, mantenimiento y administración, reduciendo la dependencia del trabajo informal. Por otra parte, se capacitará en la implementación de nuevas tecnologías o procesos (como perfiles de taza específicos o fermentaciones controladas) donde se elevarían el nivel técnico de los trabajadores locales, quienes replicarían estas buenas prácticas en sus propias fincas. Y finalmente haríamos parte de un grupo asociativo de nuestro municipio facilitando el acceso a mercados que exigen volumen y calidad constante. Por otra parte, el impacto a largo plazo (5 a 10+ años) de nuestra empresa se reflejaría en el bienestar generacional, la infraestructura comunitaria y la seguridad alimentaria. Llevando a cabo un Arraigo Rural y Relevo Generacional, demostrando que la caficultura es un negocio digno y rentable, se frenaría el abandono de jóvenes de las fincas hacia las ciudades y de esa manera La finca se vuelve un modelo de vida sostenible para las nuevas generaciones. Por otra parte, la mejora de la infraestructura comunitaria de nuestra región impulsando la mejora de vías de acceso y conectividad digital, beneficiando a todas las familias nuestra vereda y finalmente la Seguridad Alimentaria y Diversificación para que nuestra empresa adopte modelos integrales (huertas, especies menores o frutales) que mejoraran la nutrición de nuestros trabajadores y familia y sirven como despensa local, disminuyendo la vulnerabilidad ante las fluctuaciones del precio internacional del café."
Se reconoce que la observación amplía de forma pertinente las estrategias de sostenibilidad ambiental, social, comunitaria y financiera, incluyendo producción de abono orgánico, aprovechamiento de mieles del lavado, uso eficiente del agua, capacitación, empleo rural, relevo generacional, arraigo rural, infraestructura comunitaria y seguridad alimentaria. En el plan evaluado ya se registraban prácticas ambientales como uso de ECOMILL, disminución del consumo de agua, control de contaminación, aprovechamiento de subproductos, producción de abono orgánico y manejo de residuos del proceso cafetero. 
No obstante, la evaluación consideró que el componente de impacto podía fortalecerse con estrategias más explícitas de sostenibilidad social, comunitaria y financiera a mediano y largo plazo. La información adicional presentada por el postulante desarrolla mejor dichos aspectos, pero no modifica el resultado de evaluación, ya que el puntaje asignado refleja tanto los avances existentes como los aspectos que debían quedar mejor estructurados en el plan inicial. 
En consecuencia, se mantiene la viabilidad, pero se ratifica la observación como recomendación de mejora para la implementación y seguimiento del plan de inversión. 
Con respecto a la observación: "Componente de Impacto: Ampliar el mapa de actores incluyendo entidades como la ARL, autoridades ambientales y otros aliados que apoyen la gestión ambiental y el SG-SST. Justificación: Para ampliar nuestro mapa de actores vamos a incluir a La Corporación Autónoma Regional del Alto Magdalena (CAM), el cual es un actor Publico-Departamental, con localización geográfica en la Finca Marengo, Kilómetro 4 de la vía Pitalito - San Agustín, Municipio de Pitalito Huila y lo necesitaríamos para Vigilancia ambiental, capacitaciones ambientales y otorgamiento de permisos, de nuestra empresa. También incluiremos a La Gobernación del Huila el cual es un actor Publico- Nacional, con localización geográfica en la Carrera 4 calle 8 (Esquina), Ciudad de Neiva Huila y lo necesitaríamos para apoyo en promoción empresarial, permisos, participación en ferias y eventos. Finalmente incluiremos a la ARL Positiva, el cual es un actor Publico-Nacional, con localización geográfica en la Carrera 7 N° 17-20, Ciudad de Neiva Huila y lo necesitaríamos para asegurar a nuestros trabajadores, en caso que se presente un accidente laboral, donde esta se encargaría de cubrir los gastos médicos, de pagar incapacidades o pensiones, también para tener asesoría técnica y capacitaciones en la seguridad laboral de nuestra empresa."
La inclusión propuesta de la Corporación Autónoma Regional del Alto Magdalena, Gobernación del Huila y ARL Positiva es pertinente para fortalecer el mapa de actores, especialmente por la relación del proyecto con manejo ambiental, residuos del beneficio del café, concesión de aguas, buenas prácticas agrícolas y SG-SST. Sin embargo, la observación se mantiene porque en el plan inicialmente evaluado no se mencionaba de manera suficiente a la ARL como actor de apoyo para la implementación del SG-SST, ni a la secretaría de ambiente o corporación autónoma regional para el manejo de residuos y acompañamiento ambiental.
La ficha de evaluación reconoce que el proyecto cuenta con trámites como Cámara de Comercio, RUT, industria y comercio, uso de suelo, bomberos, concesión de aguas y SG-SST; aun así, el mapa de actores debía ampliar la articulación institucional con entidades ambientales y de seguridad laboral. Por ello, la nueva información aportada se valora como complemento útil, pero no genera modificación del puntaje, ya que confirma una mejora que debía estar incorporada desde la formulación inicial. 
Frente a la observación: "Componente Legal: Evaluar la viabilidad de certificaciones especiales que permitan mejorar el posicionamiento del producto en mercados de mayor valor agregado. Justificación: En Café Especial La Isla estamos decididos a mejorar nuestros procesos para poder obtener la certificación 4C (siglas de Common Code for the Coffee Community o Código Común para la Comunidad Cafetera) es un estándar de sostenibilidad reconocido internacionalmente, diseñado específicamente para el sector caficultor, donde su objetivo principal es que el café se produzca bajo condiciones que respeten tanto a las personas como al medio ambiente, permitiendo que los productores demuestren su compromiso con la calidad y la ética comercial. Para ellos hay que tener en cuenta los tres pilares de la Sostenibilidad los cuales se necesitan manejar de manera adecuada para poder obtener el sello 4C, en nuestra unidad de producción, los cuales son: Pilar Social: Prohibición del trabajo infantil y trabajo forzoso. Se exige el cumplimiento de condiciones laborales justas, seguridad social (como la ARL) y salud para los trabajadores. Pilar Ambiental: Protección de la biodiversidad (no deforestar), conservación de suelos y manejo responsable del agua (especialmente en el beneficio). También regula el uso de pesticidas prohibidos, y finalmente el Pilar Económico: Fomenta la transparencia, el mantenimiento de registros de costos y la mejora de la rentabilidad del caficultor mediante una mayor eficiencia. Si cumplimos con todo lo requerido en estos tres pilares, nuestra empresa lograra este sello, que sería de gran importancia para mejorar el posicionamiento de nuestro café en mercados de mayor valor agregado."
Se reconoce como positiva la intención del postulante de avanzar hacia certificaciones especiales que permitan mejorar el posicionamiento del café en mercados de mayor valor agregado. No obstante, en el plan evaluado se identificó que CAFÉ ESPECIAL LA ISLA SAS ZOMAC relaciona trámites y requisitos como Cámara de Comercio, RUT, industria y comercio, uso de suelo, certificado bomberil, concesión de aguas y SG-SST, pero no refiere de manera suficiente aspectos asociados a certificaciones especiales, lo cual fue señalado como necesario en la evaluación. 
La certificación mencionada en la observación constituye una proyección o intención de mejora posterior, pero la evaluación se realiza sobre el contenido del plan de inversión presentado. Por tanto, aunque la intención de certificarse es coherente con la estrategia de diferenciación, sostenibilidad y acceso a mercados de mayor valor, no modifica la calificación ya asignada, pues dicha certificación no estaba suficientemente soportada como trámite, meta, cronograma, costo, requisito o estrategia dentro del documento inicial evaluado. 
Conclusión:
Revisadas las observaciones presentadas por el postulante y contrastadas con el plan de inversión y la ficha de evaluación, se concluye que los argumentos amplían y complementan la información sobre diferenciación comercial, costos variables, sostenibilidad, mapa de actores y certificaciones especiales. Sin embargo, no desvirtúan las observaciones iniciales, dado que varios de estos elementos no se encontraban suficientemente desarrollados, cuantificados o soportados en el plan evaluado.
El plan de inversión de CAFÉ ESPECIAL LA ISLA SAS ZOMAC mantiene condiciones favorables para su fortalecimiento, supera el umbral aprobatorio y fue evaluado como viable; no obstante, las oportunidades de mejora identificadas justifican la conservación del puntaje asignado. En consecuencia, se mantiene la designación de viabilidad y el puntaje aprobatorio de 79,26, sin modificación.
</t>
  </si>
  <si>
    <t>Señores FONDO EMPRENDER - SENA  Referencia: Respuesta a Evaluación Plan de Negocios ID   Convocatoria: 154 - 1C / Emprendimiento Femenino  ID DEL PROYECTO: 109842 ESCUELA MATERNAL Y PREESCOLAR CASCABELES Y COLORES SAS  NOMBRE DEL PROYECTO: Escuela Maternal y Preescolar Cascabeles y Colores S.A.S  SECTOR: EDUCACIÓN  DEPARTAMENTO/MUNICIPIO: Valle del Cauca - Cartago  PUNTAJE: 82.23 CONCEPTO DE EVALUACIÓN: VIABLE  En calidad de emprendedor del proyecto ESCUELA MATERNAL Y PREESCOLAR CASCABELES Y COLORES SAS, presento formalmente revisión al concepto de evaluación y solicito respetuosamente el replanteamiento de la calificación, basándome en los siguientes argumentos que aclaran las observaciones realizadas:   Componente Comercial: OBSERVACIÓN: - se identifican oportunidades de mejora en la estructuración de estrategias de promoción y en la coherencia del esquema de distribución, lo cual debe ajustarse para fortalecer el cumplimiento de las metas comerciales- Respuesta: Esta observación se encuentra descrita en el punto 4 estrategias de marketing y ventas, cuenta con contenido clave ya registrado: La estrategia de promoción se centra en el marketing de contenidos sobre neurodesarrollo (generando autoridad técnica) y el uso de pauta segmentada en redes sociales durante los períodos de mayor demanda educativa en el municipio. Asimismo, se utiliza la coherencia en la distribución al fortalecer el canal directo (sede campestre) como punto de experiencia, donde el proyecto Manolín Spa actúa como producto gancho para cerrar la venta de la matrícula anual. Este ajuste asegura que cada peso invertido en publicidad se traduzca directamente en un incremento de la tasa de conversión de alumnos, minimizando el riesgo de estancamiento en la matrícula.  2. Componente Legal OBSERVACIÓN: -Aunque la información legal es suficiente y adecuada para la ejecución del fortalecimiento, se identifica la necesidad de mantener actualizados de forma permanente algunos trámites y de prever nuevas exigencias regulatorias, especialmente relacionadas con la ampliación de servicios como la estimulación temprana- RESPUESTA: La información legal es suficiente para la ejecución actual, ya que la institución está constituida y cumple la normativa vigente; teniendo como premisa que cada año se debe realizar la actualización de documentos legales: Registro en Cámara de Comercio y Licencia de Funcionamiento la cual se debe renovar ante la secretaría de educación ente regulador de la educación preescolar Cartago, para cada período del año lectivo; Con esto aseguramos que la documentación se mantenga vigente y preparada para cualquier eventualidad.   3. Componente financiero: -se identifica como aspecto a mejorar la falta de consideración de la estacionalidad propia del sector educativo, especialmente en periodos de receso académico- RESPUESTA: El proyecto aborda la estacionalidad del sector mediante la oferta de servicios complementarios (Spa – estimulación sensorial) que dinamizan el ingreso en periodos no lectivos (julio) único período del año en el cual no se cuenta con la misma cantidad de ingresos por mensualidad de todos los servicios; Es el período en el cual se realizan los recaudos por matrícula y otros cobros, presupuesto que se distribuye para cubrir los gastos del período (julio).   OBSERVACIÓN  -Los costos y gastos están correctamente estimados, aunque el valor del arrendamiento resulta elevado y debe ser monitoreado para no afectar la rentabilidad- RESPUESTA: El valor del arrendamiento es proporcional a la ubicación estratégica y a la especificación técnica de la sede (Calle 50, zona de expansión), factores que constituyen la principal barrera de entrada contra la competencia y el mayor dinamizador de captación para estratos 3, 4 y 5. Este rubro no se considera un gasto pasivo, sino un activo operativo que permite ofrecer un Ambiente Campestre y seguro, justificando un ticket de matrícula superior ($251.000) frente a la media del mercado local.  4. Componente Impacto OBSERVACIÓN -se sugiere ampliar el relacionamiento con entidades del sector salud-. RESPUESTA: Las alianzas establecidas con las 3 empresas aliadas entidades de salud NEUROACTIVA y NEUROFUNCIONAL como Centros de Neuro-rehabilitación cuentan con los profesionales: pediatra, neuropediatría, terapeuta ocupacional, fonoaudiólogos, psicólogos, sector salud que proveen una demanda constante de niños que necesitan justamente lo que Cascabeles y Colores ofrece: espacios diseñados para el neurodesarrollo; aspectos que se mencionan en las estrategias de imagen y posicionamiento institucional del punto 4 estrategias de Marketing y ventas. Adicionalmente en el punto mapa de actores se encuentra el tercer aliado estratégico, El Centro T3 se consolida como un aliado clave en la dimensión de desarrollo físico y salud preventiva de la institución. Esta entidad deportiva aporta un equipo interdisciplinario de profesionales especializados en entrenamiento funcional y motricidad, quienes entienden la actividad física no solo como recreación, sino como una herramienta terapéutica y de salud fundamental para la primera infancia.  Agradezco inmensamente la atención y revisión en la puntuación.</t>
  </si>
  <si>
    <t xml:space="preserve">Proyecto: 109842
Nombre del proyecto: Escuela Maternal y Preescolar Cascabeles y Colores S.A.S
Convocatoria: 154 - 1C / Emprendimiento Femenino 
Criterio observado: Componentes comercial, financiero e impacto, asociados a plan de marketing y ventas, canales, proyección de ventas, costos y gastos, equipo de trabajo, componente financiero, mapa de actores y metas de generación y sostenibilidad de empleo. El proyecto corresponde a modalidad Fortalecer, tipo individual, sector educación, actividad económica 8512 Educación preescolar, con puntaje final de 82,228871090957085 y puntaje redondeado de 82,23.
Observación del postulante: El postulante solicita revisión del concepto de viabilidad y del puntaje asignado de 82,23.
Resumen de la observación: Se revisa la solicitud frente a aspectos relacionados con ausencia de estrategias de promoción, costos asociados a actividades de distribución, suficiencia del equipo de trabajo, estacionalidad de ingresos por cierres escolares, costos de arrendamiento, actores vinculados a servicios de estimulación temprana y generación de empleo prevista.
Respuesta del evaluador: Revisada la observación presentada y contrastada con la evaluación realizada, se ratifica el concepto de viabilidad y el puntaje asignado de 82,23. La herramienta de evaluación registra que el proyecto corresponde a la iniciativa Escuela Maternal y Preescolar Cascabeles y Colores S.A.S, en el municipio de Cartago, Valle del Cauca, modalidad Fortalecer, tipo individual, con actividad económica 8512 Educación preescolar. 
Con relación a las observaciones “Componente Comercial: OBSERVACIÓN: - se identifican oportunidades de mejora en la estructuración de estrategias de promoción y en la coherencia del esquema de distribución, lo cual debe ajustarse para fortalecer el cumplimiento de las metas comerciales- Respuesta: Esta observación se encuentra descrita en el punto 4 estrategias de marketing y ventas, cuenta con contenido clave ya registrado: La estrategia de promoción se centra en el marketing de contenidos sobre neurodesarrollo (generando autoridad técnica) y el uso de pauta segmentada en redes sociales durante los períodos de mayor demanda educativa en el municipio. Asimismo, se utiliza la coherencia en la distribución al fortalecer el canal directo (sede campestre) como punto de experiencia, donde el proyecto Manolín Spa actúa como producto gancho para cerrar la venta de la matrícula anual. Este ajuste asegura que cada peso invertido en publicidad se traduzca directamente en un incremento de la tasa de conversión de alumnos, minimizando el riesgo de estancamiento en la matrícula.”  Y “2. Componente Legal OBSERVACIÓN: -Aunque la información legal es suficiente y adecuada para la ejecución del fortalecimiento, se identifica la necesidad de mantener actualizados de forma permanente algunos trámites y de prever nuevas exigencias regulatorias, especialmente relacionadas con la ampliación de servicios como la estimulación temprana- RESPUESTA: La información legal es suficiente para la ejecución actual, ya que la institución está constituida y cumple la normativa vigente; teniendo como premisa que cada año se debe realizar la actualización de documentos legales: Registro en Cámara de Comercio y Licencia de Funcionamiento la cual se debe renovar ante la secretaría de educación ente regulador de la educación preescolar Cartago, para cada período del año lectivo; Con esto aseguramos que la documentación se mantenga vigente y preparada para cualquier eventualidad.”   
En el componente comercial, se mantiene la valoración asignada, considerando que el análisis de mercado y competencia obtuvo calificación de 4,00, el plan de marketing y ventas 3,00, canales 3,66 y proyección de ventas 3,66. Estas calificaciones reflejan que, aunque el proyecto cuenta con fortalezas comerciales, persisten aspectos por mejorar relacionados con la ausencia de estrategias de promoción, la necesidad de costear adecuadamente actividades como visitas guiadas y la consistencia de las metas de ventas previstas. 
Con respecto a la observación: “3. Componente financiero: -se identifica como aspecto a mejorar la falta de consideración de la estacionalidad propia del sector educativo, especialmente en periodos de receso académico- RESPUESTA: El proyecto aborda la estacionalidad del sector mediante la oferta de servicios complementarios (Spa – estimulación sensorial) que dinamizan el ingreso en periodos no lectivos (julio) único período del año en el cual no se cuenta con la misma cantidad de ingresos por mensualidad de todos los servicios; Es el período en el cual se realizan los recaudos por matrícula y otros cobros, presupuesto que se distribuye para cubrir los gastos del período (julio).   OBSERVACIÓN  -Los costos y gastos están correctamente estimados, aunque el valor del arrendamiento resulta elevado y debe ser monitoreado para no afectar la rentabilidad- RESPUESTA: El valor del arrendamiento es proporcional a la ubicación estratégica y a la especificación técnica de la sede (Calle 50, zona de expansión), factores que constituyen la principal barrera de entrada contra la competencia y el mayor dinamizador de captación para estratos 3, 4 y 5. Este rubro no se considera un gasto pasivo, sino un activo operativo que permite ofrecer un Ambiente Campestre y seguro, justificando un ticket de matrícula superior ($251.000) frente a la media del mercado local.”
En el componente financiero y operativo, se ratifica la calificación otorgada, teniendo en cuenta que costos y gastos obtuvo 3,66, equipo de trabajo 2,66, necesidades y requerimientos 3,33, valor del proyecto 3,66, estrategia de inversión 3,66, presupuesto y uso de fondos 3,66 y componente financiero 2,66. Estas valoraciones son coherentes con las observaciones sobre la posible insuficiencia del equipo de trabajo frente al desarrollo simultáneo de las actividades, la estacionalidad de los ingresos escolares y el impacto que podrían tener los costos de arrendamiento sobre la utilidad esperada. 
Frente a la observación: “4. Componente Impacto OBSERVACIÓN -se sugiere ampliar el relacionamiento con entidades del sector salud-. RESPUESTA: Las alianzas establecidas con las 3 empresas aliadas entidades de salud NEUROACTIVA y NEUROFUNCIONAL como Centros de Neuro-rehabilitación cuentan con los profesionales: pediatra, neuropediatría, terapeuta ocupacional, fonoaudiólogos, psicólogos, sector salud que proveen una demanda constante de niños que necesitan justamente lo que Cascabeles y Colores ofrece: espacios diseñados para el neurodesarrollo; aspectos que se mencionan en las estrategias de imagen y posicionamiento institucional del punto 4 estrategias de Marketing y ventas. Adicionalmente en el punto mapa de actores se encuentra el tercer aliado estratégico, El Centro T3 se consolida como un aliado clave en la dimensión de desarrollo físico y salud preventiva de la institución. Esta entidad deportiva aporta un equipo interdisciplinario de profesionales especializados en entrenamiento funcional y motricidad, quienes entienden la actividad física no solo como recreación, sino como una herramienta terapéutica y de salud fundamental para la primera infancia.”
En el componente de impacto y actores, se ratifica la valoración asignada, dado que indicadores de cumplimiento obtuvo 3,66, mapa de actores 3,33 y metas en generación y sostenibilidad de autoempleo y puesto de trabajo 3,33. Lo anterior permite mantener la observación frente a la necesidad de fortalecer la identificación de instituciones de salud y órganos de control relacionados con servicios de estimulación temprana, así como la baja generación de empleo prevista, sin que ello modifique el resultado global de viabilidad. 
De acuerdo con los criterios de evaluación aplicables del Fondo Emprender y la revisión del plan de inversión, las observaciones presentadas corresponden a aspectos ya ponderados dentro de la calificación asignada. En consecuencia, no se identifican elementos suficientes para modificar el concepto emitido ni el puntaje inicialmente otorgado. 
Concepto: Revisado el plan de inversión y la observación presentada, se encuentra que el concepto emitido es acorde con lo evidenciado inicialmente en la evaluación. Se ratifica el concepto de viabilidad y el puntaje de 82,23, dado que las debilidades señaladas en promoción, distribución, equipo de trabajo, estacionalidad de ingresos, costos de arrendamiento, actores de apoyo y generación de empleo ya se encuentran reflejadas en la valoración realizada.
</t>
  </si>
  <si>
    <t xml:space="preserve">Cordial saludo. Queremos agradecer la evaluación realizada, la cual reconoce la solidez del proyecto en sus distintos componentes y le ha otorgado una calificación de 87,75 puntos. No obstante, consideramos que esta puntuación no refleja de manera precisa la calidad y el alcance del proyecto presentado, ni se corresponde plenamente con las observaciones formuladas tras el proceso de evaluación, por las siguientes razones:  •Con respecto al componente comercial:  El plan de negocios sí contiene una estrategia de marketing robusta, estructurada y coherente con el mercado, evidenciada en una estrategia multicanal clara que incluye canal directo con ferreterías, visitas técnicas, domicilios, así como el uso de WhatsApp, correo electrónico y redes sociales, complementada con publicidad móvil y eventos técnicos con aliados. Asimismo, se desarrollan acciones concretas y diferenciadas como capacitaciones trimestrales dirigidas a vendedores y maestros de obra, entrega de muestras gratuitas, promociones por volumen y uso de testimonios, además del apalancamiento comercial a través de clientes estratégicos. De igual manera, se contempla una estrategia digital en desarrollo que incorpora posicionamiento SEO, página web, campañas segmentadas y retargeting, junto con la definición de indicadores de seguimiento como número de nuevos clientes, ventas por producto, tiempos de entrega y niveles de satisfacción, lo que evidencia una planeación comercial estructurada y orientada a resultados. No existe ausencia de estrategia; lo que hay es una formulación práctica orientada al territorio real del negocio. La observación del evaluador desconoce el nivel de detalle operativo y comercial presentado.  •Con respecto al Componente Técnico:  En la información contenida en el plan de negocios, se especifican los tipos de vinculación (contratos a término indefinido y por prestación de servicios), las funciones específicas de cada cargo, la asignación salarial mensual, el factor prestacional, los meses requeridos durante el año y la diferenciación entre empleos a crear y a retener. Adicionalmente, el cargo nuevo de operario 2 se encuentra plenamente justificado por el incremento en la capacidad productiva, el aprovechamiento de la maquinaria adquirida y la existencia de una demanda creciente que supera la capacidad instalada. En consecuencia, no se evidencia una inconsistencia técnica en este componente, sino por el contrario una estructuración coherente y alineada con el proceso productivo, por lo que la observación corresponde más a una apreciación subjetiva que a una falencia real del proyecto.  •Con respecto al Componente Financiero: Esto se respalda con un historial de ventas superior a lo proyectado en 2024 y 2025, así como con una demanda consolidada que incluso supera la capacidad instalada. Se proyecta un crecimiento del 23% en ventas y se evidencia que la empresa ya sostiene cinco empleos con recursos propios. El financiamiento solicitado para nómina se plantea como un apoyo temporal, no como dependencia estructural.  •Con respecto al Componente Impactos:  La observación del evaluador resulta improcedente, puesto que el proyecto sí define de manera clara el esquema financiero y contractual que garantiza la sostenibilidad del empleo. En el plan de negocios se establece explícitamente la estructura del talento humano, incluyendo tipo de vinculación formal (contratos laborales a término indefinido para el personal operativo y administrativo), asignaciones salariales, factores prestacionales y duración de los cargos durante el año, lo cual evidencia cumplimiento normativo y estabilidad laboral. Adicionalmente, la permanencia del empleo no depende exclusivamente del recurso inicial del Fondo Emprender, sino del flujo operativo del negocio, sustentado en un historial de ventas crecientes, una demanda actual que supera la capacidad instalada y proyecciones financieras que garantizan ingresos suficientes para cubrir la nómina en el mediano y largo plazo, lo que desvirtúa la supuesta debilidad en la sostenibilidad del puesto a crear. Por otra parte, en relación con el mapa de actores, si bien el documento presenta una identificación de instituciones clave como el SENA, la Cámara de Comercio y Camacol, también se establecen claramente los aportes funcionales de cada uno en términos de fortalecimiento empresarial, articulación comercial, acceso a capacitación y desarrollo de redes productivas, lo cual constituye una base estratégica válida para la articulación territorial. En consecuencia, más que una ausencia de estrategia, lo que existe es una estructura coherente de relacionamiento institucional alineada con las necesidades del proyecto, por lo que la observación corresponde a una apreciación subjetiva sobre el nivel de profundidad y no a una falencia estructural del componente de impacto.  Respetuosamente, solicitamos se tenga en cuenta nuestra trayectoria empresarial para revisión y posible ajuste de la calificación otorgada, dado que CONSTRUPEGA S.A.S. no es un emprendimiento en etapa inicial, sino una empresa en funcionamiento que ha sido beneficiaria del Fondo Emprender en la línea CREAR, logrando su condonación, lo cual valida nuestro modelo de negocio y demuestra nuestro compromiso, capacidad de ejecución y manejo responsable de los recursos, reduciendo el riesgo del proyecto y fortaleciendo su confiabilidad; en este sentido, considerando además que contamos con las condiciones técnicas, comerciales, legales y financieras necesarias para una ejecución exitosa., así como el carácter subsanable de las observaciones realizadas, solicitamos de manera atenta la revisión y posible ajuste de la calificación otorgada. </t>
  </si>
  <si>
    <t>ID Proyecto: 109896
Nombre del proyecto: CONSTRUPEGA S.A.S.
Convocatoria: 154 - 1C / Emprendimiento Femenino
Criterio observado: Componentes comercial, técnico, financiero e impacto, relacionados con la estructuración formal de la estrategia comercial, la definición del cargo a crear, la sostenibilidad financiera de la nómina y la articulación del mapa de actores.
Observación del postulante:
El postulante manifiesta inconformidad frente a las observaciones realizadas en el informe de evaluación, señalando que el plan evidencia múltiples acciones comerciales operativas y coherentes con el mercado; que existe una adecuada definición de roles, funciones y estructura organizacional; que la empresa cuenta con trayectoria, crecimiento en ventas y capacidad operativa demostrada; y que el proyecto presenta impactos claros en las dimensiones económica, social, ambiental y tecnológica. Adicionalmente, resalta la experiencia previa de CONSTRUPEGA S.A.S. con Fondo Emprender y el cumplimiento exitoso de procesos anteriores.
Resumen de la observación del postulante:
La observación solicita reconsiderar la valoración asignada, al considerar que el plan de inversión cuenta con soportes suficientes en materia comercial, técnica, financiera y de impacto. El postulante argumenta que las fortalezas operativas, comerciales, organizacionales y financieras de la empresa permiten demostrar la viabilidad del proyecto y la coherencia de los componentes evaluados.
Respuesta del evaluador:
Revisada la observación presentada por el postulante y contrastada con el informe de evaluación y el plan de inversión, se evidencia que las fortalezas mencionadas fueron reconocidas dentro del proceso evaluativo. En efecto, el informe señala que el componente comercial demuestra conocimiento del mercado regional, identifica clientes principales, reconoce canales actuales de comercialización directa, uso de redes sociales, publicidad móvil y estrategias de capacitación técnica con clientes. Sin embargo, también se indicó que dichas acciones, aunque pertinentes y coherentes, no se encuentran estructuradas formalmente con objetivos claros, indicadores de seguimiento y cronograma definido, aspecto que limita su medición y planeación estratégica.
En el componente técnico, se reconoce que el plan presenta una estructura clara del proceso productivo, identifica equipos, tiempos de producción, responsables, capacidad instalada y necesidad de incorporar un nuevo operario. Sin embargo, la evaluación identificó una inconsistencia técnica y normativa en la definición del cargo a crear, dado que no se precisa de manera suficiente la jornada laboral ni se justifica la asignación salarial frente a la modalidad de contratación. Este aspecto no corresponde a una apreciación subjetiva, sino a una condición que debe estar claramente definida en el plan para verificar la coherencia del empleo propuesto conforme a los lineamientos y la normatividad vigente del Fondo Emprender.
En el componente financiero, el informe reconoce que el plan de inversión presenta una estructura organizada, presupuesto detallado, programación acorde con los lineamientos del Fondo Emprender, proyecciones financieras coherentes y resultados positivos en los indicadores financieros. No obstante, también se estableció que la sostenibilidad del empleo a crear y de parte de la nómina proyectada requiere mayor claridad, dado que el apoyo solicitado al Fondo Emprender cubre únicamente el primer mes de salarios y no se detalla suficientemente cómo se garantizará el pago posterior con recursos propios o con el flujo de caja operativo.
En relación con el componente de impacto, se reconoce que el proyecto presenta aportes relevantes en las dimensiones económica, social, ambiental y tecnológica, incluyendo fortalecimiento de la producción local, generación y retención de empleo formal, liderazgo femenino, prácticas ambientales y mejora tecnológica mediante maquinaria moderna. Sin embargo, la observación de evaluación se mantiene en cuanto el impacto asociado a la creación y sostenibilidad del empleo requiere mayor precisión contractual y financiera, y el mapa de actores, aunque identifica instituciones pertinentes, no desarrolla de manera suficiente una estrategia de articulación con roles y resultados esperados.
Por lo anterior, los argumentos del postulante reiteran fortalezas que ya fueron consideradas en la evaluación, pero no desvirtúan las observaciones formuladas sobre la necesidad de fortalecer la formalización estratégica, la precisión laboral del cargo a crear, la sostenibilidad financiera de la nómina y la estructuración del mapa de actores. La evaluación se fundamenta en la información explícitamente presentada en el plan de inversión y en los criterios de claridad, coherencia, soporte documental y cumplimiento normativo exigidos por Fondo Emprender.
Concepto:
Revisado el plan de negocios, el plan de inversión y el informe de evaluación, se encuentra que el concepto emitido es acorde con lo identificado inicialmente en el proceso evaluativo. Las observaciones del postulante no generan modificación en la valoración, toda vez que los aspectos señalados como fortalezas fueron reconocidos, pero permanecen las oportunidades de mejora relacionadas con la formalización de la estrategia comercial, la definición del empleo a crear, la sostenibilidad de la nómina y la articulación del mapa de actores.
Efecto:
Se ratifica el concepto y el proyecto mantiene una calificación de 87,75 puntos y concepto VIABLE.</t>
  </si>
  <si>
    <t xml:space="preserve">Armenia, 13 de mayo de 2027                            Señores  COMITÉ DE EVALUACIÓN - FONDO EMPRENDER      Asunto: Recurso de apelación y aclaración técnica – Plan de Negocio: KIVANA110092                        Respetados evaluadores; Yo Angie Leidy Toro Cortes identificado con C.C. 53.046.485, en mi calidad de emprendedor líder del proyecto KIVANA, presento formalmente este recurso de apelación frente a la observación emitida sobre la inexactitud en la información financiera referente al rubro de formalización legal. Solicito comedidamente la revisión de mi plan de negocio bajo los siguientes argumentos: 1. Reconocimiento de la Norma: En la pestaña Proyecto de mi formulario (Celda B207), consta de manera explícita que reconozco que la Constitución Legal es un RUBRO NO FINANCIABLE que debe ser asumido por el emprendedor. Esto demuestra que, desde la concepción del plan, existe pleno conocimiento y voluntad de cumplimiento de la normativa del Manual Operativo. 2. Error de Transcripción en la Descripción del Rubro: La inclusión del valor de $850.000 en la pestaña de Modelo Financiero (Fila 461) bajo el concepto de Permisos, licencias y registros responde a una imprecisión en la descripción del ítem y no a una solicitud de recursos para constitución de sociedad. La intención técnica de dicho rubro es cubrir el Registro de Marca y Signos Distintivos (Propiedad Intelectual) de KIVANA ante la Superintendencia de Industria y Comercio (SIC), así como el registro de derechos de autor de la metodología pedagógica, rubros que son plenamente financiables y vitales para la protección de activos de una plataforma de base tecnológica. 3. Capacidad de Asunción de Costos: Reitero mi compromiso y capacidad financiera para asumir, de manera independiente y sin derecho a reembolso, el 100% de los costos notariales y de Cámara de Comercio necesarios para la puesta en marcha de la unidad productiva, tal como lo exige el numeral 8.2 de la convocatoria. 4. Solicitud: Basado en el principio de favorabilidad y en que la inconsistencia es de carácter descriptivo-formal y no de fondo, solicito se permita la aclaración de dicho rubro para que el plan sea considerado EVALUABLE.                                                                                   La exclusión del proyecto por un error de digitación en la etiqueta de un gasto impediría que una iniciativa con alto impacto en el ecosistema emprendedor digital colombiano pueda ser analizada en sus méritos técnicos y operativos. Agradezco de antemano su tiempo y la oportunidad de continuar en este proceso de fortalecimiento empresarial no solo a nivel regional para el Quindío, sino a nivel nacional.                                                          Atentamente, ANGIE LEIDY TORO CORTES C.C. 53.046.485 KIVANA – TU PUENTE AL EL ÉXITO EMPRESARIAL </t>
  </si>
  <si>
    <t>Cordial saludo, 
NOMBRE DEL PROYECTO:  KIVANA
ID Proyecto: 110092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Formalización Legal y Constitución: Gastos notariales, registro en Cámara de Comercio y obtención de certificados legales iniciales por valor de $850.000”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En atención al informe emitido con concepto NO VIABLE (puntaje 61,72), MAKTUB presenta formalmente apelación, sustentada en la información técnica, comercial, legal y financiera previamente formulada, en la normatividad vigente aplicable y en inconsistencias contenidas dentro del mismo informe evaluativo.  COMPONENTE TÉCNICO — MODELO DE MAQUILA El evaluador exige un nivel de detalle contractual que va más allá de lo que la normatividad sectorial y el reglamento del Fondo Emprender establecen para proyectos manufactureros bajo maquila. La Resolución 2674 de 2013 del INVIMA y el Decreto 539 de 2014 son claros: el titular de la notificación sanitaria —MAKTUB— es responsable legal de calidad e inocuidad, y dicha responsabilidad se ejerce mediante control de la fórmula, especificaciones técnicas y verificación BPM del maquilador, sin que sea exigible describir cada cláusula contractual en el plan de negocios. El plan ya documenta maquilador principal y alterno con BPM certificado, lotes piloto ejecutados que ajustaron formulación y empaque, y control de calidad propio en recepción de lotes. Conforme a la Resolución 2674 de 2013, estos tres elementos constituyen el núcleo de las obligaciones del titular frente al proceso de maquila. El plan los cumple. Calificar su nivel de detalle como causal de no viabilidad excede el alcance del Acuerdo 010 de 2019 y aplica un estándar incorrecto al modelo de negocio formulado. El modelo de maquila no es nuevo en el Fondo Emprender y está plenamente respaldado por la normatividad vigente. INCONSISTENCIA DOS PRODUCTOS VS. TRES LÍNEAS Esta observación parte de una lectura literal del formato que ignora la metodología del Fondo Emprender, que recomienda agrupar referencias bajo líneas de producto cuando el espacio es limitado. Las variantes internas de Maktub Inner y Maktub Neuro se registran como referencias independientes en la plataforma, pero pertenecen a los mismos dos productos. Si existiera una inconsistencia real y grave, se reflejaría en una falla financiera estructural. El evaluador reconoce expresamente que el componente financiero tiene lógica, que el monto no se percibe inflado y que la estructura general funciona. Esa coherencia financiera reconocida es evidencia directa de que la aparente inconsistencia es un efecto del formato de registro, no una falla de fondo del proyecto. COMPONENTE LEGAL El propio evaluador afirma textualmente que la falta de definición contractual del maquilador no invalida la ruta legal del proyecto. Esa afirmación es en sí misma un argumento de apelación: si el componente legal no queda invalidado, no puede ser fundamento de un concepto NO VIABLE. Penalizar con no viabilidad un componente que el informe reconoce como válido en su ruta constituye una contradicción interna del proceso evaluativo. Adicionalmente, el plan identifica correctamente el Decreto 3249 de 2006 y la Resolución 1505 de 2021 como marcos normativos aplicables, demostrando conocimiento real del entorno regulatorio del sector de suplementos dietarios. COMPONENTE COMERCIAL — VALIDACIÓN TEMPRANA MAKTUB se postula a una convocatoria de creación, no de fortalecimiento. Exigir trayectoria sólida de ventas como condición de viabilidad en una convocatoria de creación invierte la lógica del instrumento: si el proyecto ya tuviera esa trayectoria, no necesitaría el capital semilla del Fondo. Lo que existe y el evaluador reconoce favorablemente es: ventas iniciales, pruebas de aceptación, cartas de intención de compra de canales exigentes como Grupo Éxito y Zona Azul, lotes piloto ejecutados y mercado cuantificado. Este nivel de validación supera el estándar mínimo esperado en la línea de creación. Calificar el componente comercial como desfavorable por validación temprana es una aplicación incorrecta del criterio evaluativo en este contexto. COMPONENTE FINANCIERO El evaluador concluye que el financiero es aceptable, que la estructura funciona y que no presenta falla grave de monto. La TIR del 32% es un indicador robusto reconocido por el propio informe. Si el componente es aceptable y la TIR es positiva, no existe fundamento técnico para que ese componente contribuya a un concepto de no viabilidad. La observación sobre la distribución del lote es una solicitud de mayor claridad expositiva, no evidencia de inviabilidad financiera. CONCLUSIÓN Y SOLICITUD FORMAL El informe contiene contradicciones que sustentan esta apelación: reconoce componente comercial favorable, financiero aceptable con TIR del 32% y ruta legal válida, pero concluye en no viabilidad. Esa conclusión no es coherente con los hallazgos del propio evaluador. Se solicita respetuosamente nueva evaluación integral de MAKTUB, revisando el puntaje de cada componente bajo los criterios del Acuerdo 010 de 2019, reconociendo la validez del modelo de maquila dentro del sector manufacturero —figura legítima, regulada y no nueva en el Fondo Emprender— y corrigiendo las contradicciones internas del informe que impiden sostener técnicamente el concepto NO VIABLE emitido.</t>
  </si>
  <si>
    <t xml:space="preserve">ID Proyecto: 110125
Nombre del proyecto: MAKTUB
Convocatoria: 154 - 1C / Emprendimiento Femenino
Puntaje: 61,72
Concepto: No viable
Criterio observado: Componente técnico, legal, financiero y coherencia del modelo operativo de maquila.
Observación del postulante:
El postulante señala que el modelo de negocio no corresponde a un modelo nuevo, sino a un esquema soportado en maquila, y solicita reconsiderar la observación realizada en la evaluación frente a la definición del modelo productivo, legal y operativo.
Resumen de la observación del postulante
Revisada la observación y contrastada con el plan de negocios, se evidencia que el proyecto sí menciona el uso de un laboratorio maquilador certificado, la existencia de productos formulados y el servicio de maquila integral; sin embargo, la información registrada no desarrolla con suficiencia el alcance legal, contractual, operativo y financiero de dicho esquema, aspecto fundamental para evaluar un proyecto cuya producción depende de un tercero
Respuesta del evaluador:
Revisado nuevamente el plan de negocios, se aclara que la observación no desconoce que el modelo de maquila sea una figura válida o utilizada en el mercado. Precisamente por tratarse de un esquema central para el funcionamiento del proyecto, debía quedar formulado con mayor nivel de detalle dentro del plan de negocios, especialmente en los componentes técnico, legal y financiero. La evaluación se realiza sobre la información consignada en el documento presentado, el cual debe permitir verificar previamente las condiciones de ejecución, dado que se trata de recursos públicos cuya asignación depende de la acreditación de condiciones y de una formulación completa, coherente y verificable. 
En el plan se identifican dos productos principales: Maktub Inner y Maktub Neuro, ambos descritos como suplementos dietarios en polvo, con presentación en sachet, vida útil de 18 meses y referencias normativas asociadas al Decreto 3249 de 2006 y la Resolución 1505 de 2021. No obstante, el informe de evaluación señaló una inconsistencia relevante, porque en otros apartados del plan se habla de “tres productos”, “tres líneas” y de un primer lote de 400 unidades de las tres líneas, sin que quede claramente definido si el proyecto inicia con dos productos o con tres líneas. 
La confusión se evidencia de forma concreta en el componente de necesidades y requerimientos, donde se registra como gasto preoperativo: “Insumos activos, materias primas, y servicio de maquila integral para producción del primer lote de 400 unidades de las 3 líneas elaborado por laboratorio certificado en BPM”, mientras que en la descripción de productos solo se desarrollan Maktub Inner y Maktub Neuro. Esta diferencia afecta la lectura técnica y financiera, porque no permite establecer cómo se distribuye el lote inicial, cuál es el costo real por referencia, qué volumen corresponde a cada producto y si la inversión proyectada responde a dos productos o a tres líneas. 
Adicionalmente, aunque el proceso técnico menciona la “gestión y selección de proveedores de materia prima” y la “coordinación con el laboratorio maquilador certificado”, no queda plenamente delimitado el alcance operativo de cada actor. Por ejemplo, el plan indica que se identifican y evalúan proveedores de principios activos, ingredientes funcionales y materiales de empaque, pero en costos variables registra el “servicio de maquila integral” como unidad que incluye formulación, insumos, BPM y empaque primario. Esta redacción genera ambigüedad, porque no permite establecer si la compra de materia prima será realizada directamente por el proyecto, por el maquilador o bajo un esquema mixto, ni cómo se trasladan esas responsabilidades al costo, a la trazabilidad y al control de calidad. 
Esta falta de precisión no es menor, ya que el mismo plan plantea que el servicio de maquila integral incorpora insumos, formulación, BPM y empaque primario, pero también asigna a la gerente la gestión y selección de proveedores de materia prima. Por tanto, se presta para confusión sobre si la emprendedora compra directamente los insumos activos y los entrega al maquilador, si el laboratorio los adquiere dentro del servicio contratado, o si existen proveedores externos controlados por la marca. Esa definición debía estar consignada expresamente en el plan de negocios, porque afecta la responsabilidad legal, sanitaria, contractual, técnica y financiera del modelo. 
En el componente legal, el plan registra como forma de formalización Persona Natural con Establecimiento de Comercio y contempla trámites como matrícula mercantil, notificación sanitaria ante INVIMA, etiquetado y rotulado, facturación electrónica, SG-SST, uso de suelo y concepto de bomberos. Sin embargo, carece de información respecto al modelo de maquila, incluyendo tiempos, entregas, garantías y confidencialidad, así como la forma en que se verificará documental y operativamente que el maquilador mantiene condiciones BPM, qué soportes regulatorios entrega por lote, cómo se distribuyen las responsabilidades entre el maquilador y la titular de la marca, y qué compromisos contractuales existirán frente a calidad, trazabilidad, cumplimiento y manejo de no conformidades. Yb un aspecto muy importante, los trámite sy los tiempos de duración estimados para conocer que la dinámica se ajuste al proceso del Fondo Emprender, en donde en la primera visita se seguimiento se debe contar con este tipo de requerimientos.
Aunque el plan menciona la notificación sanitaria ante INVIMA para la comercialización de Maktub Inner y Maktub Neuro, e indica que la documentación técnica está en preparación, no desarrolla con suficiencia el alcance legal del contrato o acuerdo de maquila. En un proyecto de suplementos dietarios cuya fabricación depende de un tercero, no basta con mencionar que existe un laboratorio certificado en BPM; el plan debía precisar las obligaciones del maquilador, la titularidad del producto, los soportes técnicos por lote, la responsabilidad sobre ingredientes, empaque, rotulado, calidad, rechazos, incumplimientos, garantías, tiempos de entrega y continuidad operativa. Es un aspecto fundamental dentro de los trámites legales para el funcionamiento para este modelo de negocio.
En cuanto al modelo especial señalado por el postulante, se precisa que el formato contempla dentro de los rubros financiables la adquisición de franquicias cuando este modelo de negocio genere valor agregado sustentado; sin embargo, en el caso revisado, el proyecto no se formula como adquisición de franquicia sino como una marca de suplementos que terceriza producción mediante maquila. Por ello, el punto crítico no es si el modelo es novedoso o no, sino si la maquila, por ser parte esencial del funcionamiento del negocio, quedó suficientemente planeada y soportada en la formulación.
El informe de evaluación fue consistente al señalar que la principal debilidad no está en la lectura del mercado ni en el producto, sino en la definición insuficiente del modelo de maquila, al no precisarse con el nivel requerido el alcance del servicio, tiempos de entrega, condiciones contractuales, garantías, responsabilidades frente a calidad y manejo de contingencias. Esta situación afecta la trazabilidad técnica, la estabilidad del abastecimiento, la consistencia del producto final y la destinación precisa de los recursos solicitados. 
Por lo anterior, la observación presentada no desvirtúa lo señalado en la evaluación inicial. El plan menciona la maquila dentro de la secuencia del proceso productivo, pero no la desarrolla como eje estructural del modelo de negocio en los componentes legal, técnico y financiero. Para efectos de evaluación, era necesario contar con información completa antes de la etapa de ejecución, dado que el plan de negocios es precisamente el instrumento mediante el cual se demuestra la planeación de la operación, el cumplimiento legal y la viabilidad del uso de los recursos solicitados. 
Concepto:
Revisado el plan de negocios y la observación presentada, se encuentra que el concepto emitido es acorde con lo identificado inicialmente. Si bien el proyecto MAKTUB presenta avances en formulación, validación piloto, producto, empaque y acercamientos comerciales, persisten debilidades relevantes en la definición del modelo de maquila, la claridad del portafolio entre dos productos y tres líneas, la distribución del lote inicial, la compra o suministro de materias primas, el alcance legal y contractual del servicio tercerizado, y la asignación de responsabilidades entre la marca y el laboratorio maquilador. 
Efecto:
Se ratifica el concepto de evaluación NO VIABLE y el puntaje final de 61,72, dado que la observación no aporta elementos suficientes para subsanar las inconsistencias técnicas, legales y financieras asociadas al modelo de maquila y a la claridad del portafolio formulado. 
</t>
  </si>
  <si>
    <t>Yo, Adriana marcela Yanguas Garzón, mayor de edad, identificado(a) con cédula de ciudadanía No. 1.023.900.931 en Bogotá, actuando en calidad de emprendedor(a) participante de la convocatoria de Fondo Emprender referenciada, , me permito presentar solicitud formal en los siguientes términos:  De manera atenta solicito la revisión detallada y de fondo del informe de evaluación del proyecto identificado con el ID 110313, toda vez que no estoy de acuerdo con la evaluación dada a los aspectos técnicos, financieros, comerciales y jurídicos por las siguientes razones: Componente de mercado: Precisar el mercado objetivo con datos cuantitativos sobre clientes potenciales, demanda y alcance real del nicho atendido. Item 1: El mercado objetivo se cuantifica de acuerdo a los supermercados a nivel nacional y los clientes actuales se relacionan en todo el proyecto los cuales corresponden a puntos de venta Jumbo y porvenir y en nuestra visión se describe a las grandes superficies como clientes potenciales y actuales, donde ya existe validación comercial o gestión de codificación. La demanda real está representada por un déficit operativo actual la capacidad manual de las órdenes de pedido de grandes superficies. El alcance de La inversión escalará la producción de unidades actuales a Unidades proyectadas unidades/mes, que se describe en la proyección de ventas (ítem 11).  Componente comercial: Profundizar el análisis competitivo, desarrollando mejor el efecto de la competencia indirecta y la capacidad real de posicionamiento de la empresa. Item 3: Santo Churro es pionero y único en el formato de churros pre fritos saludables en grandes superficies, identificamos competencia indirecta la cual fue relacionada , como no hay un punto de comparación ya que son totalmente distintos , es por ello que se relacionó de forma concisa lo que venden y factores que podría afectar a la marca. Se explica de forma clara que línea desarrollan y de qué forma. Dentro del cuadro se relaciona dos veces que el poder adquisitivo es la desventaja para nosotros en caso de realizar una replica de producto.  Componente técnico: Fortalecer la definición operativa con información sobre ubicación, área, distribución interna, inventarios, rotación y stock mínimo de seguridad.  Item 8: Se especifica la ubicación en la cual estamos operando, se especifica el cuello de botella con la producción limitada y nuestra falta de musculo financiero para optimizar los procesos; se especifica el numero de paquetes por cada almacén de forma cuantitativa. Componente financiero: Definir con claridad la jornada laboral, los tiempos de trabajo, la intensidad operativa y la carga del equipo para validar la capacidad de respuesta. En el Ítem 4 se especifica que la ejecución estratégica de fines de semana , por temas de flujo de gente y penetración efectivo se especifico fines de semana y todo esta evaluado a un mínimo de ventas por punto. Incorporar todos los costos recurrentes de la operación, incluyendo empaque, etiquetado, dotaciones, mantenimiento, gastos financieros, renovaciones, servicios tecnológicos, seguros y facturación electrónica. Ítem costos y gastos: se relacionaron los costos fijos que corresponde al contador , servicios públicos y arriendo . En cuanto a los costos de empaque, otros costos (facturación , dotación , mantenimiento) van incorporados dentro del precio inicial neto, ya que corresponde alrededor de un 15% , esto no se desglosa ya que no hay un ítem donde se pueda discriminar otros costos de producto, únicamente hacen referencia a materia prima. Ajustar la remuneración del cargo de impulsador, de modo que, para homologarse como opción de empleo, no sea inferior a 1 SMMLV y cumpla con los términos de referencia de la convocatoria. El empleo que se relaciono no es para el impulsador, el que se va a crear es auxiliar de operación, el cual cumpliría la jornada legal vigente. Incorporar metas cuantificables, indicadores y líneas base que permitan medir objetivamente los resultados esperados y el impacto del fortalecimiento. Item 4: se relacionan numero de paquetes actuales por punto de venta. Item 11: se especifica porcentaje de crecimiento con justificación y crecimiento año a año. Item 8: se especifica comportamiento de ventas. Item 9: se especifican proyecciones. Componente legal: Acreditar con mayor precisión el cumplimiento de las obligaciones normativas pendientes en materia de etiquetado, seguridad y salud en el trabajo, protección de datos, estatuto del consumidor, exigencias tributarias y gestión ambiental. Ítem 2 : se relaciona Constitución legal de la empresa y representación establecida. Registro Invima (o en proceso avanzado) para comercialización en grandes superficies. Cumplimiento de normatividad de etiquetado nutricional vigente en Colombia.  Con el objetivo de optimizar la trazabilidad y asegurar el cumplimiento de los estándares de extensión documental y no salirme del recuadro de acuerdo a la instrucción brindada, se ajusto toda la información para que fuese clara y precisa y así mismo que los números hablaran por si solos del proyecto. Agradezco mucho su revisión y su tiempo, espero sea optima la información brindada y se pueda evaluar el puntaje del proyecto en si es muy atractivo por la innovación del mismo.</t>
  </si>
  <si>
    <t xml:space="preserve">ID Proyecto: 110313
Nombre del proyecto: Santo Churro Coffee S.A.S.
Convocatoria: 154 - 1C / Emprendimiento Femenino
Criterio observado: Componentes comercial, técnico, legal, financiero e impacto.
El informe de evaluación del proyecto 110313 – Santo Churro Coffee S.A.S. registra la convocatoria 154 - 1C / Emprendimiento Femenino, sector INDUSTRIAS_MANUFACTURERAS, ubicación Bogotá D.C. - Bogotá, D.C., puntaje 71,53 y concepto de evaluación VIABLE.
Observación del postulante:
La postulante solicita revisión del informe de evaluación, manifestando inconformidad frente a las observaciones realizadas en los componentes de mercado, comercial, técnico, financiero, legal e impacto. Señala que el mercado objetivo está representado por supermercados a nivel nacional y por clientes actuales como Jumbo y Porvenir; que Santo Churro es pionero en el formato de churros pre-fritos saludables en grandes superficies; que la ubicación, el cuello de botella operativo y el número de paquetes por almacén fueron descritos; que ciertos costos están incorporados dentro del precio inicial neto; que el empleo a generar corresponde a auxiliar de operación y no a impulsador; y que el plan incluye información sobre metas, proyecciones, cumplimiento normativo e indicadores. 
Resumen de la observación del postulante:
La postulante considera que la información presentada en el plan de inversión era clara, precisa y suficiente dentro de las limitaciones del formato, y solicita que se reevalúe el puntaje del proyecto considerando su innovación, validación comercial, presencia en grandes superficies y potencial de crecimiento.
Respuesta del evaluador:
Revisada la observación presentada y contrastada nuevamente con el plan de inversión 110313_FORT_ESP_PLANDEINVERSION y el informe 110313-Informe Evaluación Conv 154-1C, se encuentra que el concepto emitido es acorde con lo identificado inicialmente en la evaluación. La proforma institucional establece que la respuesta debe contener identificación del proyecto, observación del postulante, resumen, respuesta del evaluador, concepto y efecto sobre el puntaje o concepto.
En el componente comercial, el informe reconoce que Santo Churro Coffee S.A.S. opera en establecimientos de grandes superficies y que su mercado objetivo corresponde a la población flotante que acude a estos espacios. No obstante, se mantiene la observación porque el plan de inversión no precisa el número estimado de clientes potenciales ni aporta datos cuantitativos concretos que permitan dimensionar el tamaño del mercado, la demanda atendible o el alcance real del nicho en el que actualmente participa la empresa.
Si bien la postulante indica que el mercado se cuantifica a partir de supermercados a nivel nacional y clientes como Jumbo y Porvenir, el informe ya valoró positivamente que la empresa cuenta con presencia en Jumbo y Porvenir, así como expectativa de ingreso a PriceSmart. Sin embargo, dicha presencia comercial no sustituye la necesidad de cuantificar de forma más precisa el mercado objetivo, los clientes potenciales y la demanda atendible.
Frente al análisis competitivo, el plan identifica competidores como Churros Croko, Don Churro y Churrísimo, y describe diferencias asociadas a la línea de pre-fritos, churros rellenos, churros tipo tabaco, distribución en supermercados y poder adquisitivo de los competidores. El informe reconoce como fortaleza la elaboración de un producto diferencial, consistente en churro pre-frito para preparación en air fryer, con formatos innovadores como tipo tabaco y mini rellenos. 
No obstante, se mantiene la recomendación comercial porque el informe señala que el análisis competitivo sigue siendo insuficiente para determinar con mayor profundidad la capacidad real de posicionamiento de la empresa en el mercado. Además, aunque el plan reconoce como amenaza la competencia indirecta de marcas de repostería industrial con mayor presupuesto de marketing, el informe concluye que esa amenaza no se desarrolla en términos de implicaciones comerciales, presión competitiva o posible efecto sobre la participación de mercado.
En cuanto al desempeño comercial, el informe reconoce una facturación promedio mensual de $11.000.000, equivalente a $132.000.000 anuales, respaldada por una trayectoria de ocho años en la actividad productiva y dos años desde la constitución formal. También reconoce que el crecimiento proyectado es razonable, al estimar ingresos por $225.829.080 en el primer año, equivalentes a 1,7 veces frente al nivel actual, y un promedio anual de $248.106.889 a cuatro años, equivalente a 1,9 veces respecto a la situación de partida.
En el componente técnico, el informe reconoce que el plan define como principales líneas de ingreso los productos Mini Churros Rellenos y Churros Tabaco, y que describe de manera general el flujo operativo, actividades principales, insumos, tiempos estimados y talento humano necesario. El plan también contiene información sobre procesos de mezcla, embutido, fritura, enfriamiento, empaque, etiquetado y capacidad instalada para los productos registrados.
Sin embargo, se mantiene la observación técnica porque el informe indica que el plan no aporta información suficiente sobre el lugar donde se desarrolla la elaboración de los productos pre-fritos, su ubicación, el área disponible ni la distribución interna de los procesos productivos. También señala que no se precisa el manejo de inventarios de producto terminado, stock mínimo de seguridad ni rotación de inventarios, aspectos necesarios para valorar la capacidad de respuesta operativa y la estabilidad del abastecimiento. 
Respecto a la jornada laboral, tiempos de trabajo, intensidad operativa y carga del equipo, el informe señala que la ausencia de esta información impide estimar adecuadamente la carga laboral y validar si la estructura operativa planteada resulta suficiente, funcional y sostenible frente a los volúmenes de venta proyectados. La observación de la postulante sobre la ejecución estratégica de fines de semana y ventas mínimas por punto complementa la explicación comercial, pero no modifica la recomendación de fortalecer la definición operativa integral.
En el componente legal, el informe reconoce que Santo Churro Coffee S.A.S. registra como actividad económica principal la elaboración de productos de panadería, CIIU 1081, y que, según la información reportada en RUES, se encuentra legalmente constituida desde 2024 con NIT 901794260-3. También reconoce que el plan reporta permiso INVIMA, certificación de concepto sanitario, certificación en manipulación de alimentos, aplicación de normativa relacionada con sellos frontales en empaques y gestión ambiental asociada al manejo de residuos en trámite.
El plan de inversión registra soportes como trámite INVIMA, ficha técnica de producto, requisitos de planta y producción, certificación de manipulación, control de plagas y agua, concepto sanitario, cumplimiento de Resolución 810 de 2021 y 2492 de 2022 sobre sellos frontales, y trámite ambiental relacionado con PGIRS. No obstante, se mantiene la observación legal porque el informe señala que el plan no confirma expresamente el cumplimiento de disposiciones complementarias como normatividad de etiquetado en su alcance integral, implementación del SG-SST, Estatuto del Consumidor, protección de datos personales y exigencias tributarias como facturación electrónica. 
En el componente financiero, el informe reconoce que el propósito de la inversión es coherente con el objetivo de transitar de una producción artesanal hacia una escala industrial más competitiva, fortaleciendo capacidad operativa, empaque, capacidad de respuesta e innovación. También reconoce que el presupuesto solicitado por $72.950.000 guarda coherencia con los requerimientos del plan operativo y con los objetivos estratégicos del proyecto. 
No obstante, se mantiene la recomendación financiera porque el informe identifica omisiones de egresos inherentes a la operación, incluyendo empaque, etiquetado, dotaciones, mantenimiento de activos productivos, gastos financieros, renovación de trámites legales, renovación de servicios de hosting y afines, seguros y costos asociados a expedición y sostenimiento de facturación electrónica. Estas omisiones generan una subestimación de los costos reales de operación y pueden afectar la confiabilidad de los resultados financieros proyectados.
Frente a la observación sobre el cargo de impulsador, el informe señala que se asigna una vinculación laboral con remuneración inferior a un SMMLV y que, para validar la retención de este empleo, se requiere ajustar su remuneración conforme a los términos de referencia de la convocatoria. La aclaración de la postulante sobre que el empleo a generar corresponde a auxiliar de operación y no impulsador no modifica la recomendación, en tanto el informe se basa en la información registrada en el plan evaluado y mantiene la necesidad de que el empleo proyectado cumpla con los criterios de homologación aplicables.
En el componente de impacto, el informe reconoce que el plan define impactos en cuatro dimensiones y valora positivamente el compromiso de retener tres puestos de trabajo y generar un nuevo empleo, por tratarse de un resultado concreto, verificable y relevante en términos de estabilidad laboral y generación de empleo. Sin embargo, se mantiene la recomendación porque en la mayoría de las dimensiones el plan se limita a descripciones generales, sin incorporar metas cuantificables, indicadores ni líneas base que permitan medir objetivamente los resultados esperados.
En las conclusiones, el informe reconoce que el plan de fortalecimiento evidencia una unidad productiva en funcionamiento, con trayectoria, ventas reales, experiencia acumulada, presencia en grandes superficies, oferta con características diferenciales, avances en formalización e inversión coherente con la intención de mejorar la capacidad operativa, el empaque y la proyección comercial. También concluye que, aunque existen debilidades que requieren fortalecimiento, el proyecto obtuvo una calificación de 71,53 y concepto VIABLE, con una TIR de 35,38 %, considerada positiva y aceptable para el sector industrias manufactureras.
Por lo anterior, la observación presentada reitera fortalezas ya reconocidas en el informe y aporta aclaraciones sobre algunos componentes; sin embargo, no aporta elementos suficientes para modificar el puntaje o el concepto, dado que las recomendaciones identificadas se mantienen como oportunidades de fortalecimiento documental, operativo, financiero, legal y de medición del impacto, sin desvirtuar la viabilidad general del proyecto.
Concepto:
Revisado nuevamente el plan de inversión 110313_FORT_ESP_PLANDEINVERSION, la observación presentada y el informe 110313-Informe Evaluación Conv 154-1C, se encuentra que el concepto emitido es acorde con lo identificado inicialmente. El proyecto mantiene calificación final de 71,53, concepto VIABLE y una TIR de 35,38 %, indicador que respalda una rentabilidad positiva y aceptable, con necesidad de fortalecer la precisión técnica, financiera, legal y de impacto. 
Efecto:
Se ratifica el concepto de evaluación emitido. Se mantiene el puntaje 71,53 y el concepto VIABLE para el proyecto 110313 – Santo Churro Coffee S.A.S., sin modificación.
</t>
  </si>
  <si>
    <t>Asunto: Reclamación formal frente al concepto de No Viabilidad - Convocatoria 154 - Emprendimiento Femenino  Como formulador del proyecto BONAVEN CON AMOR S.A.S BIC (BONKERY S.A.S) (ID 110358), presento formalmente el recurso de reclamación frente a los resultados de evaluación que otorgaron un puntaje de 59.1.   Solicito respetuosamente la revisión de los siguientes criterios, fundamentado en que la información solicitada por el evaluador sí se encuentra explícita en el plan de negocio radicado.  I. COMPONENTE COMERCIAL: Segmentación y Análisis de Precios  Observación del Evaluador: No se evidencia claridad sobre el cliente al que va dirigido... no se detallan características clave como el peso en gramos... genera incertidumbre sobre la real competitividad.  Sustento de la Reclamación:  •Segmentación Detallada: El evaluador incurre en una omisión de lectura. El proyecto cuenta con una caracterización psicográfica profunda que identifica clientes con necesidades médicas (celíacos, diabéticos), público fitness y padres de familia (estratos 4, 5 y 6).  •Gramajes y Estándar Técnico: Es falso que no se detalle el peso. En la sección de Costos Variables, se desglosa la materia prima por gramaje exacto para cada unidad de producto. Por ejemplo, para el Pandebono de Avena, se especifican cantidades precisas de harina, queso y almidón que conforman el peso neto de la unidad.  •Competitividad de Precios: El análisis de competencia sí existe y compara a BONKERY con marcas nacionales como Del Origen ($33.500) y Natural Bakery ($25.000). Al ofrecer un precio de $19.000 por paquete de 5 unidades, la empresa presenta una ventaja competitiva en precio del 24% al 43% frente a líderes del mercado.  II. COMPONENTE TÉCNICO: Capacidad Instalada e Inversión  Observación del Evaluador: No se describe de manera clara la capacidad productiva actual... debilita la sustentación técnica.  Sustento de la Reclamación:  •Capacidad Instalada Declarada: El evaluador afirma la ausencia de datos que están explícitamente consignados en el flujo de producción. La capacidad actual se define así: 1.933 unidades/mes de Pandebonos, 1.725 unidades/mes de Wafles y 2.797 unidades/mes de Pan de Masa Madre.  •Justificación de Maquinaria: Los $55.574.419 solicitados en equipos (Divisora, Horno y Amasadora) tienen el objetivo técnico de automatizar el boleado y pesaje manual. Esta transición técnica es lo que permite el incremento proyectado del 20% en la capacidad, optimizando tiempos de horneo y reduciendo desperdicios de materia prima.  III. COMPONENTE FINANCIERO: Proyecciones y Ventas Históricas  Observación del Evaluador: La proyección de crecimiento del 25 % no se soporta en información histórica de ventas reales.  Sustento de la Reclamación:  •Idoneidad y Antecedentes: Se ignora el principio de confianza legítima. BONAVEN CON AMOR S.A.S BIC (BONKERY S.A.S) es una unidad productiva en marcha desde 2020, beneficiaria previa del Fondo Emprender (Convocatoria 237), cuya gestión fue tan eficiente que obtuvo la condonación del 100% de los recursos mediante la Resolución 1-2127 de 2024. Este antecedente administrativo es la prueba máxima de que la empresa posee tracción comercial y capacidad de ejecución histórica.  •Consistencia de Indicadores: La TIR del 24% y el VPN de $49.955.533 no son sobreestimaciones; son el resultado de un margen de contribución promedio del 49% y un punto de equilibrio de tan solo 442 unidades mensuales, cifra que la empresa ya supera ampliamente en su operación actual.  IV. COMPONENTE DE IMPACTO: Sostenibilidad y Empleo Observación del Evaluador: No se presenta información sobre ventas actuales... impide validar el impacto real.  Sustento de la Reclamación:  •Sostenibilidad y Formalización: El proyecto garantiza la retención de 4 empleos formales (Gerente y Panaderos) bajo contratos a término indefinido con todas las prestaciones de ley.  •Impacto Social BIC: Al ser una Sociedad de Beneficio e Interés Colectivo (BIC), el fortalecimiento asegura la permanencia de un modelo de negocio con impacto ambiental (empaques biodegradables) y social en el departamento del Quindío.  Solicitud Final: Por lo expuesto anteriormente, solicito formalmente la revisión de la calificación y el ajuste de los puntajes en los componentes Comercial, Técnico y Financiero. La información declarada como ausente por el evaluador se encuentra plenamente disponible y sustentada en los anexos y tablas del plan de negocios radicado. Por otro lado, cabe recalcar que este proyecto ha sido VIABLE tanto para convocatorias fondo emprender donde, como se mencionó ya ejecutó recursos como para la convocatoria anterior de fortalecimiento en la que participó, por lo que no se explica de ninguna manera que un proyecto con mejoras sustanciales en la parte teórica y financiera disminuya su calificación antes que mejorarla. Si el recurso no está seguro para su ejecución en un proyecto que tiene probadas habilidades en la fase de puesta en marcha con quien más puede estar seguro.   Agradezco la revisión que se pueda realizar al respecto.</t>
  </si>
  <si>
    <t xml:space="preserve">Respuesta reclamación  110358
El Plan de inversión presentado a la Convocatoria 154 - Emprendimiento Femenino, proyecto BONAVEN CON AMOR S.A.S BIC (BONKERY S.A.S), obtuvo un puntaje de evaluación de 59.1.  
Respuesta:
•El puntaje de evaluación se mantiene por las razones expuestas en el informe de evaluación que se reiteran a continuación:
•La emprendedora   en la reclamación indica que el evaluador incurre en omisión de lectura del plan de inversión lo cual. Afirmación que no corresponde a la realidad ya que en el informe de evaluación se detalla, que venden 3 productos sin la descripción adecuada de peso en gramos o presentación lo que dificulta la comparación de precios con el mercado nacional, y también dificulta el análisis de proyección de ventas que es igual mes a mes para los 3 productos, como si el mercado y la demanda fueran permanentemente estables. La emprendedora debe comprender que el peso y presentación de los productos es necesario para analizar las proyecciones de ventas y esta información no está en el documento. 
•La emprendedora describe en la reclamación: El proyecto cuenta con una caracterización psicográfica profunda que identifica clientes con necesidades médicas (celíacos, diabéticos), público fitness y padres de familia (estratos 4, 5 y 6). 
Al respecto de la afirmación anterior se lee en el plan de inversión lo siguiente:
Estrategia de comercialización: La distribución de los productos elaborados por BONAVEN CON AMOR SAS BIC(BONKERY S.A.S), se realiza en el punto físico de reparto establecido para sus ventas o a través del servicio de domicilio, dicha comercialización se da en forma directa con los clientes y consumidores. Para ello, la representante legal de la empresa Marcela Merchán Sánchez se dirige personalmente o a través de solicitudes de pedidos realizados en el punto físico o por WhatsApp o redes sociales a los clientes, con el fin de promocionar los productos e impulsar las ventas. Además, estará atenta a cualquier inquietud del cliente, incentivando y motivando a los compradores a adquirir los productos en el punto de comercialización y a través de las redes sociales de su preferencia.  Adicional se cuenta con distribución con supermercados y mercados saludables en donde con cada uno se tiene unas condiciones comerciales diferente tales como plazo a credito, etc.
No es claro ¿a que supermercados les vende? ¿Que cantidades de Productos vende mensualmente? Para poder calcular el incremento del 25% de aumento en ventas  que plantea en el plan de fortalecimiento.
•La emprendedora describe  en la reclamación: Competitividad de Precios: El análisis de competencia sí existe y compara a BONKERY con marcas nacionales como Del Origen ($33.500) y Natural Bakery ($25.000). Al ofrecer un precio de $19.000 por paquete de 5 unidades, la empresa presenta una ventaja competitiva en precio del 24% al 43% frente a líderes del mercado.  Esta información no está en el plan de inversión, de hecho menciona que su única competencia está en Barranquilla y Bogotá. La evaluación se realizó con los datos del plan al cierre de la convocatoria a la que se presentó.
•  La emprendedora describe en la reclamación: Capacidad Instalada Declarada: El evaluador afirma la ausencia de datos que están explícitamente consignados en el flujo de producción. La capacidad actual se define así: 1.933 unidades/mes de Pandebonos, 1.725 unidades/mes de Wafles y 2.797 unidades/mes de Pan de Masa Madre.  Esta información descrita en la reclamación no esta en el plan de inversión, por lo que se calificó sobre la información disponible. Además, los datos adjuntados no  corresponderían a las proyecciones de ventas del plan de inversión ya que indican por ejemplo que para el producto 3 venden actualmente 2.797 unidades/mes de Pan de Masa Madre, y en la proyección de ventas que muestra en plan evaluado proyectan vender  de ese mismo producto 587 unidades mes. Esta información es incongruente, es decir actualmente venden 5 veces más de lo proyectado en el plan de ventas.  Estas incongruencias no permiten volver a calificar el plan.
•La emprendedora debe comprender que no puede hacer afirmaciones subjetivas relacionadas con que no se leyó el plan.  Es importante atender las recomendaciones en los componentes Comercial, Técnico y Financiero. No es posible aumentar el puntaje de la calificación porque está vendiendo productos congelados y en la descripción del proceso técnico, no se menciona nada del almacenamiento de estos productos para mantener cadena de frio, y tampoco se solicita ningún equipo  o maquinaria para mantener cadena de frio o almacenamiento y distribución de productos congelados. 
•Es importante ratificar la importancia de describir adecuadamente el proceso técnico, en el flujo de producción, ya que en los tres productos se indican estas dos actividades:
Se empacan los productos finales en neveras de icopor para su respectiva entrega en distribuidores y para venta directa a cliente final se dejan exhibidos en congelador
Emisión de factura electrónica con identificación del distribuidor, lote, cantidades y vencimiento de los productos entregados.
No es claro cómo se almacenan en neveras de icopor 320 unidades del primer producto, 290 unidades del segundo producto y 470 del tercer producto. Si los dos primeros son productos congelados. Por esas razones y falta de claridad se hicieron las recomendaciones.  Además de que se pasa de almacenar en icopor a facturar de forma inmediata sin actividades claras de almacenamiento, y distribución que protejan la calidad e inocuidad de los productos
•La emprendedora indica que es obligatorio evaluar positivamente el proyecto y otorgar financiación, sin embargo, para esto la información debe ser clara y las recomendaciones se deben atender.
</t>
  </si>
  <si>
    <t>En atención a las observaciones realizadas frente al componente de impacto del plan de negocios de KIDS SPA PELUQUERIA SAS, nos permitimos realizar una aclaración respecto a la información relacionada con la generación y retención de empleo, con el fin de brindar mayor coherencia entre el Resumen Ejecutivo y los indicadores técnicos del proyecto.  Actualmente, la unidad productiva cuenta con un equipo conformado por cuatro (4) personas, de las cuales una (1) corresponde a empleo formal y tres (3) a empleos informales que han permitido sostener la operación y el crecimiento del negocio durante más de dos años de funcionamiento continuo.  En este sentido, el propósito del fortalecimiento empresarial a través de los recursos de Fondo Emprender es, en primer lugar, garantizar la permanencia y sostenibilidad de los empleos actualmente existentes, especialmente aquellos que hoy operan de manera informal, permitiendo consolidar progresivamente condiciones laborales más estables y sostenibles. Adicionalmente, el proyecto contempla la generación de un (1) nuevo empleo formal, asociado al crecimiento operativo y comercial proyectado con la inversión.  Por lo anterior, la proyección total del equipo de trabajo estará conformada por cinco (5) personas vinculadas a la operación del negocio, correspondientes a cuatro (4) empleos actuales retenidos y un (1) nuevo empleo generado, aclarando que la diferencia identificada corresponde únicamente a la manera en que fue interpretada la información entre los apartados del documento y no a inconsistencias estructurales del proyecto.  Así mismo, consideramos importante ampliar el impacto tecnológico que tendrá la inversión prevista dentro del proceso de fortalecimiento de KIDS SPA PELUQUERIA SAS, ya que esta permitirá una modernización significativa de la experiencia de servicio, la capacidad operativa y la calidad de atención ofrecida a las familias.  La inversión contempla la adquisición de equipos y mobiliario con mejores prestaciones tecnológicas y ergonómicas, entre ellos lavacabezas especializados, sillas ergonómicas de mayor confort, herramientas de peluquería con tecnología más amigable para el cuidado capilar, y maquinaria de última generación orientada a optimizar los procesos de atención, bienestar y relajación dentro del spa.  Estos elementos no solo representan una mejora estética o funcional, sino una evolución tecnológica en la prestación del servicio, permitiendo elevar los estándares de comodidad, eficiencia, seguridad y experiencia del usuario, especialmente en el segmento infantil y familiar, donde el confort y el bienestar son factores altamente valorados.  De igual manera, la incorporación de herramientas, equipos e insumos de mejor calidad tecnológica permitirá fortalecer la competitividad de la empresa, mejorar la experiencia sensorial de los usuarios, optimizar tiempos de atención, disminuir afectaciones capilares derivadas de herramientas convencionales y posicionar a KIDS SPA PELUQUERIA SAS como una propuesta innovadora y alineada con las tendencias actuales del sector bienestar y cuidado personal.  Finalmente, el fortalecimiento impulsado por Fondo Emprender permitirá consolidar una unidad productiva con mayor capacidad de crecimiento, sostenibilidad y generación de impacto económico y social, aportando a la permanencia del empleo, al fortalecimiento empresarial local y a la modernización de un modelo de negocio diferencial enfocado en el bienestar infantil y familiar.</t>
  </si>
  <si>
    <t xml:space="preserve">ID Proyecto: 110403
Nombre del proyecto: KIDS SPA PELUQUERIA SAS
Convocatoria: 154 - 1C / Emprendimiento Femenino
Criterio observado: Equipo de trabajo e impactos
Observación del postulante:
El postulante, en el espacio de observaciones, aporta información aclaratoria de manera extemporánea relacionada con el equipo de trabajo y los impactos del plan de negocio.
Resumen de la observación:
El postulante presenta aclaraciones adicionales sobre el equipo de trabajo y los impactos, sin formular una observación directa frente al resultado de la evaluación.
Respuesta del evaluador:
Revisada la información aportada por el postulante, se evidencia que corresponde a aclaraciones presentadas de manera extemporánea y no a una observación concreta sobre el concepto o puntaje asignado. Conforme a la normatividad del Fondo Emprender, las observaciones deben referirse exclusivamente a la revisión del proceso de evaluación y no constituyen una instancia para complementar o modificar el plan de negocio evaluado. En consecuencia, no se configura una observación procedente.
Concepto:
No procede la observación.
Efecto:
Se ratifica el concepto y el puntaje asignado en el informe de evaluación.
</t>
  </si>
  <si>
    <t>En atención al informe preliminar de evaluación emitido para el proyecto ZAPIFANS SAS, y considerando que el proyecto obtuvo concepto VIABLE con una calificación de 75,38 puntos, nos permitimos presentar las siguientes observaciones técnicas orientadas a aclarar aspectos que pudieron incidir en la disminución del puntaje otorgado, pese a que el mismo informe reconoce la viabilidad técnica, comercial y financiera del proyecto.  Respecto al componente técnico, el informe recomienda revisar el tipo de contratación del operario al considerar que corresponde a un cargo permanente y de tiempo completo. Frente a ello, se considera importante precisar que la dinámica operativa planteada responde al funcionamiento real de una microempresa familiar en etapa de fortalecimiento, donde la empresaria no solo desarrolla funciones administrativas y gerenciales, sino que participa activamente en la coordinación y supervisión de producción, asumiendo funciones propias de jefe de producción dentro de la operación diaria. Asimismo, la estructura operativa propuesta contempla inicialmente un apoyo operativo de medio tiempo, teniendo en cuenta que el fortalecimiento incorpora un proceso de tecnificación mediante maquinaria de costura computarizada, moldes y troquelería especializada, aspectos que el mismo informe reconoce como un “salto tecnológico significativo que mejorará la productividad y calidad del producto”.  Por lo anterior, la optimización de tiempos derivada de la tecnificación reduce la necesidad de mano de obra intensiva y permite una operación eficiente con una estructura organizacional ajustada al tamaño y capacidad productiva de la empresa. En relación con el componente legal, el informe recomienda complementar la implementación formal del Sistema de Gestión de Seguridad y Salud en el Trabajo (SG-SST). Frente a esta observación, se aclara que ZAPIFANS SAS corresponde a una empresa en etapa de fortalecimiento empresarial, con trayectoria de 17 años y operación previa consolidada, razón por la cual el SG-SST ya se encuentra en proceso de ejecución e implementación progresiva conforme a la estructura y necesidades de la empresa. Po tanto, se considera que este aspecto constituye una oportunidad de fortalecimiento administrativo y mejora continua, mas no un factor que afecte la viabilidad técnica o legal del proyecto, especialmente teniendo en cuenta que el mismo informe reconoce el cumplimiento de requisitos legales como constitución formal, RUT e ICA.  Respecto a las normas técnicas mencionadas por el evaluador, se considera importante precisar que la NTC 2038 relacionada con calzado de cuero no aplica al proyecto, dado que la empresa desarrolla productos elaborados en materiales sintéticos y ergonómicos, y no en cuero. De igual manera, las recomendaciones relacionadas con etiquetado, suelas y sistema de tallaje corresponden a procesos que actualmente se encuentran integrados dentro de la operación y fabricación del producto, considerando que ZAPIFANS cuenta con 17 años de experiencia en fabricación de calzado infantil ergonómico y un proceso productivo estandarizado reconocido en el mismo informe de evaluación.  Asimismo, el informe reconoce múltiples fortalezas del proyecto, entre ellas: •17 años de trayectoria empresarial. •Proceso productivo estandarizado. •Claridad en materias primas y tiempos de producción. •Estrategia comercial estructurada. •Indicadores financieros sólidos. •TIR del 27,36%. •VPN positivo. •Incorporación tecnológica para fortalecimiento productivo. •Generación y retención de empleo.  Por tanto, se solicita respetuosamente reconsiderar la valoración otorgada en los aspectos anteriormente señalados, teniendo en cuenta que corresponden principalmente a oportunidades de fortalecimiento y mejora continua propias de una empresa en crecimiento, más no a debilidades estructurales que comprometan la viabilidad del proyecto.</t>
  </si>
  <si>
    <t>ID Proyecto: 110436. 
Nombre del proyecto: ZAPIFANS SAS.
 Convocatoria: 154 - 1C / Emprendimiento Femenino.
Resumen de la observación del postulante: El postulante solicita reconsiderar la valoración del criterio observado, argumentando que el plan presenta soporte comercial, técnico, legal y financiero suficiente para sustentar la viabilidad del fortalecimiento propuesto
Respuesta del evaluador:
Revisado nuevamente el plan de inversión y contrastado con el informe de evaluación, se evidencia que el proyecto corresponde al fortalecimiento de una unidad productiva con 17 años de trayectoria en el mercado de calzado infantil, con operación en Bogotá D.C. y tres líneas de producto definidas: Notuerce, Kids y Zapilin. Esta trayectoria, junto con la descripción del mercado objetivo, la diferenciación por ergonomía infantil y la validación comercial previa, fueron consideradas dentro del análisis inicial del proyecto. 
En el componente técnico, el proyecto presenta un proceso productivo estandarizado en 12 etapas y una capacidad instalada definida para las tres líneas de producto, así como requerimientos claros de materias primas, tiempos de producción, organización del equipo de trabajo y necesidades de inversión. Igualmente, se identificó inversión en maquinaria y equipo por $45.500.000 e inversión total por $73.334.000, incorporando recursos para maquinaria, moldes, troquelería, insumos, comunicación, servicios y nómina, lo cual guarda coherencia con la operación proyectada y el fortalecimiento esperado. 
En el componente legal, el proyecto acredita constitución como S.A.S., registro ante Cámara de Comercio, RUT e inscripción de ICA, y además identifica requisitos complementarios asociados a seguridad, seguridad social, etiquetado, propiedad intelectual y demás normas aplicables al sector calzado. En el plan también se relaciona la definición de actividades económicas CIIU 1521, 1522 y 4772, lo cual fue considerado dentro de la evaluación legal efectuada. 
En el componente financiero, el proyecto reporta ventas proyectadas para el primer año por $224.632.000, crecimiento anual del 5 %, TIR de 27,36 %, VPN de $35.718.492 y utilidad neta del primer año de $20.092.291. El informe también señala que la inversión total de $73.334.000, equivalente a 41,89 SMMLV, se encuentra dentro de los topes autorizados para proyectos individuales de fortalecimiento en la convocatoria correspondiente, razón por la cual la viabilidad económica del proyecto fue sustentada de manera expresa en la evaluación inicial.
De igual manera, el plan registra avances concretos de la iniciativa, entre ellos la trayectoria de 17 años, la formalización reciente, la existencia de ventas promedio mensuales por $14.528.333, la consolidación de clientes B2B y B2C, la presencia en varios canales de comercialización y actividad digital en redes sociales. Estos elementos muestran que el proyecto no parte de una expectativa hipotética sino de una operación previa que ya cuenta con evidencia comercial y técnica
Por lo anterior, las observaciones formuladas en el informe respecto a mantenimiento preventivo, control de calidad, fortalecimiento del SG-SST, formalización de alianzas y protección de marca corresponden a oportunidades de mejora para la etapa de fortalecimiento y escalamiento del negocio, pero no desvirtúan los elementos de viabilidad comercial, técnica, legal, financiera e impacto que soportaron el resultado inicial de la evaluación. En consecuencia, la valoración otorgada se mantiene acorde con la información efectivamente consignada en el plan y con el análisis integral realizado al proyecto. 
Concepto: Revisado el plan de inversión y contrastado con el informe de evaluación, se encuentra que el concepto otorgado es acorde con la información registrada inicialmente por el proyecto. Por tanto, se ratifica el concepto VIABLE. 
Efecto: Se ratifica el puntaje de 75,38 y se mantiene el concepto VIABLE, sin modificación. Las aclaraciones realizadas se entienden como elementos de fortalecimiento complementario, sin evidencia suficiente para alterar la calificación integral ya emitida.</t>
  </si>
  <si>
    <t xml:space="preserve"> Cordial saludo. Queremos agradecer la evaluación realizada, no obstante, consideramos que esta puntuación no refleja de manera precisa la calidad y el alcance del proyecto presentado, ni se corresponde plenamente con las observaciones formuladas tras el proceso de evaluación, por las siguientes razones: Componente Comercial Si bien la evaluación reconoce una estructura clara del componente comercial, la apreciación sobre debilidades en metas, indicadores y fidelización no corresponde plenamente a la realidad del proyecto, dado que este sí incorpora mecanismos concretos de gestión comercial como el seguimiento posventa, la base de datos de clientes y la relación directa con instituciones mediante visitas y canales digitales, lo cual constituye en la práctica un sistema de fidelización efectivo, especialmente en mercados B2B. Adicionalmente, el proyecto evidencia validación real de mercado con al menos 12 clientes institucionales activos y una demanda sustentada en condiciones estructurales (obligatoriedad de uniformes y dotaciones), lo cual supera el nivel de profundidad esperado para iniciativas de fortalecimiento. En cuanto a la supuesta inconsistencia en la política de pagos, esta responde a una segmentación comercial diferenciada (clientes institucionales vs. clientes particulares), lo cual es una práctica habitual en modelos de negocio consolidados y no una debilidad estructural; por el contrario, refleja flexibilidad comercial y adaptación al cliente.  Componente Técnico La evaluación reconoce correctamente la solidez técnica, pero la observación relacionada con el operario medio tiempo desconoce la lógica operativa del proyecto, el cual está estructurado bajo un modelo de producción flexible adaptado a picos de demanda, característico del sector confecciones. La vinculación parcial del operario no limita la operación de la bordadora, ya que esta maquinaria está diseñada para procesos automatizados que no requieren supervisión permanente durante todo el ciclo productivo. Asimismo, la observación sobre los insumos como sostenimiento operativo no es precisa, dado que, en proyectos de fortalecimiento, la materia prima cumple un rol estratégico como capital de trabajo inicial que permite activar la nueva capacidad instalada; por tanto, su inclusión está plenamente alineada con la lógica de escalamiento productivo y no contradice los objetivos del Fondo Emprender.  Componente Legal Si bien este componente fue calificado de manera positiva, es importante precisar que su solidez tiene un peso estratégico mayor al reconocido en la evaluación, ya que no solo cumple requisitos normativos básicos, sino que demuestra madurez empresarial, coherencia jurídica y formalización consolidada (S.A.S., uso de suelo, permisos, SG-SST), lo que reduce riesgos de ejecución y mejora la viabilidad integral del proyecto. En este sentido, el componente legal no solo respalda la viabilidad, sino que constituye una fortaleza estructural que debería incidir en una mejor ponderación global del proyecto.  Componente Financiero Aunque la evaluación reconoce viabilidad financiera (TIR del 26% y VPN positivo), las observaciones sobre falta de articulación no consideran que el modelo proyectado responde a un enfoque conservador y gradual, propio de procesos de fortalecimiento empresarial. La relación entre inversión, empleo y capacidad productiva sí está definida bajo un esquema de crecimiento controlado (65% de uso de capacidad instalada en el primer año), lo que evidencia una planeación prudente y técnicamente sólida. Asimismo, la estimación de costos operativos “aproximados” es consistente con la naturaleza del negocio y está respaldada por experiencia real de operación de más de 8 años, lo cual reduce la incertidumbre. En cuanto al empleo, su estructuración corresponde a una estrategia flexible alineada con la estacionalidad del sector, lo cual no limita la precisión financiera, sino que mejora la eficiencia operativa.  Componente Impacto La evaluación señala inconsistencias en cifras e indicadores; sin embargo, estas corresponden a variaciones menores que no afectan la coherencia estructural del proyecto ni su viabilidad. Por el contrario, el proyecto presenta impactos claramente definidos y medibles en dimensiones económica, social, tecnológica y ambiental, destacándose especialmente la generación de empleo femenino, la reducción de costos mediante innovación tecnológica y la implementación de prácticas de economía circular. Las diferencias entre porcentajes (25% vs. 30%) responden a escenarios de proyección y no a contradicciones técnicas. Adicionalmente, el proyecto sí articula impacto y operación al evidenciar cómo la inversión incide directamente en productividad, tiempos de entrega y competitividad, lo cual es consistente con un modelo de fortalecimiento empresarial.  SOLICITUD:  Por lo anterior, respetuosamente solicitamos se realice una nueva evaluación integral del plan de inversión presentado, considerando que, en conjunto, las observaciones formuladas corresponden principalmente a aspectos formales o susceptibles de ajuste y no a debilidades estructurales del proyecto. En contraste, el plan evidencia una adecuada validación de mercado, trayectoria empresarial comprobada, solidez técnica, viabilidad financiera consistente y un impacto claro y medible, elementos que sustentan su pertinencia y ejecución exitosa, y que, en consecuencia, deberían reflejarse en una calificación más alta y acorde con la realidad del proyecto presentado. </t>
  </si>
  <si>
    <t>ID Proyecto: 110473
Nombre del proyecto: MANUFACTURAS MELGAREJO SAS
Convocatoria: 155 – 1C / Jóvenes Emprendedores  
Criterio observado:
Coherencia y suficiencia de la información en: Comercial (canales/marketing), Técnico (operación bordadora y esquema de personal), Financiero (articulación inversión–empleo–producción) e Impacto (consistencia interna de metas). 
Observación del postulante:
Solicita reconsiderar el resultado argumentando que el plan sí incluye canales, que la lógica operativa es clara, que la bordadora no limitará la operación, que los insumos fortalecen el proyecto, que el componente legal debería reflejarse en una mayor calificación global, que la contratación a medio tiempo es coherente, y que no existen inconsistencias en el impacto.
Resumen de la observación del postulante:
El postulante solicita que se ajuste la valoración/nota, indicando que la información requerida sí está en el plan y que las observaciones corresponden a aspectos menores.
Respuesta del evaluador:
Revisada la observación y analizado nuevamente el plan, se ratifica el concepto, ya que:
•Componente Comercial (Canales/Marketing): el plan describe canales y acciones (incluyendo algunos costos), pero no establece metas cuantificadas, indicadores de seguimiento ni periodicidad/frecuencia de medición. En consecuencia, no queda parametrizado cómo se verificará la efectividad de las estrategias ni el cumplimiento de la gestión de mercadeo durante la ejecución, razón por la cual el componente no alcanza una valoración superior.
•Componente Técnico (bordadora y recurso humano): se reconoce la coherencia de adquirir la bordadora para reducir tercerización y mejorar tiempos; sin embargo, persiste el vacío central señalado en la evaluación: el plan no deja claramente definido el esquema de personal para garantizar la operación real y continua de la bordadora, considerando que el cargo operativo se plantea a medio tiempo y además contempla múltiples funciones (operativas y de apoyo). El flujo describe un “inicio automático”, pero no se explicita un esquema verificable de disponibilidad, turnos o dedicación que sustente continuidad operativa; por ello, el componente no puede calificarse mejor en este punto.
•Insumos: aunque se reconoce que los insumos aportan a la sostenibilidad, el plan sustenta su compra principalmente para cumplir contratos vigentes, lo cual se interpreta como continuidad/sostenimiento operativo más que como fortalecimiento asociado de manera directa a ampliación de capacidad o escalonamiento. Por tanto, la observación se mantiene y limita un mayor reconocimiento en la calificación.
•Componente Financiero: el informe reconoce viabilidad, pero también identifica que no se articula plenamente la inversión alta en maquinaria con el esquema de empleo (medio tiempo) y los picos de producción proyectados. Es decir, falta la justificación técnica-financiera que conecte inversión–capacidad–demanda–personal, lo que reduce la posibilidad de una valoración mayor por consistencia del modelo.
•Componente Impacto: se mantienen inconsistencias internas ya señaladas en el informe (p. ej., crecimiento de ventas 30% vs 25%, y diferencias relacionadas con capacidad productiva y uso real de capacidad instalada). Estas inconsistencias afectan la trazabilidad del impacto y la posibilidad de seguimiento, por lo que no procede mejorar la nota sin que el plan presente coherencia unificada entre apartados.
•Sobre la solicitud de “mejorar la nota” por componente Legal: aunque el componente legal está correctamente desarrollado, la evaluación del Fondo Emprender se realiza de forma integral, y el puntaje no depende de “compensar” debilidades de otros componentes con un componente fuerte. La metodología descrita para la atención de observaciones y evaluación señala que cada componente se valora por calidad y suficiencia, y la calificación final responde al análisis integral y uniforme, no a ajustes discrecionales por un solo componente.
Concepto:
Revisada la observación presentada y analizado nuevamente el plan de inversión, se encuentra que lo conceptuado es acorde a lo evidenciado inicialmente en el informe de evaluación; por tanto, se ratifica el concepto. 
Efecto:
Se ratifica el concepto VIABLE y el puntaje de 72,35 puntos, sin modificación.</t>
  </si>
  <si>
    <t xml:space="preserve">Frente a la observación realizada, manifestamos que las pólizas incluidas en el plan financiero sí guardan relación directa con el capital de trabajo, operación inicial y sostenibilidad del modelo de negocio, en salud se considera un elemento requerido para ejecutar la prestación de servicio, siendo esto un requisito inherente al funcionamiento seguro de la actividad económica. En el sector salud, constituyen una condición operativa y habilitante para iniciar atención presencial de pacientes, mitigar riesgos asistenciales y viabilizar futuras contrataciones con entidades como ARL, aliados institucionales y terceros pagadores, tal como fue expuesto integralmente en el plan de negocio. solicitamos se reconsidere la interpretación efectuada, entendiendo que en este caso específico las pólizas hacen parte de los recursos necesarios para garantizar la operación, continuidad del servicio y generación de ingresos, conservando plena coherencia técnica, financiera y estratégica con el proyecto presentado en salud. Solicitar respetuosamente al comité evaluador la revocatoria del estado No Evaluable asignado a nuestro plan de inversión, y en su lugar, se proceda con la evaluación técnica integral del mismo, dado que los rubros presupuestados cumplen estrictamente con las reglas de la Convocatoria 154. Justificación Técnica y Normativa: El proyecto fue clasificado como No evaluable al considerar erróneamente que las pólizas de responsabilidad civil médica (proyectadas por $6.689.000) constituyen un rubro no financiable. Frente a esto, manifestamos nuestra inconformidad basándonos en los siguientes argumentos: 1.Cumplimiento del Numeral 4.1 de los Términos de Referencia: El manual de la Convocatoria 154 establece en sus rubros financiables los Costos que se generen por permisos, licencias y registros, requeridos por la ley para el normal funcionamiento del proyecto. En nuestro Plan de Inversión, este costo fue clasificado exactamente en dicha categoría. 2.Naturaleza jurídica en el sector salud: Para una Institución Prestadora de Salud (IPS) como Soluciones Médicas en Casa S.A.S., la Póliza de Responsabilidad Civil Médica no es un gasto administrativo opcional. Es un requisito inherente, legal y habilitante para el funcionamiento seguro de la actividad económica. Sin este documento normativo, es legalmente imposible iniciar la atención de pacientes presenciales e inviable la firma de contratos institucionales B2B (como ARL y aseguradoras), los cuales son la base del crecimiento de nuestras ventas proyectadas. 3.Coherencia con el capital de trabajo: Al ser una exigencia de ley para operar en el sector salud, esta póliza guarda relación directa con la operatividad inicial y la sostenibilidad del modelo de negocio, mitigando riesgos asistenciales y garantizando la viabilidad jurídica exigida por el Fondo Emprender. Por lo expuesto, demostramos que la formulación financiera es correcta y se enmarca en los rubros permitidos, por lo cual solicitamos se reconsidere la interpretación efectuada y se habilite nuestro proyecto para la evaluación de fondo para continuar en la ruta hacia la asignación de recursos. </t>
  </si>
  <si>
    <t>Cordial saludo, 
NOMBRE DEL PROYECTO:  SOLUCIONES MEDICAS EN CASA S.A.S
ID Proyecto: 110483
Convocatoria: 154 - 1C/ Conv Nac. SENA – Fortalecer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en dos veces el concepto “Permisos, licencias y registros”. Dentro de la descripción de dichos rubros se indicó expresamente: Compra de pólizas de responsabilidad civil para clínicas y hospitales, con el objetivo de postulación a contratos con ARL una por valor de $1.599.022 y otra con la misma descripción por valor de $5.089.978”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FRUTANNA SAS ES EMPRESA CONDONADA FONDO EMPRENDER, SOLICITAMOS SER TENIDA PRESENTE EN EL ANEXO 25 ESTA LA RESOLUCIÓN DE CONDONACIÓN, FRENTE A LAS OBSERVACIONES DEL EVALUADOR NUESTRO PLAN DE MARKETING ESTA AJUSTADO A FORTALECER LA LINEA LIOFILIZADA, VALORAMOS LA CALIFICACIÓN PERO UN RESUMEN EJECUTIVO NO DEFINE UNA TRAYECTORIA Y POSICIONAMIENTO NOS GUSTARIA TENER UN PUNTAJE MAS ALTO PARA CLASIFICAR EN LA ASIGNACIÓN DE RECURSOS. EN CUANTO AL PERSONAL IDENTIFICADO EN LOS PROCESOS ,ESTE SE DEFINIO PARA FORTALECER, YA NUESTRA EMPRESA TIENE EMPLEOS RETENIDOS QUE NO TODOS SE MENCIONARON POR TEMAS PRESUPUESTALES DE FORMATO Y AFECTACIÓN DE LA TIR. EN LA ANTERIOR CONVOCATORIA DEL 2025 PUSIMOS TODOS LOS EMPELADOS Y NO NOS DIERON EL PUNTAJE ADICIONAL DE 5 PUNTOS AL QUE TENIAMOS DERECHO AUN MOSTRANDO RESOLUCIÓN, DEJO EN CLARIDAD QUE ESTA VEZ NO MENCIONE TODOS LOS EMPLEOS FUI MAS ESTRATEGICA ME FUI SOLO A FORTALECER, EL AÑO PASADO EN EL 2025 INGRESE EL PERSONAL Y COMO NO SOLICTAMOS RECURSO PARA EL RETENIDO NOS HICIERON ESA OBSEVACIÓN, ESTA VEZ SE CAMBIO LA ESTRATEGIAS PERO SOLO PARA TENER UN EMPLEO ADICIONAL, NUESTRA ESTRAGIA ES FORTALECER. </t>
  </si>
  <si>
    <t xml:space="preserve">ID Proyecto: 110489
Nombre del proyecto: FRUTANNA SAS
Convocatoria: 154 – 1C / Emprendimiento Femenino
Criterio observado: Componentes del plan de inversión y calificación final.
Observación del postulante:
El postulante solicita la revisión del concepto y del puntaje asignado, considerando las fortalezas del plan de negocios y los elementos que, a su juicio, soportan la viabilidad del proyecto.
Resumen de la observación del postulante:
Se revisa la observación frente al plan de inversión y al informe de evaluación, verificando si las fortalezas identificadas permiten modificar el puntaje o si se mantienen las debilidades señaladas en los diferentes componentes evaluados.
Respuesta del evaluador:
Revisada la observación y analizado nuevamente el plan de negocios, se verifica que el proyecto FRUTANNA SAS conserva fortalezas relevantes, entre ellas una operación comercial previamente validada, aliados comerciales activos, trayectoria empresarial, cumplimiento legal, estructura financiera positiva y coherencia general entre inversión, operación e impacto. El informe registra una calificación final de 82,84 y concepto VIABLE para el proyecto, correspondiente a la Convocatoria 154 – 1C / Emprendimiento Femenino. 
No obstante, también se mantienen debilidades importantes que impiden asignar el máximo puntaje en algunas variables. En el componente comercial, persiste la debilidad relacionada con la asignación de valores simbólicos en actividades de mercadeo y distribución, sin reflejar plenamente costos reales. En el componente técnico, se mantiene la necesidad de precisar el manejo de residuos orgánicos, las acciones de eficiencia energética y la distribución de funciones, dado que varias actividades productivas, logísticas y comerciales recaen en pocos cargos, si bien se aclara que se cuenta con más empleos retenidos esta información no se presentó para la validación por parte de la evaluación en este proceso. 
En el componente financiero, aunque los indicadores son favorables y el proyecto presenta TIR positiva, VPN favorable y flujo de caja positivo desde el primer año, las recomendaciones de mejora evidencian aspectos operativos y de costeo que deben fortalecerse para una ejecución más realista. En el componente de impacto, si bien se reconocen beneficios económicos, sociales y ambientales, se mantiene la necesidad de describir con mayor precisión el manejo de residuos orgánicos y las acciones de aprovechamiento ambiental. 
Así mismo, se precisa que los procesos de evaluación convocatoria a convocatoria son diferentes; por tanto, los análisis, resultados y conceptos pueden variar, en atención a los criterios, lineamientos, condiciones y términos definidos para cada proceso de evaluación. En consecuencia, no resulta procedente trasladar automáticamente valoraciones o conclusiones de otros procesos o convocatorias al presente análisis.
Por lo anterior, la observación no modifica el análisis inicialmente realizado. De acuerdo con la metodología de evaluación aplicada y con la normatividad vigente del Fondo Emprender, la evaluación se realiza con base en la información registrada y disponible en la etapa correspondiente del proceso. En consecuencia, no es posible aceptar información adicional, ajustes o complementos al plan de negocios en esta fase. 
Concepto:
Revisado nuevamente el plan de negocios y contrastada la observación con el informe de evaluación, se encuentra que el concepto emitido es acorde con lo evidenciado inicialmente. Se ratifica que el proyecto es VIABLE, con puntaje final de 82,84. 
Efecto:
Se ratifica el concepto y el puntaje. No se modifica la calificación final ni el concepto de viabilidad del plan de negocios.
</t>
  </si>
  <si>
    <t>En calidad de proponente del proyecto ALIMENTOS SAMA S.A.S., identificado con ID 110533 en la Convocatoria 154–1C – Emprendimiento Femenino, me permito solicitar respetuosamente la revisión del puntaje asignado (81,94), teniendo en cuenta que el concepto emitido fue VIABLE y que el informe reconoce fortalezas importantes en todos los componentes evaluados, evidenciando que se trata de una unidad productiva real, formalizada y con trayectoria en el mercado regional de productos cárnicos procesados. En el componente comercial, el mismo informe destaca la presencia activa de la empresa en Chinchiná, el Eje Cafetero y el norte del Valle del Cauca, así como la diversificación de clientes entre restaurantes, supermercados, panaderías, negocios de comida rápida y consumidores finales, además del uso de canales activos de comercialización como redes sociales, WhatsApp Business, venta directa, distribución en supermercados y participación en eventos gastronómicos, lo cual demuestra validación comercial, experiencia de mercado y una operación ya consolidada frente a otros proyectos en etapa inicial. En el componente técnico, se reconoce que la empresa cuenta con procesos productivos estructurados y en funcionamiento, identificando claramente cada etapa operativa y el cuello de botella existente en la fase de cocción, razón por la cual la inversión solicitada responde a una necesidad real orientada a mejorar capacidad instalada, tiempos de producción, estandarización y competitividad, disminuyendo significativamente el riesgo de ejecución. En el componente legal, el proyecto ya cuenta con constitución como sociedad SAS, NIT, registros sanitarios, concepto sanitario de planta y manual de buenas prácticas, reflejando un importante nivel de formalización y cumplimiento normativo superior al promedio de muchos emprendimientos, además de la total disposición para fortalecer los aspectos adicionales señalados en el informe relacionados con actualización documental, uso del suelo y requisitos complementarios. Respecto al componente financiero, el informe concluye que existe viabilidad financiera y reconoce que la inversión propuesta es coherente con el fortalecimiento técnico requerido, respaldado además por una TIR positiva del 21%, lo cual evidencia sostenibilidad y rentabilidad para una empresa del sector manufacturero que ya se encuentra operando; si bien se identifican observaciones relacionadas con consistencia presupuestal y proyecciones financieras, estas corresponden a aspectos plenamente ajustables que no afectan la viabilidad estructural del proyecto. Finalmente, el componente de impacto evidencia beneficios económicos, sociales, ambientales y tecnológicos relacionados con generación de empleo formal, fortalecimiento empresarial, dinamización de proveedores locales, reducción de desperdicios y mejora de eficiencia energética, existiendo plena disposición para fortalecer los indicadores de medición y seguimiento requeridos. Por lo anterior, solicito respetuosamente una reconsideración del puntaje otorgado, teniendo en cuenta el nivel de madurez empresarial, formalización, capacidad operativa y validación comercial demostrada por ALIMENTOS SAMA S.A.S., reiterando además mi compromiso de atender todas las recomendaciones formuladas para continuar fortaleciendo el proyecto conforme a los lineamientos y objetivos establecidos por Fondo Emprender.</t>
  </si>
  <si>
    <t xml:space="preserve">ID Proyecto: 110533
Nombre del proyecto: ALIMENTOS SAMA S.A.S.
Convocatoria: 154 - 1C / Emprendimiento Femenino
Criterio observado: Puntaje final y concepto de evaluación.
Observación del postulante:
El proponente solicita la revisión del puntaje asignado de 81,94, argumentando que el concepto fue viable y que el informe reconoce fortalezas en los componentes comercial, técnico, legal, financiero e impacto, así como la trayectoria, formalización, capacidad operativa y validación comercial de la unidad productiva.
Resumen de la observación del postulante:
El postulante manifiesta que, dado el nivel de madurez empresarial de ALIMENTOS SAMA S.A.S., su operación real en el mercado, formalización legal, necesidad técnica identificada, viabilidad financiera e impactos positivos proyectados, debería reconsiderarse el puntaje otorgado. Solicita que se tenga en cuenta que las observaciones identificadas en el informe son ajustables y no afectan la viabilidad estructural del proyecto.
Respuesta del evaluador:
Revisada la observación presentada y contrastada con el informe de evaluación y el plan de inversión, se evidencia que el puntaje final de 81,94 y el concepto de evaluación “VIABLE” fueron asignados considerando tanto las fortalezas del proyecto como los aspectos susceptibles de mejora identificados durante la evaluación. El informe registra que el proyecto corresponde a la Convocatoria 154 - 1C / Emprendimiento Femenino, ID 110533, con puntaje 81,94 y concepto de evaluación viable. 
En el componente comercial, el informe reconoce una operación real en productos cárnicos procesados, presencia en Chinchiná, alcance hacia el Eje Cafetero y norte del Valle del Cauca, clientes como restaurantes, panaderías, supermercados, negocios de comida rápida y consumidores finales, así como canales de venta mediante redes sociales, WhatsApp Business, venta directa, supermercados locales y eventos gastronómicos. No obstante, también señala la necesidad de fortalecer el soporte cuantitativo del mercado, clientes activos, frecuencia de compra, comportamiento por canal, trazabilidad del crecimiento y estacionalidad de ventas. 
En el componente técnico, se ratifica que el proyecto presenta una estructura productiva clara y que la inversión en un horno de convección responde a una necesidad concreta asociada al cuello de botella en la etapa de cocción; sin embargo, el informe también indica que deben incorporarse con mayor precisión actividades permanentes de buenas prácticas de manufactura, control de plagas, mantenimiento preventivo, manejo de residuos, ahorro de agua y energía, capacitación, cadena de frío y relación entre capacidad instalada y ventas proyectadas. 
En el componente legal, se reconoce que la iniciativa se encuentra constituida como sociedad por acciones simplificada, cuenta con NIT, lugar de operación, registros sanitarios de alto riesgo por producto, concepto sanitario de planta y manual de buenas prácticas; aun así, el informe precisa que el análisis debe complementarse con actualización documental, etiquetado, requisitos ambientales, obligaciones sanitarias complementarias, uso del suelo y coherencia entre la operación proyectada y los permisos necesarios. 
En el componente financiero, el informe evidencia condiciones de viabilidad y señala que la inversión solicitada por $73.530.000 busca fortalecer la capacidad productiva mediante la adquisición de un horno de convección; sin embargo, también identifica inconsistencias en el valor del horno, al aparecer cifras de $59.500.000, $71.930.000 y $73.000.000 en diferentes apartados, lo que afecta la consistencia presupuestal y la claridad de la inversión. Esta inconsistencia también se observa en el plan de inversión, donde se registra el horno por $71.930.000 en necesidades y requerimientos, mientras que en la estrategia de inversión se menciona una inversión total de $59.500.000. 
En el componente de impacto, el informe reconoce impactos económicos, sociales, ambientales y tecnológicos derivados de la adquisición del horno, incluyendo incremento de capacidad productiva, mayores ventas, dinamización de proveedores locales, generación de empleo formal, eficiencia energética, reducción de desperdicios y mejora tecnológica; no obstante, también indica que deben definirse indicadores concretos de seguimiento para medir ventas, mermas, consumo energético, empleos, tiempos de producción y crecimiento comercial. 
El plan de inversión confirma que los recursos solicitados se orientan principalmente a la adquisición de maquinaria y equipos, específicamente un horno de convección de 16 bandejas, y a estrategias de comunicación; además, el documento relaciona los recursos financiables para fortalecer la iniciativa, incluyendo adquisición de maquinaria, equipos y software, insumos, permisos, licencias, registros y adecuaciones, entre otros rubros. 
Por lo anterior, aunque la observación del postulante recoge adecuadamente las fortalezas reconocidas en la evaluación, dichas fortalezas ya fueron consideradas en el concepto viable y en el puntaje otorgado. Es importante precisar que la etapa de respuesta a observaciones no constituye una oportunidad para complementar, corregir o adicionar información al plan de negocios ya evaluado, sino para revisar si el concepto y el puntaje asignados fueron coherentes con la información inicialmente presentada por el postulante. En ese sentido, una vez revisada la observación frente al contenido del plan y al informe de evaluación, se evidencia que las fortalezas señaladas por el postulante ya fueron consideradas dentro del análisis efectuado y se reflejan en el concepto VIABLE otorgado. No obstante, también se mantienen los aspectos por fortalecer identificados en la evaluación, relacionados con el soporte cuantitativo comercial, la estacionalidad de las ventas, el nivel de detalle técnico-operativo, los requisitos legales complementarios, la coherencia presupuestal y la definición de indicadores de impacto. Por tanto, el puntaje asignado corresponde al balance integral entre las condiciones favorables del proyecto y las oportunidades de mejora evidenciadas en la información presentada inicialmente, razón por la cual no se identifican elementos que justifiquen la modificación de la calificación otorgada
Concepto:
Revisado el plan de negocios, el plan de inversión y la observación presentada, se encuentra que el concepto emitido es acorde con lo evidenciado inicialmente en la evaluación. El proyecto mantiene concepto VIABLE, con puntaje final de 81,94, dado que las fortalezas reconocidas no eliminan las oportunidades de mejora ni las inconsistencias que sustentaron la calificación asignada. La proforma institucional contempla que, una vez revisado el plan de negocios, puede ratificarse el concepto y el puntaje cuando lo conceptuado sea acorde con lo encontrado inicialmente. 
Efecto:
Se ratifica el concepto y el puntaje. No se modifica la calificación final de 81,94 ni el concepto VIABLE otorgado al proyecto ALIMENTOS SAMA S.A.
</t>
  </si>
  <si>
    <t>Respetuosamente se solicita la revisión del resultado de evaluación del plan de inversión del plan de inversión con ID 110541 - FORT ESP - GRUPO ASECON SAS_1, teniendo en cuenta que, en relación con el componente comercial, el plan establece una proyección de crecimiento sustentada en la trayectoria de la empresa, su base de clientes activos y una demanda creciente del servicio derivada de la obligatoriedad normativa del SG-SST, lo cual responde a un comportamiento histórico validado en la operación real de la empresa.  En el componente técnico, las observaciones relacionadas con la integración del talento humano especializado (médico y psicóloga ocupacional) se contemplan dentro del contexto de fortalecimiento progresivo del portafolio de servicios, su inclusión responde a una proyección estratégica del modelo de negocio, orientada a la ampliación del alcance técnico  que actualmente se está realizando tercerizado lo cual no compromete la operación actual, que ya ha demostrado capacidad instalada y funcionamiento continuo.  Respecto al componente legal, es importante precisar que el núcleo del negocio no depende exclusivamente de la habilitación como IPS, dado que la empresa actualmente presta servicios de SG-SST de manera formal y conforme a la normativa vigente. En este sentido, la habilitación constituye una fase de expansión, teniendo en cuenta que es un servicio que se presta de manera tercerizada y no un requisito habilitante para la operación actual del negocio, lo que reduce significativamente el nivel de riesgo señalado.  En cuanto al componente financiero, se considera que las proyecciones realizadas son consistentes con la trayectoria del negocio, su comportamiento histórico de ingresos y la demanda del mercado. El crecimiento proyectado responde a una lógica en la cual la inversión permite aumentar la capacidad de atención y mejorar la eficiencia operativa e incrementando ingresos, teniendo en cuenta que se dejará de tercerizar el servicio del médico y psicóloga ocupacional. El crecimiento se encuentra implícitamente sustentado en la base actual de clientes, la recurrencia del servicio y las condiciones del mercado, caracterizado por la obligatoriedad normativa.  Adicionalmente, el proyecto evidencia una TIR positiva y coherente con el sector, lo cual refuerza su viabilidad económica, aspecto que incluso es reconocido en el mismo informe de evaluación.  En el componente de impacto, los resultados esperados se proyectan como metas de crecimiento, el cual por naturaleza implica una visión prospectiva. Estas proyecciones no desvirtúan la viabilidad del proyecto, sino que reflejan su potencial de expansión en un mercado con alta demanda y baja especialización técnica.</t>
  </si>
  <si>
    <t>ID Proyecto: 110541
Nombre del proyecto: GRUPO ASECON S.A.S.
Convocatoria: 154 - 1C / Emprendimiento Femenino
Criterio observado: Componentes comercial, técnico, legal, financiero e impacto, frente al concepto de evaluación emitido para el plan de inversión.
Observación del postulante:
El postulante manifiesta inconformidad con el resultado de evaluación, señalando que el plan sí evidencia trayectoria empresarial, clientes activos, demanda del mercado por la obligatoriedad del SG-SST, experiencia en la prestación de servicios, proyecciones financieras soportadas en ingresos históricos y una estrategia de fortalecimiento orientada a reducir la tercerización mediante la vinculación de talento humano especializado. Asimismo, indica que la operación actual de la empresa no depende exclusivamente de la habilitación como IPS y que los impactos proyectados corresponden a metas propias de un plan prospectivo.
Resumen de la observación del postulante:
El postulante solicita reconsiderar el concepto emitido, argumentando que la evaluación no habría valorado suficientemente la trayectoria de la empresa, su base de clientes, la demanda normativa del SG-SST, la pertinencia de vincular un médico ocupacional y una psicóloga ocupacional, la viabilidad financiera del proyecto y el carácter proyectado de los impactos esperados.
Respuesta del evaluador:
Una vez revisada la observación presentada por el postulante y contrastada con el contenido del plan de inversión y el informe de evaluación, se precisa que la evaluación se realizó con base en la información aportada en el plan. En ese sentido, no se evidencia omisión sustancial frente a los aspectos señalados por el postulante, toda vez que la trayectoria de la empresa, la existencia de clientes, la demanda asociada al cumplimiento del SG-SST y la experiencia operativa fueron identificadas y consideradas dentro del análisis realizado.
En el componente comercial, se reconoce que el plan describe un mercado objetivo compuesto principalmente por micro y pequeñas empresas que requieren cumplimiento normativo en Seguridad y Salud en el Trabajo, así como clientes actuales y potenciales, competidores y canales de comercialización. Sin embargo, la observación formulada en la evaluación no desconoce la existencia de mercado ni la experiencia comercial de la unidad productiva. La debilidad identificada se relaciona con que el crecimiento proyectado en clientes y la expansión territorial hacia otros departamentos no se soportan suficientemente en metas comerciales verificables, indicadores de conversión o evidencias que permitan establecer cómo la inversión solicitada se traducirá en ventas reales atribuibles al fortalecimiento.
En el componente técnico, se revisó lo manifestado por el postulante respecto a la vinculación de un médico ocupacional y una psicóloga ocupacional como parte de la estrategia para reducir la tercerización. Esta intención se encuentra reflejada en el plan y fue considerada en la evaluación. Sin embargo, la debilidad señalada no corresponde a la pertinencia de dichos perfiles, sino a la falta de integración explícita de estos cargos dentro del flujo de prestación del servicio, los tiempos del proceso, la capacidad instalada y la estructura operativa propuesta. Por tanto, no se identifica omisión del evaluador, dado que el informe señaló que dichos perfiles no se articulan de manera suficiente con el modelo técnico de ejecución planteado.
En el componente legal, se reconoce que la empresa opera actualmente en la prestación de servicios relacionados con SG-SST y que cuenta con elementos de formalización como matrícula mercantil, uso de suelo y obligaciones básicas. Sin embargo, el análisis legal se centró en el alcance del fortalecimiento solicitado, el cual contempla la adquisición de equipos médicos, la contratación de perfiles ocupacionales y la prestación directa de servicios asociados a una IPS laboral. Para dicho alcance, la habilitación conforme a la Resolución 3100 de 2019 y el registro en REPS resultan determinantes, y al momento de la evaluación estos trámites no se encontraban finalizados. En consecuencia, se mantiene la observación relacionada con el riesgo operativo derivado de la dependencia de permisos, adecuaciones y habilitaciones pendientes para ejecutar el fortalecimiento propuesto.
En el componente financiero, se revisó la información asociada a trayectoria, ingresos históricos, proyecciones de ventas y TIR. Sin embargo, la evaluación no se limita a verificar la existencia de ingresos previos o una TIR positiva, sino que debe analizar la coherencia integral entre las proyecciones financieras, la capacidad operativa, el flujo técnico, el presupuesto, los permisos requeridos y la sostenibilidad de los empleos comprometidos, conforme a los lineamientos y términos de referencia del Fondo Emprender. En el plan evaluado persisten inconsistencias entre el crecimiento proyectado, la operación directa de servicios ocupacionales, la financiación del talento humano y la habilitación requerida para prestar dichos servicios.
En el componente de impacto, se reconoce que las metas planteadas tienen un carácter prospectivo. Sin embargo, dichas metas deben guardar relación directa y verificable con la capacidad técnica, financiera, normativa y operativa del proyecto. En el plan se proyectan impactos asociados a expansión territorial, aumento de clientes, generación de empleo y prestación directa de servicios ocupacionales; sin embargo, varios de estos resultados dependen de condiciones que no se encuentran plenamente garantizadas dentro del plan, especialmente en lo relacionado con habilitación, capacidad operativa, sostenibilidad de empleos y articulación entre inversión e impactos esperados.
Por lo anterior, revisada la observación del postulante frente al contenido del plan de inversión y el informe de evaluación, se concluye que los argumentos presentados corresponden, en su mayoría, a información que ya estaba contenida en el plan y que fue considerada en la evaluación inicial. No se identifican elementos que permitan modificar el concepto emitido, dado que las debilidades observadas se mantienen en relación con la coherencia entre el alcance del fortalecimiento, la habilitación requerida para operar servicios asociados a IPS laboral, la estructura técnica, el presupuesto, la sostenibilidad de los empleos, las proyecciones financieras y los impactos planteados.
Concepto:
Revisado el plan de inversión y analizada la observación presentada por el postulante, se encuentra que el concepto emitido es acorde con lo identificado inicialmente en la evaluación. No se evidencia omisión sustancial de información ni elementos adicionales que permitan modificar el resultado de evaluación del proyecto GRUPO ASECON S.A.S.
Efecto:
Se ratifica el concepto de evaluación y el puntaje asignado al plan de inversión ID 110541 – GRUPO ASECON S.A.S. En consecuencia, se mantiene el resultado de evaluación emitido: NO VIABLE, con puntaje final de 63,09.</t>
  </si>
  <si>
    <t xml:space="preserve">En revisión detallada del informe de evaluación y su contraste con el contenido del Excel del proyecto CÁRNICOS ORIGEN, se evidencia que varias recomendaciones corresponden a aspectos ya desarrollados o sustentados en el plan, por lo cual su valoración como debilidad genera una subestimación del nivel real del proyecto. En el componente comercial, la recomendación de “fortalecer la definición estratégica del canal de domicilios” no se ajusta plenamente al contenido del plan.  El Excel establece claramente la participación de canales: 60% ventas en punto físico y 40% a domicilio, soportado en estudio de mercado y comportamiento real de clientes, además de detallar su ejecución mediante WhatsApp, redes sociales y entrega directa. Esto demuestra no solo definición estratégica, sino validación operativa, por lo que no corresponde tratarlo como vacío estructural.  Respecto a la recomendación sobre la justificación del transporte y cadena de frío, el proyecto describe en el proceso técnico el uso de motocicleta, debidamente equipada con cajón en fibra de vidrio, elementos de protección, tiempos de entrega y manipulación del producto, así como almacenamiento previo en equipos de refrigeración y congelación, garantizando condiciones sanitarias. Adicionalmente, se evidencia inversión en equipos especializados y cumplimiento de concepto sanitario favorable, lo que demuestra que los requisitos de inocuidad no solo están considerados, sino implementados.  En cuanto a la articulación del equipo de trabajo con el proceso técnico, el plan sí establece funciones concretas y alineadas: el asesor cárnico realiza compra, desposte, atención y entrega, mientras el emprendedor gestiona, apoya operación y comercialización. Estas funciones están directamente relacionadas con cada etapa del proceso productivo descrito, evidenciando coherencia operativa. La observación del evaluador responde más a un nivel de detalle adicional deseable, pero no a una falta de estructura.  Sobre la estandarización de tiempos, el proyecto presenta tiempos específicos por actividad (compra, transporte, desposte, almacenamiento, alistamiento y entrega), lo cual constituye precisamente un ejercicio de estandarización operativa. Por tanto, esta recomendación no se corresponde con la información efectivamente presentada.  En el componente financiero, la evaluación menciona inconsistencias entre rubros, equipo y operación; sin embargo, el Excel muestra coherencia entre: gastos de combustible asociados al canal domicilio, inversión en motocicleta como soporte logístico, y proyecciones de ventas sustentadas en capacidad instalada y ventas reales. Esto evidencia alineación entre estrategia comercial, operación y asignación de recursos, lo que reduce el riesgo financiero.  En relación con los indicadores de impacto, si bien se sugiere fortalecer líneas base, el proyecto ya incorpora datos medibles: número de empleos (2 directos y 4 indirectos), consumo per cápita, crecimiento del mercado, y prácticas ambientales concretas como reutilización de residuos y economía circular. Además, se soporta en avances reales del negocio, lo que representa una ventaja frente a proyectos en etapa conceptual.  Finalmente, frente al mapa de actores, el plan identifica actores clave (proveedores, entidades públicas, gremios y clientes) y su rol en la operación, lo que evidencia un nivel adecuado de articulación acorde a los exigidos en el proyecto y espacios para tal fin dentro del formato. Además, se contempla dentro del proceso técnico la articulación con FRIGOVITO, actor clave dentro del suministro y la comercialización en el municipio de Pasto, quien actúa como planta de beneficio regional y asegura la calidad e inocuidad de la carne.  Las recomendaciones formuladas corresponden en su mayoría a oportunidades de ampliación o precisión, no a debilidades estructurales del proyecto. El plan demuestra coherencia interna entre componentes, validación comercial real, operación en marcha y articulación técnica y financiera. Por lo anterior, se solicita respetuosamente la reconsideración del puntaje, especialmente en los componentes comercial, técnico, financiero e impacto, dado que el nivel de desarrollo del proyecto es superior al reflejado en la evaluación. </t>
  </si>
  <si>
    <t>ID Proyecto: 110543
Nombre del proyecto: CÁRNICOS ORIGEN
Convocatoria: 154 - 1C / Emprendimiento Femenino
Criterio observado:
Componentes comercial, técnico, legal, equipo de trabajo, plan operativo, financiero, impacto, indicadores y mapa de actores. 
Observación del postulante
El postulante manifiesta que el plan de negocio contiene información suficiente para soportar los componentes observados, indicando que en el componente comercial se identifica la participación de canales de venta, con 60 % de clientes en punto físico y 40 % mediante servicio a domicilio. Señala igualmente que el plan contempla el uso de motocicleta para la distribución, prácticas de manejo del producto, funciones del equipo de trabajo, información financiera, indicadores de impacto y mapa de actores. Adicionalmente, frente al mapa de actores, el postulante indica que el plan identifica actores clave, como proveedores, entidades públicas, gremios y clientes, y que se evidencia un nivel adecuado de articulación dentro de los espacios previstos en el formato. También señala que en el proceso técnico se contempla la articulación con Frigovito, actor clave dentro del suministro y comercialización en el municipio de Pasto, quien actúa como planta de beneficio regional y contribuye a asegurar la calidad e inocuidad de la carne.
Resumen de la observación del postulante
El postulante solicita que se reconsidere la observación formulada, argumentando que el plan sí contiene información relacionada con los canales de comercialización, transporte, aspectos sanitarios, roles del equipo de trabajo, plan operativo, justificación financiera, impactos, indicadores y mapa de actores. En síntesis, considera que los elementos observados se encuentran descritos en el plan y que la evaluación no habría valorado suficientemente la información reportada.
Respuesta del evaluador:
Revisada la observación presentada y contrastada nuevamente con el plan de negocio, se evidencia que las observaciones formuladas en el informe de evaluación no desconocen la existencia de información dentro del plan, sino que se refieren al nivel de profundidad, articulación, coherencia interna y desarrollo técnico requerido para la evaluación integral del proyecto. La herramienta del plan señala que la información registrada debe ser clara, coherente y verificable, considerando que sirve como instrumento para el análisis técnico, comercial, financiero y jurídico del proyecto en fase de evaluación.
En el componente comercial, se reconoce que el plan reporta que aproximadamente el 60% de los clientes compran en el punto físico y el 40% prefieren el servicio a domicilio; también identifica clientes fidelizados, clientes potenciales, proveedores locales y canales digitales. Sin embargo, la observación se mantiene porque el informe no cuestiona la existencia de dichos datos, sino la necesidad de precisar con mayor claridad la priorización del cliente principal y el peso operativo y comercial de cada canal de venta, especialmente el servicio de domicilios. 
En relación con el componente técnico y legal, el plan describe el proceso de compra, sacrificio, transporte, desposte, almacenamiento, exhibición, empaque y entrega; además, contempla el uso de motocicleta para la entrega del pedido y registra elementos de protección personal asociados a dicha actividad. Sin embargo, el informe señala que, aunque se contempla el uso de motocicleta, no se desarrollan con suficiente profundidad los aspectos asociados a la cadena de frío, contenedores térmicos, control de temperatura y protocolos sanitarios necesarios para garantizar la inocuidad del producto durante la entrega a domicilio. 
Respecto al equipo de trabajo y el plan operativo, se reconoce que el plan define funciones para el emprendedor y para el asesor cárnico, incluyendo actividades como gestión de recursos, atención al cliente, compra de ganado, transporte y refrigeración del ganado en canal, desposte, corte, porcionado y entrega de pedidos a domicilio. Sin embargo, el informe identifica vacíos de articulación entre el proceso técnico descrito y el equipo de trabajo, en la medida en que las actividades críticas no siempre se relacionan de manera precisa con los roles definidos y los tiempos asociados a la logística de entrega a domicilio se presentan de forma general.
Se reconoce que el plan presenta tiempos por actividad dentro del proceso técnico, incluyendo compra, transporte, desposte, almacenamiento, alistamiento, empaque y entrega. Sin embargo, la recomendación no desconoce esa información, sino que se refiere a que los tiempos asociados al canal de domicilio se presentan de manera general, pues el mismo plan indica que la entrega “puede variar si la entrega es en el punto de venta o a domicilio”. Por tanto, se mantiene la recomendación de precisar y estandarizar los tiempos críticos del alistamiento y entrega a domicilio, diferenciándolos de la atención en punto de venta y relacionándolos con la carga operativa, eficiencia del proceso y calidad del servicio
En el componente financiero, se evidencia que el plan incluye la adquisición de una motocicleta CB100 Honda para realizar entregas a domicilio, así como gastos asociados al combustible para domicilio. Sin embargo, la observación no desconoce la inclusión del rubro, sino que se orienta a la necesidad de fortalecer la justificación de su relación directa con la generación de ingresos, la estructura de ventas y el peso real del canal domicilio dentro del modelo operativo y comercial del proyecto.
Frente al componente de impacto e indicadores, el plan presenta información relacionada con impactos económicos, sociales, ambientales y tecnológicos, así como indicadores asociados a empleos, eventos de mercadeo, contrapartidas, presupuesto, producción y ventas. Sin embargo, el informe de evaluación señala que algunas metas e impactos carecen de línea base clara e indicadores específicos que permitan medir con mayor precisión su alcance durante la ejecución. Por tanto, la observación se mantiene en cuanto a la necesidad de fortalecer la trazabilidad, línea base y mecanismos de verificación de los impactos propuestos. 
Finalmente, frente al mapa de actores, se reconoce que el plan identifica actores relevantes como la Secretaría de Salud de la Alcaldía de Pasto, Cámara de Comercio de Pasto, Gobernación de Nariño, Federación Nacional de Porcicultores - PORKCOLOMBIA y Federación Colombiana de Ganaderos - FEDEGAN, señalando de manera general su localización, tipo de actor y aporte esperado al proyecto. También se evidencia en el proceso técnico la participación de FRIGOVITO como operador externo en actividades de sacrificio, almacenamiento y transporte al punto de venta. Sin embargo, el informe de evaluación no desconoce la existencia de estos actores, sino que precisa que el mapa de actores presenta roles descritos de manera general y sin una ruta clara de articulación operativa. Por ello, se considera procedente mantener la recomendación de ampliar y precisar el mapa de actores, incorporando mecanismos claros de coordinación con actores de la cadena de suministro y comercialización, de forma que se evidencie cómo contribuyen al crecimiento y sostenibilidad del negocio. 
En consecuencia, revisado nuevamente el plan de negocio, se concluye que la información reportada respalda la viabilidad general del proyecto, pero también confirma las oportunidades de fortalecimiento identificadas en el informe de evaluación, principalmente en la definición estratégica de canales, la justificación técnica, legal y financiera del transporte, la articulación entre proceso técnico y recurso humano, la medición del impacto y la precisión del mapa de actores. El informe concluye que el proyecto es pertinente, viable y con capacidad de consolidarse en el mercado local, siempre que se fortalezcan los aspectos señalados en las recomendaciones.
Concepto:
Revisado nuevamente el plan de negocio y contrastada la observación presentada por el postulante, se encuentra que el concepto emitido es acorde con la información registrada inicialmente en el plan. La observación presentada no desvirtúa los hallazgos del informe de evaluación, dado que las recomendaciones no se fundamentan en la ausencia total de información, sino en la necesidad de fortalecer la profundidad técnica, la coherencia interna, la articulación operativa y la trazabilidad de los componentes evaluados. 
Efecto:
Se ratifica el concepto VIABLE y el puntaje 71,99 puntos, sin modificación.</t>
  </si>
  <si>
    <t xml:space="preserve">Gracias por la lectura detallada. Las observaciones nos sirvieron para precisar varias cosas que en la primera versión quedaron sueltas, y aquí dejamos respondidos los cinco componentes. COMERCIAL: Reescribimos el resumen ejecutivo para que el punto de partida quede explícito desde la primera línea. Manantial Verano opera desde 2020 y hoy tenemos un nivel de ventas validado de 203 unidades mensuales en la línea principal (toalla MOVA), facturadas por nuestro canal digital de Instagram y WhatsApp Business sin pauta sostenida.  La inversión escala lo que ya funciona hasta una meta de 400 unidades mensuales al cierre del mes 12 (4.800 anuales, equivalente al 0,24% del mercado nacional fitness), un escalamiento alcanzable y de bajo riesgo. La trazabilidad mercado-producción-ventas queda visible: capacidad técnica de 1.056 unidades/mes disponible, conversión digital ya medida y $21.400.000 anuales de pauta gestionada como Trafficker Digital certificada para sostener el flujo de leads cualificados. TECNICO. La capacidad instalada no podía repetir la misma cifra para los tres productos porque cada referencia tiene exigencias distintas. La corregimos así: toalla MOVA en 1.056 unidades/mes (ciclo de 10 minutos, mayor volumen y menor complejidad de ensamble); poncho niños en 880 unidades/mes (ciclo de 12 minutos por la costura del cuerpo y el acabado de capucha); bata premium adulto en 704 unidades/mes (ciclo de 15 minutos por refuerzo de sisas, integración de cinturón y bolsillo y empaque boutique). La implementación queda en tres etapas: meses 1-2 alistamiento tecnológico (dos PC Dell OptiPlex i7, ERP Siigo Nube y Saleads.ai Business); meses 3-4 producción escalonada con validación de tiempos por línea; meses 5-6 consolidación con rotación plena hacia las 400 unidades. LEGAL: Reordenamos los trámites por prioridad. Ya gestionados: certificado de uso de suelo del Hub logístico en Bucaramanga y certificación ambiental del rPET con soporte del proveedor SUTEX. Pendientes prioritarios, en orden de impacto: registro de marca MOVA ante la SIC, SG-SST por la nueva nómina, concepto sanitario, certificado de bomberos y manual de Habeas Data del CRM. Inversión total en trámites: $2.930.000. Vale la pena resaltar que llevamos seis años operando de forma ininterrumpida y fuimos beneficiarias del Fondo Emprender en modalidad de creación con condonación satisfactoria en 2021, un antecedente que respalda nuestra capacidad de cumplimiento administrativo, jurídico y financiero. FINANCIERO. Armonizamos las cifras en una sola tabla maestra que aplica idéntica en todos los apartados. Los precios año 1 quedan en $74.900 toalla MOVA, $85.000 poncho niños y $145.000 bata premium, con costos variables unitarios de $32.175, $30.330 y $78.300 y márgenes de contribución de $42.725, $54.670 y $66.700. La mezcla de ventas es 50/30/20 y el punto de equilibrio matemático queda en 54 unidades mensuales (27 toallas, 16 ponchos y 11 batas), con proyección a cinco años a un incremento anual del 5%. Aprovechamos para aclarar la confusión entre las cifras 54, 203 y 224 que aparecían en distintos apartados: 54 es el PE matemático real del modelo, 203 es el nivel operativo de ventas ya validado con recursos propios (3,7 veces por encima del PE) y la mención de 224 queda reemplazada por la cifra correcta.  El presupuesto se ejecuta así: mes 1 compra de equipo y arranque de pauta ($32.740.284); meses 2-4 producción escalonada con pauta sostenida e insumos; meses 5-6 consolidación. En empleo cerramos una sola versión: 1 cargo retenido (Gerente General y Directora de Marketing, 12 meses), 1 honorario externo (contador, prestación de servicios) y 2 cargos nuevos creados a término indefinido (Líder de Producción a 12 meses y Auxiliar de Ventas Omnicanal a 8 meses). Total: 4 empleos directos sostenidos y 4 indirectos. La TIR del 48,06% confirma la rentabilidad.  IMPACTO. Convertimos los resultados en indicadores verificables: reducción de desperdicio textil por pesaje mensual de retazos (meta menor al 4%); tiempo de respuesta al cliente en CRM Saleads.ai (menor a 5 minutos 24/7); crecimiento en facturación con facturas electrónicas en Siigo Nube, escalando de 203 a 400 unidades/mes; permanencia del 100% de cargos creados soportada en PILA; e impacto ambiental trazable en aproximadamente 57.600 botellas PET retiradas del ecosistema en el año 1. En el mapa de actores separamos los activos con vínculo vigente (proveedor SUTEX, alianza con Miss Universe Santander, clientes ancla del sector wellness y mensajería Interrapidísimo) de los proyectados durante el fortalecimiento (alianzas B2B con gimnasios, hoteles y centros de estética en Bucaramanga, Bogotá y Medellín).  Gracias por el acompañamiento. </t>
  </si>
  <si>
    <t xml:space="preserve">Revisada la observación presentada por la emprendedora y contrastada con el informe de evaluación y la herramienta de plan de inversión, se considera que las aclaraciones aportadas fortalecen la lectura técnica del proyecto, pero no modifican el concepto emitido inicialmente. El informe de evaluación ya reconocía que Manantial Verano SAS presenta una propuesta de valor diferenciada, una operación validada, formalización empresarial, experiencia previa con Fondo Emprender, sostenibilidad ambiental y una estrategia digital coherente con el tipo de negocio; por ello, el concepto emitido fue VIABLE, con una calificación de 75,75. 
Frente al componente comercial, se recibe favorablemente la precisión sobre las 203 unidades mensuales como nivel actual validado de ventas y la meta de escalamiento a 400 unidades mensuales al cierre del mes 12. Esta aclaración responde a la recomendación del informe de reforzar la trazabilidad entre mercado potencial, capacidad de producción y meta de ventas, así como evidenciar cómo la inversión se traduce en mayores ventas reales. Sin embargo, para efectos de consistencia del plan, debe quedar claramente diferenciado que las 203 unidades corresponden al nivel operativo validado y no al punto de equilibrio. 
En el componente técnico, la diferenciación de capacidad instalada por línea de producto resulta pertinente, dado que el informe había señalado la necesidad de matizar la capacidad instalada por producto, al observar que el mismo dato se repetía para toallas, ponchos y batas, aunque cada referencia tiene rendimientos y exigencias distintas. No obstante, dicha corrección debe incorporarse expresamente en la herramienta de plan de inversión y en el documento del plan, para que exista trazabilidad entre la capacidad productiva, las metas de ventas y la ejecución presupuestal. 
Respecto al componente legal, se considera positivo el reordenamiento entre trámites gestionados y pendientes, en tanto el informe ya identificaba elementos como certificado de bomberos, uso de suelo, certificación ambiental del rPET, registro de marca ante la SIC, SG-SST, manual de Habeas Data y concepto sanitario. La priorización propuesta contribuye a mejorar la ruta de ejecución, especialmente al tratarse de una empresa formalizada como SAS, con NIT activo, experiencia previa y antecedente de condonación satisfactoria con Fondo Emprender. 
En el componente financiero, la aclaración sobre precios, costes variables, mezcla de ventas y punto de equilibrio permite mejorar la consistencia del modelo. Se acepta la precisión de que 54 unidades corresponden al punto de equilibrio matemático, 203 unidades al nivel operativo de ventas validado y que la cifra de 224 debe ser reemplazada si no corresponde al modelo final. Sin embargo, esta armonización debe quedar reflejada de manera uniforme en el resumen ejecutivo, proyección de ventas, presupuesto, indicadores y narrativa financiera, dado que el informe recomendó unificar precios unitarios, cantidades mensuales, ingresos proyectados, punto de equilibrio y metas de empleo. 
En relación con el empleo, la versión aclarada resulta coherente con la necesidad señalada en el informe de dejar una sola versión sobre cuántos cargos se crean, cuántos se retienen, durante cuánto tiempo y con qué respaldo financiero. La precisión sobre un cargo retenido, un honorario externo, dos cargos nuevos directos y empleos indirectos contribuye a cerrar la observación, siempre que dicha estructura quede plenamente soportada en el plan y en la ejecución presupuestal. 
En el componente de impacto, se valora positivamente que la emprendedora convierta los resultados esperados en indicadores verificables asociados a reducción de desperdicio, velocidad de respuesta, crecimiento en facturación, permanencia de cargos e impacto ambiental mediante uso de rPET. Esto responde a la recomendación del informe de transformar varios impactos en indicadores verificables y precisar cuáles relaciones del mapa de actores están activas y cuáles son proyectadas. No obstante, los nuevos indicadores y soportes deberán quedar documentados explícitamente en el plan o como anexos, para que puedan ser objeto de seguimiento durante la ejecución. 
De conformidad con la normatividad vigente del Fondo Emprender, en especial los lineamientos aplicables sobre evaluación integral, rubros financiables, trazabilidad técnica, consistencia financiera, generación de empleo y viabilidad del modelo de negocio, la respuesta de la emprendedora permite precisar y fortalecer la formulación, pero no evidencia un cambio sustancial que obligue a modificar el concepto técnico emitido. En consecuencia, se mantiene el concepto VIABLE y la calificación asignada, teniendo en cuenta que las aclaraciones presentadas complementan la lectura del proyecto, pero deben incorporarse formalmente al plan de negocios, a la herramienta de inversión o a los anexos respectivos.
Concepto:
Se mantiene el concepto VIABLE. Las observaciones de la emprendedora son pertinentes y fortalecen la lectura técnica del proyecto, pero corresponden principalmente a aclaraciones y ajustes de trazabilidad que deben quedar incorporados formalmente en el plan de negocios y sus soportes. El informe de evaluación ya había concluido que el proyecto presenta fortalezas comerciales, técnicas, legales, financieras y de impacto suficientes para soportar su viabilidad, con calificación de 75,75 y TIR de 48,06 %. 
Efecto:
Se ratifica el concepto VIABLE y se mantiene la calificación de 75,75. No se ajusta el puntaje ni el concepto de evaluación. Las aclaraciones aportadas fortalecen la consistencia del proyecto, pero deben incorporarse formalmente al documento del plan, a la herramienta de plan de inversión y/o a los anexos verificables para efectos de seguimiento técnico, financiero y operativo.
</t>
  </si>
  <si>
    <t xml:space="preserve">Por medio del presente escrito, y dentro de los términos establecidos, me permito presentar recurso de apelación frente al resultado de evaluación del proyecto CORPOTUR GUATAPÉ S.A.S., identificado con ID 110591, el cual obtuvo una calificación de 55,82 puntos y concepto NO VIABLE.  La presente apelación se sustenta en consideraciones técnicas relacionadas con la coherencia evaluativa, suficiencia de motivación y valoración integral del proyecto.  En primer lugar, es importante resaltar que CORPOTUR GUATAPÉ S.A.S. no corresponde a una idea de negocio emergente, sino a una unidad productiva creada en 2022 como resultado de una convocatoria previa de Fondo Emprender, cuyo estímulo fue ejecutado y condonado en su totalidad, demostrando capacidad operativa, cumplimiento y sostenibilidad empresarial.   Adicionalmente, el plan presentado en esta convocatoria conserva la estructura esencial del proyecto presentado anteriormente en la Convocatoria 122 de Fortalecimiento Empresarial, el cual obtuvo una calificación de 70,36 puntos y concepto VIABLE. En dicha evaluación se destacó positivamente la diversidad de servicios turísticos, la articulación con operadores locales, el uso de marketing digital, el impacto económico territorial y la capacidad de generar experiencias diferenciadas para el visitante.   Resulta entonces relevante señalar que el proyecto actual corresponde sustancialmente al mismo modelo de negocio, adaptado al nuevo formato exigido por la convocatoria y ajustado conforme a requerimientos técnicos, sin modificaciones estructurales que justifiquen una disminución cercana a 21 puntos ni un cambio de concepto de VIABLE a NO VIABLE.  Respecto al componente comercial, se considera necesario revisar la apreciación sobre una supuesta “dispersión del modelo de negocio”. La integración entre servicios de alimentación, experiencias ecoturísticas y actividades complementarias responde a una lógica de encadenamiento de valor propia de los destinos turísticos experienciales, donde el visitante demanda experiencias integradas y no servicios aislados. El hecho de que una línea genere mayores ingresos no desvirtúa el enfoque turístico ni limita el carácter integral del modelo.  Frente al componente técnico, respetuosamente se solicita reconsiderar la valoración, toda vez que la empresa cuenta con experiencia operativa en territorio, articulación con actores locales y ejecución comprobable de servicios turísticos. La evaluación hace referencia a insuficiencia de procesos diferenciadores; sin embargo, no especifica técnicamente cuáles criterios concretos fueron incumplidos o qué información presentada fue insuficiente.  En cuanto al componente financiero, se observa que la valoración cuestiona la inversión en publicidad y marketing. No obstante, tratándose de una empresa del sector turístico, el fortalecimiento digital, posicionamiento y comercialización constituyen elementos estructurales para la captación de clientes, sostenibilidad financiera y aumento de ventas, especialmente en un destino altamente competitivo como Guatapé.  Finalmente, se solicita revisar integralmente el componente de impacto, considerando que CORPOTUR GUATAPÉ S.A.S. ha contribuido a la dinamización turística local, articulación con operadores del territorio, generación de oportunidades económicas y fortalecimiento de la oferta turística regional.  En consecuencia, de manera respetuosa se solicita la revisión y reconsideración técnica de la evaluación realizada, teniendo en cuenta los antecedentes de viabilidad del proyecto, la continuidad operativa de la unidad productiva, la coherencia del modelo empresarial y la necesidad de garantizar consistencia en los criterios de evaluación aplicados.  </t>
  </si>
  <si>
    <t xml:space="preserve">
Respuesta: 110591
•El puntaje de evaluación se mantiene por las razones expuestas en el informe de evaluación que se reiteran a continuación:
"Corpotur Guatapé SAS, es una sociedad creada en el 2022 a raíz de la convocatoria Fondo Emprender SENA, con un estimulo de 72,000,000 condonados en su totalidad por el ente interventor; lo que impulso la empresa. Se creó como una AGENCIA DE VIAJES 
No es claro porque oferta para su fortalecimiento productos como servicio de alimentación o parapente. Se identifican tres modelos de negocios diferentes para los que la información descrita es limitada. 
El emprender reclama: La evaluación hace referencia a insuficiencia de procesos diferenciadores; sin embargo, no especifica técnicamente cuáles criterios concretos fueron incumplidos o qué información presentada fue insuficiente.
Al respecto se aclara que: 
Oferta los siguientes servicios:
•Servicio de Alimentación$ 39.000
•Tours Ecoturisticos$ 180.000
•Parapente$ 280.000
El servicio 1 es el que genera mayores ingresos por ventas $75.270.000 anuales lo que no se explica como una agencia de viajes, proyecta la mayor cantidad de ventas por servicios de alimentación.  Esto sugiere que el modelo de negocios sería restaurante. Lo productos  2 y 3  tienen menos del 50% de la participación total en ventas.
Además del análisis anterior se evidenció: 
•No es claro el nicho de mercado en productos tan diferentes.
•Se recomendó ampliar información sobre clientes por tipo de producto.
•Se recomendó ampliar información sobre proceso técnico para cada producto con elementos diferenciadores respecto al valor agregado para  el  cliente.
•Se recomendó ampliar información sobre sobre pólizas de riesgo parapente y registro nacional de turismo 
Se identificó que no son claras las necesidades de inversión, ya que  la mayor cantidad de recursos parece estar orientado a temas publicitarios y no a los requerimientos para la oferta de los productos o servicios para los que se proyectan ventas. 
El emprender reclama: 122 de Fortalecimiento Empresarial, el cual obtuvo una calificación de 70,36 puntos y concepto VIABLE. 
Se aclara que se realizó una lectura detallada del plan de inversión, en cada convocatoria los evaluadores son diferentes, para esta convocatoria, la evaluación corresponde a la información analizada.  
La evaluación y recomendaciones se mantienen.</t>
  </si>
  <si>
    <t xml:space="preserve">CONVOCATORIA :154 ID DEL PROYECTO: 110748 NOMBRE DEL PROYECTO : DR. DENT  SECTOR : ACTIVIDADES DE ATENCIÓN DE LA SALUD HUMANA Y DE ASISTENCIA SOCIAL  DEPARTAMENTO / MUNICIPIO : BOGOTÁ D.C -BOGOTÁ D.C  PUNTAJE : 65.26 CONCEPTO DE EVALUACIÓN : VIABLE   APELACIÓN DE INFORME DE EVALUACIÓN   Componente Legal :   En el apartado ¨Protocolo de protección de datos personales¨ (conforme a la Ley 1581 de 2012 )por el manejo de historias clínicas al igual que el ¨Plan de gestión de residuos hospitalarios¨ se alude en la inscripción 7 de Trámites Legales  Fila 211 Habilitación de secretaría de Salud donde se menciona el registro de la IPS en el REPS y manual de estándares( Por medio de este la SDS verifica que un prestador de servicios cumple con las condiciones básicas para operar de forma legal , esto incluye el manejo de historias clínicas y el plan de gestión de residuos hospitalarios , conforme al Decreto 780 de 2016.  Componente Financiero :  En el apartado , diversificar ingresos reduciendo la dependencia de prótesis dentales (actualmente el 67.5 % de las ventas y baja utilidad del año 1 por efectos preoperativos podemos destacar que ¨aunque los mayores ingresos se proyectan con una base sólida en prótesis dentales , la IPS DR DENT no limita su alcance a este servicio. Disponemos de una capacidad de 140 unidades mensuales para tratamientos de alta complejidad (implantes y diseño de sonrisa .Ver fila 170,187 del proyecto ), cuya demanda será impulsada a través de nuestros convenios con entidades líderes como Allianz Salud , Comfenalco y AXA Colpatria. Esta estrategia asegura que la IPS no dependa de un solo segmento, permitiendo una transición rápida hacia servicios de mayor margen y aprovechando al máximo nuestra capacidad tecnológica instalada ¨.   </t>
  </si>
  <si>
    <t>ID Proyecto: 110748 
Nombre del proyecto: DR DENT 
Convocatoria: 154 - 1C / Emprendimiento Femenino 
Criterio observado: Componentes Comercial, Técnico, Legal, Financiero y Impacto asociados a la valoración del plan de negocios
Observación del postulante:
CONVOCATORIA :154 ID DEL PROYECTO: 110748 NOMBRE DEL PROYECTO : DR. DENT  SECTOR : ACTIVIDADES DE ATENCIÓN DE LA SALUD HUMANA Y DE ASISTENCIA SOCIAL  DEPARTAMENTO / MUNICIPIO : BOGOTÁ D.C -BOGOTÁ D.C  PUNTAJE : 65.26 CONCEPTO DE EVALUACIÓN : VIABLE   APELACIÓN DE INFORME DE EVALUACIÓN   Componente Legal :   En el apartado ¨Protocolo de protección de datos personales¨ (conforme a la Ley 1581 de 2012 )por el manejo de historias clínicas al igual que el ¨Plan de gestión de residuos hospitalarios¨ se alude en la inscripción 7 de Trámites Legales  Fila 211 Habilitación de secretaría de Salud donde se menciona el registro de la IPS en el REPS y manual de estándares( Por medio de este la SDS verifica que un prestador de servicios cumple con las condiciones básicas para operar de forma legal , esto incluye el manejo de historias clínicas y el plan de gestión de residuos hospitalarios , conforme al Decreto 780 de 2016.  Componente Financiero :  En el apartado , diversificar ingresos reduciendo la dependencia de prótesis dentales (actualmente el 67.5 % de las ventas y baja utilidad del año 1 por efectos preoperativos podemos destacar que ¨aunque los mayores ingresos se proyectan con una base sólida en prótesis dentales , la IPS DR DENT no limita su alcance a este servicio. Disponemos de una capacidad de 140 unidades mensuales para tratamientos de alta complejidad (implantes y diseño de sonrisa .Ver fila 170,187 del proyecto ), cuya demanda será impulsada a través de nuestros convenios con entidades líderes como Allianz Salud , Comfenalco y AXA Colpatria. Esta estrategia asegura que la IPS no dependa de un solo segmento, permitiendo una transición rápida hacia servicios de mayor margen y aprovechando al máximo nuestra capacidad tecnológica instalada ¨.
Respuesta del evaluador:
Se procede a dar respuesta técnica a cada uno de los puntos señalados por el emprendedor del proyecto DR DENT (ID 110748): 
1. COMPONENTE LEGAL (protección de datos e historias clínicas): El emprendedor señala que la habilitación ante Secretaría de Salud (REPS) incluye verificación de manejo de historias clínicas y gestión de residuos hospitalarios conforme al Decreto 780/2016. Aclaración técnicamente correcta.
2. COMPONENTE FINANCIERO (dependencia de prótesis y diversificación): El emprendedor indica capacidad de 140 unidades mensuales en tratamientos de alta complejidad (implantes, diseño de sonrisa) y convenios con Allianz Salud, Comfenalco y AXA Colpatria como estrategia de diversificación. Se reconoce la existencia de estos elementos. 
Conclusión: Tras el análisis de cada uno de los puntos señalados por el emprendedor, se concluye que las observaciones presentadas no aportan elementos técnicos suficientes que justifiquen una modificación del puntaje ni del concepto de evaluación asignado al proyecto DR DENT (ID 110748). El puntaje de 65,26 y el concepto de Viable se sustentan en la aplicación de la herramienta oficial de evaluación del Fondo Emprender, conforme a las variables establecidas para la línea Crear. Se reitera que la evaluación califica lo contenido en el documento radicado ante el Fondo Emprender, no la capacidad real del emprendedor ni documentación externa. Por lo anterior, SE MANTIENE LA EVALUACIÓN en todos sus términos. 
Concepto:
Revisado el plan de negocios DR DENT, se encuentra que lo conceptuado en el informe de evaluación es acorde con la información identificada en el proyecto. La observación presentada permite precisar aspectos relevantes del plan; no obstante, el análisis técnico realizado conforme a los criterios del Fondo Emprender se mantiene en sus términos. El concepto de evaluación se ratifica con calificación VIABLE (65,26). </t>
  </si>
  <si>
    <t xml:space="preserve">Recomendación aplicada en orden propuesto: •Las tres referencias se producen por lotes secuenciales con configuraciones técnicas distintas de hilo, aguja y tensión. Meses 3-9: 1 operario de confección + operario de apoyo producen ~6.727 unidades. Meses 10-12: línea progresiva de 5 operarios con máquinas adquiridas (3 planas + fileteadora + collarín) alcanza ~7.529 unidades; total propio ~14.256, cumpliendo el promedio de 1.584 u/mes definido en el punto 6. Ya que según el punto 15 los recursos del Fondo se ejecutan en los primeros 9 meses. Las ~2.166 restantes se cubren con talleres satélite en temporada alta, práctica validada por Oliva en 2024-2025 (sec. 14). •El cortador abastece la línea interna apoyado por la cortadora textil vertical (inversiones fijas), que permite el corte de varias capas. La confección opera por lotes (61 % / 23 % / 16 %), con 1 operario en el Año 1 y escalando hasta 5 en temporada alta; el excedente se cubre con talleres satélite a destajo. Desde el mes 3, dos asesoras atienden el punto físico y el canal digital con apoyo de gerencia, reforzándose en temporada alta con tres asesoras adicionales financiadas con ingresos propios, ya que estos contratos no se contemplan dentro de los 9 meses de ejecución de los recursos. Los cinco operarios y las tres asesoras incorporados en temporada alta permanecen como planta fija para los años siguientes; con ingresos propios se adquiere nueva maquinaria y se vincula más personal conforme la producción crece hasta 22.798 unidades en el Año 5, reduciendo gradualmente la dependencia de satélites. •Meses 1 y 2: instalación de maquinaria y adecuaciones para iniciar producción en el mes 3. La materia prima se paga en cuotas mensuales iguales durante 9 meses y los salarios se pagan desde el mes de vinculación. El mobiliario y los computadores son habilitadores operativos esenciales: sin mobiliario no opera el punto físico y sin computadores no funcionan el e-commerce ni el ERP de inventarios. •7 empleos como perfil conservador de arranque: operario de confección y apoyo en ciclo 7 meses, cortador para línea interna de bodega, 2 asesoras en punto físico y canal digital con apoyo de gerencia, contador 9 meses completos. Temporada alta (meses 10-12): 5 operarios adicionales y 3 asesoras con ingresos propios + satélites para pico de demanda. Estos permanecen Año 2 en adelante. •El plan contempla la constitución como EAT, inscripción en la DIAN, registro de marca y cumplimiento de la NTC 1806, la Ley 1581, la normativa de comercio electrónico y el SG-SST (punto 7). Los trámites de uso del suelo y bomberos se gestionarán tras el acta de inicio. La licencia de música ambiental está presupuestada en $5.000.000 (punto 8) y el protocolo de PQR se completa en el mes 1 (punto 14). •El plan incorpora estos aspectos normativos en la sección 7 de Trámites Legales: etiquetado conforme a la NTC 1806, con información de composición, origen e instrucciones de cuidado incluida en las fichas técnicas (sección 14); protección al consumidor y tratamiento de datos según la Ley 1581 de 2012; y cumplimiento de la normativa de comercio electrónico para contratos digitales, precios, garantías y facturación. El protocolo de PQR, cambios y devoluciones presenta un avance legal del 50 % (sección 14) y se completa en el mes 1 de ejecución, garantizando respaldo jurídico antes del inicio de operaciones. •El plan sustenta sus beneficios en atributos funcionales comprobados mediante tres validaciones: Tarjeta Persona a 30 mujeres (tacto, postura y versatilidad); entrevistas a 20 mujeres donde el 60% priorizó comodidad y funcionalidad; y encuesta postventa a 25 clientas confirmando frescura, soporte y durabilidad (secs. 1 y 14). Las propiedades del algodón Pima, orgánico GOTS y bambú están respaldadas en fichas técnicas (sec. 14), sin recurrir a afirmaciones médicas en la mo terapéuticas que requieran ensayos adicionales. •El modelo de gobernanza (sección 19) establece que las decisiones estratégicas se toman por consenso entre las cinco socias, bajo los principios del SEAS, y las operativas se delegan por áreas. Cada socia tiene una participación del 20 % y responsabilidades definidas y con seguimiento en Power BI. La sostenibilidad del modelo se sustenta en el crecimiento proyectado a cinco años y en la experiencia de las temporadas piloto 2024 y 2025. •El plan parte de un enfoque conservador, con un equipo operativo reducido que escala según la demanda. El SOM del Año 1 equivale al 0,8 % del SAM y se apoya en canales ya validados en temporadas piloto, donde se vendieron cerca de 700 unidades, generando $9.500.000 en 2024 y $12.000.000 en 2025, con crecimiento de clientas de 78 a 100 y una tasa de recompra del 28 %, lo que evidencia aceptación del mercado (sección 14). Para acelerar la demanda, se contempla pauta digital intensiva en redes sociales para impulsar el canal en línea y el punto físico, fortaleciendo la comunidad de seguidoras construida en las temporadas piloto. </t>
  </si>
  <si>
    <t xml:space="preserve">Fecha 16/05/2026 Proyecto: 110775
Nombre del proyecto: OLIVA
Convocatoria: 154 - 1C / Emprendimiento Femenino
Criterio observado: Componentes Comercial, Técnico, Legal, Financiero e Impacto, frente al concepto de evaluación VIABLE y puntaje final de 67,14 asignado al plan de negocio OLIVA. 
Observación del postulante: El postulante solicita reconsiderar las observaciones realizadas, indicando que la producción se desarrollará por lotes secuenciales, con escalamiento progresivo del equipo operativo, apoyo de talleres satélite en temporada alta, ejecución de recursos en los primeros nueve meses, uso de maquinaria para corte y confección, incorporación posterior de personal con ingresos propios, cumplimiento de requisitos legales, validación comercial mediante temporadas piloto, recompra y gobernanza asociativa definida.
Resumen de la observación: La observación busca demostrar que las debilidades señaladas en la evaluación pueden ser resueltas mediante una operación escalonada, uso de talleres satélite, contratación progresiva, ejecución por fases, validaciones comerciales previas, cumplimiento normativo y fortalecimiento de la figura asociativa. En particular, sostiene que la capacidad productiva sí permitiría atender las metas del primer año y que las inversiones, empleos, canales, trámites legales y estructura de gobernanza tienen soporte dentro del plan.
Respuesta del evaluador: Revisada la observación presentada y el informe de evaluación, se ratifica la decisión emitida inicialmente. El informe reconoce que OLIVA presenta una propuesta comercial atractiva, con identidad clara alrededor del bienestar, la comodidad, la funcionalidad y la sostenibilidad, así como ventas piloto, recompra, contacto directo con clientas, prototipos y posicionamiento digital. Por estas fortalezas, el proyecto fue clasificado como VIABLE.
No obstante, la observación no desvirtúa los hallazgos que sustentan el puntaje asignado. En el componente técnico, el informe señaló que la capacidad instalada fue presentada por referencia, pero las tres referencias comparten recursos humanos, maquinaria, tiempos y espacio operativo. Aunque el postulante explica una operación por lotes, escalamiento de operarios y apoyo de talleres satélite, la evaluación mantiene que el plan debe demostrar de manera más precisa la capacidad real del taller, el cuello de botella en corte y confección, la secuencia operativa y la coherencia entre producción, cronograma e ingresos esperados. 
En el componente financiero, el informe reconoce que el proyecto presenta una estructura organizada, proyecciones a cinco años, costos variables, costos fijos, gastos de administración y ventas, equipo de trabajo, necesidades de inversión y una TIR del 32%. También se reconoce que el valor solicitado al Fondo Emprender se mantiene dentro de los topes definidos para un proyecto asociativo de 5 integrantes con 7 empleos a generar. Sin embargo, persiste la necesidad de alinear con mayor rigor ventas, personal, inversiones y capacidad instalada, especialmente porque una parte relevante del resultado financiero depende de supuestos de producción y comercialización que aún requieren mayor soporte operativo.
Respecto al plan operativo, la observación indica que las inversiones, mobiliario, computadores, maquinaria y materia prima son habilitadores esenciales para iniciar la producción y la comercialización. Sin embargo, el informe señaló que gran parte de las inversiones se concentran al arranque, lo que genera presión sobre la puesta en marcha y no refleja suficientemente una curva gradual de maduración productiva y comercial. Por tanto, se mantiene la recomendación de priorizar la inversión por etapas, concentrando primero lo indispensable para producir y vender, y dejando para fases posteriores rubros de imagen, exhibición o expansión no críticos en el inicio. 
En el componente legal, se reconoce que el proyecto contempla constitución jurídica, obligaciones tributarias, registro de marca, etiquetado, protección de datos, comercio electrónico, normatividad laboral y SG-SST. No obstante, el informe concluyó que el alistamiento legal aún requiere mayor precisión para una operación en Bogotá con punto físico, ventas digitales y ambientación musical, incorporando de forma expresa requisitos como matrícula mercantil, uso del suelo, RIT, carta de apertura, concepto técnico de bomberos, revisión sanitaria cuando aplique y derechos de autor o certificado de no uso en caso de música ambiental. La observación aclara algunos avances, pero no elimina la necesidad de dejar estos soportes plenamente estructurados en el plan
Frente a los atributos del producto, se valora que el postulante aclare que la promesa se centra en comodidad, suavidad, transpirabilidad, soporte y funcionalidad, con validaciones propias y fichas técnicas. Sin embargo, se mantiene la recomendación de cuidar la redacción de beneficios, evitando afirmaciones relacionadas con salud, prevención o efectos especializados que requieran soportes técnicos, certificaciones o ensayos adicionales. 
En el componente de impacto y asociatividad, el informe reconoce avances en prototipos, validación comercial, comunidad digital, materiales sostenibles, gestión de residuos textiles y generación de empleo femenino formal. También identifica como positivo que el plan plantee un objetivo común y una distribución inicial de responsabilidades. Sin embargo, al tratarse de una iniciativa asociativa, se mantiene la necesidad de fortalecer la gobernanza, experiencia de trabajo conjunto, mecanismos de decisión, responsabilidades internas y sostenibilidad del trabajo colectivo, dado que el informe señala que el mismo plan reconoce la ausencia de una trayectoria empresarial formal compartida
De conformidad con los términos de referencia de la Convocatoria 154 - 1C / Emprendimiento Femenino, el Acuerdo 010 de 2019, el Acuerdo 007 de 2025, el Acuerdo 03 de 2024 y demás disposiciones vigentes del Fondo Emprender, la evaluación debe considerar la coherencia integral del plan de negocio, la capacidad técnica real, la consistencia financiera, la pertinencia de la inversión, el cumplimiento legal y la sostenibilidad del modelo asociativo. En este caso, la observación amplía y precisa elementos de la operación propuesta, pero no modifica los hallazgos que sustentaron el puntaje asignado.
Concepto: Se ratifica la decisión del evaluador y se mantiene el concepto de evaluación VIABLE.
Efecto: No se ajusta el puntaje ni el concepto de evaluación. Se mantiene la calificación de 67,14 puntos y el concepto VIABLE.
</t>
  </si>
  <si>
    <t xml:space="preserve">Respetuoso equipo evaluador del SENA — Fondo Emprender, en el marco de la convocatoria 154 — 1C Emprendimiento Femenino, agradecemos la rigurosidad con que fue revisado el plan de negocio DESETIQUETADOS y presentamos a su consideración las siguientes precisiones sobre los componentes evaluados, con el ánimo de aportar mayor claridad sobre el contenido ya consignado en la formulación.  Respecto a la observación referida a la identificación nominal de competidores en consultoría empresarial con precios y participación, nos permitimos llamar la atención sobre el contenido desarrollado en el bloque 3 — La Competencia, en el cual se identifican nominalmente tres competidores con localización geográfica, precio, ventajas y desventajas comparativas: Idealicia con sede en Neiva y precio de $3.500.000 por proyecto, María Alejandra Salinas con sede en Pitalito y precio de $200.000 por programa, y Capacitación para la Acción con cobertura nacional desde Neiva y precio de $1.200.000 por taller corporativo. Adicionalmente, el bloque 2 sustenta el dimensionamiento del mercado con 9.239 empresas activas en la zona sur del Huila según CCHuila 2024, de las cuales el 97,2% son microempresas, complementado con el dato DANE 2022 de informalidad del 85,6% y mortalidad empresarial del 66,5% a 5 años (Confecámaras 2023). Lo anterior consolida la suficiencia del análisis competitivo presentado.  Frente al señalamiento sobre la utilidad operativa Año 1 negativa, el plan, en su bloque 9 — Proyección de Ventas, presenta un cronograma mes a mes que sustenta técnicamente este comportamiento: en consultoría estratégica se proyectan 0 unidades en los meses 1, 2 y 3 correspondientes al periodo improductivo de instalación y posicionamiento, 1 unidad mensual entre los meses 4 al 7 durante la curva de captación, ascenso a 2 unidades entre los meses 8 al 11 y cierre con 1 unidad en el mes 12. La proyección total de 13 procesos de consultoría, 16 talleres y 49 sesiones de coaching para Año 1 totaliza $73.010.000 en ventas, comportamiento típico en servicios profesionales B2B cuya curva de captación requiere posicionamiento previo, en línea con los estándares sectoriales del CIIU 7020.  En relación con la observación sobre la desagregación del monto solicitado, el bloque 12 — Necesidades y Requerimientos detalla la distribución entre Inversiones Fijas por $32.550.000 (44,9% del total) y Gastos Preoperativos por $39.950.000 (55,1%), totalizando los $72.500.000 solicitados al Fondo Emprender. Dentro de los preoperativos, la nómina de la Gerente Facilitadora aplica para los primeros 6 meses con factor prestacional del 53,76%, lo cual se ajusta a los rubros financiables del Acuerdo 007 de 2025 del SENA y respeta la regla de los primeros meses de nómina financiable.  Sobre la sugerencia de precisar capacidad instalada por línea de servicio y estructura del equipo, el bloque 6 — Proceso Técnico calcula expresamente 4,2 procesos al mes para la línea de Consultoría Estratégica, 11,2 eventos al mes para Talleres y 11,2 sesiones al mes para Coaching Ejecutivo, con jornadas de 7 horas y 24 días al mes. El bloque 11 — Equipo de Trabajo documenta a la Gerente Facilitadora Principal bajo contrato laboral a término fijo con asignación de $2.626.358 (1,5 SMLV 2026 conforme al valor vigente de $1.750.905), factor prestacional aplicado y funciones específicas. Las herramientas tecnológicas de apoyo se detallan a lo largo de los procesos: CRM digital, plataformas de videoconferencia, Adobe Creative Cloud, Microsoft Office 365 Business, software contable Alegra o Siigo y suscripciones a Google Workspace y Canva Pro.  Atendiendo la observación sobre el cumplimiento de la Ley 1581 de 2012, el bloque 7 — Trámites Legales contempla en su línea correspondiente la Política de Tratamiento de Datos Personales conforme a la Ley 1581 de 2012 y el Decreto 1377 de 2013, con costo de $200.000 y descripción del trámite que incluye redacción de la política y formatos de autorización, considerando que el proyecto maneja información sensible de empresarios clientes.  Respecto al comentario sobre la proporción mano de obra sobre ventas del 49,8% en Año 1, consideramos oportuno precisar que en servicios profesionales de consultoría bajo CIIU 7020 la consultora líder constituye el activo productivo principal, por lo que dicho ratio es estructuralmente alto y consistente con el modelo de negocio. La proporción se normaliza desde el Año 2 con el aumento de la facturación, soportando los resultados de TIR del 25,00% y VPN de $32.039.626 reportados en el modelo financiero.  Por lo expuesto, reafirmamos la viabilidad técnica, financiera y comercial del plan formulado y su articulación con los lineamientos de la convocatoria 154 de Emprendimiento Femenino. Quedamos atentos a las precisiones adicionales que el comité considere pertinentes y agradecemos nuevamente la atención dedicada al proceso evaluativo. </t>
  </si>
  <si>
    <t xml:space="preserve">Proyecto: 110785 
Nombre del proyecto: DESETIQUETADOS 
Convocatoria: 154 - 1C / Emprendimiento Femenino 
Criterio observado: Calificación obtenida y valoración integral de los componentes comercial, técnico, legal, financiero e impacto del plan de negocios. 
Observación del postulante: El postulante presenta observaciones frente al resultado de evaluación y solicita la revisión del puntaje asignado, señalando que el proyecto cuenta con condiciones técnicas de viabilidad.
Resumen de la observación: Se aceptan las observaciones realizadas por el postulante; sin embargo, revisado el informe de evaluación, se mantiene el puntaje otorgado por el evaluador, dado que el proyecto obtuvo concepto VIABLE con una calificación final de 65,10 puntos. La viabilidad técnica del proyecto no implica que todos los componentes evaluados se encuentren plenamente fortalecidos, pues el informe identifica aspectos por mejorar en los componentes comercial, técnico, legal, financiero e impacto. 
Respuesta del evaluador: Revisadas las observaciones presentadas por el postulante y contrastadas con el informe de evaluación del proyecto DESETIQUETADOS, se acepta la observación en cuanto al interés de fortalecer la iniciativa; no obstante, se mantiene la calificación final de 65,10 puntos y el concepto VIABLE. El resultado corresponde a una valoración integral del plan de negocios y no únicamente a la existencia de condiciones técnicas de ejecución. Aunque el plan supera el umbral de viabilidad, lo hace con un margen ajustado, por lo cual las oportunidades de mejora identificadas siguen siendo relevantes para consolidar la sostenibilidad técnica, comercial, legal, financiera y de impacto de la iniciativa. 
En el componente comercial, el informe reconoce que DESETIQUETADOS presenta una propuesta de valor estructurada en dos líneas de servicio: consultoría estratégica y financiera integral para MiPymes bajo el modelo DeseIquetados 360, con metodologías OKR y KPI, y talleres empresariales, conferencias y programas de liderazgo con metodología experiencial. También se reconoce que la caracterización del cliente se enfoca en micro, pequeñas y medianas empresas de Pitalito y el sur del Huila, así como en entidades institucionales y empresas vinculadas mediante alianzas estratégicas. No obstante, el componente debe fortalecerse mediante la identificación nominal de competidores en Pitalito, Garzón, La Plata y Neiva, incluyendo precios por hora de consultoría, número de proyectos ejecutados y participación estimada. Además, debe incorporar cifras verificables de la Cámara de Comercio del Sur y Oriente del Huila sobre MiPymes activas, así como información de FENALCO Huila y MinCIT sobre demanda de consultoría empresarial. 
En el componente técnico, el informe reconoce que el modelo operativo DeseIquetados 360 documenta etapas de diagnóstico inicial, plan estratégico personalizado por MiPyme, implementación de OKR/KPI y seguimiento mensual a indicadores de gestión, además de talleres experienciales en liderazgo. No obstante, se requiere precisar la capacidad instalada de prestación de servicios, indicando cuántos clientes mensuales puede atender la consultoría continua, cuántos talleres mensuales pueden realizarse y cuántos asistentes puede atender cada taller. También se debe documentar el equipo de trabajo cargo por cargo, incluyendo consultora principal, asistente administrativa, facilitadora de talleres y profesional de marketing digital, con dedicación, salario, formación profesional y certificaciones aplicables, tales como OKR Champion, ICF u otras credenciales relacionadas con consultoría organizacional. 
Así mismo, el componente técnico debe fortalecer la documentación de herramientas tecnológicas de apoyo, como plataformas de gestión de proyectos, CRM, herramientas de medición de KPI y plataformas de webinars. Por tanto, aunque la estructura del modelo de prestación del servicio es adecuada, la calificación se mantiene porque aún falta mayor precisión sobre capacidad instalada, perfiles del equipo, certificaciones profesionales y recursos tecnológicos necesarios para soportar la operación proyectada. 
En el componente legal, el informe señala que el proyecto corresponde a una iniciativa CREAR Individual que propone constituirse formalmente para iniciar operaciones. No obstante, debe precisarse la figura jurídica específica, usualmente S.A.S., junto con los costes consolidados de constitución y mantenimiento anual, incluyendo matrícula mercantil ante la Cámara de Comercio del Sur y Oriente del Huila, RUT ante DIAN, RIT ante la Secretaría de Hacienda Municipal de Pitalito, uso de suelo y concepto de Bomberos. También debe registrarse la marca DESETIQUETADOS y el modelo DeseIquetados 360 ante la SIC en la clase Niza 35, correspondiente a servicios de gestión empresarial y consultoría de gestión, así como el dominio web correspondiente. 
Adicionalmente, en el componente legal, se debe implementar la política de tratamiento de datos personales conforme a la Ley 1581 de 2012 y el Decreto 1377 de 2013, con registro RNBD ante la SIC cuando aplique, dado que la iniciativa de consultoría manejará información financiera y estratégica confidencial de MiPymes clientes. También se deben precisar aspectos contractuales propios de la consultoría empresarial, como acuerdos de confidencialidad, propiedad intelectual de entregables, alcance del servicio y métricas de éxito. Por tanto, aunque el componente legal identifica la naturaleza del proyecto, requiere mayor detalle normativo, presupuestal y contractual para fortalecer su operación. 
En el componente financiero, el plan presenta indicadores positivos, con una TIR de 25,00% y un VPN de $32.039.626. El monto solicitado de $72.500.000 se encuentra dentro del tope CREAR Individual establecido, señalado en el informe con un máximo de $73.538.010. No obstante, la utilidad operativa proyectada para el Año 1 es negativa en -$2.605.593, con recuperación en el Año 2 por $22.564.020, Año 3 por $44.788.221 y crecimiento hasta el Año 5 por $52.747.896. Este comportamiento puede presentarse en proyectos de creación de empresa, pero requiere sustentación con un cronograma verificable de captación de MiPymes clientes durante los primeros doce meses. 
Así mismo, en el componente financiero, la mano de obra proyectada del Año 1, por $36.344.593, representa aproximadamente el 49,8% de las ventas del Año 1, por $73.010.000, proporción alta que debe validarse frente a la estructura del equipo declarada y la dedicación efectiva. También se deben incorporar explícitamente los indicadores macroeconómicos IPC 2026 del 5,20% e IPP 2026 del 3,80% en las proyecciones, especialmente por la dependencia de software, plataformas y materiales. Además, se debe desagregar la distribución del monto solicitado entre activos fijos, capital de trabajo, intangibles como registro de marca y software, y nómina, identificando el porcentaje por categoría conforme a los rubros financiables del Acuerdo 010 de 2019. 
En el componente de impacto, el informe reconoce que DESETIQUETADOS articula efectos económicos y sociales sobre el ecosistema empresarial de Pitalito y el sur del Huila, mediante el fortalecimiento de MiPymes clientes con metodologías OKR/KPI y cierre de brechas de capacidades gerenciales. También se reconoce su articulación con la Convocatoria 154 Emprendimiento Femenino, al tratarse de una iniciativa liderada por una mujer emprendedora y orientada a la generación de empleo formal con perspectiva de género. Sin embargo, el componente debe fortalecerse mediante la ampliación del mapa de actores con entidades de los niveles local, regional, nacional e internacional, tales como Cámara de Comercio del Sur y Oriente del Huila, Alcaldía de Pitalito, Gobernación del Huila, MinCIT, iNNpulsa Colombia, Consejería Presidencial para la Equidad de la Mujer, iNNpulsa Mujer Emprende, ONU Mujeres Colombia, FENALCO Huila, Mujer Emprende del MinIgualdad y Banca de las Mujeres. 
Adicionalmente, en el componente de impacto, se debe articular numéricamente el plan con los ODS 4, 5, 8, 10 y 17, incorporando metas cuantificadas como número de MiPymes intervenidas por año, mujeres directivas formadas y contratos suscritos con entidades públicas y privadas. También se recomienda implementar un sistema de seguimiento trimestral de impacto sobre las MiPymes intervenidas, verificando la mejora de KPI medibles. Esta mejora permitiría fortalecer la trazabilidad del impacto y la coherencia con la Convocatoria 154 Emprendimiento Femenino. 
En consecuencia, aunque se aceptan las observaciones del postulante, no se evidencian elementos suficientes para modificar el puntaje asignado. La calificación final de 65,10 puntos refleja que el proyecto es viable, pero apenas supera el umbral de viabilidad señalado en el informe, por lo cual requiere atender las debilidades identificadas en análisis competitivo, dimensionamiento del mercado MiPyme, documentación técnica del equipo y herramientas, consolidación legal, sustentación financiera del Año 1 e indicadores de impacto. 
Concepto: Se acepta la observación presentada por el postulante; sin embargo, revisado el plan de negocios y el informe de evaluación, se mantiene el concepto VIABLE y la calificación final de 65,10 puntos. El proyecto presenta condiciones técnicas, comerciales y financieras favorables, incluyendo TIR positiva, VPN positivo y articulación con la Convocatoria 154 Emprendimiento Femenino; no obstante, persisten aspectos por mejorar en los componentes comercial, técnico, legal, financiero e impacto, los cuales sustentan la permanencia del puntaje asignado. 
Efecto: Se ratifica el concepto VIABLE y se mantiene el puntaje asignado de 65,10 puntos
</t>
  </si>
  <si>
    <t xml:space="preserve">Buenas tardes y cordial saludo. Primero, quiero dar las gracias por permitirme participar en la convocatoria y tomarse el tiempo de revisar las características del proyecto. Continuando, quiero confirmar lo que se considera información presuntamente errónea o inexacta, referente a la no evaluación de este plan de negocios, puesto que hacen referencia a lo siguiente:   “En el análisis técnico realizado, se evidenció que el número de empleos proyectados en el plan de negocios no corresponde a los requeridos para el monto a financiar de acuerdo con el número de asociados postulados, de acuerdo con la normatividad vigente”.  Con respecto a lo anterior, se confirma que el proyecto es individual de 1 solo socio, si se propone la generación de 3 empleos y el monto en la casilla de valor solicitado a Fondo Emprender, muestra $73.538.010.  Se tiene entendido según el Acuerdo 007 de 2025, con esos 3 empleos también se puede pedir ese monto. Debido a que la cantidad de empleos generados son considerados cantidades mínimas.   Se quiere saber si es así como se entiende o se está equivocado.  Muchas gracias, </t>
  </si>
  <si>
    <t>Cordial saludo, 
NOMBRE DEL PROYECTO:  DE INDIAS SALÓN
ID Proyecto: 110817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el análisis técnico realizado, se evidenció que el monto registrado en el plan de negocios no corresponde a los topes de financiación definidos para el número de asociados postulados, conforme a lo dispuesto en la normatividad vigente, dado que sobrepasa el monto de acuerdo con la alerta que se indica en el plan de negocios. 
El Acuerdo 007 de 2025, que modificó el Acuerdo 010 de 2019, establece los montos a financiar y los empleos a generarse según el número de asociados que postulan la iniciativa. 
El registro de un monto que no se ajusta a estos parámetros de manera exacta a los topes establecidos, constituye información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Asunto: Objeción técnica y solicitud de revaloración – Proyecto 110926  Respetados evaluadores,  En mi calidad de proponente del proyecto Consulapps, calificado como VIABLE (72,07 puntos), presento objeción técnica frente a las recomendaciones de mejora, con el fin de solicitar una revaloración basada en las siguientes precisiones: 1. Oferta comercial escalonada Si bien el modelo se presenta como una suscripción integral, este responde a un enfoque SaaS que prioriza simplicidad, escalabilidad y adopción rápida. No obstante, el modelo contempla niveles de servicio diferenciables mediante funcionalidades, soporte y acompañamiento, lo cual permite atender distintos perfiles de clientes sin comprometer la eficiencia operativa. 2. Capacidad instalada Consulapps opera sobre infraestructura cloud, lo que permite escalabilidad dinámica sin limitaciones físicas tradicionales. La plataforma está diseñada para soportar crecimiento progresivo de usuarios, y la operación (activación, soporte y mantenimiento) está estructurada para responder a la demanda proyectada, lo cual respalda la viabilidad de las metas comerciales. 3. Coherencia entre proceso técnico y equipo de trabajo El rol de marketing y captación se encuentra contemplado dentro de la operación, ya sea mediante ejecución directa o estrategias digitales estructuradas (pauta, contenido y posicionamiento). Existe coherencia entre las actividades descritas (prospección, activación, soporte) y el equipo definido. 4. Estructura de costos Los costos asociados a soporte técnico, desarrollo y mantenimiento se encuentran incluidos en la estructura financiera del modelo SaaS. La proyección responde a la operación real del servicio, lo cual se refleja en indicadores como la TIR del 23%, evidenciando sostenibilidad financiera. 5. Indicadores de impacto El proyecto ya evidencia impacto concreto: 48 clientes activos en 14 ciudades, digitalización de procesos documentales (reducción de uso de papel), generación de empleo y fortalecimiento del cumplimiento normativo en el sector salud. Estos elementos representan resultados medibles y verificables. 6. Mapa de actores El proyecto contempla articulación con actores relevantes del ecosistema (gremios, sector salud y academia) y cuenta con potencial de ampliación hacia entidades de fortalecimiento empresarial, lo cual forma parte de la estrategia de crecimiento. 7. Consistencia legal (RUES) Consulapps se encuentra formalizada desde 2019. Cualquier ajuste entre la información declarada y registros formales corresponde a aspectos administrativos subsanables, que no afectan la validez operativa ni la trayectoria del proyecto. Conclusión Dado que el informe reconoce fortalezas claras en todos los componentes —incluyendo validación comercial, funcionalidad técnica y viabilidad financiera— solicito respetuosamente una revaloración del puntaje, considerando que las observaciones señaladas no comprometen la solidez del modelo, sino que corresponden a elementos complementarios ajustables.</t>
  </si>
  <si>
    <t xml:space="preserve">ID Proyecto: 110926. 
Nombre del proyecto: Consulapps. 
Convocatoria: 154 - 1C / Emprendimiento Femenino. 
Criterio observado:
Revisión del concepto técnico y del puntaje asignado al plan de negocios.
Observación del postulante:
El postulante solicita la revisión del concepto y del puntaje asignado al proyecto, considerando que el plan de negocios presenta elementos que pueden ser valorados nuevamente dentro del proceso de evaluación.
Resumen de la observación del postulante:
Se solicita reconsiderar la valoración otorgada al proyecto, teniendo en cuenta los soportes técnicos, comerciales, financieros y de impacto incluidos en la formulación, así como los avances existentes de la iniciativa.
Respuesta del evaluador:
Señor(a) postulante:
Cordial saludo.
En atención a la observación presentada, se procedió a revisar nuevamente el plan de negocios y el informe de evaluación del proyecto Consulapps. Como resultado de la revisión, se evidencia que la iniciativa cuenta con elementos favorables para su valoración, entre ellos la identificación de un cliente objetivo asociado a profesionales independientes del sector salud, la formulación de una solución digital tipo SaaS orientada al cumplimiento de la Resolución 3100 de 2019, la existencia de una plataforma web y app funcionales, así como una validación comercial previa con clientes activos en diferentes ciudades. Así mismo, el plan presenta una estructura general coherente en su componente comercial, técnico y financiero, dado que describe una necesidad concreta del mercado, define una propuesta de valor basada en gestión documental, alertas automáticas, formación continua y soporte normativo, y plantea inversiones relacionadas con equipos de cómputo, infraestructura cloud, software, talento humano y gastos operativos asociados a la prestación del servicio digital. 
No obstante, también se mantienen observaciones técnicas que deben ser tenidas en cuenta para la ejecución y fortalecimiento del proyecto, especialmente frente a la concentración de la oferta en una única suscripción integral, la coherencia entre el proceso técnico y el equipo de trabajo, y la mayor desagregación de costos asociados al soporte técnico, desarrollo y mantenimiento de la plataforma. En el plan de negocios se identifica un único producto o servicio denominado “Suscripción Integral Consulapps (SaaS)”. Con base en lo anterior, se acepta la revisión de la observación en cuanto procede ajustar la redacción del concepto evaluativo y modificar el puntaje asignado, reconociendo los elementos favorables del modelo de negocio y manteniendo las recomendaciones necesarias para fortalecer la trazabilidad operativa, financiera y de impacto del proyecto. Esta modificación no elimina las recomendaciones formuladas, sino que ajusta la valoración integral conforme a la revisión efectuada sobre el contenido del plan de negocios y el informe de evaluación. 
Concepto:
Se modifica el concepto evaluativo y el puntaje asignado al proyecto, tras la revisión integral del plan de negocios y del informe de evaluación. El proyecto evidencia pertinencia comercial, coherencia técnica general, avances previos de operación y una propuesta digital alineada con una necesidad normativa del sector salud. Sin embargo, se mantienen recomendaciones de mejora relacionadas con la diversificación de la oferta, la coherencia entre roles operativos y equipo de trabajo y la estructura de costos. 
Efecto:
Se modifica el concepto y, por ende, el puntaje.
Puntaje inicial: 72,07. 
Puntaje ajustado: 76,58
</t>
  </si>
  <si>
    <t xml:space="preserve">Observaciones al Proceso de Evaluación LUMONT &amp; CO Contexto El documento presenta observaciones técnicas sobre inconsistencias metodológicas identificadas en el proceso de evaluación del proyecto Crear Fondo Emprender – LUMONT &amp; CO en la Convocatoria 154 de Emprendimiento Femenino. Problema Principal Existe una discrepancia significativa entre la primera evaluación (78,94 puntos) y la segunda (63,65 puntos). Aunque se realizaron ajustes conforme a las recomendaciones iniciales, la segunda evaluación incorporó criterios técnicos no advertidos previamente, generando una dificultad metodológica importante. Observaciones por Componente Componente Comercial: El evaluador indicó falta de estructura y segmentación del mercado. Sin embargo, la plantilla contiene información detallada de clientes específicos (edad, ingresos, ubicación, frecuencia de compra, preferencias). El evaluador omitió esta información presentada conforme al formato solicitado. Componente Técnico: Se señaló descripción general del proceso productivo. No obstante, la plantilla detalla paso a paso la elaboración de cada producto (aceites esenciales, velas, hidrolatos, jabones) con tiempos, equipamiento y responsables específicos. Se describieron claramente procesos manuales y se listaron normativas requeridas (INVIMA, BPM, Sello Verde, etc.). Componente Financiero: El evaluador mencionó falta de relación entre costos y precios, información que está documentada en el punto 10 de costos y gastos conforme al formato establecido. Componente Legal: Se cuestionó claridad técnica y definición del modelo productivo, información que fue incluida de manera puntual en la documentación presentada. Argumentos Centrales Cambio de criterios: La segunda evaluación aplicó estándares correspondientes a empresas cosméticas formalizadas o modelos industriales escalables, cuando el proyecto fue concebido como emprendimiento artesanal de economía popular en etapa temprana. Omisión de información: El evaluador no consideró información contenida en la plantilla entregada, a pesar de estar estructurada conforme a los formatos solicitados. Incoherencia metodológica: Existe falta de trazabilidad entre etapas evaluativas. Las mejoras realizadas respondían directamente a observaciones iniciales, pero la segunda evaluación incorporó nuevos criterios no advertidos, resultando en mayor exigencia técnica desproporcionada para la etapa de consolidación del emprendimiento. Inconsistencia en objetividad: Aspectos no señalados como falencias en la primera evaluación impactaron significativamente la calificación final, afectando principios de coherencia técnica.  Solicitud El solicitante requiere revisión integral del proceso evaluativo por otro equipo de peritos, dado que la última valoración carece de correspondencia entre las recomendaciones iniciales y sus correcciones, además de omitir información documentada presentada conforme a los formatos establecidos. </t>
  </si>
  <si>
    <t xml:space="preserve">ID del Proyecto: 110976
Proyecto: CREAR ESP – LUMONT
Convocatoria: 154 – 1C Emprendimiento Femenino
Criterio Observado: Componente Comercial y Técnico
Concepto de Evaluación: NO VIABLE
Resumen de la observación
El postulante manifiesta que el proyecto sí cuenta con un segmento de mercado, que la metodología utilizada para identificarlo es adecuada y que el proceso productivo se encuentra descrito. Asimismo, considera que la evaluación no tuvo en cuenta estos aspectos y solicita reconsideración del concepto.
Respuesta del Evaluador
Revisada nuevamente la observación presentada y contrastada con la información contenida en el plan de negocios, se ratifica el concepto emitido en el informe de evaluación.
En el componente comercial, si bien se hace referencia a personas interesadas en productos naturales y se utilizan ejemplos narrativos para describir al posible comprador, no se evidencia una segmentación de mercado estructurada ni cuantificada. El plan menciona nombres o perfiles individuales como mercado objetivo, lo cual no corresponde a un segmento de mercado definido, ni permite establecer tamaño, características sociodemográficas, capacidad de compra o frecuencia de consumo. La metodología utilizada es descriptiva, pero no se soporta con datos cuantitativos ni validación del mercado, lo que limita la identificación real de clientes potenciales.
En el componente técnico, el proceso productivo se presenta de manera general y genérica, sin detallar etapas técnicas clave ni controles de calidad. Se menciona la actividad de cosecha; sin embargo, esta no se desarrolla ni se sustenta técnicamente dentro del plan, generando ambigüedad sobre el modelo operativo. No se describen procesos específicos como condiciones de almacenamiento (parámetros de temperatura, humedad u otros), ni se evidencia la incorporación explícita de Buenas Prácticas de Manufactura (BPM) dentro del proceso productivo. La simple mención de normatividad no sustituye la necesidad de integrar dichos requisitos de manera operativa y verificable en el proceso.
Adicionalmente, no se identifican claramente los responsables técnicos o personal especializado que garantice la ejecución adecuada del proceso productivo, lo cual afecta la viabilidad operativa del proyecto.
La evaluación se realizó con base en la información efectivamente suministrada en el plan de negocios, conforme a los criterios técnicos establecidos por el Fondo Emprender. Las debilidades señaladas en los componentes comercial y técnico afectan de manera directa la coherencia del modelo financiero y la viabilidad integral del proyecto.
Concepto
En consecuencia, no se evidencia mérito para modificar el concepto ni el puntaje asignado, por lo cual se ratifica el concepto de NO VIABLE.
Efecto
Se ratifica el concepto y el puntaje de evaluación.
</t>
  </si>
  <si>
    <t xml:space="preserve">El presente documento se remite en atención a la Adenda No. 2 – Observaciones a los resultados de la Convocatoria No. 154 – 1C Emprendimiento Femenino, con el fin de solicitar respetuosamente la reconsideración del puntaje otorgado al proyecto CONCRETA – ID 110987:  COMPONENTE COMERCIAL  Respecto al componente comercial, el informe reconoce expresamente que el proyecto “se encuentra sólidamente estructurado”, que existe una “comprensión clara del mercado objetivo” y que la caracterización de clientes es “coherente con el tipo de producto ofrecido y alineada con las dinámicas reales del sector”. Asimismo, se destaca que el planteamiento del problema responde a una necesidad vigente relacionada con accesibilidad universal y soluciones sostenibles para el sector construcción. En este sentido, se considera importante resaltar que el proyecto sí incorpora una validación del mercado objetivo mediante la identificación de constructoras, desarrolladores inmobiliarios, entidades públicas y cadenas de retail del sector construcción en el Eje Cafetero, así como un análisis de necesidades derivadas del cumplimiento normativo en accesibilidad y urbanismo inclusivo. Frente a la observación relacionada con el fortalecimiento cuantitativo del mercado, se considera que esta corresponde a una recomendación de profundización y no a una debilidad estructural del modelo comercial, toda vez que el evaluador reconoce que los canales de promoción, distribución y posicionamiento son viables y coherentes con el tipo de cliente objetivo. Adicionalmente, el proyecto presenta factores diferenciadores claros frente a la competencia regional, especialmente asociados a economía circular, reutilización de residuos de construcción y demolición, accesibilidad urbana e innovación social, aspectos que fortalecen significativamente la propuesta de valor del emprendimiento. COMPONENTE TÉCNICO En el componente técnico, el informe concluye que el proyecto presenta una propuesta “claramente definida”, con un portafolio de productos “bien descrito” y alineado con los requerimientos normativos y técnicos del sector construcción. Se resalta además que la integración de la patente abierta “Veredas que guían”, junto con el uso de mezclas de concreto validadas en laboratorio, constituye un diferencial técnico relevante y difícil de replicar en el mercado regional. Este aspecto demuestra que el proyecto no corresponde únicamente a una unidad productiva tradicional, sino a una iniciativa con componente de innovación aplicada y valor agregado social. De igual forma, el evaluador reconoce que los procesos productivos se encuentran estructurados, contemplando control operativo, buenas prácticas de calidad, seguridad y sostenibilidad ambiental, concluyendo finalmente que el componente técnico es “sólido, viable y consistente con la propuesta de valor”. Por lo anterior, se considera que las observaciones relacionadas con tiempos, secuencias y responsables operativos corresponden a recomendaciones de optimización para la fase de implementación y no a deficiencias técnicas que comprometan la viabilidad del proyecto o justifiquen una disminución significativa del puntaje asignado. COMPONENTE LEGAL En relación con el componente legal, el informe establece que este se encuentra “correctamente planteado” y evidencia un “conocimiento adecuado de los requisitos normativos necesarios para la operación de la unidad productiva”. Asimismo, se reconoce que la formalización planteada como persona natural con establecimiento de comercio es coherente con la etapa inicial del emprendimiento y que fueron identificados correctamente los principales trámites ante Cámara de Comercio, DIAN, autoridades municipales y Sistema de Seguridad y Salud en el Trabajo. No obstante, frente a la observación relacionada con la incorporación expresa del certificado de bomberos y la afiliación al Sistema General de Seguridad Social en Salud, se precisa respetuosamente que dichos aspectos sí fueron contemplados dentro de la estructuración del proyecto, especialmente en el marco de la implementación del Sistema de Gestión de Seguridad y Salud en el Trabajo (SG-SST) y los requisitos de funcionamiento asociados a la actividad manufacturera. El proyecto contempla el cumplimiento de las condiciones de seguridad industrial, prevención del riesgo, señalización, manejo de emergencias y condiciones locativas exigidas para el desarrollo de actividades productivas, aspectos que incluyen la articulación con los requerimientos emitidos por el cuerpo oficial de bomberos para el funcionamiento del establecimiento de comercio. Asimismo, dentro de la planeación operativa y administrativa se proyectó la afiliación correspondiente al Sistema General de Seguridad Social, garantizando el cumplimiento de las obligaciones laborales y normativas aplicables. En este sentido, se considera importante precisar que estos elementos sí hacen parte integral del modelo de negocio presentado, y que la observación corresponde más a una necesidad de mayor precisión descriptiva dentro del documento que a la ausencia de cumplimiento normativo por parte del proyecto. Por lo anterior, se solicita respetuosamente que este aspecto sea valorado considerando que el componente legal sí contempla integralmente las obligaciones requeridas para la puesta en marcha y operación formal de la unidad productiva. COMPONENTE FINANCIERO Frente al componente financiero, el informe reconoce que el proyecto presenta una estructura organizada, con adecuada definición del valor total del proyecto, necesidades de inversión y estructura de costos. De igual forma, se reconoce que los indicadores financieros se encuentran correctamente formulados y que el valor solicitado al Fondo Emprender es coherente con los empleos proyectados y la normatividad vigente. Resulta especialmente relevante que el mismo informe concluye que el proyecto es financieramente atractivo, destacando una TIR del 22%, señalando expresamente que esta refleja capacidad para generar retornos superiores al costo del capital dentro del sector manufacturero. En este sentido, se considera importante precisar que las proyecciones de ventas fueron construidas considerando la capacidad operativa planteada para la etapa inicial del proyecto y el comportamiento esperado del mercado regional de construcción accesible y sostenible. Las observaciones relacionadas con incorporación de variables como IPC e IPP, así como posibles ajustes en cargas prestacionales y estructura salarial, corresponden a recomendaciones de fortalecimiento financiero y sensibilidad económica, mas no a inconsistencias estructurales que comprometan la sostenibilidad del modelo de negocio. COMPONENTE IMPACTO El componente impacto fue uno de los aspectos más destacados dentro de la evaluación, siendo calificado como una formulación “integral” que articula de manera clara impactos económicos, sociales, ambientales y tecnológicos. El informe reconoce expresamente que el proyecto aporta significativamente a la inclusión social mediante la fabricación de baldosas podotáctiles orientadas a mejorar la movilidad, seguridad y autonomía de personas con discapacidad visual. Asimismo, se destaca el aporte ambiental derivado del aprovechamiento de residuos de construcción y demolición bajo principios de economía circular y sostenibilidad, así como el fortalecimiento económico regional mediante generación de empleo y soluciones innovadoras para el sector construcción. Igualmente, el evaluador reconoce que el mapa de actores se encuentra bien definido y que el proyecto cuenta con articulación con entidades académicas, gremiales y sociales, fortaleciendo su capacidad de implementación y sostenibilidad. Por lo anterior, se considera que las observaciones relacionadas con metas cuantificables de empleo y proyección de largo plazo corresponden a oportunidades de ampliación metodológica y no afectan el impacto positivo integral ya reconocido dentro del informe. Teniendo en cuenta que el mismo informe de evaluación reconoce que el proyecto CONCRETA presenta una propuesta innovadora, viable, sólida, coherente y con alto impacto social y ambiental, se solicita respetuosamente la reconsideración del puntaje otorgado, valorando integralmente las fortalezas evidenciadas en cada componente evaluado y considerando que las observaciones formuladas corresponden principalmente a recomendaciones de fortalecimiento y no a debilidades críticas que comprometan la viabilidad del modelo de negocio. </t>
  </si>
  <si>
    <t xml:space="preserve">Proyecto: 110987
Nombre del proyecto: CONCRETA
Convocatoria: 154 - 1C / Emprendimiento Femenino
Criterio observado: Componentes Legal y Financiero
Observación del postulante:
El postulante solicita que se precise el alcance de las observaciones en el componente legal y que se detallen las cifras específicas del componente financiero relacionadas con la capacidad instalada y la proyección de ventas, indicando que dichas observaciones no comprometen la viabilidad del proyecto.
Resumen de la observación:
Se requiere complementar la respuesta incorporando los elementos faltantes en el componente legal y explicitar las cifras que sustentan la observación realizada en el componente financiero frente a la capacidad instalada y las ventas proyectadas.
Respuesta del evaluador:
Criterio observado: Componentes Comercial, Técnico, Legal, Financiero e Impacto
Observación del postulante:
El postulante expone que las recomendaciones formuladas en los diferentes componentes corresponden a oportunidades de mejora y no a deficiencias estructurales del proyecto, destacando que los componentes comercial, técnico e impacto obtuvieron altas calificaciones. Frente al componente financiero, reconoce la observación relacionada con la capacidad instalada y las proyecciones de ventas, señalando que el proyecto mantiene su viabilidad global.
RESUMEN DE LA OBSERVACIÓN:
Se solicita reconsiderar el alcance de las recomendaciones efectuadas en los componentes evaluados, indicando que estas no comprometen la viabilidad del proyecto y que, en términos generales, el plan de negocio presenta fortalezas suficientes para mantener el concepto y puntajes asignados.
RESPUESTA DEL EVALUADOR:
Revisada nuevamente la observación presentada, se confirma que en el componente comercial los aspectos evaluados incorporan elementos diferenciadores y mecanismos adecuados de validación de mercado, motivo por el cual se mantuvo la máxima calificación, siendo las recomendaciones formuladas oportunidades de mejora y no deficiencias estructurales.
En el componente técnico, los aspectos fueron calificados en promedio como muy buenos. Las recomendaciones relacionadas con tiempos, secuencias y responsables operativos buscan fortalecer la planeación, sin que se identifiquen debilidades técnicas que comprometan la viabilidad del proyecto, razón por la cual no se realizó una disminución significativa del puntaje.
En el componente legal, se mantiene la calificación de bueno con fortalezas, dado que el proyecto contempla los trámites esenciales para la puesta en marcha. No obstante, se identificó que, aunque en el modelo financiero se incluyen las prestaciones sociales, dicha información no se encuentra descrita de manera explícita en el apartado legal. De igual forma, el concepto o trámite ante el cuerpo de bomberos no se desarrolla en este componente. La inclusión expresa de estos dos elementos habría permitido contar con la máxima calificación; sin embargo, su ausencia no compromete la viabilidad legal del proyecto.
Respecto al componente financiero, el proyecto define una capacidad instalada mensual de:
•Producto 1: Baldosas podotáctiles en concreto – 77 unidades/mes.
•Producto 2: Baldosas sencillas – 38 unidades/mes.
•Producto 3: Diseño personalizado de soluciones en concreto – 52 unidades/mes.
Sin embargo, en la proyección de ventas del primer año se estiman ventas mensuales de:
•Producto 1: 95 unidades/mes, superando la capacidad instalada definida.
•Producto 2: 40 unidades/mes, igualmente por encima de la capacidad instalada.
•Producto 3: 50 unidades/mes, dentro de la capacidad instalada; no obstante, a partir del segundo año se proyectan 60 unidades/mes, superando la capacidad instalada inicial.
Esta diferencia entre la capacidad instalada y las ventas proyectadas genera incertidumbre respecto a la posibilidad de cumplir los ingresos estimados sin una ampliación operativa previamente justificada. Por tal motivo, la proyección de ventas se calificó como aceptable con avances, lo cual incidió de manera moderada en otros aspectos del componente financiero, manteniendo el concepto global entre bueno con fortalezas y muy bueno.
Finalmente, en el componente impacto, se reconoce que las recomendaciones corresponden a oportunidades de mejora y no afectan el impacto positivo integral del proyecto, motivo por el cual se mantiene la máxima calificación en este aspecto y la calificación de bueno con fortalezas en el avance del proyecto.
Concepto:
Se ratifica el concepto emitido en el informe de evaluación.
Efecto:
Se ratifica el puntaje y el concepto de evaluación.
</t>
  </si>
  <si>
    <t>El informe de evaluación presenta recomendaciones generales que, al contrastarse con la información diligenciada en el formato Excel del proyecto, no reflejan plenamente el nivel de desarrollo ya alcanzado en los diferentes componentes. 1. Sobre la propuesta de valor y diferenciación La observación sugiere falta de atributos diferenciadores, sin embargo, el proyecto ya incorpora elementos clave que superan la personalización básica del servicio, tales como: Integración de servicios estéticos bajo lineamientos normativos (bioseguridad, Resolución 2827) Estructuración formal del negocio con cumplimiento legal completo (uso de suelo, bomberos, RUT, apertura, etc.) Enfoque en experiencia del cliente (implícito en la estructura del servicio y cumplimiento sanitario) Lo anterior evidencia que la propuesta no es genérica, sino que está soportada en cumplimiento normativo, formalización y calidad del servicio, factores que en el sector belleza son altamente diferenciadores y no fácilmente replicables por la informalidad predominante. Por tanto, la observación no reconoce que el proyecto ya está orientado a competir por confianza, formalidad y cumplimiento sanitario, lo cual es un atributo estratégico de alto valor.  2. Sobre el planteamiento del problema La observación del evaluador frente a la necesidad de ajustar el planteamiento del problema no reconoce completamente la base conceptual ya estructurada en el proyecto. El enfoque no se limita únicamente a la prestación de un servicio estético, sino que responde a una necesidad real del mercado relacionada con la falta de espacios confiables, seguros y regulados en el sector belleza. Adicionalmente, es importante precisar que el problema sí se encuentra claramente orientado al cliente, ya que no solo aborda la dimensión técnica (bioseguridad, normatividad y formalización), sino también una necesidad clave de valor percibido en este tipo de servicios:  la búsqueda de un espacio cómodo, respetuoso y orientado al autocuidado, donde las clientas puedan relajarse, sentirse tranquilas y confiar plenamente en cada uno de los procedimientos realizados. Este elemento es altamente relevante, ya que en el sector belleza la decisión de compra no depende exclusivamente del precio o del servicio básico, sino de factores como: Confianza en el establecimiento Sensación de seguridad sanitaria Trato digno y respetuoso Experiencia de bienestar y relajación En ese sentido, el proyecto no solo identifica un problema funcional, sino también emocional y experiencial del cliente, lo cual fortalece significativamente la coherencia entre problema, solución y propuesta de valor. .  3. Sobre el componente técnico y bioseguridad Esta observación es claramente improcedente, dado que en el Excel se evidencia: Inclusión del Concepto Sanitario  Se incluye el “Concepto Sanitario / Autorización de Apertura (Secretaría de Salud)”, el cual referencia expresamente la Resolución 2827 de 2006, normativa que establece el manual de bioseguridad obligatorio para establecimientos de belleza y estética. Adicionalmente, se presenta de manera independiente el ítem “Cumplimiento del Manual de Bioseguridad Obligatorio por Resolución 2827 de 2006”, donde se describe la implementación de prácticas asociadas a:  a)Limpieza y desinfección de equipos e instalaciones b)Protección del cliente y del personal técnico c)Condiciones sanitarias en servicios como manicura, pedicura, depilación y estética facial/corporal  Esto demuestra que el proyecto no solo contempla bioseguridad, sino que la estructura como eje técnico del servicio  4. Sobre el componente financiero La recomendación de “hacer seguimiento” es válida como buena práctica general, pero: a)No constituye una debilidad del modelo b)No está basada en un error estructural evidenciado Dado que el proyecto cuenta con estructura de costos, gastos y proyecciones, la observación es genérica y no afecta la viabilidad financiera ni la calificación técnica del componente.  5. Sobre la formalización legal La recomendación del evaluador respecto a “avanzar de manera prioritaria en la formalización legal” no resulta técnicamente aplicable en esta etapa del proyecto,  El proyecto se encuentra actualmente en fase de formulación dentro de un plan de negocios, cuyo propósito precisamente es evaluar su viabilidad técnica, legal, financiera y comercial para acceder a recursos de financiación. En este contexto: a)La formalización legal no se ejecuta en la etapa de formulación, sino que hace parte de los compromisos de la fase de ejecución, una vez aprobados y desembolsados los recursos.  b)El hecho de que en el documento se incluyan requisitos como constitución legal, uso de suelo, certificado de bomberos, RUT y normatividad sanitaria, evidencia que el proyecto ya tiene estructurado el proceso de formalización, lo cual es lo exigido en esta etapa. Por tanto, no es procedente solicitar un avance prioritario en algo que, metodológicamente, se ejecuta posterior a la aprobación del plan de negocio, y que además ya está contemplado como ruta clara dentro del componente legal.  6. Sobre alianzas estratégicas En relación con la recomendación de consolidar alianzas estratégicas, si bien estas aportan valor al crecimiento del negocio, es importante precisar que: a)En fase de formulación, las alianzas no son un requisito obligatorio, sino un factor de fortalecimiento. b)El proyecto demuestra capacidad operativa y cumplimiento normativo, lo cual le permite iniciar actividades de manera autónoma. c)Las alianzas suelen formalizarse con mayor efectividad en la etapa de ejecución, cuando el negocio ya cuenta con operación, reputación inicial y flujo de clientes. En este sentido, la observación corresponde a una oportunidad de mejora futura, pero no a una debilidad estructural del proyecto en su estado actual.  Finalmente, y de acuerdo con los argumentos anteriormente expuestos, se agradece atentamente que las observaciones remitidas sean evaluadas nuevamente a la luz de la información evidenciada en el proyecto.</t>
  </si>
  <si>
    <t xml:space="preserve">ID Proyecto: 111089 
Nombre del proyecto: LEFRANC CENTRO DE BELLEZA INTEGRAL 
Convocatoria: 154 - 1C / Emprendimiento Femenino 
Criterio observado: Componente comercial, técnico, legal, financiero e impacto.
Observación del postulante: El postulante solicita revisar el concepto de evaluación, indicando que el archivo de formulación no refleja claramente todo el desarrollo alcanzado en cada componente. Señala que debe fortalecerse la propuesta de valor, identificando atributos diferenciadores difíciles de replicar por la competencia y fundamentados en una necesidad o problemática real del entorno. También manifiesta que aspectos como un espacio confiable, de calidad, bioseguro, normativo y formalizado corresponden a condiciones mínimas esperadas en este tipo de establecimientos, y no necesariamente a elementos diferenciales. Finalmente, resalta la importancia de evidenciar validación en contexto real, ventas o actividades ejecutadas.
Resumen de la observación del postulante: Se revisa la observación relacionada con el fortalecimiento de la propuesta de valor, la necesidad de precisar una problemática concreta del cliente, la diferenciación frente a la competencia, la interpretación de los requisitos mínimos legales y normativos, y la importancia de contar con validación real del mercado mediante ventas, actividades o evidencias de aceptación.
Respuesta del evaluador: Revisado nuevamente el informe de evaluación del proyecto LEFRANC CENTRO DE BELLEZA INTEGRAL, se ratifica el concepto emitido. El informe reconoce que el componente comercial se encuentra bien estructurado, con una definición clara del mercado objetivo, orientado principalmente a mujeres de diferentes sectores de Cartagena de Indias que buscan servicios de belleza asociados al bienestar, la comodidad y el cuidado personal; sin embargo, también establece que el problema identificado resulta amplio y poco diferenciador frente a una oferta altamente competitiva. 
En relación con la propuesta de valor, se mantiene la recomendación de profundizar en atributos diferenciadores que sean más difíciles de replicar por la competencia y que vayan más allá del diagnóstico previo y la personalización básica del servicio. Si bien el proyecto presenta una oferta de servicios como alisado progresivo, uñas acrílicas, diseño de cejas y pestañas, con asesoría personalizada y diagnósticos previos, el informe identifica que estos elementos deben conectarse de forma más clara con una necesidad específica del cliente que justifique la elección del servicio frente a otras opciones del mercado. 
Frente a los aspectos de calidad, bioseguridad, confianza y formalización, se precisa que estos elementos son importantes para la operación del negocio, pero en este tipo de servicios constituyen condiciones esperadas por el mercado y por la normativa aplicable. Por ello, el informe no desconoce su importancia, sino que recomienda fortalecerlos mediante protocolos más robustos de calidad, bioseguridad, limpieza y desinfección, especialmente porque son determinantes para generar confianza en la clientela. 
Respecto a la formalización, el informe señala que el componente legal refleja conocimiento sobre trámites, registros y requisitos necesarios para el funcionamiento del negocio, así como procesos, costos y tiempos asociados. No obstante, también indica la necesidad de fortalecer este componente mediante la incorporación detallada de protocolos de bioseguridad, limpieza y desinfección, sin que ello implique que la formalización haya sido planteada como único requisito de presentación o como único sustento de la viabilidad. 
En cuanto a la validación en contexto real, el informe reconoce avances relevantes del proyecto, incluyendo ingresos mensuales en temporadas altas y una base de clientes consolidada, con un porcentaje significativo de clientes recurrentes. Estos elementos fueron valorados positivamente dentro del componente de impacto, aunque también se recomendó fortalecer la proyección de sostenibilidad a largo plazo y consolidar alianzas estratégicas, especialmente con entidades de formación. 
Desde el componente financiero, el informe concluye que el modelo es coherente con la naturaleza y alcance de la iniciativa, contempla un periodo preoperativo razonable, una entrada progresiva en operación, costos fijos y variables asociados a los servicios, necesidades de inversión acordes con la actividad y un valor solicitado al Fondo Emprender de $68.078.106. También se establece que la proyección de ventas cercana a los $77 millones en el primer año muestra una viabilidad financiera inicial adecuada, con recomendación de seguimiento permanente frente al comportamiento real del mercado. 
De acuerdo con los criterios de evaluación del Fondo Emprender, la revisión debe verificar la coherencia entre mercado objetivo, problema, canales, ventas, proceso técnico, capacidad instalada, costos, gastos, recursos solicitados, indicadores e impacto. En este caso, el resultado de evaluación es coherente con la información analizada en el informe, el cual identifica fortalezas en la estructura operativa, financiera y de validación inicial, así como oportunidades de mejora en propuesta de valor, diferenciación, protocolos y sostenibilidad. 
Concepto: Revisado el plan de negocios, se encuentra que el concepto emitido es acorde con lo identificado inicialmente en la evaluación. Se ratifica el concepto VIABLE, con recomendaciones de mejora orientadas a fortalecer la propuesta de valor, precisar la necesidad concreta del cliente, diferenciar el servicio frente a la competencia, robustecer protocolos de calidad y bioseguridad, y continuar validando el comportamiento real del mercado mediante ventas, actividades ejecutadas y seguimiento a clientes recurrentes. 
Efecto: Se ratifica el concepto y el puntaje asignado
</t>
  </si>
  <si>
    <t xml:space="preserve">Yo, Milva Patricia Rodríguez Cerquera, en calidad de representante del Grupo Asociativo Río, respetuosamente me permito solicitar la revisión y reconsideración del puntaje asignado al plan de negocio identificado con ID 111108, el cual obtuvo una calificación de 80,11 puntos con concepto de viabilidad. En primer lugar, agradezco la valoración realizada por el equipo evaluador, en la cual se reconoce de manera explícita que el proyecto presenta una estructura sólida, coherente y bien desarrollada en los componentes comercial, técnico, legal e impacto. El análisis realizado evidencia una muy buena definición del cliente, una propuesta alineada con las necesidades del mercado, un modelo operativo estructurado y una adecuada generación de impactos en el territorio, lo que demuestra un alto nivel de preparación y viabilidad para su ejecución. No obstante, se evidencia que la disminución del puntaje se concentra en aspectos puntuales del componente financiero, relacionados principalmente con la estructura de costos del producto de bebidas a base de café y la incorporación de criterios de estacionalidad en las proyecciones de ventas. Frente a esto, es importante precisar que dichas observaciones no corresponden a debilidades estructurales del proyecto, sino a ajustes menores de carácter metodológico que no afectan la coherencia general ni la viabilidad del modelo de negocio. En relación con el producto de bebidas a base de café, se aclara que el costo fue definido de manera global y promediada, considerando que este producto integra diferentes preparaciones como bebidas calientes, nevados de café, frappé y malteadas, las cuales presentan estructuras de costo variables. Debido a que el diseño del formato de formulación no permite desagregar múltiples variantes dentro de un mismo producto, se realizó técnicamente un costeo consolidado que representa un promedio ponderado de los insumos utilizados. Este criterio permite mantener coherencia en el modelo financiero y responde a una limitación propia del instrumento de formulación, sin que esto implique una sobreestimación del costo ni afecte la competitividad del proyecto. Por otra parte, en relación con la estacionalidad, el proyecto adopta un enfoque prudente y técnicamente justificado, al contemplar un periodo inicial improductivo de tres meses destinado a la adecuación, legalización y puesta en marcha de la unidad productiva. Asimismo, las proyecciones de ventas se construyen con base en la capacidad instalada y un histórico real de operación, lo que garantiza una estimación conservadora y coherente con el comportamiento del negocio. En este sentido, la no incorporación explícita de estacionalidad no compromete la validez de la proyección ni la sostenibilidad financiera del proyecto, sino que corresponde a un ajuste complementario. Adicionalmente, el análisis financiero evidencia que el proyecto es rentable y sostenible, con indicadores que respaldan su capacidad de generar valor económico y mantenerse en el tiempo, lo cual confirma la solidez del componente financiero en términos generales. En este contexto, respetuosamente se considera que las observaciones identificadas no ameritan una disminución del puntaje en la proporción reflejada en la calificación final, teniendo en cuenta que no afectan la estructura, coherencia ni viabilidad del proyecto, sino que corresponden a aspectos puntuales y subsanables. Por lo anterior, solicito de manera respetuosa la reconsideración del puntaje asignado, teniendo en cuenta que el proyecto cumple de manera sólida con los criterios de evaluación establecidos y presenta un alto nivel de consistencia técnica, operativa y financiera, lo cual debería reflejarse en una valoración más alta dentro del proceso de evaluación. El Grupo Asociativo Río ha demostrado validación en el mercado, capacidad operativa, organización asociativa y coherencia en todos sus componentes, lo que respalda su potencial de éxito y su impacto en el territorio. Agradezco la atención prestada a la presente solicitud y la posibilidad de que el proyecto sea valorado nuevamente bajo un enfoque integral de sus fortalezas. </t>
  </si>
  <si>
    <t>Es de advertir que el concepto viable, se les da a aquellos planes de negocio se que encuentra bien estructurados y con una consistencia lógica en su planteamiento, esto no implica que el mismo cuente con aspectos que se deban fortalecer o completar por parte del emprendedor.
Atendiendo a la observación presentada, es de advertir que al no contemplar las estacionalidades de cada uno de los productos no permite entender su comportamiento ni el efecto en ventas, si bien se definen tres meses improductivos en el plan de negocio, estos responden a la puesta en marcha de la unidad productiva, es el tiempo en el cual se adquieren los activos y materias primar para la empresa y solo se presenta en el primer año de operación, no contemplar las estacionalidades puede afectar de manera considerable el cumplimiento de las mestas propuestas, así mimo si bien se presentan costos agrupados para las bebidas a base de café los mismos tienen a distorsionar los resultados en ventas, como quiera que los ingresos definidos no responden a la realidad del negocio.
Conclusión: 
En este sentido, se ratifica que el concepto de evaluación se mantiene vigente y no requiere modificación, dado que la valoración se fundamentó en la información presentada en el plan de negocio o plan de inversión. No obstante, se reconoce su disposición hacia la mejora continua, aspectos que reflejan su compromiso con el desarrollo y consolidación de su empresa.</t>
  </si>
  <si>
    <t>De manera respetuosa me permito presentar observación frente al puntaje asignado al proyecto “Asociación Avícola Mujeres del Campo” identificado con ID 111109, teniendo en cuenta que, al revisar detalladamente el informe de evaluación, considero que la calificación final de 78,93 puntos no refleja de manera proporcional las fortalezas, avances y conceptos positivos descritos a lo largo de la evaluación.  Como emprendedora y representante de este proceso asociativo conformado por mujeres rurales, recibimos con satisfacción que el proyecto haya sido declarado viable y que en cada uno de los componentes evaluados se destaquen aspectos tan importantes como la claridad del mercado identificado, la demanda insatisfecha existente en el territorio, la experiencia productiva del equipo, la infraestructura ya construida y operativa, la sostenibilidad financiera, el impacto social y ambiental, así como el liderazgo femenino y la generación de empleo formal.  Al analizar el contenido del informe, observamos que en ningún componente se evidencian fallas estructurales o aspectos que comprometan la viabilidad del proyecto. Por el contrario, el evaluador reconoce constantemente que la propuesta es sólida, coherente, organizada y técnicamente bien fundamentada. Incluso, en las conclusiones se menciona expresamente que las oportunidades de mejora identificadas corresponden a ajustes normales propios de la etapa de implementación y que no afectan la viabilidad del negocio.  Consideramos importante resaltar que este proyecto no parte únicamente desde una idea, sino desde avances reales y verificables, como la existencia de galpones construidos, producción en marcha, experiencia acumulada, mercado identificado y cartas de intención de compra, elementos que reducen considerablemente el riesgo de ejecución y fortalecen la sostenibilidad de la propuesta.  De igual manera, el componente financiero evidencia una TIR del 22%, siendo catalogado dentro del mismo informe como un proyecto rentable, financieramente atractivo y con capacidad de permanencia y crecimiento en el tiempo. Bajo este contexto, sentimos que el puntaje obtenido resulta bajo frente al nivel de estructuración, madurez y viabilidad reconocida técnicamente en la evaluación.  Entendemos que siempre existirán aspectos susceptibles de fortalecimiento, especialmente en proyectos del sector agropecuario en etapa de expansión; sin embargo, las observaciones realizadas se orientan principalmente a profundizar detalles logísticos, operativos y administrativos, más no a corregir debilidades críticas del modelo de negocio.  Por esta razón, solicitamos respetuosamente se pueda realizar una revisión del puntaje otorgado, buscando una valoración más coherente con el concepto técnico emitido en el informe, donde se destacan múltiples fortalezas en todos los componentes evaluados. Para nuestra asociación, integrada por mujeres rurales que vienen trabajando con esfuerzo, compromiso y visión empresarial, este proyecto representa una oportunidad real de crecimiento económico, generación de empleo y fortalecimiento del desarrollo productivo del territorio.  Agradecemos profundamente el tiempo y la evaluación realizada, así como la oportunidad de presentar esta observación con el ánimo constructivo de que pueda revisarse la calificación asignada conforme a los argumentos expuestos.  Cordialmente,  Asociación Avícola Mujeres del Campo Proyecto ID 111109 Convocatoria 154-1C</t>
  </si>
  <si>
    <t>De acuerdo con la normatividad del Fondo Emprender, a los resultados del proceso de evaluación y a las observaciones realizadas al concepto de evaluación del plan presentado por usted (es), el Fondo Emprender, se permite dar respuesta:
Respuesta:
Si bien el proyecto con fortalezas para la puesta en marcha, es de advertir que la evaluación se hace de manera integral teniendo en cuenta la información registrada en el plan de negocios y entendiendo que un aspecto por mejorar puede afectar otras variables del proyecto, en su caso se evidenció una estructura de costos clara y coherente con la naturaleza del proyecto, se observa una estimación moderada, que podría requerir mayor nivel de detalle y soporte técnico, especialmente en lo relacionado con la proyección de gastos operativos y administrativos, a fin de garantizar una adecuada cobertura de las necesidades reales del negocio, adicionalmente muestra una  debilidad en la estructuración de la estrategia de distribución, dado que no se define un esquema claro de logística y entrega del producto. En su lugar, se identifica el uso de WhatsApp como principal herramienta de gestión comercial, lo cual, si bien aporta en la comunicación con clientes, no sustituye la necesidad de establecer un modelo formal de distribución acorde con la operación de la unidad productiva, dicho debilidad termina afectando el posicionamiento de la empresa en el corto tiempo, la penetración de los nuevos mercados y podrían afectar las proyecciones de ventas.
Por otro lado, la identificación de actores resulta pertinente y alineada con el sector, el análisis se valora como moderado, en la medida en que requiere mayor nivel de profundidad en la caracterización de roles, tipo de relacionamiento, mecanismos de articulación y aportes específicos de cada actor al desarrollo del proyecto, con el fin de fortalecer la gestión de alianzas y la sostenibilidad institucional.
Si bien son aspectos de nivel administrativo, terminan impactando en lo técnico y operativo toda vez que pueden llegar a afectar las mentas de ventas propuestas.
Conclusión: 
En este sentido, se ratifica que el concepto de evaluación se mantiene vigente y no requiere modificación, dado que la valoración se fundamentó en la información presentada en el plan de negocio o plan de inversión. No obstante, se reconoce su disposición hacia la mejora continua, aspectos que reflejan su compromiso con el desarrollo y consolidación de su empresa.
Conclusión: 
En este sentido, se ratifica que el concepto de evaluación se mantiene vigente y no requiere modificación, dado que la valoración se fundamentó en la información presentada en el plan de negocio o plan de inversión. No obstante, se reconoce su disposición hacia la mejora continua, aspectos que reflejan su compromiso con el desarrollo y consolidación de su empresa.</t>
  </si>
  <si>
    <t>En atención al informe de evaluación del plan de negocio “Asociación Ganadera La Victoria”, me permito presentar respetuosamente la presente solicitud de reconsideración, considerando que el documento reformulado incorpora ajustes estructurales significativos frente a la versión previamente evaluada, los cuales fortalecen la coherencia técnica, la sostenibilidad financiera y la consolidación del enfoque asociativo, en correspondencia con los criterios establecidos por la convocatoria. En el componente comercial, si bien se señala una débil diferenciación del producto, es importante precisar que el modelo propuesto responde a las dinámicas reales del mercado de leche cruda en contextos rurales, donde los clientes —acopiadores y transformadores— priorizan atributos funcionales como la calidad higiénica, la homogeneidad, la continuidad en el suministro y la confiabilidad del proveedor, más que elementos tradicionales de posicionamiento o marca. Estos factores están explícitamente desarrollados en el plan a través de la implementación de Buenas Prácticas Ganaderas, ordeño mecanizado, manejo sanitario y estandarización del proceso productivo. En este sentido, la diferenciación planteada es consistente con el mercado objetivo y su lógica de compra, por lo cual la observación no refleja plenamente el enfoque comercial adoptado. En el componente técnico, el plan describe un proceso productivo estructurado que abarca desde el manejo sanitario del hato hasta la entrega del producto, alineado con criterios de inocuidad y sostenibilidad. Si bien es posible profundizar en algunos protocolos específicos, las observaciones realizadas corresponden a niveles de detalle que pueden ser fortalecidos durante la fase de implementación, sin constituir una limitación estructural que afecte la viabilidad del proyecto. Respecto al componente legal, el plan incluye los elementos fundamentales requeridos para la puesta en marcha de la actividad, tales como la constitución jurídica, el registro ante el ICA, el uso del suelo y el SG-SST. Las observaciones relacionadas con normativa sectorial específica reflejan oportunidades de ampliación en el documento, pero no implican la ausencia de capacidad del proyecto para cumplir dichas exigencias, las cuales hacen parte del desarrollo natural en la fase de ejecución. En el componente financiero, se resalta como elemento determinante que el propio informe reconoce una TIR positiva cercana al 18%, indicador que, en el contexto del sector agropecuario, se ubica dentro de rangos de viabilidad y sostenibilidad. Las proyecciones de ingresos se encuentran sustentadas en variables técnicas claramente explicadas, como la adquisición de semovientes preñados, el mejoramiento genético, la optimización del sistema de alimentación y el crecimiento progresivo del hato. Bajo este análisis, la conclusión de inviabilidad financiera asociada a riesgo no parece derivarse de una inconsistencia técnica en los supuestos, sino de una apreciación que no está completamente soportada en el comportamiento proyectado del modelo productivo. En cuanto al componente de impacto y asociatividad, el plan reformulado incorpora de manera explícita elementos que atienden directamente las recomendaciones de evaluaciones previas, tales como la evidencia de trabajo productivo conjunto, la disponibilidad de un predio familiar para el desarrollo del proyecto, la definición de roles internos, la estructura de toma de decisiones y el liderazgo técnico del grupo. Estos elementos reflejan un proceso de consolidación organizativa que va más allá de una intención inicial, evidenciando cohesión, continuidad y capacidad operativa. En consideración de lo anterior, se estima que el plan de negocio presenta una estructura coherente, con fundamentos técnicos y financieros verificables, así como un enfoque asociativo fortalecido, por lo cual las observaciones señaladas corresponden en su mayoría a aspectos susceptibles de ajuste o profundización, más que a limitaciones que impidan su viabilidad. En este sentido, de manera respetuosa se solicita la reconsideración del concepto emitido, valorando los avances incorporados en la reformulación y su alineación con los criterios mínimos esperados, de tal manera que el proyecto pueda ser evaluado bajo un criterio de viabilidad acorde con su alcance real y potencial de desarrollo.</t>
  </si>
  <si>
    <t xml:space="preserve">ID Proyecto: 111157
Nombre del proyecto: Asociación Ganadera La Victoria
Convocatoria: Fondo Emprender, según registro del proyecto
Criterio observado: Viabilidad integral del plan de negocio en los componentes comercial, técnico, legal, financiero, impacto y asociatividad.
Observación del postulante: Solicitud de reconsideración del concepto de no viabilidad, argumentando ajustes en la formulación comercial, técnica, legal, financiera, de impacto y asociativa.
Resumen de la observación: El postulante manifiesta que el plan reformulado incorpora ajustes estructurales que fortalecen la coherencia técnica, la sostenibilidad financiera y el enfoque asociativo, solicitando reconsiderar la designación de no viabilidad y el puntaje asignado.
Respuesta del evaluador:
Con relación a la observación: "En atención al informe de evaluación del plan de negocio “Asociación Ganadera La Victoria”, me permito presentar respetuosamente la presente solicitud de reconsideración, considerando que el documento reformulado incorpora ajustes estructurales significativos frente a la versión previamente evaluada, los cuales fortalecen la coherencia técnica, la sostenibilidad financiera y la consolidación del enfoque asociativo, en correspondencia con los criterios establecidos por la convocatoria. En el componente comercial, si bien se señala una débil diferenciación del producto, es importante precisar que el modelo propuesto responde a las dinámicas reales del mercado de leche cruda en contextos rurales, donde los clientes —acopiadores y transformadores— priorizan atributos funcionales como la calidad higiénica, la homogeneidad, la continuidad en el suministro y la confiabilidad del proveedor, más que elementos tradicionales de posicionamiento o marca. Estos factores están explícitamente desarrollados en el plan a través de la implementación de Buenas Prácticas Ganaderas, ordeño mecanizado, manejo sanitario y estandarización del proceso productivo. En este sentido, la diferenciación planteada es consistente con el mercado objetivo y su lógica de compra, por lo cual la observación no refleja plenamente el enfoque comercial adoptado."
Se reconoce que el mercado de leche cruda puede operar bajo relaciones comerciales con acopiadores regionales, donde atributos como continuidad, volumen, calidad higiénica y confiabilidad son relevantes. No obstante, se mantiene la observación inicial, dado que el plan no presenta suficiente información sobre los niveles de valoración del producto a generar por parte de dichos acopiadores, ni evidencia clara de cómo estos atributos se traducirían en mejor precio, mayor estabilidad comercial o ventaja frente a otros productores de leche cruda bovina.
Adicionalmente, falta mayor nivel de detalle sobre la forma en que la asociación lograría que el cliente y el consumidor diferenciaran su producto respecto al generado por competidores. La sola comercialización de leche cruda a acopiadores limita la diferenciación comercial, especialmente si no se incorporan elementos verificables de calidad, certificación, trazabilidad, acuerdos comerciales o mecanismos de agregación de valor. En ese sentido, la evaluación considera que el esquema asociativo tendría mayor pertinencia si se orientara también a promover la transformación de la leche en derivados lácteos mejor valorados en el mercado local, regional o nacional, y no únicamente a la venta de leche cruda a $2.100 por litro.
Por lo anterior, la observación comercial no desvirtúa el concepto emitido, ya que persisten debilidades en la cuantificación de la demanda, en la diferenciación frente a la competencia y en la ausencia de estrategias de agregación de valor, aspectos relevantes para una iniciativa asociativa que busca sostenibilidad y competitividad.
Con respecto a la afirmación: "En el componente técnico, el plan describe un proceso productivo estructurado que abarca desde el manejo sanitario del hato hasta la entrega del producto, alineado con criterios de inocuidad y sostenibilidad. Si bien es posible profundizar en algunos protocolos específicos, las observaciones realizadas corresponden a niveles de detalle que pueden ser fortalecidos durante la fase de implementación, sin constituir una limitación estructural que afecte la viabilidad del proyecto."
Frente al componente técnico, se precisa que las observaciones no corresponden únicamente a aspectos menores de implementación, sino a elementos necesarios para valorar la consistencia técnica de una iniciativa dedicada a la producción y comercialización de leche cruda bovina. El plan no presenta información suficiente sobre manejo de tratamientos sanitarios, retiro de leche de vacas tratadas, evaluación de la calidad higiénico-nutricional de la leche, conservación antes de la entrega, manejo de temperatura, control de inocuidad, ni procedimientos de prevención frente a riesgos sanitarios.
Estos aspectos son fundamentales porque inciden directamente en la calidad del producto, la aceptación por parte de acopiadores, la seguridad alimentaria y el cumplimiento de las normas aplicables a la producción primaria de leche. En consecuencia, no pueden considerarse únicamente actividades a ajustar en la ejecución, dado que su ausencia afecta la valoración de la capacidad técnica real del proyecto y la coherencia entre el producto ofrecido, el mercado objetivo y los estándares mínimos requeridos para su comercialización.
Así mismo, al no prever acciones de agregación de valor, el componente técnico queda concentrado en la producción primaria de leche cruda, sin aprovechar plenamente el potencial asociativo para transformar, diferenciar o mejorar el valor comercial del producto. Esta situación limita la competitividad y reduce la posibilidad de generar mayores ingresos sostenibles para los asociados.
Con referencia a la afirmación: "Respecto al componente legal, el plan incluye los elementos fundamentales requeridos para la puesta en marcha de la actividad, tales como la constitución jurídica, el registro ante el ICA, el uso del suelo y el SG-SST. Las observaciones relacionadas con normativa sectorial específica reflejan oportunidades de ampliación en el documento, pero no implican la ausencia de capacidad del proyecto para cumplir dichas exigencias, las cuales hacen parte del desarrollo natural en la fase de ejecución."
En el componente legal, se mantiene la observación porque el plan no contempla de manera suficiente requisitos y condiciones normativas necesarias para una actividad ganadera orientada a la producción de leche. En particular, no se evidencia la necesidad de contar con concesión de aguas, plan de manejo de residuos ante la autoridad ambiental, cumplimiento de normas sobre calidad de la leche, certificación en Buenas Prácticas Ganaderas, obligaciones tributarias y demás condiciones legales asociadas a la operación.
Si bien algunos trámites pueden gestionarse durante la ejecución, la evaluación del plan de negocio exige identificar desde la formulación los permisos, registros, condiciones mínimas y actores necesarios para operar legal y sosteniblemente. La ausencia de estos elementos reduce la claridad sobre el alistamiento normativo del proyecto y aumenta el riesgo de variaciones durante la ejecución.
Adicionalmente, en el mapa de actores no se menciona a la corporación autónoma regional como entidad clave para control ambiental, autorización de acceso al recurso hídrico y manejo de residuos, ni a la ARL como apoyo para la implementación del SG-SST. Estos actores resultan relevantes para la operación ganadera, la seguridad laboral, la gestión ambiental y el cumplimiento normativo, por lo cual su omisión se considera una debilidad del plan.
Frente a la afirmación: "En el componente financiero, se resalta como elemento determinante que el propio informe reconoce una TIR positiva cercana al 18%, indicador que, en el contexto del sector agropecuario, se ubica dentro de rangos de viabilidad y sostenibilidad. Las proyecciones de ingresos se encuentran sustentadas en variables técnicas claramente explicadas, como la adquisición de semovientes preñados, el mejoramiento genético, la optimización del sistema de alimentación y el crecimiento progresivo del hato. Bajo este análisis, la conclusión de inviabilidad financiera asociada a riesgo no parece derivarse de una inconsistencia técnica en los supuestos, sino de una apreciación que no está completamente soportada en el comportamiento proyectado del modelo productivo. En cuanto al componente de impacto y asociatividad, el plan reformulado incorpora de manera explícita elementos que atienden directamente las recomendaciones de evaluaciones previas, tales como la evidencia de trabajo productivo conjunto, la disponibilidad de un predio familiar para el desarrollo del proyecto, la definición de roles internos, la estructura de toma de decisiones y el liderazgo técnico del grupo. Estos elementos reflejan un proceso de consolidación organizativa que va más allá de una intención inicial, evidenciando cohesión, continuidad y capacidad operativa."
Se precisa que una TIR positiva no es suficiente por sí sola para concluir viabilidad cuando existen inconsistencias relevantes en los supuestos comerciales, técnicos, operativos y de costos. El plan proyecta un incremento del 50% en la producción y venta de leche entre el año 1 y el año 5, pero no presenta un estudio de mercado sobre recolección y venta de leche local que permita estimar con suficiencia la magnitud de la demanda, la capacidad de absorción de los acopiadores, ni la estabilidad del precio proyectado.
Asimismo, el plan subestima costos fijos, al no incluir gastos de mantenimiento, reemplazo de animales de producción o renovación de praderas. También subestima costos unitarios en rubros como suplementación, y costos de administración al no contemplar dotaciones, reparaciones ni tratamientos médicos. Estas omisiones afectan la confiabilidad del flujo financiero, el margen real de operación y la sostenibilidad del modelo.
Adicionalmente, el costo general del equipo de trabajo asciende a $12.076.575 mensuales durante el año 1, lo cual demandaría aproximadamente el 50% de los ingresos por ventas para el pago de nómina en el primer año y el 36% en el año 5. Esta proporción se considera alta y puede afectar la rentabilidad, la competitividad y la capacidad de sostener la operación. En consecuencia, a nivel presupuestal y de plan operativo podrían generarse variaciones significativas en las necesidades de recursos, derivadas del sobredimensionamiento del equipo de trabajo y de la subestimación de costos.
Por lo anterior, algunos indicadores de desempeño, principalmente los relacionados con generación de empleos e ingresos, se consideran difíciles de alcanzar bajo las condiciones descritas. Aunque se reconoce que la propuesta presenta una alta proyección social y comunitaria, también se concluye que evidencia baja sostenibilidad financiera, lo cual incide directamente en la ratificación del concepto de no viabilidad.
Con relación a la observación: "En consideración de lo anterior, se estima que el plan de negocio presenta una estructura coherente, con fundamentos técnicos y financieros verificables, así como un enfoque asociativo fortalecido, por lo cual las observaciones señaladas corresponden en su mayoría a aspectos susceptibles de ajuste o profundización, más que a limitaciones que impidan su viabilidad. En este sentido, de manera respetuosa se solicita la reconsideración del concepto emitido, valorando los avances incorporados en la reformulación y su alineación con los criterios mínimos esperados, de tal manera que el proyecto pueda ser evaluado bajo un criterio de viabilidad acorde con su alcance real y potencial de desarrollo."
Revisada la solicitud de reconsideración, se concluye que las observaciones identificadas no corresponden únicamente a aspectos formales o de profundización, sino a debilidades estructurales que afectan la viabilidad integral del plan. En particular, persisten inconsistencias en la estrategia comercial, ausencia de agregación de valor, vacíos técnicos en calidad e inocuidad de la leche, debilidades legales y ambientales, subestimación de costos, alto peso de la nómina frente a los ingresos, y riesgos en el cumplimiento de metas de empleo e ingresos.
En cuanto al enfoque asociativo, si bien se reconoce la intención de consolidar trabajo conjunto, falta mayor información sobre la antigüedad y acción real del grupo asociativo en prácticas de agregación de valor de productos lácteos. El cumplimiento de las metas de generación de empleo se considera difícil bajo las condiciones descritas y por la ausencia de iniciativas de transformación o agregación de valor que aprovechen el trabajo asociativo. En este sentido, la asociatividad planteada no logra demostrar suficientemente cómo se traducirá en mayor productividad, mejor posicionamiento, transformación del producto o sostenibilidad financiera.
Por tanto, revisada la observación y contrastada con el concepto emitido, se encuentra que el resultado es acorde con las debilidades identificadas en el plan de negocio. Conforme a la metodología de evaluación, el puntaje obtenido se encuentra por debajo del umbral requerido para viabilidad, y las observaciones presentadas no aportan elementos suficientes para modificar el concepto.
Concepto:
Se ratifica la designación de No Viable para el proyecto 111157, Asociación Ganadera La Victoria.
Efecto:
Se ratifica el puntaje de 49,09, sin modificación.
</t>
  </si>
  <si>
    <t xml:space="preserve">Yo, Yesmi Judith Jiménez Arteaga mayor de edad, identificado(a) con cédula de ciudadanía No.1068820029 expedida en Valencia Cordoba, actuando en calidad de emprendedor(a) participante de la convocatoria de Fondo Emprender 154-1C Emprendimiento Femenino por segunda vez; PUNTAJE 2025 69,46 VIABLE y PUNTAJE 2026 65,89 VIABLE, se realizó los ajustes que sugirió la primera evaluación y el puntaje disminuyo, me permito presentar solicitud formal en los siguientes términos:  De manera atenta solicito la revisión detallada y de fondo del informe de evaluación del proyecto identificado con el ID 111181, toda vez que no estoy de acuerdo con la evaluación dada a los aspectos técnicos, financieros, comerciales y jurídicos, del plan negocios CREAR ESP - ROSEMARY ESSENCE por las siguientes razones:  Componente de mercado: EVALUACIÓN: El mercado objetivo quedó demasiado abierto al mezclar jóvenes, adultos, personas con caída del cabello, compradores familiares y consumidores de distintas ciudades, lo que dificulta definir con precisión a quién se le va a vender primero y con qué mensaje. RESPUESTA: El proyecto sí presentó una identificación del mercado objetivo basada en personas interesadas en productos naturales para el cuidado capilar, incluyendo consumidores con necesidades de fortalecimiento y bienestar capilar. Además, se sustentó la existencia de una necesidad real en el mercado mediante ventas previas, presencia comercial desde 2023 y validación con clientes reales. Celdas A68 y A74  Componente comercial: Evaluación: el componente comercial es funcional y tiene una base de mercado real, pero necesita un enfoque más preciso en segmentación, propuesta de valor y metas por canal para que la estrategia de entrada sea realmente creíble y medible. RESPUESTA: Aunque el informe menciona que la segmentación puede fortalecerse, consideramos que sí existe una definición inicial del público objetivo y una validación de demanda que demuestra viabilidad comercial del producto. El proyecto sí presentó validación comercial previa desde 2023, ventas reales, presencia en redes sociales, participación en ferias y comercialización en Bogotá, lo cual evidencia aceptación del producto y conocimiento del mercado. También se incluyeron estrategias de comercialización mediante canales digitales, distribuidores y ventas directas. Aunque el evaluador indica que el mercado objetivo es amplio, el proyecto sí definió consumidores interesados en el cuidado capilar natural. Respecto al lenguaje terapéutico mencionado en la evaluación, se aclara que el producto se maneja dentro de la categoría cosmética y se realizarán los ajustes necesarios en la comunicación comercial conforme a la normatividad aplicable.  Componente técnico: EVALUACIÓN: Hace falta reforzar rendimiento por lote, trazabilidad, criterios de liberación, control del producto terminado, estabilidad, muestras de retención, registros de producción y soporte documental de Buenas Prácticas de Manufactura. También hay que ajustar varias afirmaciones sobre beneficios del producto para que no parezcan promesas de tratamiento médico. RESPUESTA: En el plan sí se describieron procesos productivos, materias primas, tiempos de producción, equipos, controles de limpieza y control de pH. Además, el proyecto contempla fortalecimiento progresivo de Buenas Prácticas de Manufactura y demás requisitos del componente técnico necesario para formalizar la operación. El emprendimiento ya cuenta con experiencia previa en fabricación y comercialización de productos capilares naturales.  Componente financiero: Las proyecciones financieras fueron realizadas considerando el crecimiento gradual esperado mediante el fortalecimiento del proyecto con apoyo de Fondo Emprender. La intención del proyecto es ampliar progresivamente la capacidad instalada mediante adquisición de maquinaria y fortalecimiento operativo, razón por la cual las ventas proyectadas superan la capacidad actual. Asimismo, las inversiones planteadas buscan formalizar la empresa, generar empleo y garantizar cumplimiento técnico y sanitario para un crecimiento sostenible. Quiero RESALTAR que para este plan de negocios no se pude improvisar o proyectar ventas por debajo del valor solicitado porque claramente los indicares son negativos y conlleva a perdidas, porque sigue una línea de proyección de acuerdo con el plan de negocios.  Componente legal: EVALUACIÓN: Para productos cosméticos, el lenguaje jurídico-regulatorio debe corregirse y ajustarse a la ruta aplicable, incorporando expresamente la Notificación Sanitaria Obligatoria, la certificación de capacidad de producción, BPM, requisitos de etiquetado y demás exigencias propias del sector. RESPUESTA: El proyecto sí contempla cumplimiento normativo mediante RUT, trámites sanitarios, concepto de uso del suelo, registro de marca y demás requisitos aplicables al sector cosmético. Las observaciones realizadas corresponden principalmente a ajustes regulatorios y no a ausencia de análisis legal, por lo cual consideramos que el componente sí demuestra intención clara de formalización.  Componente Impacto: ROSEMARY ESSENCE no parte desde cero, ya que cuenta con actividad comercial previa, ventas reales, presencia digital y participación en ferias desde 2023.Además, el proyecto tiene potencial de generación de empleo y fortalecimiento económico para mujeres emprendedoras. Aunque el grupo asociativo aún se encuentra en fortalecimiento, sí existe intención de trabajo conjunto y crecimiento empresarial formal. El mapa de actores es funcional y apoya el emprendimiento desde varias perspectivas.  En atención a lo anterior, solicito respetuosamente:  1.Que se revise nuevamente la evaluación del proyecto, teniendo en cuenta de manera integral los argumentos presentados.  2.Que se ajuste el puntaje de la evaluación en caso de encontrarse inconsistencias o apreciaciones que no correspondan con la información registrada en la plataforma.  3.Que se emita una respuesta de fondo, clara y específica frente a cada uno de los puntos expuestos  4.Que se me informe el procedimiento, tiempos y dependencia responsable del análisis de esta solicitud.  Agradezco su oportuna respuesta y solución.  Yesmi Judith Jimenez Arteaga CC 1068820029 </t>
  </si>
  <si>
    <t xml:space="preserve">Fecha 16/05/2026 Proyecto: 111181
Nombre del proyecto: ROSEMARY ESSENCE
Convocatoria: 154 - 1C / Emprendimiento Femenino
Criterio observado: Componentes Comercial, Técnico, Legal, Financiero e Impacto, frente al concepto de evaluación VIABLE y puntaje final de 65,89 asignado al plan de negocio ROSEMARY ESSENCE. 
Observación del postulante: La postulante solicita revisión detallada y de fondo del informe de evaluación, manifestando inconformidad frente a los componentes comercial, técnico, financiero, legal e impacto. Señala que el proyecto ya había sido evaluado en una convocatoria anterior con concepto VIABLE, que se realizaron ajustes conforme a recomendaciones previas y que, pese a ello, el puntaje disminuyó. Argumenta que ROSEMARY ESSENCE cuenta con identificación de mercado, ventas previas, presencia comercial desde 2023, participación en ferias, uso de redes sociales, canales digitales, distribuidores y ventas directas; que el proceso técnico incluye materias primas, tiempos, equipos, limpieza y control de pH; que las proyecciones financieras responden a una lógica de crecimiento con apoyo del Fondo Emprender; que el componente legal contempla trámites de formalización y requisitos sanitarios; y que el proyecto no parte desde cero, por contar con actividad comercial previa y potencial de generación de empleo
Resumen de la observación: La observación busca que se reconsidere el puntaje asignado, al considerar que la evaluación no valoró integralmente la experiencia previa, las ventas reales, la validación comercial, la intención de formalización, el avance técnico-productivo y el potencial de impacto del proyecto. La postulante solicita ajuste del puntaje en caso de evidenciarse inconsistencias o apreciaciones que no correspondan con la información registrada.
Respuesta del evaluador: Revisada la observación presentada y el informe de evaluación, se ratifica la decisión emitida inicialmente. El informe reconoce de manera expresa que ROSEMARY ESSENCE cuenta con una base comercial real, presencia comercial previa, uso de redes sociales, base inicial de clientes, participación en el mercado local, ventas promedio mensuales y ventas cercanas a $84.912.000 en el último año, elementos que sustentan que el proyecto no parte desde cero y que justifican su clasificación como VIABLE. 
No obstante, la observación no desvirtúa los hallazgos técnicos que sustentaron el puntaje asignado. En el componente comercial, aunque se reconoce la validación previa y la existencia de clientes reales, el informe señaló que el mercado objetivo quedó formulado de manera amplia, al mezclar jóvenes, adultos, personas con caída del cabello, compradores familiares y consumidores de distintas ciudades. Esta amplitud dificulta precisar el segmento inicial de entrada, el mensaje comercial prioritario, la diferenciación entre consumidor y comprador, y las metas por canal. Por tanto, la existencia de ventas previas fortalece el proyecto, pero no sustituye la necesidad de una segmentación más concreta y medible. 
En el componente técnico, se mantiene la observación realizada. El informe reconoce que el proyecto describe actividades, tiempos, responsables, equipos, limpieza, control de pH y mantenimiento, y que contempla equipos como mezcladora, envasadora semiautomática, tanque de almacenamiento, sistema de ósmosis inversa y pH-metro con viscosímetro. Sin embargo, para una iniciativa manufacturera cosmética se requiere mayor rigor en rendimiento por lote, trazabilidad, criterios de liberación, control del producto terminado, estabilidad, muestras de retención, registros de producción y soporte documental de Buenas Prácticas de Manufactura. La experiencia previa en fabricación y comercialización es un elemento favorable, pero no reemplaza la necesidad de dejar estos soportes técnicos expresamente estructurados en el plan. 
Frente a las afirmaciones sobre beneficios del producto, se acoge la aclaración de que ROSEMARY ESSENCE se manejará dentro de la categoría cosmética. No obstante, se mantiene la recomendación de ajustar la comunicación comercial para evitar expresiones que puedan interpretarse como promesas terapéuticas, tales como tratamiento, prevención o manejo de condiciones médicas. El plan debe conservar su enfoque en beneficios permitidos para productos cosméticos, relacionados con cuidado, apariencia, bienestar, fortalecimiento y acondicionamiento capilar, sin generar riesgos regulatorios. 
En el componente legal, el informe reconoció la intención de formalización del proyecto, incluyendo constitución legal, RUT activo, trámites sanitarios, concepto sanitario, uso del suelo, certificado de capacidad de producción, concepto de Bomberos y registro de marca. Sin embargo, también precisó que la ruta regulatoria aplicable a productos cosméticos debe formularse con mayor exactitud, incorporando expresamente la Notificación Sanitaria Obligatoria, la certificación de capacidad de producción, Buenas Prácticas de Manufactura, requisitos de etiquetado y demás exigencias propias del sector. Por tanto, no se cuestiona la intención de cumplimiento, sino la necesidad de mayor precisión técnica y normativa para una operación formal en Bogotá. 
En el componente financiero, se reconoce que el proyecto presenta una estructura organizada, identifica costes, gastos, requerimientos de inversión, cronograma operativo e indicadores, y que el valor solicitado es coherente con una iniciativa asociativa. Sin embargo, el informe evidenció una brecha significativa entre las ventas proyectadas y la capacidad instalada declarada: el tónico proyecta ventas mensuales entre 500 y 529 unidades frente a una capacidad aproximada de 144 unidades mensuales; el champú y el tratamiento proyectan entre 450 y 477 unidades mensuales cada uno frente a una capacidad aproximada de 96 unidades mensuales por producto. En conjunto, el plan proyecta alrededor de 1.400 a 1.480 unidades mensuales, mientras la capacidad total declarada se acerca a 336 unidades mensuales. Esta diferencia afecta la credibilidad de los indicadores financieros y justifica mantener la observación sobre la necesidad de ajustar ventas, capacidad, nómina, arriendo e inversiones. 
Respecto a la afirmación de que no es posible proyectar ventas por debajo del valor solicitado porque los indicadores resultarían negativos, se precisa que la evaluación no exige disminuir ventas de manera arbitraria, sino que las proyecciones deben guardar coherencia con la capacidad instalada, la operación real, el equipo disponible, los tiempos de formalización sanitaria y el crecimiento progresivo de la producción. De conformidad con los criterios aplicables al Fondo Emprender, la viabilidad financiera debe sustentarse en supuestos razonables, verificables y articulados con la ejecución técnica y legal del negocio. 
En el componente de impacto, el informe reconoce como fortaleza que ROSEMARY ESSENCE reporta actividad comercial desde 2023, presencia en localidades de Bogotá, participación en ferias, uso activo de redes sociales, base inicial de clientes y validación de mercado. También reconoce el potencial económico, social, ambiental y tecnológico del proyecto. No obstante, el impacto aún requiere mayor evidencia, metas verificables, indicadores medibles, soportes concretos de relacionamiento con actores externos y una asociatividad más estructurada en reglas de gobierno interno, toma de decisiones, control del uso de recursos y responsabilidades efectivas de cada integrante. 
De conformidad con los términos de referencia de la Convocatoria 154 - 1C / Emprendimiento Femenino, el Acuerdo 010 de 2019, el Acuerdo 007 de 2025, el Acuerdo 03 de 2024 y demás disposiciones vigentes del Fondo Emprender, la evaluación debe considerar la coherencia integral del plan de negocio, la claridad del mercado, la consistencia técnica, la ruta legal aplicable, la capacidad instalada, la sostenibilidad financiera y la verificabilidad del impacto. En este caso, los argumentos presentados complementan la información del proyecto, pero no modifican los hallazgos que sustentaron la calificación otorgada.
Concepto: Se ratifica la decisión del evaluador y se mantiene el concepto de evaluación VIABLE.
Efecto: No se ajusta el puntaje ni el concepto de evaluación. Se mantiene la calificación de 65,89 puntos y el concepto VIABLE.
</t>
  </si>
  <si>
    <t>Yo, ADRIANA MERCEDES PIEDRAHITA BALTAN, con cédula de ciudadanía 38879746 expedida en Buga, actuando en calidad de emprendedora participante de la convocatoria 154 de Fondo Emprender referenciada, me permito presentar solicitud formal en los siguientes términos:  De manera atenta solicito la revisión detallada y de fondo del informe de evaluación del proyecto identificado con el ID 111195, toda vez que no estoy de acuerdo con la evaluación de los aspectos Comerciales, Técnicos, Financieros y de Impacto, por las siguientes razones:  El informe indica: “Tener presente que el sector que seleccionó no corresponde a lo que se dedica la empresa”.  No es un error estructural, es la parametrización del Excel del Plan de Negocio - Línea Crear que mediante una lista desplegable dependiente o condicional, al seleccionar el sector, despliega automáticamente las actividades (Ej. 4721) que a él pertenecen.    COMPONENTE COMERCIAL  La evaluación dice: “la definición del cliente objetivo se encuentra formulada de manera amplia, lo que genera dispersión en la estrategia comercial. La coexistencia de diferentes rangos de edad y perfiles de consumo dificulta la precisión del mensaje comercial y la focalización de los esfuerzos de venta”.  Dicha apreciación no considera las dinámicas reales del mercado gourmet y de alimentos premium diferenciados, es técnicamente válido hacer una segmentación multicapa o híbrida (Combinación de enfoques tradicionales y digitales para maximizar la efectividad de las estrategias de marketing para llegar a un público más amplio y diverso y con mayor rentabilidad) que permite maximizar cobertura comercial y sostenibilidad financiera con rentabilidad.  La coexistencia de distintos perfiles de clientes constituye una característica inherente del mercado gourmet contemporáneo.  En el ítem 1. ¿Quién es el cliente de su iniciativa? se presenta información del cliente y del consumidor relacionada con: tamaño de la población objetivo, estrato socioeconómico, ubicación, ingresos, recurrencia y cantidad de compra, gustos y necesidades; también contempla la proporción que se desea abordar, describiendo las características y cualidades del cliente y del consumidor.  Las estrategias comerciales están claramente incluidas en el ítem 8. Canales, donde se detallan y presupuestan las estrategias de comunicación, de promoción y los canales de distribución a financiar por el plan.  El evaluador dice que: “En cuanto al problema que se busca resolver, el proyecto identifica la baja disponibilidad de variedad y calidad en el mercado, aunque este planteamiento puede fortalecerse con una mayor profundización en las necesidades reales del consumidor”, ésta no es la única sustentación, en el ítem 2. Planteamiento del problema o necesidad que se pretende solucionar, se abordan 3 problemáticas, no solo 1, citando las herramientas de identificación; también se planteó cómo el producto, satisface el deseo y suple la necesidad de clientes y consumidores.  El informe menciona: “Se hace necesario definir con mayor claridad si la estrategia se orientará exclusivamente al consumidor final o si se consolidará también el canal empresarial”.  En el ítem 3 La competencia, se especifica claramente que la estrategia comercial omnicanal está dirigida a los clientes y consumidores identificados en la caracterización del Ítem 1.  El informe dice: “Profundizar la propuesta de valor diferenciadora”.  El proyecto incorpora múltiples elementos diferenciadores de alto valor estratégico en las conclusiones de los ítems 3 y 4: ingredientes amazónicos colombianos, identidad territorial, relación con productores locales, trazabilidad, sostenibilidad, valor agregado, orientación gourmet, comercialización responsable y enfoque femenino y de economía popular. Estos elementos representan tendencias globales de consumo altamente valoradas en la industria alimentaria.  COMPONENTE TÉCNICO  Según el evaluador: “Se identifican oportunidades de mejora en la estimación de los tiempos de algunas actividades”.  Aunque toda operación puede perfeccionar sus métricas de productividad, la observación desconoce que el modelo de negocio corresponde a una operación agroindustrial de baja escala y especializada con una estructura organizativa simple, de volúmenes moderados, priorización calidad y valor agregado.  COMPONENTE FINANCIERO  El informe sugiere: “Reforzar la justificación de las proyecciones de ventas”.  No obstante, la evaluación reconoce expresamente: ventas históricas, validación comercial, participación en ferias y aceptación inicial del producto.  Por lo tanto, sí existen elementos objetivos que respaldan la viabilidad comercial y financiera del proyecto.  Lo anterior, se encuentra debidamente justificado en el ítem 9 Proyección de ventas.   COMPONENTE DE IMPACTO  El informe señala: “Puede fortalecerse la definición de metas de sostenibilidad y permanencia”. El modelo de negocio incorpora variables concluyentes que favorecen la sostenibilidad y permanencia a partir de los impactos Económico, Ambiental, Social y Tecnológico.  Además, en el modelo financiero se evidencia una TIR y VPN acorde a la actividad económica y flujos de caja positivos desde el primer año por ventas anuales que se incrementan de manera sostenida.   En atención a lo anterior, solicito respetuosamente que: 1.Se revise nuevamente el proyecto y la evaluación sea ajustada, teniendo en cuenta de manera integral los argumentos presentados. 2.Se ajuste el puntaje de la evaluación en caso de encontrarse inconsistencias o apreciaciones que no correspondan con la información registrada en el plan de negocio postulado. 3.Se emita una respuesta de fondo, clara y específica frente a cada uno de los puntos expuestos.  Agradezco su oportuna respuesta.</t>
  </si>
  <si>
    <t xml:space="preserve">
ID Proyecto: 111195 
Nombre del proyecto: YAI ESPECIAS Y CONDIMENTOS 
Convocatoria: 154 - 1C / Emprendimiento Femenino 
Criterio observado: Componente comercial, componente técnico, componente financiero e impacto.
Observación del postulante: El postulante solicita revisar el concepto emitido frente a la segmentación de mercado, la propuesta de valor, el componente técnico, la estructura de ventas, los costos, gastos y la descripción del impacto del proyecto.
Resumen de la observación del postulante: Se revisa la observación relacionada con la amplitud de la segmentación del mercado, la necesidad de mayor precisión en la propuesta de valor, la naturaleza de las actividades técnicas de compra, selección, empaque y comercialización, la coherencia del plan operativo con el periodo preoperativo, la inclusión de arriendo, adecuaciones y gastos financieros, así como la necesidad de precisar mejor el impacto del proyecto en el entorno.
Respuesta del evaluador: Revisado nuevamente el plan de negocios y el informe de evaluación, se ratifica el concepto emitido. En el componente comercial, aunque el proyecto identifica clientes y consumidores para productos gourmet de origen amazónico, el informe de evaluación señaló que la definición del cliente objetivo se encontraba formulada de manera amplia y que era necesario fortalecer la segmentación, la focalización de los canales y la propuesta de valor diferenciadora. Esta apreciación es coherente con la información del plan, en la cual se describen distintos perfiles de hogares, consumidores y canal HORECA, así como atributos asociados a origen amazónico, trazabilidad, sostenibilidad, comercio justo y producto natural, pero se requiere mayor precisión para establecer con claridad el segmento prioritario y la estrategia comercial correspondiente. 
En el componente técnico, se mantiene el análisis realizado, dado que la iniciativa corresponde principalmente a actividades de compra, selección, empaque y comercialización de ajíes y pimientas amazónicas. Si bien el proceso está descrito y el portafolio de productos se encuentra definido, el informe identificó oportunidades de mejora en la estimación de tiempos, la capacidad instalada y la coherencia entre las actividades operativas y el plan de ejecución. 
En el componente financiero, se ratifica que el proyecto presenta una estructura organizada, con costos fijos, variables y gastos administrativos; sin embargo, se mantiene la recomendación de fortalecer la justificación de las proyecciones de ventas y detallar rubros como los gastos financieros, teniendo en cuenta que el plan registra arriendo local, servicios públicos y gastos financieros dentro de los costos y gastos de operación. Así mismo, el informe de evaluación señaló un valor solicitado al Fondo Emprender de $73.535.400 y una calificación final de 77,24, con concepto viable. 
Respecto al impacto, se ratifica que el proyecto presenta elementos positivos asociados al trabajo con productores locales, sostenibilidad, trazabilidad y fortalecimiento de comunidades productoras; no obstante, se mantiene la observación de que la descripción debe precisar mejor las metas, el alcance y la forma en que dichos impactos se materializarán en el entorno, especialmente en sostenibilidad y permanencia en el tiempo. 
De acuerdo con la normatividad del Fondo Emprender, la evaluación debe verificar la coherencia integral entre mercado, propuesta de valor, proceso técnico, costos, gastos, plan operativo, indicadores de impacto y recursos solicitados. En este sentido, la observación presentada no aporta elementos nuevos que modifiquen el análisis inicial, sino que confirma la necesidad de fortalecer los aspectos ya señalados en el informe de evaluación.
Concepto: Revisado el plan de negocios, se encuentra que el concepto emitido es acorde con lo identificado inicialmente en la evaluación. El proyecto conserva concepto VIABLE, con recomendaciones de mejora orientadas a precisar la segmentación, fortalecer la propuesta de valor, ajustar la coherencia operativa, detallar rubros financieros y profundizar la descripción del impacto. 
Efecto: Se ratifica el concepto y el puntaje asignado.
</t>
  </si>
  <si>
    <t>Respetados evaluadores de Fondo Emprender, agradecemos la evaluación realizada al proyecto ASOCIACION TAMALITOS JOSE (ID 111226), el cual ha sido clasificado como VIABLE con una calificación de 70,36, destacándose por su impacto social, su arraigo territorial y la experiencia previa de la líder y del grupo asociativo en la producción de alimentos tradicionales.  En este sentido, la presente comunicación tiene como finalidad aportar precisiones que permitan fortalecer la interpretación del proyecto y solicitar respetuosamente su reconsideración en términos de valoración y priorización para asignación de recursos. Es importante resaltar que esta iniciativa no corresponde a un ejercicio aislado, sino a un proceso que ha sido presentado de manera consecutiva durante más de dos años al Fondo Emprender, logrando en cada ocasión el concepto de VIABLE, lo cual evidencia de manera clara la consistencia del proyecto, la seriedad del equipo emprendedor y la capacidad de mantener una estructura técnica alineada con los criterios del programa. Este elemento demuestra no solo persistencia, sino también compromiso con el fortalecimiento empresarial, aprendizaje continuo y capacidad de mejora, lo cual reduce significativamente el riesgo de ejecución frente a proyectos sin trayectoria. En el componente comercial, el informe reconoce que el proyecto responde a una necesidad alimentaria real con alta aceptación en el mercado local, así como la capacidad de la líder para establecer relaciones comerciales incluso con clientes institucionales, lo cual representa una fortaleza importante.  Las observaciones relacionadas con la consistencia en la caracterización del cliente y el fortalecimiento de canales se entienden como ajustes metodológicos que pueden ser incorporados sin afectar la viabilidad del negocio, considerando que ya existe validación real del producto en el territorio. En el componente técnico, se resalta que el proyecto presenta claridad en el proceso productivo, conocimiento del oficio y enfoque en calidad e inocuidad alimentaria, aspectos fundamentales en el sector de alimentos.  La observación sobre la relación entre capacidad instalada y volúmenes proyectados se interpreta como un ajuste de coherencia operativa que puede ser corregido mediante una planeación productiva más estricta, sin afectar la base técnica de la iniciativa, la cual ya se encuentra en funcionamiento. En el componente legal, se reconoce una estructura adecuada para el tipo de iniciativa y una base sanitaria favorable desde el perfil de la representante legal.  La inclusión futura de trámites como INVIMA y facturación electrónica se considera una natural evolución del negocio en su proceso de formalización progresiva, mas no una debilidad estructural. Frente al componente financiero, si bien se identifican debilidades en la coherencia entre proyecciones y capacidad instalada, así como en la justificación de precios y costos, es importante precisar que estas corresponden a aspectos de estructuración cuantitativa y formulación, los cuales pueden ser ajustados sin modificar la esencia del modelo de negocio, que parte de una producción real, demanda existente y aceptación del producto en el mercado. En cuanto al componente de impacto, el evaluador reconoce claramente el valor social del proyecto en términos de empoderamiento femenino, generación de ingresos y fortalecimiento de la gastronomía tradicional huilense.  Este impacto, sumado a la experiencia acumulada del grupo, refuerza la sostenibilidad del proyecto más allá de los ajustes técnicos señalados. En consecuencia, considerando que el proyecto ha sido reiteradamente evaluado como viable, que cuenta con trayectoria, validación de mercado, conocimiento técnico y un impacto social significativo, y que las observaciones realizadas corresponden principalmente a aspectos de ajuste metodológico y consistencia financiera, se solicita respetuosamente la reconsideración de su valoración, con el fin de que sea reconocido dentro de las iniciativas con mayor nivel de madurez y menor riesgo operativo, favoreciendo su acceso a recursos de fortalecimiento empresarial.</t>
  </si>
  <si>
    <t xml:space="preserve">"ID Proyecto: 111226
Nombre del proyecto: ASOCIACION TAMALITOS JOSE
Convocatoria: 154 - 1C / Emprendimiento Femenino 
Criterio observado:
Calificación integral del plan de negocios y solicitud de reconsideración de la valoración/priorización del proyecto. 
Observación del postulante:
El postulante solicita reconsiderar la valoración del proyecto, señalando que la iniciativa ha sido reiteradamente conceptuada como viable, cuenta con validación de mercado, experiencia previa, impacto social significativo y que las observaciones identificadas corresponderían principalmente a ajustes metodológicos y de consistencia financiera.
Resumen de la observación del postulante:
El postulante manifiesta que las fortalezas reconocidas en los componentes comercial, técnico, legal e impacto, sumadas a la trayectoria y al arraigo territorial de la iniciativa, deberían reflejar una mejor valoración, considerando que los aspectos observados no afectan la viabilidad estructural del proyecto.
Respuesta del evaluador:
Revisada nuevamente la observación presentada y verificado el contenido del plan de negocios, se mantiene la evaluación inicial. El informe de evaluación ya reconoce fortalezas relevantes del proyecto, tales como la existencia de una necesidad real en el mercado local, la aceptación del producto, el conocimiento del oficio, el impacto social y comunitario, el empoderamiento económico de mujeres y el rescate de la gastronomía tradicional huilense. No obstante, la misma evaluación identificó debilidades que inciden de manera directa en la solidez del modelo, particularmente en la descripción del cliente, la limitada estructuración del crecimiento comercial, la incoherencia entre la capacidad instalada y las proyecciones de ventas, la falta de evidencia cuantitativa suficiente para respaldar las ventas proyectadas, así como observaciones sobre costos, precios y rubros requeridos. 
De acuerdo con los criterios de evaluación aplicables, la revisión del plan debe considerar, entre otros aspectos, la coherencia del mercado objetivo, la alineación entre capacidad instalada y unidades proyectadas, la suficiencia de permisos y trámites, y la consistencia entre costos, necesidades y valor del proyecto. Bajo esa metodología, las debilidades identificadas en el informe corresponden a aspectos sustantivos de coherencia técnica, legal y financiera, y no únicamente a ajustes de forma. 
En consecuencia, aunque el proyecto conserva condición de viabilidad, la observación presentada no desvirtúa las debilidades estructurales previamente identificadas ni aporta elementos suficientes para modificar la calificación asignada. 
Concepto:
Revisado el plan de negocios y analizada la observación presentada, se encuentra que el concepto emitido es acorde con lo evidenciado inicialmente en la evaluación integral del proyecto. 
Efecto:
Se ratifica el concepto y el puntaje del plan de negocios, manteniendo la calificación de VIABLE con 70,36 puntos."
</t>
  </si>
  <si>
    <t xml:space="preserve">Señores FONDO EMPRENDER SENA Convocatoria 154 Emprendimiento Femenino Asunto: Solicitud de reconsideración técnica de evaluación Proyecto ID 111279 Trapiche Colombian Emeralds &amp; Jewelry Cordial saludo, En primer lugar, agradecemos el tiempo, el criterio técnico y la profundidad con la que fue evaluado nuestro plan de negocio Trapiche Colombian Emeralds &amp; Jewelry. Valoramos especialmente el reconocimiento como sobresaliente en el componente comercial, el desarrollo del componente legal, la coherencia en el componente técnico, la solidez en el componente financiero y la visión del componente impacto, así como su categorización como VIABLE con una calificación final de 83,61 puntos.  Ahora bien, de manera respetuosa, nos permitimos presentar algunas aclaraciones frente a los aspectos señalados en el informe de evaluación, los cuales consideramos pueden ser objeto de reconsideración técnica, dado que varios de ellos ya se encuentran desarrollados o en ejecución dentro de la estructuración actual del proyecto, y de los cuales se dejó evidencia en el plan de negocio presentado Formalización de la asociación: En relación con la recomendación orientada a priorizar la formalización completa de la asociación, consideramos importante precisar que, de acuerdo con lo establecido en el Acuerdo 0010 de 2019 para la línea CREAR de Fondo Emprender, la asociación no puede encontrarse previamente constituida al momento de la postulación. Por esta razón, el proyecto no se encuentra aún formalizado ante Cámara de Comercio. Sin embargo, los estatutos de la asociación ya se encuentran completamente estructurados y definidos, incluyendo mecanismos de funcionamiento interno, toma de decisiones, distribución de responsabilidades, lineamientos de gobernanza y estructura organizacional. En consecuencia, el estado actual de la asociación no obedece a una falta de desarrollo organizacional, sino al cumplimiento de las condiciones normativas establecidas para la línea de emprendimiento a la cual se presentó el proyecto. Gestión de permisos y registros pendientes: Respecto a la recomendación relacionada con permisos y registros sectoriales, consideramos importante aclarar que estos procesos ya se encuentran contemplados e incluidos dentro del plan de negocio y actualmente están en curso ante las entidades correspondientes. En particular: El registro de marca de Trapiche Colombian Emeralds &amp; Jewelry fue radicado ante la Superintendencia de Industria y Comercio (SIC) desde octubre del año anterior, encontrándose actualmente sujeto a los tiempos de evaluación y respuesta propios de dicha entidad. De igual forma, el proceso relacionado con el Registro Único de Comercializadores de Minerales (RUCOM) ya se encuentra en gestión ante la Agencia Nacional de Minería (ANM), entidad encargada de administrar y validar dicho registro en Colombia. Los demás requisitos, tales como el RUT, ya se encuentran vigentes, tal como se planteo en el plan de negocio En este sentido, consideramos importante precisar que estos elementos no corresponden a omisiones del proyecto, sino a procesos regulatorios ya iniciados cuyo avance depende parcialmente de tiempos institucionales externos. Inversión progresiva en maquinaria especializada Frente a la recomendación relacionada con la ejecución progresiva de la inversión en maquinaria especializada, nos permitimos precisar que dicha estrategia ya se encuentra contemplada dentro del plan de negocio. La inversión fue planteada bajo un esquema progresivo y coherente con la puesta en marcha del proyecto, con el fin de reducir riesgos de sobreinversión, garantizar una curva de aprendizaje adecuada y asegurar que cada adquisición responda a necesidades reales de producción, calidad y trazabilidad durante los 9 meses de ejecución planteados en el plan de negocio Adicionalmente, se contempla la implementación de protocolos de mantenimiento preventivo para los equipos especializados, incluyendo cronogramas de revisión, control de garantías, capacitación del equipo responsable y seguimiento periódico al estado de la maquinaria.  Gestión comercial y herramientas tecnológicas En relación con la recomendación orientada a fortalecer la gestión de clientes mediante herramientas CRM, consideramos importante precisar que el proyecto contempla la implementación del sistema ERP Odoo, herramienta incorporada transversalmente dentro de la estrategia operativa, comercial, administrativa y financiera del plan de negocio. La elección de Odoo responde a una visión empresarial integral y escalable, entendiendo que actualmente las necesidades de una empresa de joyería especializada no se limitan únicamente a la gestión de clientes, sino que requieren plataformas tecnológicas capaces de integrar de manera centralizada todos los procesos críticos del negocio. A diferencia de un CRM tradicional, enfocado principalmente en seguimiento comercial y atención de clientes, un sistema ERP permite gestionar de manera integrada áreas fundamentales como inventarios, compras, proveedores, trazabilidad de producción, control de materias primas, facturación electrónica, reportes financieros, seguimiento operativo, análisis de indicadores, automatización de procesos y control administrativo. En el caso específico del sector joyero, esta integración resulta especialmente relevante debido a la necesidad de controlar inventarios de alto valor, trazabilidad de piedras y materiales, seguimiento detallado de procesos productivos, control de costos por pieza, gestión de pedidos personalizados y articulación entre producción, comercialización y canales digitales. La selección de Odoo se realizó precisamente por tratarse de una de las plataformas ERP más robustas, flexibles y competitivas actualmente utilizadas por pequeñas y medianas empresas en Latinoamérica, gracias a su capacidad de escalabilidad, modularidad e integración entre áreas estratégicas del negocio. Esto permite que el proyecto pueda crecer de manera organizada, medible y tecnológicamente estructurada desde sus primeras etapas de operación. En este sentido, consideramos importante precisar que el proyecto sí contempla una estructura tecnológica robusta para la gestión comercial y operativa, incluso superior a la implementación aislada de un CRM convencional. La implementación de esta herramienta y sus usos se evidencia a lo largo del plan de negocio, explicando detalladamente su uso en la mayoría los puntos del Excel.   Análisis de sensibilidad y contingencias Desde el componente financiero, el modelo fue construido bajo criterios de crecimiento gradual, control de costos y sostenibilidad operativa. Adicionalmente, se contempla complementar el análisis mediante escenarios de sensibilidad sobre variables críticas como volumen de ventas, costos de materias primas, tasa de conversión digital y rotación de inventario, así como incorporar un rubro de contingencias orientado a atender variaciones operativas o comerciales durante la etapa inicial de implementación. En este sentido, consideramos que esta recomendación corresponde principalmente a una oportunidad de fortalecimiento técnico adicional, más que a una ausencia estructural dentro del modelo financiero planteado. Activación de alianzas estratégicas y fortalecimiento de capacidades Frente a la recomendación relacionada con la activación de alianzas estratégicas y procesos de capacitación continua, consideramos importante precisar que el proyecto ya cuenta con avances concretos en articulación institucional y fortalecimiento empresarial. En este contexto, Trapiche Colombian Emeralds &amp; Jewelry ya hace parte de los Laboratorios de Moda y Joyería liderados por Artesanías de Colombia durante el presente año, proceso orientado al fortalecimiento técnico, comercial y estratégico de emprendimientos del sector, tal como se escribió en el plan de negocio Asimismo, ya se iniciaron acercamientos y procesos de integración institucional con ProColombia, enfocados en el fortalecimiento de capacidades exportadoras y posicionamiento internacional de la marca. Actualmente, la continuidad de este acompañamiento está a la espera de la formalización del RUCOM, requisito solicitado para avanzar dentro del proceso exportador Consideramos que estos avances evidencian una gestión activa de fortalecimiento empresarial, capacitación continua, articulación institucional y construcción de alianzas estratégicas orientadas al crecimiento sostenible del proyecto. Finalmente, reiteramos nuestro agradecimiento por la evaluación realizada y por el reconocimiento otorgado a la coherencia integral, viabilidad y potencial del proyecto Trapiche Colombian Emeralds &amp; Jewelry. A través de las aclaraciones anteriormente expuestas, esperamos haber evidenciado que varios de los aspectos señalados como oportunidades de mejora ya se encuentran contemplados, estructurados o en proceso de ejecución dentro del plan de negocio presentado, y que parte de las observaciones realizadas corresponden a procesos regulatorios, institucionales o de implementación progresiva propios de una iniciativa en etapa de creación bajo la línea CREAR de Fondo Emprender. Asimismo, consideramos respetuosamente que las precisiones realizadas permiten reflejar un mayor nivel de consolidación legal, operativa, tecnológica, comercial y asociativa del inicialmente percibido durante el proceso de evaluación. Trapiche Colombian Emeralds &amp; Jewelry fue concebido como una iniciativa orientada no solamente a la creación de empresa, sino también a la generación de empleo femenino, fortalecimiento de la manufactura nacional, valorización de la joyería colombiana contemporánea, promoción de la legalidad y trazabilidad en el sector, articulación con turismo y economía creativa, y construcción de marca país con potencial de proyección internacional. Por lo anterior, solicitamos respetuosamente la reconsideración técnica de los aspectos aquí aclarados y, en caso de considerarlo procedente, la revisión del puntaje asignado al proyecto, de manera que este pueda reflejar con mayor precisión el nivel de estructuración, preparación y potencial de impacto evidenciado dentro del plan de negocio. Confiamos en que una valoración ajustada de estos elementos permitirá fortalecer las posibilidades de acceso a los recursos necesarios para la puesta en marcha del proyecto, la generación de empleo y la ejecución efectiva de las actividades planteadas dentro de la propuesta presentada a la convocatoria. Atentamente, Trapiche Colombian Emeralds &amp; Jewelry Proyecto ID 111279 </t>
  </si>
  <si>
    <t xml:space="preserve">"DECISIÓN TÉCNICA: RATIFICAR
RESPUESTA A OBJECIÓN - ASPECTO LEGAL
ANÁLISIS DE COHERENCIA CON EVALUACIÓN INICIAL: La valoración técnica inicial del componente legal otorgó una calificación de tres puntos sobre cuatro, reconociendo la identificación adecuada de siete trámites fundamentales con costos y tiempos realistas, así como la coherencia de la inversión estimada en trámites legales con el tamaño y naturaleza del proyecto. Las aclaraciones presentadas respecto a la formalización de la asociación se fundamentan en el Acuerdo 0010 de 2019 para la línea CREAR, el cual establece que la asociación no puede encontrarse previamente constituida al momento de la postulación, situación que fue considerada en el análisis inicial al reconocer que la inversión en constitución legal corresponde a un rubro no financiable asumido por el grupo asociativo. Respecto a los permisos y registros sectoriales, si bien se evidencian gestiones en curso como el registro de marca ante la SIC y el trámite RUCOM ante la ANM, la evaluación inicial identificó omisiones relevantes como la patente de industria y comercio, permisos específicos para manejo de químicos en procesos de joyería y el registro de libros de contabilidad, aspectos que permanecen pendientes de documentación verificable al momento del corte evaluativo. La calificación asignada refleja un nivel de desarrollo aceptable-bueno, coherente con el estado de avance del proyecto en la fase de estructuración.
CONCEPTO DE RATIFICACIÓN: Tras el análisis técnico de las objeciones presentadas por el grupo asociativo del proyecto Trapiche Colombian Emeralds &amp; Jewelry, se concluye que las aclaraciones aportadas, si bien aportan contexto normativo y evidencian gestiones en curso, no modifican sustancialmente los fundamentos metodológicos que sustentaron la valoración inicial del componente legal. La calificación de tres puntos sobre cuatro se mantiene vigente por cuanto reconoce los avances documentados en la estructuración de estatutos, la identificación de trámites básicos y la coherencia presupuestal, al tiempo que conserva la observación constructiva respecto a permisos complementarios que deben gestionarse antes de la puesta en marcha operativa. El proyecto, en su condición de iniciativa en línea CREAR, presenta un nivel de madurez jurídica apropiado para su etapa de formulación, y las precisiones presentadas refuerzan la trazabilidad del proceso de formalización sin evidenciar errores de ponderación, interpretación metodológica u omisión de información documental verificable que justifiquen una recalificación. En consecuencia, se ratifica el concepto técnico inicial del aspecto legal, manteniendo la coherencia con el marco normativo del Fondo Emprender y los criterios de evaluación establecidos en la Guía Metodológica vigente.
RESPUESTA A OBJECIÓN - ASPECTO FINANCIERO
ANÁLISIS DE COHERENCIA CON EVALUACIÓN INICIAL: El componente financiero del plan de negocio recibió calificación máxima en los seis numerales evaluados, sustentado en una proyección de ventas robusta fundamentada en datos de mercado del sector joyero, una estructura de costos completa y coherente con márgenes de contribución adecuados, un equipo de trabajo bien dimensionado con roles especializados, necesidades y requerimientos correctamente categorizados cumpliendo topes normativos, un valor de proyecto coherente con el número de asociados y empleos proyectados, e indicadores de gestión medibles y verificables. Las aclaraciones presentadas respecto al análisis de sensibilidad y contingencias indican que el modelo financiero fue construido bajo criterios de crecimiento gradual y que se contempla complementar el análisis mediante escenarios de sensibilidad sobre variables críticas, así como incorporar un rubro de contingencias. Esta precisión corresponde a una oportunidad de fortalecimiento técnico adicional identificada en la evaluación inicial como aspecto por mejorar, más que a una ausencia estructural que hubiera justificado una calificación inferior. La valoración de cuatro puntos sobre cuatro se mantiene coherente con la solidez metodológica demostrada en la formulación financiera del proyecto.
CONCEPTO DE RATIFICACIÓN: El análisis de las objeciones relacionadas con el componente financiero confirma que la calificación máxima asignada en la evaluación inicial responde a una formulación técnica rigurosa, con proyecciones fundamentadas, estructura de costos realista y alineación normativa verificable. Las precisiones aportadas por el grupo asociativo respecto a la incorporación de análisis de sensibilidad y rubro de contingencias refuerzan la intención de fortalecimiento continuo del modelo, pero no evidencian que dichos elementos hubieran estado ausentes de manera determinante en la documentación evaluada, ni que su omisión hubiera comprometido la viabilidad financiera del proyecto. La integración del ERP Odoo como herramienta de gestión transversal, la inversión estratégica en maquinaria especializada con enfoque de largo plazo, y la coherencia entre capacidad instalada, proyección de ventas y estructura de equipo, constituyen fundamentos sólidos que sustentan la calificación otorgada. Por tanto, se ratifica el concepto técnico inicial del aspecto financiero, reafirmando que el proyecto demuestra solidez económica, viabilidad de ejecución y cumplimiento de los criterios de excelencia establecidos en la Guía de Evaluación del Fondo Emprender.
RESPUESTA A OBJECIÓN - ASPECTO DE IMPACTO
ANÁLISIS DE COHERENCIA CON EVALUACIÓN INICIAL: El componente de impacto del plan de negocio evidenció un nivel de desarrollo aceptable-bueno con puntuaciones que oscilaron entre tres y tres coma treinta y tres sobre cuatro, reconociendo avances verificables en múltiples dimensiones como infraestructura digital consolidada, presencia física estratégica en zona turística, validación de mercado mediante comercialización de piezas, y adquisición de herramientas básicas para producción. Las aclaraciones presentadas respecto a la activación de alianzas estratégicas precisan que el proyecto ya hace parte de los Laboratorios de Moda y Joyería liderados por Artesanías de Colombia y ha iniciado acercamientos con ProColombia, gestiones que fueron consideradas en la evaluación inicial al identificar cinco aliados estratégicos pertinentes en el mapa de actores. La principal debilidad identificada en la evaluación, relacionada con la etapa inicial de conformación del grupo asociativo sin trayectoria conjunta consolidada, fue reflejada en la menor puntuación del numeral de antigüedad, aspecto que las aclaraciones no modifican sustancialmente por cuanto la conformación del grupo como tal permanece en fase de estructuración formal. La calificación asignada refleja de manera equilibrada los avances documentados y las oportunidades de fortalecimiento pendientes.
CONCEPTO DE RATIFICACIÓN: Tras el cruce técnico de las objeciones presentadas en el componente de impacto, se determina que las precisiones aportadas por el grupo asociativo, si bien enriquecen el contexto de las gestiones institucionales en curso, no alteran los fundamentos que sustentaron la valoración inicial. La calificación de tres coma treinta y tres sobre cuatro en numerales como avances del proyecto, impacto, mapa de actores y proyección de sostenibilidad, reconoce de manera equilibrada los logros verificables en validación comercial, infraestructura digital, formación técnica y articulación institucional incipiente, al tiempo que conserva la observación constructiva respecto al fortalecimiento de la trayectoria asociativa, la formalización de la figura organizativa y la activación plena de las alianzas identificadas. La propuesta de impacto multidimensional, con enfoque de género, sostenibilidad ambiental e integración tecnológica, mantiene su coherencia interna y su alineación con los objetivos de la convocatoria. En consecuencia, se ratifica el concepto técnico inicial del aspecto de impacto, confirmando que el proyecto presenta condiciones favorables para generar los resultados esperados en términos de empleo, desarrollo territorial y cierre de brechas, sujeto al cumplimiento de las recomendaciones de fortalecimiento identificadas.
RECOMENDACIONES DEL EVALUADOR (ACTUALIZADAS)
Aspectos Obligatorios: Consolidar la constitución legal de la asociación ante Cámara de Comercio de Bogotá una vez culminado el proceso de asignación de recursos, definiendo claramente los estatutos, roles y mecanismos de toma de decisiones, y gestionar de manera prioritaria el registro de marca ante la Superintendencia de Industria y Comercio, la licencia de funcionamiento y los permisos específicos para manejo de químicos en procesos de joyería, con el fin de garantizar el cumplimiento normativo completo antes del inicio de operaciones comerciales.
Aspectos de Mejora: Implementar el cronograma de adquisición de maquinaria especializada contemplado en el plan operativo, estableciendo protocolos de mantenimiento preventivo y garantías extendidas para equipos de alto valor, e incorporar de manera explícita en el modelo financiero el análisis de sensibilidad ante variaciones en tasas de conversión digital y precios de materia prima, así como un rubro de contingencias del cinco al diez por ciento del total para atender imprevistos operativos durante la etapa de puesta en marcha.
Aspectos de Seguimiento: Monitorear de manera periódica la activación efectiva de las alianzas estratégicas identificadas con ProColombia, Artesanías de Colombia, Fedesmeraldas y CDTEC, mediante la documentación de actas de reunión, cronogramas de actividades conjuntas y resultados tangibles en términos de certificación, formación o acceso a mercados, así como realizar seguimiento a la integración plena del ERP Odoo en los procesos de inventario, producción y ventas, verificando la generación de reportes de gestión que soporten la toma de decisiones estratégicas.
OBSERVACIONES Y CONCLUSIONES DEL EVALUADOR (ACTUALIZADAS)
El análisis de las objeciones técnicas presentadas por el grupo asociativo del proyecto Trapiche Colombian Emeralds &amp; Jewelry permite concluir que las aclaraciones aportadas, si bien enriquecen el contexto normativo y operativo del plan de negocio, no evidencian errores de ponderación, interpretación metodológica u omisión de información documental verificable que justifiquen una modificación de las calificaciones asignadas en la evaluación inicial. El proyecto mantiene una calificación final de ochenta y tres coma sesenta y uno puntos, categorizado como VIABLE, sustentado en la solidez demostrada en los componentes comercial, técnico y financiero, y en un nivel de desarrollo aceptable-bueno en los componentes legal y de impacto, coherente con su etapa de estructuración en la línea CREAR. Las precisiones presentadas refuerzan la trazabilidad del proceso de formalización, la estrategia tecnológica integral basada en ERP Odoo, y las gestiones institucionales en curso, aspectos que fortalecen la confianza en la capacidad de ejecución del grupo asociativo. Se ratifica, en consecuencia, el concepto técnico inicial, reafirmando que el proyecto presenta condiciones favorables para su implementación exitosa, sujeto al cumplimiento de las recomendaciones de fortalecimiento identificadas, las cuales constituyen oportunidades de mejora continua más que barreras para la viabilidad. La iniciativa combina de manera equilibrada elementos de identidad cultural, innovación tecnológica, sostenibilidad ambiental y enfoque de género, constituyendo una propuesta de valor diferenciada con potencial de impacto territorial y proyección internacional."
</t>
  </si>
  <si>
    <t xml:space="preserve">Agradezco reconsiderar la puntuación de 78,81 toda vez que gran cantidad de la información dada en el informe se encuentra en el archivo Excel. “Precisar la propuesta de valor incorporando atributos diferenciadores medibles y comparables frente a la competencia.” Aclaración La propuesta sí contempla atributos diferenciadores concretos, medibles y comparables, se encuentran en los componentes comercial, técnico e impacto del plan de negocios.  Los  principales diferenciales competitivos del proyecto son: Capacidad de personalización en prendas y souvenires. Múltiples tecnologías de producción propias: sublimación, DTF, bordado y marcación láser. Tiempos de respuesta ágiles frente al promedio del mercado regional. Capacidad de adaptación a pequeñas, medianas y grandes producciones comprobada.  “Definir con mayor claridad el modelo productivo, especificando los procesos que se realizan internamente y aquellos que son tercerizados.” Aclaración El proyecto contempla una estructura de producción mixta, donde la mayor parte de los procesos estratégicos y de valor agregado son ejecutados internamente mediante infraestructura propia. Los procesos realizados directamente por la empresa son: Diseño gráfico. Sublimación. Bordado. Marcación láser. Personalización textil. Diferentes acabados. Algunos procesos complementarios o especializados son tercerizados estratégicamente cuando la naturaleza técnica del producto, el volumen solicitado o la optimización de costos; siendo una estrategia de eficiencia productiva y escalabilidad. El know-how técnico y el control de calidad permanecen bajo dirección directa de AVEMARIA PUBLICIDAD. “Fortalecer la segmentación del mercado mediante la cuantificación del tamaño del mercado objetivo y la priorización de clientes estratégicos.” Aclaración Desde el componente comercial se identifican claramente dos grandes segmentos: Clientes institucionales y corporativos. Clientes individuales. Asimismo, se desarrollan perfiles de clientes relacionados con: Empresas privadas. Entidades públicas. Instituciones educativas. Comercios locales. Eventos corporativos. La priorización estratégica se encuentra orientada principalmente hacia clientes corporativos debido a: Mayor compra. Mejor ticket promedio. Necesidad permanente de dotación y material promocional. Relaciones comerciales de largo plazo. Se sustenta en experiencia durante años de ejecución real en el mercado, lo que permitió identificar patrones de comportamiento, necesidades recurrentes y oportunidades comerciales. Debido dinámica y fragmentada del sector publicitario, el mercado objetivo no cuenta con estadísticas oficiales consolidadas; por ello, la formulación utilizó validación comercial real, comportamiento histórico de los años de operación. “Sustentar la proyección de ventas con información histórica, análisis de estacionalidad y variables macroeconómicas coherentes con el sector.” Aclaración Las proyecciones financieras fueron construidas bajo un enfoque conservador y coherente con la capacidad operativa instalada, la experiencia comercial y el comportamiento del mercado. La proyección de ventas sí toma como referencia: Comportamiento histórico de ventas. Experiencia en el sector. Capacidad instalada. Crecimiento del mercado promocional. Estacionalidad comercial. Diversificación de productos y servicios. El modelo financiero fue estructurado buscando sostenibilidad y prudencia financiera. Se contemplan dinámicas estacionales identificables como: Eventos Fechas comerciales Campañas promocionales Fin de año Temporadas turísticas Entrega de dotación de obligatoriedad Frente a las variables macroeconómicas, el proyecto considera de manera indirecta aspectos relacionados como inflación, consumo y dinámica comercial regional. Destaco que las cifras proyectadas guardan coherencia con: La capacidad operativa real Equipo de trabajo Infraestructura disponible Capacidad instalada Costos operativos Viabilidad financiera evidenciada mediante la TIR obtenida “Ajustar y depurar la estructura de costos, reclasificando rubros y alineándolos correctamente con los componentes técnico y legal.” Aclaración La estructura de costos del proyecto fue construida de manera coherente con la operación incluyendo: Costos de producción, Materias primas, personal, Servicios operativos, administrativos, Procesos tercerizado, Inversión en maquinaria, Costos legales y de formalización. La formulación financiera se desarrolló bajo criterios de viabilidad, sostenibilidad y control operativo, buscando coherencia entre capacidad instalada, flujo de caja y crecimiento. La clasificación de costos responde a la dinámica del sector, donde algunos rubros operativos tienen naturaleza mixta entre producción, comercialización y operación administrativa. Los costos legales y operativos sí fueron contemplados dentro del proyecto, incluyendo aspectos relacionados con: Constitución, Seguridad social, Permisos y obligaciones legales, Funcionamiento operativo, Licencias. “Optimizar la carga prestacional del equipo de trabajo para mejorar la sostenibilidad financiera del proyecto.” Aclaración La estructura laboral planteada dentro del proyecto fue formulada bajo criterios de formalización, cumplimiento normativo y sostenibilidad operativa, alineados con los objetivos de generación de empleo promovidos por Fondo Emprender. La carga prestacional corresponde a las obligaciones legales vigentes en Colombia.  Esto se encuentra respaldado por los indicadores financieros favorables obtenidos durante la evaluación, especialmente la TIR del 31,71%, la cual evidencia capacidad de sostenimiento y rentabilidad. </t>
  </si>
  <si>
    <t>Proyecto: 111515
Nombre del proyecto: AVEMARIA PUBLICIDAD.
Convocatoria: 154 - 1C / Emprendimiento Femenino.
Criterio observado: Componente comercial, técnico y financiero: propuesta de valor, segmentación de mercado, proceso técnico, proyección de ventas, costos y gastos, equipo de trabajo y ubicación de rubros legales/administrativos.
Resumen de la observación del postulante: La observación se centra en solicitar la ratificación o reconsideración de los conceptos emitidos en los componentes comercial, técnico y financiero, argumentando que existen avances relevantes en la formulación del plan, especialmente en la propuesta comercial, y que algunas recomendaciones deben entenderse como mejoras y no como ausencia total de información. Asimismo, se solicita revisar la coherencia entre el modelo productivo, la clasificación de costes, la proyección de ventas y la estructura de personal.
Respuesta del evaluador: Revisado nuevamente el plan de negocios y el concepto de evaluación, se ratifica que el componente comercial presenta fortalezas y avances importantes; sin embargo, las recomendaciones emitidas no desconocen dichos avances, sino que responden a oportunidades de mejora identificadas en la formulación, particularmente en la necesidad de fortalecer la segmentación del cliente, cuantificar el mercado objetivo, estimar la demanda, depurar canales y precisar atributos diferenciadores de la propuesta de valor. En el informe de evaluación se evidencia que el componente comercial incluyó recomendaciones sobre segmentación, análisis de mercado, competencia, canales y propuesta de valor, manteniendo puntajes altos en varios criterios, pero sin que ello elimine la necesidad de mejorar la sustentación técnica y cuantitativa de dichos aspectos.
Frente al componente técnico, se ratifica la observación realizada, toda vez que en el concepto de evaluación se indicó la necesidad de precisar el alcance del modelo productivo, diferenciando claramente fabricación interna y tercerización, así como estructurar de manera secuencial el proceso técnico con parámetros definidos, insumos, responsabilidades y trazabilidad. Aunque el plan contiene información sobre productos, actividades y requerimientos, la evaluación identificó que no se evidencia con suficiente claridad qué procesos son asumidos directamente por el emprendedor y cuáles serían desarrollados por terceros, situación que afecta la consistencia entre la operación, los costes y la ejecución proyectada.
En relación con el componente financiero, se ratifica que la proyección de ventas contiene una estructura con productos, precios y cantidades mensuales, y el plan menciona variables como IPC, IPP y comportamiento del mercado; no obstante, el concepto evaluador precisó inconsistencias entre los supuestos de crecimiento, la estacionalidad, los datos históricos y las variables macroeconómicas aplicadas. También se ratifica la recomendación de ajustar costes y gastos, dado que el propio plan registra gastos administrativos y de ventas, elementos que deben guardar coherencia con el modelo productivo definido y con la sostenibilidad financiera del proyecto.
Respecto al componente legal, no se formula objeción sobre la identificación de trámites; sin embargo, se mantiene la recomendación sobre la adecuada ubicación y clasificación de rubros, en especial aquellos asociados a registro mercantil, renovación y gastos administrativos, de manera que exista correspondencia entre la información legal, financiera y operativa del plan. Esta revisión se realiza conforme a los criterios de evaluación aplicables al plan de negocios y a la necesidad de que los rubros financiables, costes, gastos y requerimientos estén debidamente soportados, clasificados y articulados con la normatividad del Fondo Emprender. 
Concepto: Se ratifica el concepto emitido. La observación del postulante permite precisar que el proyecto presenta avances y fortalezas en los componentes evaluados; sin embargo, no desvirtúa las recomendaciones formuladas en la evaluación inicial, dado que persisten aspectos por fortalecer en propuesta de valor, segmentación, diferenciación de procesos internos y tercerizados, sustentación de proyecciones de ventas, estacionalidad, clasificación de costes y gastos, y sostenibilidad de la carga prestacional.
Efecto: Se ratifica el concepto y el puntaje asignado en la evaluación inicial. La calificación final registrada para el plan de negocios es 78,81 y el concepto es viable.</t>
  </si>
  <si>
    <t xml:space="preserve">Cordialmente.• Fortalecer el análisis del mercado incorporando datos cuantitativos como tamaño del mercado, frecuencias de compra y crecimiento esperado por segmento. El análisis del mercado se desarrolla en la hoja “Proyecto”, punto 1 ¿Quién es su cliente? filas 67 a 78, incluyendo segmentos como establecimientos comerciales, sector institucional, habitantes de Tumaco y turistas. Se incorporan datos sobre hábitos de consumo, capacidad adquisitiva y validación comercial. Además, se evidencian compras entre $300.000 y $350.000 mensuales, con proyección de crecimiento del 35%, y ventas actuales entre $2.000.000 y $2.300.000 mensuales                        •Estructurar de forma más detallada las estrategias de comunicación, promoción y distribución, especificando acciones, alcances y metas comerciales. Estas se desarrollan en la hoja “Proyecto”, punto 8 “Canales”, filas 218 a 241, incluyendo publicidad, redes sociales y participación en ferias. Además, en las filas 243 a 247 se proyecta un crecimiento anual del 5% con base en ventas históricas y comportamiento del mercado.  •Avanzar en la estandarización de los atributos diferenciadores de los productos, dejando claramente definidos criterios de calidad, presentación y conservación. La estandarización de productos está en la hoja “Proyecto”, punto 6 Procesos técnico, filas 132 a 187, donde se describen de manera detallada los procesos de producción, tiempos, equipos y conservación de galletas, tortas y postres, incluyendo mezcla, horneado, empaque, etiquetado y refrigeración bajo criterios de calidad e inocuidad  •Incorporar controles de calidad explícitos en cada etapa del proceso productivo. Estos controles se desarrollan en la hoja “Proyecto”, filas 132 a 187, donde se detallan procesos de elaboración, responsables, tiempos y actividades como horneado, empaque, etiquetado, refrigeración e higiene, garantizando control operativo e inocuidad alimentaria  •Ajustar la clasificación y valoración de trámites sanitarios conforme a la normativa, diferenciando adecuadamente entre registro, permiso y notificación sanitaria. Los requisitos sanitarios y legales se encuentran en la hoja Proyecto, en la fila 208, punto 7 Trámites legales donde se describen aspectos relacionados con infraestructura sanitaria, manejo de residuos, manipulación de alimentos, rotulado y Buenas Prácticas de Manufactura. Asimismo, el documento hace referencia al cumplimiento de la Resolución 2674 de 2013, indicando que los productos deben contar con registro, permiso o notificación sanitaria según el nivel de riesgo del alimento, las tortas y galletas corresponden a alimentos de bajo riesgo. En la fila G497 se relata cómo “Estamos vinculados al programa ZASCA (centro de reindustrialización) del MINTIC, en alianza con Cámara de Comercio de Tumaco y SENA, para avanzar en el proceso de obtención de los permisos sanitarios necesarios. Estamos trabajando con ZASCA en todos los aspectos necesarios para cumplir con estas obligaciones, lo que incluye el diseño adecuado de rótulos, registro de marca, nombre del producto, peso, unidades, información nutricional, ingredientes, quien, y donde se produce, lote, fecha de vencimiento, método de conservación y preparación”  •La referencia a SAYCO y ACIMPRO incluida en la fila 208 de la hoja Proyecto, dentro del punto 7 Trámites legales (permisos y licencias), fue incorporada como una posible obligación asociada al funcionamiento comercial del establecimiento y no como un requisito sanitario directamente relacionado con la producción de alimentos  •Alinear los costos legales con la legislación actual para evitar sobreestimaciones en el componente financiero. Los costos y requisitos legales se encuentran dentro de la hoja Proyecto, en la fila 208, en el apartado correspondiente a Trámites legales (permisos y licencias), donde se describen costos asociados a constitución legal, concepto sanitario, certificado de manipulación de alimentos, uso de suelo y demás requisitos aplicables al funcionamiento del establecimiento. La inclusión de dichos valores tuvo como finalidad proyectar de manera preventiva y organizada los posibles costos asociados al cumplimiento normativo, sanitario y operativo del emprendimiento •Sobre el cargo auxiliar de panadería. Se describe en la hoja Proyecto, específicamente en el punto 11 “Equipo de trabajo”, fila 415, donde se establece que corresponde a un cargo de medio tiempo con funciones operativas relacionadas con preparación de productos, horneado y apoyo al proceso productivo  •Incorporar indicadores temporales para medir el impacto económico, social y ambiental a corto y mediano plazo. Los impactos económicos, sociales, ambientales y tecnológicos se encuentran en la hoja “Proyecto”, punto 16 “Impacto”, filas 523 a 530. Allí se proyectan 2 empleos directos, 10 indirectos, producción de 5.280 unidades, ventas de $107.000.000 y una TIR del 25%. Y acciones de sostenibilidad como empaques biodegradables, eficiencia energética, gestión de residuos y 5 eventos de transferencia de conocimiento con el SENA </t>
  </si>
  <si>
    <t>ID Proyecto: 111582
Nombre del proyecto: LAS DELICIAS DE BRILLO CACAO
Convocatoria: 154 - 1C / Emprendimiento Femenino
Criterio observado: Componentes comercial, técnico, legal, financiero e impacto del plan de negocio.
Observación del postulante:
El postulante manifiesta que las recomendaciones realizadas en el informe ya se encuentran abordadas en la hoja “Proyecto” del plan de negocio, señalando información sobre análisis de mercado, segmentos de clientes, ventas actuales, canales, estrategias de comunicación y distribución, procesos técnicos, controles operativos, requisitos sanitarios, costos legales, equipo de trabajo e impactos económicos, sociales, ambientales y tecnológicos.
Resumen de la observación del postulante:
El postulante indica que el plan de negocio contiene información relacionada con mercado, canales, proceso técnico, trámites legales, costos, equipo de trabajo e impactos, por lo cual solicita reconsiderar las observaciones formuladas en el informe de evaluación. 
Respuesta del evaluador
Revisada la observación presentada por el postulante y contrastada nuevamente con el plan de negocio y el informe de evaluación, se reconoce que varios de los elementos señalados por el postulante sí se encuentran incorporados en el documento del plan. En efecto, el plan describe canales de comercialización como participación en ferias y punto de venta, así como una justificación de proyección de ventas a cinco años basada en histórico de ventas, estacionalidad, estrategias de promoción, comunicación y distribución, e incremento anual prudente del 5 %. Sin embargo, se precisa que las recomendaciones consignadas en el informe de evaluación no se formularon por ausencia total de información, sino por la necesidad de fortalecer su nivel de desarrollo, precisión, trazabilidad y verificabilidad frente a los criterios evaluados. 
En el componente comercial, el informe señala que el proyecto identifica clientes y reconoce hábitos de consumo, preferencias y capacidad de compra; sin embargo, también indica que el análisis se apoya más en descripciones cualitativas que en datos cuantitativos, por lo cual se recomendó fortalecerlo con indicadores de mercado, cifras de participación, mayor precisión en canales y estructuración más detallada de las estrategias de promoción y distribución. 
Respecto a las estrategias de comunicación, promoción y distribución, se evidencia que el plan menciona participación en ferias como CHOCO FEST y Festival Gastronómico, así como el uso de punto de venta para la adquisición de productos por parte de clientes y consumidores. Sin embargo, la observación del informe se mantiene porque la recomendación se orienta a que dichas estrategias cuenten con mayor detalle en cuanto a acciones, alcances y metas comerciales, tal como fue indicado expresamente en las recomendaciones de mejora del informe. 
En relación con el componente técnico, el plan presenta actividades del proceso productivo como tostar, moler, incorporar ingredientes, amasar, moldear, hornear, enfriar, empacar y etiquetar, indicando tiempos, equipos y responsables. Sin embargo, el informe de evaluación reconoce que el componente técnico es sólido y coherente, pero mantiene como oportunidad de mejora avanzar en la estandarización más detallada de atributos diferenciadores e incorporar controles de calidad explícitos en cada etapa, incluyendo registros básicos y responsables. 
Frente al componente legal y sanitario, el informe reconoce que el proyecto identifica trámites y permisos necesarios para la operación, pero advierte imprecisiones en la clasificación y valoración de trámites sanitarios, especialmente en lo relacionado con el INVIMA, la diferenciación entre registro, permiso y notificación sanitaria según el nivel de riesgo del producto, y la inclusión de SAYCO y ACIMPRO dentro de la normativa sanitaria del negocio. Por tanto, aunque el postulante aclara que SAYCO y ACIMPRO fueron incluidos como posibles obligaciones del funcionamiento comercial, se mantiene la recomendación de separarlos y presentarlos como trámites diferentes a los sanitarios, con el fin de mejorar la coherencia jurídica, técnica y financiera del plan. 
Sobre los costos legales, el plan incluye dentro de los rubros financiables costos asociados a permisos, licencias y registros requeridos por la ley para el normal funcionamiento de la iniciativa empresarial. Sin embargo, el informe recomendó alinear los costos legales con la legislación actual para evitar sobreestimaciones en el componente financiero, recomendación que se mantiene por estar directamente relacionada con la clasificación y valoración adecuada de trámites sanitarios y no sanitarios. 
En cuanto al cargo de auxiliar de panadería, el plan describe que corresponde a una persona contratada por medio tiempo, con funciones de apoyo en preparación de masas, mezclas y postres, horneado, decoración, empaque, inventarios, atención a clientes, presentación del producto y orden del espacio de trabajo. Sin embargo, el informe recomendó precisar la jornada laboral del cargo misional auxiliar de panadería, asegurando coherencia entre funciones y tiempo de dedicación, por lo que la observación se mantiene como ajuste de claridad y trazabilidad operativa. 
Respecto al componente de impacto, el informe reconoce que el proyecto presenta efectos positivos en las dimensiones económica, social, ambiental y tecnológica, que está articulado a la cadena de valor del cacao, promueve materias primas locales, identidad cultural y generación de empleo, y evidencia ventas reales, participación en programas del ecosistema emprendedor y mapa de actores. Sin embargo, también señala como aspecto de mejora incorporar indicadores temporales y mecanismos de seguimiento más específicos para medir el impacto a lo largo del tiempo, razón por la cual se mantiene la recomendación de formular impactos como metas medibles a corto y mediano plazo. 
En consecuencia, la observación del postulante permite ratificar que el plan contiene información relevante en los componentes señalados; sin embargo, no desvirtúa las recomendaciones realizadas, dado que estas no se dirigieron a negar la existencia de información, sino a fortalecer su precisión, suficiencia, cuantificación, organización y verificabilidad dentro de cada componente evaluado. El informe concluyó que las observaciones corresponden principalmente a ajustes de precisión técnica y normativa, plenamente subsanables, que no comprometen la ejecución del proyecto.
Concepto
Revisado nuevamente el plan de negocio y analizada la observación presentada, se encuentra que el concepto emitido es acorde con lo evidenciado inicialmente en la evaluación. Se ratifican las observaciones formuladas, toda vez que corresponden a oportunidades de mejora orientadas a fortalecer la cuantificación del mercado, la precisión de canales y metas comerciales, la estandarización técnica, la clasificación de trámites sanitarios y no sanitarios, la coherencia de costos legales, la claridad del equipo de trabajo y la medición temporal de impactos. 
Efecto
Se ratifica el concepto y el puntaje asignado. El proyecto mantiene calificación final de 80,65 puntos y concepto de evaluación “VIABLE”. Sin modificación.</t>
  </si>
  <si>
    <t>El proyecto GymBox Vital SAS presenta una situación particular en su evaluación, ya que el mismo informe reconoce fortalezas estructurales relevantes en todos sus componentes principales, incluyendo una propuesta diferenciada clara, un mercado identificado y desatendido, así como indicadores financieros positivos (TIR del 20,44% y VPN positivo), lo que evidencia capacidad de generación de valor y sostenibilidad económica. En este sentido, no se identifican condiciones de inviabilidad técnica, comercial o financiera, sino oportunidades de mejora metodológica que, por su naturaleza, no comprometen la ejecución del proyecto. Las observaciones realizadas por el evaluador se concentran principalmente en el nivel de detalle y profundidad de la documentación, tales como la ausencia de tiempos operativos por fase, porcentajes de uso de capacidad mes a mes o especificación detallada del equipo de trabajo. Si bien estos elementos fortalecen la formulación, corresponden a aspectos de precisión técnica y no a fallas estructurales del modelo de negocio. El proyecto presenta coherencia entre su capacidad instalada, su esquema de prestación del servicio y su proyección de ingresos, lo cual ha sido expresamente reconocido en el informe. De manera particular, se observa que la evaluación introduce una penalización relevante asociada al dimensionamiento del mercado, señalando la limitación poblacional del municipio de La Argentina como factor de riesgo. Sin embargo, este análisis no incorpora plenamente la naturaleza del modelo de negocio, el cual se basa en consumo recurrente (membresías), ampliación hacia zonas rurales dispersas y municipios cercanos, así como en una propuesta diferenciada orientada a salud y bienestar, no únicamente a acondicionamiento físico tradicional. En consecuencia, el mercado no puede ser interpretado únicamente desde una base poblacional estática, sino desde su dinámica de uso y captación progresiva. Adicionalmente, en el componente de impacto y articulación institucional se observa la sugerencia de incorporar actores de nivel nacional e internacional (como organismos deportivos, agencias de cooperación o programas especializados), que si bien aportan valor en contextos de alto nivel o escalamiento, no corresponden plenamente con la realidad operativa de una iniciativa individual de creación en un municipio rural. Esta recomendación, aunque técnicamente válida como buena práctica de fortalecimiento, no puede considerarse un criterio determinante de viabilidad, ya que el modelo planteado se articula adecuadamente con actores territoriales y del entorno inmediato, que son los relevantes para su implementación y sostenibilidad inicial. De igual forma, los requerimientos adicionales en materia normativa, registro de marca, políticas de datos personales o alineación con múltiples estándares sectoriales, corresponden a etapas de consolidación empresarial, pero no constituyen condiciones habilitantes para la puesta en marcha del negocio. La evaluación incorpora estos elementos como factores de mejora, pero su ausencia no compromete la operación ni la viabilidad económica del proyecto en su fase inicial. En consecuencia, se considera que la calificación de “NO VIABLE” no resulta proporcional frente al análisis realizado, ya que el propio informe reconoce un modelo funcional, con demanda identificada, capacidad operativa coherente y rentabilidad proyectada. Las observaciones señaladas corresponden a mejoras graduales de fortalecimiento y formalización, mas no a riesgos críticos que impidan la ejecución del proyecto. Por lo tanto, se solicita respetuosamente la reconsideración de la evaluación, teniendo en cuenta la coherencia técnica, el potencial de impacto en el territorio y la viabilidad demostrada del modelo de negocio.</t>
  </si>
  <si>
    <t xml:space="preserve">Proyecto: 111616 
Nombre del proyecto: GymBox Vital SAS 
Convocatoria: 154 - 1C / Emprendimiento Femenino 
Criterio observado: Calificación obtenida y valoración integral de los componentes comercial, técnico, legal, financiero e impacto del plan de negocios. 
Observación del postulante: El postulante presenta observaciones frente al resultado de evaluación y solicita revisión del puntaje asignado, señalando que el proyecto cuenta con elementos técnicos y financieros favorables.
Resumen de la observación: Se aceptan las observaciones realizadas por el postulante; sin embargo, revisado el informe de evaluación, se mantiene el puntaje otorgado por el evaluador, dado que el proyecto obtuvo una calificación final de 61,24 puntos y concepto NO VIABLE. Aunque el plan presenta elementos favorables, como una propuesta diferenciada de gimnasio inclusivo en zona rural del Huila y unos indicadores financieros positivos, el informe evidencia aspectos por mejorar en los componentes comercial, técnico, legal, financiero e impacto. 
Respuesta del evaluador: Revisadas las observaciones presentadas por el postulante y contrastadas con el informe de evaluación, se acepta la observación en cuanto al interés de fortalecer la iniciativa; no obstante, se mantiene la calificación final de 61,24 puntos y el concepto NO VIABLE. El resultado corresponde a la valoración integral del plan de negocios y no únicamente a la existencia de algunos elementos técnicos o financieros favorables. El informe no presenta puntajes numéricos independientes por componente; por tanto, la calificación final refleja el análisis conjunto de los aspectos comercial, técnico, legal, financiero e impacto. 
En el componente comercial, el proyecto identifica una propuesta diferenciada de gimnasio inclusivo en zona rural del Huila, con enfoque en salud integral, bienestar para adultos mayores y atención a personas con condiciones especiales. Sin embargo, este aspecto debe fortalecerse mediante la identificación nominal de competidores en La Argentina y Huila, incluyendo precios por línea, cobertura y participación estimada. También se requiere complementar el problema y el dimensionamiento del mercado con cifras y estadísticas verificables del DANE, MinCIT y Cámara de Comercio del Huila, así como mejorar la relación con el cliente/consumidor y diferenciar las estrategias de captación por segmento identificado. Por ello, aunque el componente comercial presenta una propuesta pertinente, la calificación se mantiene porque falta validar con mayor soporte la demanda efectiva en un municipio con población rural menor a 12.000 habitantes. este análisis incorpora plenamente la naturaleza del modelo de negocio ya que así se tenga una recurrencia en los servicios y la posibilidad de ampliarse no se observa una sustentación sólida.
En el componente técnico, el informe señala que el proyecto describe productos, servicios, procesos, insumos y plan operativo del primer año, y que la capacidad instalada se proyecta de manera coherente con el modelo de negocio. No obstante, la documentación operativa se mantiene en un nivel general, por lo que debe fortalecerse con tiempos por fase, rendimientos esperados por equipo, porcentaje de uso de capacidad mes a mes durante el primer año y una estructura del equipo de trabajo cargo por cargo, con salario, dedicación, formación profesional certificada y funciones diferenciadas. También se deben identificar las NTC, normas técnicas sectoriales aplicables al CIIU 9311 y prácticas ambientales asociadas a consumo de agua, manejo de residuos y eficiencia energética. 
En el componente legal, el proyecto identifica una figura jurídica individual y contempla la formalización para iniciar operaciones. Sin embargo, debe consolidar los costes de constitución y mantenimiento anual ante Cámara de Comercio del Huila, DIAN y municipio, así como los conceptos técnicos de uso de suelo y bomberos para el local operativo. Además, se debe revisar el registro de la marca GymBox Vital SAS ante la SIC en la clase Niza 41, implementar la política de tratamiento de datos personales conforme a la Ley 1581 de 2012 con RNBD ante la SIC, y articular el proyecto con la Ley 181 de 1995, el Decreto 1228 de 1995, la Ley 1098 de 2006 si trabaja con menores, la Resolución 312 de 2019 y el Decreto 1072 de 2015. Por tanto, el componente legal presenta avances, pero requiere mayor precisión normativa, presupuestal y documental. 
En el componente financiero, el plan reporta una TIR proyectada de 20,44% y un VPN de $23.397.016, ambos positivos. El monto solicitado de $73.438.766 se encuentra dentro del tope CREAR Individual establecido por el Acuerdo 010 de 2019 del Consejo Directivo del SENA. No obstante, el componente debe fortalecerse en la sustentación detallada de las proyecciones año por año, la incorporación explícita de IPC 2026 e IPP 2026, la desagregación de la inversión entre activos fijos, capital de trabajo, intangibles y nómina, y la validación de la estructura salarial conforme a la modalidad CREAR y la generación de empleo formal. Por ello, aunque existen indicadores positivos, estos no son suficientes para modificar el puntaje, ya que se requiere mayor trazabilidad y soporte de los supuestos financieros. 
En el componente de impacto, el proyecto se articula con la Convocatoria 154 de Emprendimiento Femenino, con liderazgo femenino y generación de empleo formal con perspectiva de género. También se identifica su contribución al ecosistema productivo de La Argentina y del departamento del Huila. Sin embargo, debe ampliarse el mapa de actores con entidades sectoriales, territoriales, nacionales e internacionales, como MinDeporte, IDRD/INDER municipal, Liga Departamental del Huila, Comité Olímpico Colombiano, CPEM, iNNpulsa Mujer Emprende, ONU Mujeres Colombia, Mujer Emprende del MinIgualdad, Banca de las Mujeres, Cámara de Comercio del Huila, Gobernación del Huila y SENA Regional. Además, se debe implementar un sistema de seguimiento trimestral para indicadores de empleo formal generado y participación femenina, y articular numéricamente el proyecto con los ODS aplicables. 
En consecuencia, aunque se aceptan las observaciones del postulante, no se evidencian elementos suficientes para modificar el puntaje asignado. La calificación final de 61,24 puntos refleja que el proyecto presenta una oportunidad de negocio con fortalezas en enfoque inclusivo, salud integral y atención de un mercado desatendido, pero mantiene debilidades relevantes en validación de demanda, análisis competitivo, documentación operativa, consolidación legal, sustentación financiera y medición del impacto. Por ello, el puntaje otorgado por el evaluador se mantiene, al ser coherente con el nivel de desarrollo evidenciado en los componentes evaluados. 
Concepto: Se acepta la observación presentada por el postulante; sin embargo, revisado el plan de negocios y el informe de evaluación, se mantiene el concepto NO VIABLE y la calificación final de 61,24 puntos. El proyecto cuenta con elementos favorables, especialmente en su propuesta de gimnasio inclusivo, enfoque de salud integral e indicadores financieros positivos; no obstante, persisten aspectos por mejorar en los componentes comercial, técnico, legal, financiero e impacto, los cuales sustentan la permanencia del puntaje asignado. 
Efecto: Se ratifica el concepto NO VIABLE y se mantiene el puntaje asignado de 61,24 puntos.
</t>
  </si>
  <si>
    <t xml:space="preserve">Logística de Vanguardia: Conexión en Tiempo Real Para garantizar la viabilidad operativa y el cumplimiento de nuestras metas comerciales, en Flores y Fresas implementamos un modelo de Logística Basada en Plataformas Tecnológicas, diseñado para eliminar costos fijos y maximizar la confianza. •Canales de Distribución y Alianzas: Utilizamos el modelo de tercerización mediante aplicaciones líderes como Uber, Yango y Cabify. Esto nos permite contar con una flota diversa de carros y motos disponible 24/7, adaptándonos al tamaño del regalo, desde un bouquet delicado hasta desayunos sorpresa de gran formato. •Eficiencia Financiera (Cero Costo Operativo): El costo del transporte es asumido directamente por el cliente bajo la modalidad de entrega a cargo del comprador. Esto blinda nuestra estructura de costos, evitando gastos por mantenimiento de flota o nómina de conductores, asegurando la sostenibilidad financiera del proyecto. •Trazabilidad y Experiencia Real-Time: Elevamos la satisfacción mediante el envío de un link de seguimiento en tiempo real. El cliente tiene el control total sobre la ubicación de su regalo, lo que genera una conexión emocional de tranquilidad y expectativa positiva. •Protocolo de Verificación y Cierre: Como garantía de transparencia, capturamos una fotografía de entrega del producto final que es enviada al cliente. Esto actúa como soporte logístico y como una herramienta de marketing que refuerza la gratitud y la felicidad del momento. •Cobertura Geográfica: Nuestra operación abarca toda el área urbana de Bogotá, asegurando entregas oportunas en cualquier punto de la ciudad gracias a nuestros aliados tecnológicos. ________________________________________ ?? Plan de Acción Técnico y Compromiso Sostenible 1. Protocolo de Inocuidad Alimentaria (Garantía de Salud) Para eliminar riesgos normativos, certificamos que el 100% de nuestro equipo humano cuenta con el Certificado de Manipulación de Alimentos vigente. Nuestro proceso para las fresas jumbo es riguroso: selección de frutos en estado óptimo, lavado y desinfección con soluciones de grado alimenticio y un secado controlado para que la cobertura de chocolate mantenga su textura y calidad premium. 2. Gestión Integral de Residuos y Sostenibilidad Ambiental Implementamos una economía circular: los residuos orgánicos (tallos y hojas) se entregan a gestores autorizados en Bogotá para su transformación en compostaje. Priorizamos empaques sostenibles, como cartón reciclable y bases de madera reutilizables, reduciendo al mínimo los plásticos de un solo uso. 3. Sincronización de Insumos y Capacidad Productiva Mantenemos stocks de seguridad en cajas de lujo y empaques personalizados para evitar cuellos de botella en fechas pico como el Día de la Madre y otras fechas pico. Además, nuestras alianzas directas con distribuidores de rosas de exportación garantizan frescura diaria y volumen constante. ________________________________________ ?? Fortaleza Administrativa y Proyección de Crecimiento Implementamos rigurosos estándares de Seguridad y Salud en el Trabajo (SST) con dotación reglamentaria y afiliación a ARL en Riesgo 1, con un costo mensual de $9.140 COP. Respecto al registro sanitario, se solicitará en la puesta en marcha aprovechando los beneficios de ley para emprendedores, garantizando un proceso artesanal impecable con costo (0) lo que hará que no se afecte la operación. Para asegurar la sostenibilidad económica, he definido como emprendedor una contrapartida que cubrirá los cánones de arrendamiento no financiados, eliminando distorsiones en la utilidad operativa. Esta inyección de recursos propios garantiza un flujo de caja consistente, permitiendo que la TIR y el VPN reflejen la salud financiera real del negocio. Hemos optimizado la comunicación comercial hacia pautas digitales segmentadas y automatización de ventas (ManyChat), lo que asegura un arranque sólido y un crecimiento realista en el mercado bogotano. Nuestra meta es clara: generar 2 empleos directos en el primer año, vincular 2 proveedores locales de la Sabana de Bogotá y establecer hasta 4 alianzas estratégicas. Proyectamos un retorno de inversión (ROI) del 1.5 sobre la pauta digital, generando un buen flujo de caja.  </t>
  </si>
  <si>
    <t xml:space="preserve">"RESPUESTA A OBJECIÓN - ASPECTO COMERCIAL Y OPERATIVO
ANÁLISIS DE COHERENCIA CON EVALUACIÓN INICIAL: La objeción planteada respecto a la omisión estructural en el numeral ocho referente a canales de distribución ha sido subsanada mediante la incorporación de un modelo de logística basada en plataformas tecnológicas que elimina la incertidumbre operativa inicialmente identificada. El proyecto establece de manera explícita la tercerización del transporte mediante alianzas con aplicaciones líderes como Uber, Yango y Cabify, lo cual garantiza cobertura geográfica completa en Bogotá, disponibilidad veinticuatro horas y adaptabilidad según el formato del producto. Esta solución responde directamente a la debilidad crítica señalada en la evaluación inicial, ya que define con precisión el mecanismo de distribución, el responsable del costo logístico y el sistema de trazabilidad en tiempo real que fortalece la experiencia del cliente. Adicionalmente, la estrategia de comunicación comercial ha sido optimizada mediante pautas digitales segmentadas y herramientas de automatización de ventas que aseguran un retorno de inversión proyectado del uno punto cinco sobre la pauta digital, lo cual valida la metodología de cálculo de la meta de penetración de mercado inicialmente cuestionada.
CONCEPTO DE RATIFICACIÓN: Tras el cruce técnico entre las objeciones presentadas y la documentación complementaria aportada por el emprendedor, se confirma que el plan de negocio Flores y Fresas mantiene la viabilidad técnica, comercial y financiera establecida en la evaluación inicial con puntaje de sesenta y cinco coma cero nueve. Las aclaraciones recibidas demuestran capacidad de respuesta del postulante para fortalecer los componentes observados sin alterar la estructura fundamental del modelo de negocio. La implementación de protocolos de inocuidad alimentaria con certificación en manipulación de alimentos, la gestión integral de residuos mediante economía circular, la sincronización de insumos con proveedores de rosas de exportación y el compromiso del emprendedor para cubrir los cánones de arrendamiento no financiados constituyen mejoras sustanciales que refuerzan la sostenibilidad del proyecto. En consecuencia, se ratifica el concepto de VIABLE, toda vez que las objeciones han sido atendidas con argumentos técnicos verificables, alineados con los requisitos de la Convocatoria ciento cincuenta y cuatro de Emprendimiento Femenino y coherentes con la guía de evaluación del Fondo Emprender."
</t>
  </si>
  <si>
    <t>APELACIÓN INFORME DE EVALUACIÓN – PLAN DE NEGOCIOS MAGIC CAKE Convocatoria 154 – 1C Emprendimiento Femenino ID Proyecto: 111653 Municipio: Armenia – Quindío  Señores FONDO EMPRENDER – SENA  Asunto: Reclamación frente al concepto “NO VIABLE” del proyecto MAGIC CAKE.  Respetados evaluadores:  Por medio de la presente presentamos recurso de apelación frente al informe de evaluación emitido para el proyecto MAGIC CAKE, el cual obtuvo un puntaje de 59,98 y concepto de “NO VIABLE”. Consideramos que el proyecto sí evidencia condiciones comerciales, técnicas, financieras y sociales suficientes para continuar dentro del proceso de viabilidad, dado que la mayoría de las observaciones corresponden a aspectos subsanables y ajustables, mas no a fallas estructurales.  El proyecto se encuentra alineado con los objetivos de la Convocatoria de Emprendimiento Femenino, promoviendo generación de empleo, fortalecimiento empresarial liderado por mujeres, formación infantil mediante talleres educativos y dinamización económica territorial.  Respecto al componente comercial, se aclara que no existe inconsistencia entre comprador y consumidor final. En el modelo de negocio los compradores son padres de familia, acudientes e instituciones educativas, mientras que los consumidores son niños y familias, situación normal dentro del sector de repostería infantil. El proyecto sí contempló caracterización demográfica y comercial del mercado objetivo, así como proyecciones basadas en capacidad instalada, tendencias de consumo saludable, crecimiento de la repostería personalizada y demanda derivada de eventos y talleres infantiles.  En cuanto al presupuesto de marketing, este corresponde a una estrategia integral de posicionamiento que incluye manejo de redes sociales, contenido audiovisual, publicidad digital, página web, material POP y campañas de fidelización. El mismo informe reconoce fortalezas como propuesta de valor diferenciador, mercado identificado y coherencia comercial, lo que demuestra una base sólida para el componente comercial.  Frente al componente técnico, se aclara que la diversidad de presentaciones y productos responde a la naturaleza flexible de la repostería personalizada, adaptándose a eventos, temporadas y requerimientos del cliente. La capacidad instalada fue proyectada considerando equipos, personal, tiempos de producción y crecimiento gradual de ventas. Las observaciones relacionadas con adecuaciones y periodos improductivos corresponden a ajustes normales de puesta en marcha y no afectan la viabilidad del negocio.  Adicionalmente, el informe reconoce experiencia previa, estructura operativa definida y equipamiento proyectado, evidenciando que las observaciones corresponden principalmente a ajustes metodológicos susceptibles de mejora dentro del acompañamiento técnico del Fondo Emprender.  En relación con el componente legal, el mismo informe reconoce cumplimiento normativo, identificación adecuada de trámites y ausencia de riesgos críticos. Las observaciones realizadas corresponden únicamente a ajustes menores de costos asociados a trámites, sin afectar la viabilidad jurídica ni operativa del proyecto.  Respecto al componente financiero, consideramos que las observaciones corresponden principalmente a reclasificaciones y precisiones metodológicas subsanables. El proyecto sí contempló variables económicas como IPC e IPP para proyectar precios y costos, evidenciando criterios técnicos orientados a la sostenibilidad. Los activos incluidos responden directamente a necesidades operativas y comerciales del negocio, y pueden ajustarse conforme a lineamientos contables sin modificar la estructura del proyecto.  La estrategia de contratación progresiva fue planteada para garantizar sostenibilidad financiera durante la etapa inicial, mientras que el crecimiento proyectado responde a un modelo escalonado propio de emprendimientos manufactureros. El mismo informe reconoce potencial de rentabilidad y una TIR proyectada del 23 %, lo cual demuestra viabilidad económica y posibilidad de sostenibilidad.  Frente al componente de impacto y asociatividad, el informe reconoce aportes positivos en generación de empleo femenino, empoderamiento de la mujer, formación infantil e impacto social comunitario. Las observaciones relacionadas con indicadores y soportes metodológicos pueden fortalecerse dentro del proceso de acompañamiento técnico sin afectar el potencial real del proyecto. Igualmente, sí existe articulación y distribución funcional entre las integrantes del emprendimiento.  Finalmente, el informe reconoce fortalezas importantes como propuesta de valor diferenciador, potencial de rentabilidad, impacto social positivo, enfoque innovador y articulación territorial. Por ello, consideramos que el concepto de “NO VIABLE” no corresponde integralmente a las capacidades reales del proyecto, especialmente cuando las observaciones son susceptibles de ajuste y el puntaje obtenido evidencia cercanía al umbral de viabilidad.  Por lo anterior, respetuosamente solicitamos:  Revisar nuevamente el informe de evaluación del proyecto MAGIC CAKE. Reconsiderar la calificación otorgada en los componentes comercial, técnico, financiero e impacto. Tener en cuenta que las observaciones corresponden principalmente a aspectos subsanables. Valorar integralmente el potencial económico, social y territorial del proyecto. Reconsiderar el concepto de “NO VIABLE”. Permitir la continuidad del proyecto dentro del proceso de fortalecimiento y viabilidad del Fondo Emprender.  Reiteramos nuestra disposición para realizar los ajustes técnicos, financieros y metodológicos requeridos con el fin de fortalecer el proyecto y garantizar una ejecución exitosa y sostenible.  Cordialmente, Equipo Formulación MAGIC CAKE Convocatoria 154 – 1C Emprendimiento Femenino Fondo Emprender – SENA</t>
  </si>
  <si>
    <t xml:space="preserve">ID Proyecto: 111653
Nombre del proyecto: MAGIC CAKE
Convocatoria: 154 - 1C / Emprendimiento Femenino
Criterio observado: Componentes comercial, técnico, legal, financiero e impacto, con énfasis en asociatividad, coherencia técnica-operativa, proyecciones financieras, rubros financiables y sostenibilidad del modelo asociativo. El proyecto registra tipo asociativo, 5 asociados, 7 empleos a crear, monto solicitado de 384.179.775 y TIR de 22,58 %, según la herramienta de evaluación.
Observación del postulante:
El postulante solicita la revisión de la calificación indicando que el proyecto cuenta con una propuesta de valor positiva, impactos sociales relevantes, generación de empleo femenino, empoderamiento de la mujer, formación infantil y potencial de fortalecimiento durante el acompañamiento técnico. Asimismo, plantea que algunas observaciones podrían ser subsanables y que no afectarían la viabilidad del negocio.
Resumen de la observación del postulante:
La observación se orienta a controvertir la valoración realizada en los diferentes componentes, argumentando que el proyecto presenta fortalezas comerciales, sociales y de impacto, así como una TIR positiva. No obstante, revisada nuevamente la información, se evidencian aspectos que requieren mayor estructuración y soporte desde la etapa de evaluación, especialmente en canales de comercialización, propuesta de valor, coherencia del proceso técnico, capacidad instalada, proyecciones financieras, clasificación de rubros, contratación, sostenibilidad y asociatividad. La herramienta de evaluación registra un puntaje final de 59,98 para el proyecto, con concepto no viable al estar por debajo del umbral de viabilidad definido en la evaluación.
Respuesta del evaluador:
Se procede a revisar nuevamente la observación presentada frente al informe de evaluación del plan de negocios 111653 – MAGIC CAKE. En el componente comercial, si bien se reconoce que la caracterización del cliente obtuvo una valoración favorable, la evaluación no se limita a la identificación del consumidor, sino que exige coherencia integral entre cliente, problema, competencia, canales, estrategias de comunicación, promoción, distribución, costos asociados y responsables. En la revisión se evidenció que las estrategias de comercialización requieren mayor profundidad, dado que no basta con indicar qué acciones se realizarán, sino que deben describirse con claridad los medios, actividades, frecuencia, costos, responsables y mecanismos de ejecución. Igualmente, aunque la propuesta de valor es clara y presenta elementos diferenciales asociados a repostería saludable y talleres educativos, requiere mayor precisión, enfoque hacia el segmento objetivo y cuantificación de sus beneficios diferenciales para alcanzar una valoración superior.
En el componente técnico, se ratifica que la observación inicial no se refiere únicamente a la descripción general del proceso, sino a la coherencia entre actividades, tiempos, maquinaria, equipos, responsables, recursos requeridos y capacidad instalada. La evaluación evidencia debilidades importantes en la articulación del proceso técnico, así como una capacidad instalada no claramente definida, lo cual dificulta validar el margen real de operación del proyecto. La capacidad instalada debe permitir verificar la operación posible del negocio y no corresponde necesariamente a la proyección máxima de ventas esperadas; por tanto, su ausencia o falta de claridad afecta la consistencia técnica y operativa del plan.
En el componente legal, se reconoce que el plan identifica normas y permisos aplicables; sin embargo, la evaluación indicó la necesidad de mayor precisión en los costos asociados, rubros y temporalidades. Este aspecto no implica desconocer los avances del proyecto, sino señalar que la información debe ser suficiente, verificable y coherente con la implementación del negocio y con los recursos solicitados.
En el componente financiero, la observación del postulante no desvirtúa las inconsistencias identificadas. La proyección de ventas incorpora variables como IPC e IPP, pero no desarrolla con claridad su aplicación ni la forma en que se reflejan los incrementos mensuales y anuales, lo que genera baja confiabilidad en el modelo financiero. Adicionalmente, se identificaron inconsistencias relacionadas con periodos improductivos, clasificación de costos y gastos, rubros ubicados de forma inadecuada, posibles conceptos no pertinentes, ajustes en activos solicitados, excedentes frente a topes o límites aplicables y debilidades en la estructuración del talento humano. La herramienta del plan recuerda que los recursos solicitados deben ajustarse a rubros financiables y a límites máximos permitidos, entre ellos maquinaria, equipos, software, insumos, salarios u honorarios, permisos, licencias, adecuaciones y demás conceptos permitidos, excluyendo rubros no financiables como bienes no relacionados, estudios de factibilidad, gastos de viaje, pagos de pasivos, impuestos causados, aportes parafiscales, formación académica o inscripción empresarial.
Aunque el proyecto registra una TIR de 22,58 %, dicha rentabilidad proyectada no resulta suficiente para modificar el concepto cuando persisten inconsistencias en la formulación técnica, financiera y operativa que afectan la confiabilidad de las proyecciones. La TIR debe analizarse de manera integral con la coherencia de ventas, costos, inversiones, talento humano, indicadores, capacidad instalada y sostenibilidad del modelo de negocio.
En el componente de impacto, se reconocen aportes positivos en generación de empleo femenino, empoderamiento de la mujer, formación infantil e impacto social comunitario. Sin embargo, dichos elementos no subsanan las debilidades estructurales evidenciadas en los demás componentes. Al tratarse de un proyecto asociativo, la asociatividad constituye un elemento fundamental de evaluación; por ello, debe evidenciarse con claridad el tiempo de trabajo asociativo, la trayectoria del grupo, las responsabilidades específicas de cada integrante, los mecanismos de decisión, la gestión de recursos y la coherencia entre roles y funciones. En el plan se describe la intención asociativa y algunos roles generales, pero la evaluación identificó ausencia de claridad suficiente sobre la trayectoria, duplicidades o inconsistencias en responsabilidades y necesidad de mayor soporte para validar la organización asociativa.
Conforme a la estructura de respuesta institucional, la revisión permite concluir que las observaciones presentadas no aportan elementos suficientes para modificar el puntaje ni el concepto emitido. La evaluación se fundamentó en la información registrada en el plan de negocios y en la herramienta de evaluación, conforme a los criterios aplicables del Fondo Emprender, incluyendo la revisión de rubros financiables, coherencia técnica, financiera, operativa, legal, de impacto y asociatividad. 
Concepto:
Revisado nuevamente el plan de negocios y la observación presentada, se encuentra que el concepto emitido es acorde con lo evidenciado inicialmente en el proceso de evaluación. Si bien el proyecto presenta fortalezas en su propuesta de valor, enfoque diferencial, identificación general del cliente e impactos sociales, persisten debilidades relevantes en la estructuración técnica, financiera, operativa y asociativa, especialmente en la definición de canales, capacidad instalada, proyecciones de ventas, rubros, contratación, sostenibilidad y responsabilidades del grupo asociativo. En consecuencia, no se evidencian elementos suficientes que permitan ajustar el puntaje o modificar el concepto de evaluación.
Efecto:
Se ratifica el concepto y el puntaje asignado al plan de negocios 111653 – MAGIC CAKE. El puntaje final se mantiene en 59,98 y, por tanto, se ratifica el concepto de no viable dentro del proceso de evaluación.
</t>
  </si>
  <si>
    <t xml:space="preserve">Señores Fondo Emprender – SENA  Asunto: Comentarios y aclaraciones sobre la evaluación del Proyecto ID 111676 – Convocatoria 154 - 1C   Reciban un cordial saludo.  Yo, Genoveva Arias Acosta, en mi calidad de emprendedora y representante principal del proyecto OLÜ GELATO, presento de manera respetuosa este documento con el objetivo de solicitar la revisión del concepto de No Viabilidad emitido en el informe de evaluación. No estoy de acuerdo con el resultado y, por lo tanto, remito las observaciones frente a al informe de evaluación:   1. Componente Comercial y Validación de Mercado: El informe indica una validación de demanda limitada. Es importante precisar que la proyección de ingresos de $526,773,600 para el año 1 no es una cifra arbitraria; se fundamenta en la experiencia actual de la marca, la cual ya cuenta con tracción en el mercado de Bogotá. La segmentación demográfica y psicográfica se basa en el comportamiento real de nuestros consumidores actuales, quienes demandan productos libres de azúcar, gluten y de origen vegetal. Contamos con una base de datos de clientes y registros de ventas previos que garantizan que el mercado potencial no es solo una estimación secundaria, sino una realidad operativa escalable.  2. Detalle de la Inversión (Isla en Centro Comercial y Rubro de Divulgación): Respecto a la observación sobre la falta de detalle en la inversión de $60.000.000 para la isla de ventas y los $68.000.000 en divulgación: •Isla de Ventas: Este valor corresponde a una solución llave en mano que incluye diseño arquitectónico, mobiliario especializado para refrigeración de heladería (vitrinas de alta eficiencia), sistemas de pago y adecuación eléctrica según normatividad de centros comerciales de alto tráfico en Bogotá. •Divulgación: La inversión de $68.000.000 está destinada a una estrategia de marketing 360° (creación de contenido profesional, pauta digital segmentada en Meta y TikTok, y activaciones BTL), esencial para alcanzar las metas de ventas propuestas y garantizar el reconocimiento de marca en un sector competitivo.  3. Capacidad Técnica y Equipo de Trabajo: El proyecto describe procesos de producción para tres líneas claras: helados, galletas/repostería y pastelería artesanal saludable. Como líder del proyecto, cuento con formación como Administradora de Empresas, Nutricionista Fitness y un diplomado en pastelería saludable, lo que garantiza el estándar de calidad y la formulación técnica de los productos. Sobre la observación del equipo: la estructura de 7 empleos (incluyendo 3 productoras y 2 vendedoras) ha sido dimensionada para cubrir la capacidad productiva necesaria para cumplir con la proyección del Año 1. La figura de la contadora es estratégica para asegurar la transparencia financiera y el cumplimiento legal desde el primer día de ejecución.  4. Sostenibilidad e Impacto: OLÜ GELATO no solo genera 7 empleos directos, sino que promueve el desarrollo de proveedores locales de insumos saludables y utiliza materias primas como proteínas vegetales que reducen el impacto ambiental en comparación con la industria láctea tradicional. La rentabilidad proyectada (TIR 28.5% y VPN positivo) demuestra que el modelo es robusto y financieramente autosuficiente a largo plazo.  SOLICITUD: Por lo anteriormente expuesto, solicito amablemente: 1.Reevaluar los puntajes asignados a los componentes comercial y técnico, teniendo en cuenta que la información sobre proveedores, capacidad instalada y detalle de inversiones está soportada en la estructura de costos y anexos del plan. 2.Considerar la viabilidad del proyecto entendiendo que es un negocio en marcha con una curva de aprendizaje ya superada, lo que minimiza el riesgo de ejecución para el Fondo Emprender.  Agradezco de antemano su tiempo para revisar estos puntos, los cuales son vitales para el crecimiento de una iniciativa liderada por mujeres que busca transformar la alimentación en el país.   Atentamente, Genoveva Arias Acosta C.C. 1.020.828.472  </t>
  </si>
  <si>
    <t>ID Proyecto: 111676
Nombre del proyecto: OLÜ GELATO
Convocatoria: 154 - 1C / Emprendimiento Femenino
Criterio observado: Componentes comercial, técnico, legal, financiero e impacto del plan de negocios.
Resumen de la observación del postulante: 
1. VALIDACIÓN DE MERCADO: La emprendedora argumenta que las proyecciones de $526.7M se basan en experiencia real con tracción en Bogotá. Sin embargo, la evaluación señalaba la ausencia de datos cuantitativos de demanda en el plan (encuestas, estudios de mercado, datos de punto de equilibrio por ubicación).
2. INVERSIÓN ISLA ($60M) Y DIVULGACIÓN ($68M): Se describe contenido de cada rubro (solución llave en mano, marketing 360°). Sin embargo, en el plan evaluado estos rubros no presentaban la desagregación que los justificara técnicamente, lo cual es relevante dado que representan una proporción significativa del presupuesto.
3. CAPACIDAD TÉCNICA: La emprendedora detalla su formación (Administración, Nutrición Fitness, diplomado en pastelería saludable). Se reconoce el perfil, pero la observación se refería a la capacidad del equipo completo para operar la escala proyectada.
Respuesta del evaluador: Revisada la observación y contrastada con el contenido del plan de negocios, se encuentra que la valoración inicial conserva sustento técnico, toda vez que en el componente comercial la validación de la demanda se soporta principalmente en fuentes secundarias, sin evidenciar encuestas o entrevistas con clientes potenciales, ni cuantificación suficiente del mercado, frecuencia real de compra o disposición de pago. De igual manera, la proyección de ingresos del primer año por $526.773.600 no se encuentra suficientemente soportada frente a la estrategia comercial planteada, la competencia identificada y la ausencia de avances previos de ventas que permitan respaldar el cumplimiento de dichas metas. Conforme a los criterios de evaluación del Fondo Emprender, la revisión debe verificar, entre otros aspectos, la definición y cuantificación del mercado objetivo, el análisis de competencia, la coherencia de canales y el sustento lógico de las ventas estimadas.
En el componente técnico, el plan describe de manera general tres líneas de productos y plantea una inversión significativa por $350.253.976; sin embargo, persisten vacíos en capacidad instalada, automatización, aseguramiento de calidad, proveedores estratégicos, continuidad operativa y coherencia entre la infraestructura propuesta y los volúmenes proyectados. También se observa que rubros como la isla en centro comercial por $60.000.000 y la estrategia de divulgación por $68.000.000 requieren mayor detalle y soporte. De conformidad con los criterios de evaluación aplicables, debe revisarse la coherencia entre producto o servicio, proceso, capacidad instalada, avances y plan operativo.
En el componente legal, aunque el plan relaciona permisos y requisitos aplicables al sector, tales como notificación sanitaria, certificado de bomberos, uso de suelos, registro de marca, BPM, concepto sanitario, SG-SST, RUT, registro mercantil y facturación electrónica, la información presentada es general y no desvirtúa las debilidades identificadas en los demás componentes. En el componente financiero, si bien el plan reporta una TIR de 28,5% y un VPN de $232.854.716, el mismo informe advierte que la aceleración de ventas y el crecimiento proyectado carecen de sustento operativo y comercial documentado, especialmente en capacidad instalada, infraestructura, alianzas comerciales, estrategia de mercadeo y detalle de gastos e imprevistos. Conforme a los criterios de evaluación del Fondo Emprender, debe verificarse la coherencia entre costos y gastos, necesidades, requerimientos, valor del proyecto y su conexión con la operación propuesta.
En el componente de impacto, aunque se plantea generación de ingresos y 7 puestos de trabajo directos, no se documentan de manera suficiente las externalidades ambientales, sociales o comunitarias, ni los mecanismos de inclusión de población vulnerable, ni la contribución cuantificada al desarrollo territorial. Los criterios de evaluación aplicables exigen revisar indicadores medibles, metas realistas de empleo y sostenibilidad en el tiempo. En consecuencia, la observación no desvirtúa los vacíos identificados en la evaluación integral del plan.
CONCLUSIÓN: Tras el análisis de cada uno de los puntos señalados por el emprendedor, se concluye que las observaciones presentadas no aportan elementos técnicos suficientes que justifiquen una modificación del puntaje ni del concepto de evaluación asignado al proyecto OLÜ GELATO (ID 111676). El puntaje normalizado de 54,46 y el concepto de No viable se sustentan en la aplicación de la herramienta oficial de evaluación del Fondo Emprender, conforme a las 22 variables establecidas para la línea Crear. Las observaciones del emprendedor, si bien en algunos casos presentan información complementaria valiosa, corresponden en su mayoría a: (a) información que no constaba en el plan radicado, (b) reformulaciones posteriores al cierre de la convocatoria, o (c) reinterpretaciones de las recomendaciones de mejora como descalificaciones. Se reitera que la evaluación califica lo contenido en el documento radicado ante el Fondo Emprender, no la capacidad real del emprendedor ni documentación externa. Por lo anterior, SE MANTIENE LA EVALUACIÓN en todos sus términos.</t>
  </si>
  <si>
    <t xml:space="preserve">Nombre de Plan de Negocio: Psicohealing: Salud y Bienestar  Yo, Nandy Tatiana Carrillo Figueroa, con cédula de ciudadanía No. 1.015.415.046, actuando en calidad de emprendedora líder de la iniciativa, me permito presentar solicitud formal de reevaluación técnica en los siguientes términos:  De manera atenta, solicito la revisión detallada y de fondo del informe de evaluación, toda vez que no estoy de acuerdo con el puntaje de 76,02, puesto que los argumentos de mejora solicitados se encuentran debidamente sustentados en los siguientes apartados del plan de negocio:  COMPONENTE COMERCIAL  Sustentación de la Demanda: El informe indica: Fortalecer la sustentación del problema mediante estadísticas que evidencien la demanda. No obstante, en el ítem 14. Avances del proyecto (el cual se encuentra en el archivo Excel del proyecto), se certifica una validación comercial real con un flujo histórico de 50 a 60 sesiones mensuales. Esta tracción operativa, junto con la caracterización del ítem 1. ¿Quién es el cliente de su iniciativa? (el cual se encuentra en el archivo Excel del proyecto), constituye la evidencia primaria más sólida de la demanda en el segmento objetivo.  Análisis Competitivo (IPS/ARL): El informe indica: Ampliar el análisis competitivo incorporando actores institucionales como ARL e IPS. Según el ítem 3. ¿Quién es la competencia? (el cual se encuentra en el archivo Excel del proyecto), Psicohealing se posiciona como una alternativa especializada para cubrir el vacío de agilidad que las IPS y ARL no ofrecen. Nuestra diferenciación en nichos de identidad de género y ansiedad es un factor crítico de éxito detallado en la propuesta de valor.  COMPONENTE TÉCNICO  Propuesta de Valor: El informe indica: Profundizar en la propuesta de valor diferenciadora. Esta información se encuentra detallada en el ítem 4. Descripción del proyecto (el cual se encuentra en el archivo Excel del proyecto), donde se explica que el modelo híbrido es una herramienta de adherencia terapéutica diseñada para la flexibilidad del cliente profesional.  Mapa de Actores: El informe indica: Construir y fortalecer un mapa de actores estratégicos. El proyecto ya gestiona convenios estratégicos con instituciones educativas (colegios), alcaldías locales y empresas privadas. Aunque el ítem 18. Mapa de actores presentó una omisión en su registro formal, esta red de apoyo se sustenta técnicamente en el ítem 7. Trámites legales y el ítem 8. Canales (los cuales se encuentran en el archivo Excel del proyecto), donde se definen las rutas de captación y el cumplimiento normativo para estos aliados.  COMPONENTE FINANCIERO Y DE IMPACTO  Proyecciones de Ventas: El informe indica: Ajustar las proyecciones de demanda inicial considerando la etapa preoperativa. No obstante, en el ítem 9. Proyección de ventas (el cual se encuentra en el archivo Excel del proyecto), se justifica que el proyecto expande una capacidad instalada ya validada históricamente, lo que hace que las metas sean realistas desde el primer mes de ejecución sin requerir una curva de aprendizaje inicial.  Sostenibilidad y Permanencia: El informe indica: Fortalecer metas de sostenibilidad y permanencia. Tal como se aprecia en el Modelo Financiero (el cual se encuentra en el archivo Excel del proyecto), el modelo es financieramente robusto, presentando una TIR del 29% y un Valor Presente Neto (VPN) de $52.450.846, lo que ratifica la viabilidad, rentabilidad y éxito financiero de la iniciativa a largo plazo.  En atención a lo anterior, solicito respetuosamente que:  1.Se revise nuevamente el proyecto y la evaluación sea ajustada, teniendo en cuenta de manera integral los argumentos presentados.  2.Se ajuste el puntaje de la evaluación en caso de encontrarse inconsistencias o apreciaciones que no correspondan con la información registrada en el plan de negocio postulado.  3.Se emita una respuesta de fondo, clara y específica frente a cada uno de los puntos expuestos.  Agradezco su oportuna respuesta  </t>
  </si>
  <si>
    <t xml:space="preserve">ID Proyecto: 111690 
Nombre del proyecto: PSICOHEALING: SALUD Y BIENESTAR 
Convocatoria: 154 - 1C / Emprendimiento Femenino 
Criterio observado: Componente comercial, componente técnico, componente financiero e impacto.
Observación del postulante: El postulante solicita revisar el concepto emitido frente a la sustentación de la demanda, la estructuración del modelo de negocio, la información registrada en el componente técnico, las estrategias de diferenciación frente a otros oferentes, las proyecciones de demanda inicial y el fortalecimiento de actores estratégicos del sector salud y sostenibilidad para la expansión del proyecto.
Resumen de la observación del postulante: Se revisa la observación relacionada con la necesidad de que la formulación del proyecto presente información amplia, clara y verificable, dado que el análisis se realiza con base en lo registrado en el modelo de negocio. También se analiza la pertinencia de fortalecer el componente comercial, precisar la información técnica, ampliar la diferenciación frente a oferentes institucionales o empresariales, ajustar las proyecciones iniciales de demanda considerando la etapa preoperativa y consolidar actores estratégicos que aporten a la sostenibilidad y expansión del proyecto.
Respuesta del evaluador: Revisado nuevamente el plan de negocios y el informe de evaluación, se ratifica el concepto emitido. En el componente comercial, el proyecto identifica una problemática relacionada con salud mental en adultos profesionales de Bogotá y plantea un servicio orientado a la atención de ansiedad, estrés, depresión y bienestar emocional; sin embargo, el informe señaló que la sustentación del problema y de la demanda debe fortalecerse con estadísticas, estudios o información sectorial que evidencien con mayor claridad la magnitud del mercado objetivo. Esta observación se mantiene, dado que la evaluación se realiza exclusivamente con la información registrada en el modelo de negocio y, por tanto, la formulación debe ser completa, clara y suficiente para validar la coherencia del mercado, el cliente, los canales y las ventas proyectadas. 
En el componente técnico, el plan describe un modelo híbrido de atención psicológica, con sesiones presenciales y virtuales, portafolio de servicios, condiciones de confidencialidad y uso de plataformas digitales; no obstante, se ratifica la recomendación de precisar la información técnica y la coherencia entre actividades, tiempos y capacidad de atención, especialmente porque el proyecto depende de una operación organizada para prestar servicios de salud mental con calidad, oportunidad y continuidad. 
Frente al análisis competitivo, el plan identifica competidores privados como Serenamente, Centro Rumbos y Doctoralia, y plantea como diferenciación el modelo híbrido, la atención personalizada y una relación calidad-precio accesible. Sin embargo, el informe de evaluación indicó que debe ampliarse el análisis incorporando oferentes institucionales como ARL e IPS, dado que estos actores también inciden en la dinámica del sector y pueden representar alternativas de atención para el cliente objetivo. Por tanto, se mantiene la necesidad de estructurar estrategias claras de diferenciación frente a estos oferentes y frente a empresas de mayor alcance que ya prestan servicios similares. 
En el componente financiero, se ratifica que la estructura es organizada y coherente con el alcance del proyecto, incluyendo costos fijos, costos variables, arriendo de consultorio, servicios públicos, software, adecuaciones, mobiliario y recurso humano. No obstante, el informe recomendó ajustar las proyecciones iniciales de demanda considerando la etapa preoperativa y los tiempos reales de posicionamiento del servicio, dado que el plan registra ventas desde los primeros meses y proyecta crecimiento de sesiones con base en la expansión de capacidad instalada. 
Respecto al impacto, se ratifica que el proyecto presenta aportes positivos en salud mental, digitalización de procesos, sostenibilidad ambiental y uso de herramientas tecnológicas. Así mismo, se evidencia validación inicial mediante atención mensual de entre 50 y 60 sesiones y una base de clientes interesada. Sin embargo, se mantiene como oportunidad de mejora la consolidación de un mapa de actores estratégicos del sector salud y del ecosistema empresarial que apoyen la sostenibilidad, remisión, articulación institucional y expansión del proyecto. 
De acuerdo con los criterios de evaluación del Fondo Emprender, el análisis debe verificar la coherencia integral entre mercado objetivo, problema, canales, ventas, proceso técnico, capacidad instalada, costos, gastos, recursos solicitados, indicadores e impacto. En este sentido, la observación presentada no aporta elementos nuevos que modifiquen el resultado de la evaluación, sino que confirma las recomendaciones ya incorporadas en el informe frente al fortalecimiento comercial, técnico, financiero y de impacto.
Concepto: Revisado el plan de negocios, se encuentra que el concepto emitido es acorde con lo identificado inicialmente en la evaluación. El proyecto conserva concepto VIABLE, con recomendaciones de mejora orientadas a fortalecer la sustentación de la demanda, ampliar el análisis competitivo, precisar la diferenciación del servicio, ajustar las proyecciones iniciales de demanda y consolidar actores estratégicos para la sostenibilidad y expansión del proyecto. 
Efecto: Se ratifica el concepto y el puntaje asignado. 
</t>
  </si>
  <si>
    <t xml:space="preserve">Cordial saludo, me dirijo de manera respetuosa a ustedes pidiendo una revisión y reevaluación de mi proyecto, puesto que considero que el puntaje no es correcto, ya que es la segunda vez  que aplico al fondo y tuve en cuenta todas y cada una de las recomendaciones y observaciones que me hicieron anteriormente,basándonos en eso y teniendo en cuenta que en mi primera presentación del proyecto tuve un puntaje de 65,59 y segui al pie de la letra sus recomendacones para esta segunda presentacion del proyecto, no se justifica que 1. Mi puntaje fuera mucho más bajo de 57,32. y 2. que  las recomendaciones escritas en el siguiente informe no concuerden ya que cumplo con todo lo solicitado para la viabilidad y cumplimiento de mi proyecto, quedo atenta a su respuesta, muchas gracias. </t>
  </si>
  <si>
    <t xml:space="preserve">ID Proyecto: 111698 
Nombre del proyecto: BY Valeria Picco 
Convocatoria: 154 - 1C / Emprendimiento Femenino 
Criterio observado: Coherencia integral entre la definición de la demanda, el enfoque comercial, la capacidad instalada, el componente financiero, el equipo de trabajo, las proyecciones planteadas y la inversión solicitada. En el informe de evaluación se identificaron debilidades relevantes en los componentes financiero, comercial y de impacto, así como una brecha significativa entre la operación real del negocio y las proyecciones formuladas. 
Observación del postulante: El postulante manifiesta inconformidad frente al puntaje y concepto emitido, solicitando la revisión de los componentes evaluados y de las observaciones relacionadas con la demanda, el enfoque comercial, la capacidad instalada, el componente financiero, el equipo de trabajo y la inversión solicitada.
Resumen de la observación del postulante: El postulante solicita reconsiderar la evaluación del plan de negocios, argumentando que el proyecto cuenta con condiciones para su ejecución. No obstante, la revisión mantiene que, tal como está formulado actualmente, existen incoherencias entre los diferentes componentes del proyecto, especialmente entre la operación real, la demanda estimada, las metas de producción, las proyecciones financieras, el equipo de trabajo y los recursos solicitados al Fondo Emprender.
Respuesta del evaluador: Señor(a) postulante, cordial saludo. Revisada la observación presentada frente al informe de evaluación del proyecto 111698, se ratifica el puntaje asignado y el concepto emitido, teniendo en cuenta que el análisis integral del plan de negocios evidencia incoherencias entre los diferentes componentes, tal como se encuentra formulado actualmente. 
En el componente comercial se reconocen avances en la identidad de marca, el uso de canales digitales y la validación inicial del mercado; sin embargo, la definición del cliente se plantea de manera amplia a nivel nacional, mientras que la operación real se concentra principalmente en Montería y en círculos cercanos a la emprendedora. Esta situación genera una brecha entre el mercado potencial descrito y la capacidad real de atención del negocio en su etapa actual, por lo que se requiere ajustar la definición de la demanda y el enfoque comercial hacia un mercado objetivo más claro, medible y coherente con la operación real del proyecto. 
En el componente técnico se identificó que la operación depende casi totalmente de la emprendedora, lo cual restringe la capacidad de producción y limita la posibilidad de escalar el negocio en el corto plazo. Así mismo, la capacidad instalada y el plan operativo plantean escenarios de crecimiento que no se corresponden plenamente con la realidad del proceso artesanal ni con la disponibilidad de mano de obra. Por tanto, se mantiene la necesidad de redimensionar la capacidad instalada, el plan operativo y las metas productivas, de manera que guarden relación con la estructura operativa real del negocio. 
En el componente financiero se evidencian las principales debilidades del proyecto, dado que las proyecciones de ventas plantean un crecimiento acelerado que no está suficientemente respaldado por el histórico de ingresos, la capacidad artesanal real ni el equipo de trabajo disponible. Además, los costos y gastos no reflejan de manera completa las exigencias del proceso productivo, lo que puede generar una sobreestimación de la rentabilidad. En este sentido, la solicitud al Fondo Emprender por valor de $71.651.652 resulta desproporcionada frente a la escala real del negocio y sus indicadores operativos, por lo cual se requiere una reformulación del componente financiero que articule ventas, costos, capacidad instalada, equipo de trabajo e inversión solicitada. 
De igual manera, en el componente de impacto se identificó que las metas de generación de empleo y sostenibilidad económica se encuentran sobredimensionadas frente a la realidad del negocio, y que no se plantean indicadores claros y verificables para medir el impacto social, ambiental y productivo. Esta situación afecta la consistencia general del modelo y refuerza la necesidad de ajustar las proyecciones y los indicadores a una estructura progresiva, medible y sostenible. 
En consecuencia, conforme a los criterios de evaluación aplicables al Fondo Emprender, el plan de negocios debe presentar información coherente, verificable y articulada entre sus componentes comercial, técnico, legal, financiero, operativo y de impacto. Para fortalecer la viabilidad del proyecto, es necesario realizar ajustes en la definición de la demanda y el enfoque comercial, así como en el componente financiero, la capacidad instalada y el equipo de trabajo, de manera que exista una relación clara y coherente entre la estructura operativa del negocio, las proyecciones planteadas y la inversión solicitada. 
Concepto: Revisada la observación presentada por el postulante, se encuentra que el concepto emitido es acorde con lo evidenciado inicialmente en el informe de evaluación. El plan de negocios presenta potencial de mejora; sin embargo, en su formulación actual persisten incoherencias entre la demanda, la capacidad instalada, el componente financiero, el equipo de trabajo, las proyecciones y la inversión solicitada. Por tanto, se mantiene la calificación final de 57,32 y el concepto de NO VIABLE. 
Efecto: Se ratifica el concepto y el puntaje asignado.
</t>
  </si>
  <si>
    <t>Muy buenas tardes, de acuerdo al informe de evaluación del proyecto en la sección de conclusiones la calificación del final del plan de negocio es 87.97, pero en la parte superior y en el informe de evaluación que aparece en la plataforma del fondo emprender es de 85.05, de acuerdo a esto solicito muy amablemente se coloque el puntaje indicado que es de 87.97 de acuerdo a las conclusiones emitidas en el informe, agradezco su atención.</t>
  </si>
  <si>
    <t>Proyecto: 111816.
Nombre del proyecto: OPTICA IRIS DE LA GUAJIRA.
Convocatoria: 154 - 1C / Emprendimiento femenino.
Criterio observado: Calificación final del plan de negocios.
Observación del postulante: El postulante solicita la revisión del puntaje asignado al plan de negocios.
Resumen de la observación: Se revisa la calificación otorgada al proyecto, con el fin de verificar la correspondencia entre el archivo de calificación, el concepto de evaluación y el puntaje final registrado.
Respuesta del evaluador: Revisada la observación presentada y contrastada la información con el archivo de calificación del proyecto, se evidencia la procedencia del ajuste del puntaje. En consecuencia, conforme a los criterios de evaluación aplicables al Fondo Emprender y a la normatividad vigente, incluidos los acuerdos y disposiciones que regulan la evaluación, calificación y financiación de planes de negocio, se ajusta la calificación final del proyecto a 88,45.
El ajuste obedece a la revisión del archivo de calificación y no modifica el concepto de viabilidad del proyecto, dado que el plan de negocios mantiene condiciones favorables en sus componentes comercial, técnico, legal, financiero y de impacto.
Concepto: Se acepta la observación y se ajusta el puntaje final del proyecto.
Efecto: Se ajusta el puntaje final a 88,45 y se mantiene el concepto de evaluación VIABLE.</t>
  </si>
  <si>
    <t xml:space="preserve">COMITÉ EVALUADOR FONDO EMPRENDER - SENA ASUNTO: Sustentación de observaciones y Justificación para Reajuste de Puntaje PROYECTO: SERENITY SPA (ID 111841) CONVOCATORIA: 154 - 1C / Emprendimiento Femenino PUNTAJE ACTUAL: 71.44 Respetados evaluadores, En el marco del proceso de evaluación del proyecto SERENITY SPA, presento formalmente los argumentos técnicos y las acciones de mejora implementadas en el plan de negocios actual.  mejora está plenamente integrada en la estructura del proyecto. 1. Fortalecimiento de Metas de Empleo y Sostenibilidad Integral El proyecto ha redefinido sus metas de impacto social y ambiental con indicadores claros de crecimiento y permanencia. Se proyecta una generación de empleo directo escalable: 3 empleos directos en el año 1, 4 en el año 2 y 5 empleos al año 5. Este crecimiento está respaldado por la capacidad instalada y la demanda proyectada en el estudio de mercado. En materia de Sostenibilidad Ambiental, Serenity Spa ha establecido un sistema de gestión basado en cuatro ejes medibles: •Eficiencia de Recursos: Reducción anual del consumo de energía y agua mediante protocolos de ahorro. •Economía Circular: Uso de insumos biodegradables y reutilizables en un 100% de la operación técnica. •Gestión de Residuos: Manejo técnico de desechos químicos y biológicos según normativa de salud. •Impacto Social: Realización de campañas de bienestar y autocuidado para la comunidad local. Estos indicadores garantizan que la empresa sea responsable y sostenible financieramente a través de la fidelización y recurrencia de clientes. 2. Escalabilidad de la Estrategia Comercial Digital Para acelerar la captación del mercado objetivo, se ha diseñado una estrategia de Marketing Digital Segmentado con enfoque en la ciudad de Villavicencio. La inversión se centrará en campañas pagas (Ads) dirigidas a un nicho específico: hombres y mujeres entre 22 y 55 años con intereses validados en salud preventiva y estética. •Enfoque de Contenido: Posicionamiento de marca mediante contenido educativo y promociones estratégicas. •Métricas de Control: El plan incluye el seguimiento riguroso de métricas de alcance, interacción, tasa de conversión y retención, permitiendo ajustes en tiempo real para optimizar el presupuesto comercial y garantizar el cumplimiento de las metas de ventas. 3. Mitigación de Riesgos y Ruta de Formalización Legal Reconocemos la importancia de la formalización como pilar de la confianza. Aunque contamos con una trayectoria profesional sólida y bioseguridad garantizada, el plan de negocios actual detalla la Ruta de Formalización Operativa previa al inicio de actividades apoyadas por el Fondo. Actualmente, se adelantan las gestiones de validación de uso de suelo, cumplimiento de requisitos ante el cuerpo de bomberos y trámites de habilitación con la Secretaría de Salud. La constitución jurídica y registro ante Cámara de Comercio se ejecutarán inmediatamente tras la viabilidad, asegurando que la operación cumpla con todos los requerimientos tributarios, laborales y contables (facturación formal y nómina legal), eliminando cualquier riesgo sancionatorio. 4. Estrategias de Fidelización y Recurrencia (LTV) Para fortalecer la estabilidad de ingresos, Serenity Spa implementará un modelo de Ingresos Recurrentes. Esto incluye: •Membresías y Paquetes: Programas mensuales que incentivan la continuidad de tratamientos de recuperación física y estética. •Beneficios Exclusivos: Tarifas preferenciales, prioridad de agenda y promociones especiales para miembros. •Relacionamiento Emocional: Programas de referidos y beneficios por lealtad (como obsequios en meses de cumpleaños), lo cual reduce el costo de adquisición de clientes y fortalece el posicionamiento de la marca como un espacio de atención humana y personalizada. 5. Estandarización de Protocolos y Calidad Técnica Se ha documentado y estandarizado el 100% de los procesos técnicos para facilitar el crecimiento del equipo de trabajo sin perder la calidad del servicio. •Trazabilidad: Implementación de formatos de consentimiento informado y fichas de seguimiento tipo historia clínica para cada usuario. Esto garantiza transparencia y seguridad en servicios como limpiezas faciales y descargas musculares. •Mejora Continua: Este sistema de registro permite identificar la evolución de cada paciente y tomar decisiones basadas en datos para optimizar los tratamientos. La estandarización asegura que cualquier nuevo colaborador pueda integrarse bajo los mismos niveles de profesionalismo y bioseguridad exigidos por el sector. </t>
  </si>
  <si>
    <t>PROYECTO
111841
NOMBRE DEL PROYECTO
SERENITY SPA
CONVOCATORIA
154 – 1C / Emprendimiento Femenino
CRITERIO OBSERVADO
Impacto, sostenibilidad, estrategia comercial, gestión del riesgo y calidad técnica del plan de negocios.
OBSERVACIÓN DEL POSTULANTE
La postulante presenta sustentación técnica y acciones de mejora orientadas al fortalecimiento del impacto social y ambiental, escalabilidad comercial, formalización legal, fidelización de clientes y estandarización de procesos, solicitando la reconsideración del puntaje obtenido.
RESUMEN DE LA OBSERVACIÓN
La observación se fundamenta en la ampliación y ajuste de información relacionada con metas de empleo, sostenibilidad integral, estrategia de marketing digital, ruta de formalización jurídica, modelo de ingresos recurrentes y estandarización de protocolos técnicos, argumentando que dichos elementos justifican un reajuste del puntaje asignado.
RESPUESTA DEL EVALUADOR
Revisada nuevamente la observación presentada, se precisa que la evaluación del plan de negocios se realizó con base exclusiva en la información suministrada dentro de los plazos y condiciones establecidos en la convocatoria. Las precisiones, ampliaciones y ajustes expuestos por la postulante corresponden a información adicional o a modificaciones posteriores al cierre de la etapa de evaluación, las cuales no pueden ser consideradas en esta fase del proceso.
Así mismo, se mantiene que las deficiencias señaladas en el informe de evaluación continúan vigentes, en tanto los aspectos observados ya fueron analizados conforme a los criterios técnicos, comerciales, organizacionales, legales, financieros y de impacto definidos por el Fondo Emprender. En consecuencia, no se evidencian elementos nuevos ni soportes adicionales válidos que permitan desvirtuar las conclusiones del informe ni modificar la valoración asignada.
La evaluación se ajusta a la normatividad y lineamientos vigentes del Fondo Emprender, los cuales establecen que en la etapa de respuesta a observaciones no es procedente incorporar nueva información ni realizar ajustes al plan de negocios que impliquen una reconfiguración de los supuestos evaluados.
Concepto
No procede la observación del postulante. Se ratifica el concepto emitido en el informe de evaluación.
Efecto
Se mantiene el puntaje y el concepto inicialmente otorgados.</t>
  </si>
  <si>
    <t xml:space="preserve">Buen día. En relación con las observaciones realizadas, me permito precisar que el proyecto presentado ya cumple con los criterios de sustento cuantitativo, coherencia operativa y medición del impacto, de la siguiente manera:  1. Planteamiento del problema: El documento incluye elementos cuantitativos que respaldan la necesidad identificada, tales como la referencia a la reducción en el tamaño de los hogares en Colombia, basada en información del DANE, lo cual sustenta la tendencia hacia espacios más compactos y la necesidad de soluciones funcionales. Asimismo, se contextualiza el comportamiento del consumidor y las dinámicas del mercado, evidenciando problemáticas reales como la baja calidad, incumplimientos y limitaciones en la oferta de mobiliario accesible. Por tanto, el problema se encuentra soportado tanto en tendencias estructurales como en condiciones del mercado.  2. Proyección de ventas y capacidad instalada: La proyección de ventas fue planteada bajo un esquema de crecimiento progresivo, iniciando con niveles bajos de producción y aumentando gradualmente en función de la consolidación del emprendimiento. Si bien la operación inicia con una sola persona, la proyección contempla la optimización de procesos productivos, estandarización y uso de herramientas tecnológicas, lo que permite mejorar la productividad sin requerir incrementos proporcionales en mano de obra. En este sentido, la proyección es coherente con un modelo de producción eficiente y escalable propio de emprendimientos de base productiva.  3. Componente de impacto: El proyecto define metas concretas y medibles en los ámbitos económico, ambiental, social y tecnológico. Se establecen indicadores claros como número de empleos generados, porcentaje de compras locales, nivel de aprovechamiento de residuos, vinculación de talento y nivel de digitalización de los procesos. Estas metas, aunque parten de una fase inicial (emprendimiento en etapa temprana), permiten su seguimiento y verificación en el tiempo, dado que están expresadas en términos cuantificables (porcentajes, número de beneficiarios y niveles de adopción tecnológica).  En consecuencia, se considera que el proyecto cumple con los criterios de evaluación establecidos, al contar con sustento técnico, coherencia entre sus componentes y definición de indicadores de impacto verificables. Por lo anterior, se solicita respetuosamente la revisión y reconsideración de la calificación otorgada.  Muchas gracias. </t>
  </si>
  <si>
    <t xml:space="preserve">ID Proyecto: 111859
Nombre del proyecto: HabitArte Mobiliario
Convocatoria: 154 – 1C / Emprendimiento Femenino
Criterio observado: Planteamiento del problema, proyección de ventas y capacidad instalada, y componente de impacto.
Observación del postulante
El postulante manifiesta que: El planteamiento del problema se sustenta en tendencias estructurales del mercado, como la reducción del tamaño de los hogares y la necesidad de mobiliario funcional ante problemas de baja calidad, incumplimientos y oferta limitada. La proyección de ventas contempla un crecimiento progresivo mediante optimización de procesos y uso de tecnología, logrando eficiencia sin incrementos proporcionales de mano de obra. El componente de impacto define metas claras y medibles en los ámbitos económico, ambiental, social y tecnológico.
Resumen de la observación del postulante
El postulante solicita reconsiderar la evaluación, argumentando que el plan sí incorpora análisis de tendencias de mercado, eficiencia operativa basada en tecnología y una definición estructurada de impactos con metas medibles.
Respuesta del evaluador
Planteamiento del problema: Se ratifica la evaluación inicial. Revisado el plan de negocios, la problemática identificada se centra en la dificultad de los hogares de estratos medios de Medellín y el Valle de Aburrá para acceder a mobiliario que combine diseño, calidad y practicidad, debido a la existencia de opciones económicas poco duraderas o soluciones personalizadas de alto costo. Sin embargo, dicha formulación no guarda una relación directa ni suficientemente sustentada con la tendencia de reducción del tamaño de los hogares en Colombia ni con la necesidad de soluciones para espacios más compactos. Adicionalmente, aunque se presentan cifras sobre el crecimiento de la demanda de vivienda en Medellín, no se evidencia un análisis cuantitativo específico del comportamiento de la oferta de mobiliario que cumpla con las características señaladas.
Proyección de ventas y capacidad instalada: Se ratifica la evaluación. En la documentación revisada no se evidencia información detallada sobre estrategias de optimización de procesos productivos, estandarización ni uso de herramientas tecnológicas que permitan justificar un incremento de la productividad sin aumentos proporcionales en la mano de obra. Asimismo, no se encuentra claramente definida la capacidad instalada del proyecto a partir del segundo año, lo cual genera inconsistencias frente a la proyección de ventas planteada.
Componente de impacto: La observación es procedente. Tras la revisión, se reconoce un ajuste en este componente, incorporando mayor claridad en las metas planteadas, lo que permite mejorar la consistencia del análisis de impacto económico, ambiental, social y tecnológico del proyecto.
Las respuestas se fundamentan en los criterios de evaluación del Fondo Emprender, los lineamientos técnicos establecidos para la formulación y evaluación de planes de negocio, y las recomendaciones consignadas en el Informe de Evaluación, en concordancia con la normatividad vigente del programa.
Concepto
Para los criterios de planteamiento del problema y proyección de ventas y capacidad instalada, se ratifica el concepto emitido inicialmente en la evaluación. Para el componente de impacto, se ajusta el concepto tras la revisión de la observación presentada.
Efecto
Se ratifica el concepto y el puntaje en las observaciones 1 y 2. Se modifica el concepto del componente de impacto, lo cual ajusta el puntaje final del proyecto a 95,35.
</t>
  </si>
  <si>
    <t>Señores SERVICIO NACIONAL DE APRENDIZAJE – SENA FONDO EMPRENDER Comité Evaluador Convocatoria Emprendimiento Femenino  Asunto: Derecho de petición – Solicitud de reconsideración y revisión del puntaje asignado al proyecto “Sazón de los Abuelos” – Victoria, Caldas.  Yo, Grace Nohelia Triana Fernández, identificada conforme a los registros de postulación de la convocatoria, actuando en calidad de emprendedora y representante del proyecto “Sazón de los Abuelos”, de manera respetuosa y en ejercicio del derecho fundamental de petición consagrado en el artículo 23 de la Constitución Política de Colombia y la Ley 1755 de 2015, me permito solicitar la reconsideración y revisión técnica del puntaje asignado dentro del proceso de evaluación de la Convocatoria Emprendimiento Femenino, con fundamento en los siguientes:  HECHOS  El proyecto “Sazón de los Abuelos” fue formulado como una iniciativa gastronómica orientada al fortalecimiento de la economía local del municipio de Victoria, Caldas, mediante la oferta de comida tradicional con identidad regional, enfoque saludable, generación de empleo femenino e integración de herramientas tecnológicas aplicadas al turismo y la experiencia del cliente. Dentro del proceso de evaluación, el proyecto obtuvo concepto de VIABILIDAD, alcanzando una calificación de 86,81 puntos, evidenciando que la propuesta cumple criterios técnicos, financieros, comerciales y operativos suficientes para ser considerada sostenible y pertinente. El informe técnico de evaluación reconoce expresamente fortalezas relacionadas con: la estructura operativa y funcional del restaurante, la coherencia de la propuesta comercial, la expectativa favorable de rentabilidad, la generación de impacto económico y social, la pertinencia territorial de la iniciativa, y la capacidad del proyecto para responder a necesidades identificadas en el municipio de Victoria, Caldas. Así mismo, el resultado de evaluación evidencia indicadores financieros positivos, incluyendo una Tasa Interna de Retorno favorable, lo cual demuestra sostenibilidad y proyección de crecimiento del modelo de negocio presentado. No obstante, se evidencia que algunos componentes asociados a innovación tecnológica y fortalecimiento turístico no fueron valorados integralmente dentro de la ponderación final, particularmente la implementación de herramientas de visualización 3D y experiencia digital aplicada al menú gastronómico del establecimiento. La integración de gafas 3D y herramientas digitales inmersivas hace parte de una estrategia estructurada de innovación comercial y turística orientada a fortalecer la competitividad del restaurante y generar diferenciación frente a la oferta gastronómica tradicional existente en la región.  ANÁLISIS FRENTE AL RESULTADO DE EVALUACIÓN  Es importante resaltar que el informe técnico reconoce expresamente la viabilidad general del proyecto, así como aspectos favorables relacionados con la estructura operativa, el enfoque comercial, la sostenibilidad financiera y el impacto territorial de la iniciativa.  En este sentido, las observaciones formuladas dentro del proceso evaluativo corresponden principalmente a oportunidades de fortalecimiento metodológico y ampliación de soportes técnicos, mas no a debilidades estructurales que comprometan la viabilidad del proyecto.  Por lo anterior, respetuosamente se considera que algunos componentes asociados a innovación tecnológica, diferenciación comercial y fortalecimiento turístico pueden ser objeto de una valoración adicional dentro de la ponderación final, especialmente frente a la incorporación de herramientas inmersivas y de visualización digital orientadas a mejorar la experiencia gastronómica y turística del municipio.  FUNDAMENTOS TÉCNICOS Y DE RECONSIDERACIÓN  El componente tecnológico incorporado en el proyecto no corresponde a un elemento accesorio ni decorativo. Por el contrario, constituye una estrategia de innovación tecnológica aplicada al fortalecimiento comercial, turístico y experiencial del modelo de negocio.  La implementación de visualización 3D y herramientas digitales tiene como finalidad:  modernizar la experiencia del consumidor, fortalecer la interacción cliente-producto, mejorar la presentación comercial de los platos típicos de la región, generar diferenciación frente a otros establecimientos gastronómicos, atraer visitantes y turistas, y posicionar al municipio de Victoria, Caldas, como un territorio que integra tradición gastronómica e innovación tecnológica.  Esta herramienta permitirá que clientes y turistas puedan visualizar de manera interactiva:  los platos típicos ofrecidos, ingredientes y preparaciones tradicionales, experiencias gastronómicas inmersivas, y elementos culturales asociados a la identidad culinaria regional.  El proyecto busca integrar tecnología aplicada al turismo gastronómico rural, alineándose con tendencias actuales de:  transformación digital, innovación en servicios, marketing experiencial, apropiación tecnológica, turismo interactivo, y fortalecimiento de economías locales mediante experiencias diferenciales.  Adicionalmente, debe resaltarse que:  la inversión tecnológica planteada no compromete la estabilidad financiera del proyecto, no afecta la sostenibilidad operativa, y se encuentra articulada directamente con la estrategia de comercialización y posicionamiento turístico.  Por el contrario, fortalece:  la competitividad del establecimiento, la visibilidad comercial, la experiencia del usuario, el potencial de atracción turística, y el valor agregado del servicio gastronómico ofrecido.  Así mismo, el proyecto genera impactos relevantes en:  empleo femenino, fortalecimiento económico local, dinamización del turismo regional, rescate de la gastronomía tradicional, compra de insumos a productores locales, y promoción de procesos sostenibles y culturalmente responsables.  SOLICITUDES  Con fundamento en lo anteriormente expuesto, respetuosamente solicito:  Se realice la reconsideración y revisión técnica del puntaje asignado al proyecto “Sazón de los Abuelos”. Se reevalúe el componente de innovación tecnológica, comercial y turística asociado a la implementación de herramientas de visualización 3D y experiencia digital gastronómica. Se reconozca la incorporación de gafas 3D y herramientas inmersivas como una estrategia de transformación digital e innovación aplicada al fortalecimiento del turismo gastronómico rural. Se valore integralmente el impacto territorial, comercial y tecnológico del proyecto dentro de la ponderación final de evaluación. Se considere que las observaciones formuladas corresponden principalmente a oportunidades de fortalecimiento metodológico y no a debilidades estructurales que afecten la viabilidad del proyecto. Se reconsidere la asignación del puntaje otorgado, teniendo en cuenta la pertinencia, sostenibilidad, innovación e impacto social y económico de la iniciativa presentada.  CONSIDERACIONES FINALES  El proyecto “Sazón de los Abuelos” representa una propuesta integral que combina:  tradición gastronómica, identidad cultural, innovación tecnológica, fortalecimiento turístico, generación de empleo femenino, y desarrollo económico local.  La incorporación de herramientas de experiencia inmersiva y visualización digital constituye una estrategia innovadora orientada a fortalecer la competitividad del restaurante y aportar valor agregado al municipio de Victoria, Caldas, mediante nuevas dinámicas de turismo gastronómico y apropiación tecnológica en contextos rurales.  Por lo anterior, solicito respetuosamente se revise y reconsidere el puntaje asignado, valorando integralmente los componentes tecnológicos, comerciales, turísticos y de innovación incorporados dentro de la propuesta presentada.  Cordialmente,  Grace Nohelia Triana Fernández Emprendedora – Proyecto “Sazón de los Abuelos” Victoria, Caldas Convocatoria Emprendimiento Femenino – Fondo Emprender SENA</t>
  </si>
  <si>
    <t xml:space="preserve">ID Proyecto: 111888
Nombre del proyecto: RESTAURANTE SAZON DE LOS ABUELOS
Convocatoria: 154 - 1C / EMPRENDIMIENTO FEMENINO
Sector: ALOJAMIENTO_Y_SERVICIOS_DE_COMIDA
Departamento/Municipio: CALDAS - VICTORIA
Puntaje: 86,81
Concepto de evaluación: VIABLE 
Criterio observado:
Componente de innovación tecnológica, estrategia comercial/turística e inversión asociada a gafas 3D y software de realidad virtual.
Observación del postulante:
La postulante solicita la reconsideración del puntaje asignado al proyecto, argumentando que el componente de visualización 3D, herramientas digitales inmersivas y experiencia gastronómica interactiva constituye una estrategia de innovación tecnológica, comercial y turística que fortalece la diferenciación del restaurante y el posicionamiento del municipio de Victoria, Caldas.
Resumen de la observación del postulante:
La solicitud plantea que la inversión en gafas 3D y herramientas inmersivas debe ser valorada como un componente de transformación digital aplicado al turismo gastronómico rural, por su aporte a la experiencia del cliente, al posicionamiento comercial, a la promoción de la gastronomía regional y a la generación de valor agregado para el territorio.
Respuesta del evaluador:
Señor(a) postulante, cordial saludo.
En atención a la observación presentada, se realizó nuevamente la revisión del plan de negocios y del informe de evaluación del proyecto RESTAURANTE SAZON DE LOS ABUELOS. Se reconoce que el plan incorpora dentro de su propuesta de valor un componente de innovación tecnológica asociado a herramientas digitales, experiencias inmersivas, visualización interactiva de platos, storytelling gastronómico y menú interactivo con visualización 3D, orientado a fortalecer la experiencia del cliente y la diferenciación comercial del restaurante. 
No obstante, el informe de evaluación ya había identificado dicho componente y no desconoció su existencia; por el contrario, señaló que la inversión de 9 millones de pesos en gafas 3D y software de realidad virtual requería una justificación más sólida frente a las prioridades operativas iniciales del restaurante, especialmente en relación con su aporte comercial, frecuencia real de uso, incidencia en el incremento de ventas y retorno esperado. 
De igual manera, aunque el plan contempla canales como punto físico, domicilios, WhatsApp Business, perifoneo, volantes, redes sociales, Meta Ads, Google Maps y alianzas con actores turísticos, el informe precisó que era necesario priorizar dichos canales según su capacidad real de conversión y definir metas más concretas para respaldar la proyección de crecimiento. 
Asimismo, el informe indicó que los impactos económicos, sociales, ambientales y tecnológicos planteados son pertinentes, pero requieren mayor precisión en la forma de medición y verificación durante la ejecución, incluyendo indicadores específicos para ventas por canal digital, clientes recurrentes, articulación con aliados, compras locales y otros resultados esperados. 
En cuanto a la naturaleza de la inversión, se tiene presente que dentro de los fines financiables citados en respuestas institucionales se incluyen, entre otros, adquisición de maquinaria, equipos y software, así como recursos necesarios para operar el plan de negocio y garantizar el funcionamiento de la empresa; sin embargo, para efectos de la evaluación, no basta con que un elemento pueda estar relacionado con la operación o la comercialización, sino que debe estar suficientemente sustentado en su pertinencia, prioridad, uso, impacto esperado y coherencia financiera dentro del modelo de negocio. 
Por lo anterior, la observación no aporta elementos nuevos que permitan modificar la valoración inicial, dado que el componente tecnológico fue considerado en el análisis, pero se mantuvo como oportunidad de mejora por falta de mayor soporte técnico, comercial y financiero. En consecuencia, el puntaje asignado refleja la evaluación integral del proyecto conforme a la información registrada en el plan de negocios y al análisis técnico efectuado en los componentes comercial, técnico, legal, financiero e impacto. 
Concepto:
Revisado nuevamente el plan de negocios y la observación presentada, se encuentra que el concepto emitido es acorde con lo identificado inicialmente en la evaluación. El proyecto mantiene condición de VIABLE con puntaje de 86,81; sin embargo, las observaciones sobre el componente tecnológico corresponden a oportunidades de fortalecimiento en la justificación comercial, financiera y de medición de impacto, y no constituyen soporte suficiente para ajustar el puntaje. 
Efecto:
Se ratifica el concepto de evaluación VIABLE y se mantiene el puntaje asignado de 86,81
</t>
  </si>
  <si>
    <t xml:space="preserve">ASUNTO: Recurso de reposición – Convocatoria Fondo Emprender Respetados evaluadores, Por medio del presente interpongo recurso de reposición frente al resultado de NO VIABILIDAD del plan de negocio 111917 presentado en la presente convocatoria “emprendimiento femenino 154”, solicitando respetuosamente la reconsideración del concepto emitido. 1. INCONSISTENCIA EN LA EVALUACIÓN Es importante resaltar que este mismo modelo de negocio fue evaluado en una convocatoria anterior “133 -1C economía emprendimiento femenino”, donde obtuvo concepto de VIABILIDAD. En ese sentido, no se evidencian cambios estructurales negativos que justifiquen una variación en el resultado, lo cual permite identificar una posible inconsistencia en la aplicación de los criterios de evaluación. 2. ESTRUCTURA FINANCIERA Si bien en la evaluación se mencionan observaciones frente a la proyección financiera, es importante aclarar que: * Las cifras presentadas corresponden a estimaciones basadas en la capacidad operativa y el comportamiento esperado del mercado. * La estructura de costos y gastos está alineada con el modelo de prestación de servicios. * El flujo de caja es susceptible de ajustes sin comprometer la viabilidad del proyecto. En este sentido, las observaciones corresponden a oportunidades de mejora y no a limitantes estructurales que afecten la sostenibilidad del negocio. 3. VALIDACIÓN DE MERCADO El proyecto responde a una necesidad creciente en el mercado de servicios contables y financieros, especialmente en el segmento de emprendedores y pequeñas empresas que requieren acompañamiento en procesos de formalización y gestión. Adicionalmente, se cuenta con evidencia de interés y validación preliminar por parte de potenciales clientes, lo cual respalda la pertinencia del modelo. Y así como se menciona en el proyecto actualmente contamos con 5 empresas a las cuales se les presta el servicio y han manifestado una gran aceptación con la nueva modalidad de trabajo incluyendo la IA. 4. PROPUESTA DE VALOR El diferencial del proyecto radica en la integración de servicios contables tradicionales con herramientas digitales, lo que permite: * Mayor eficiencia en la gestión de la información * Acceso a servicios especializados a menor costo * Acompañamiento estratégico en la toma de decisiones Este enfoque no solo responde a las necesidades actuales del mercado, sino que representa una evolución en la forma en que se prestan los servicios contables. 5. SOLICITUD Teniendo en cuenta lo anterior, se solicita respetuosamente la reconsideración del concepto de NO VIABILIDAD, considerando que el proyecto cumple con los criterios técnicos, financieros y comerciales requeridos, y que las observaciones realizadas son susceptibles de ajuste sin afectar su viabilidad.  Cordialmente, </t>
  </si>
  <si>
    <t xml:space="preserve">
Respuesta: 111917
•El puntaje de evaluación se mantiene por las razones expuestas en el informe de evaluación que se reiteran a continuación:
Soluciones Contables DYM se presenta como un modelo de consultoría estratégica que integra herramientas de inteligencia artificial y automatización para la gestión contable y financiera de MiPymes en Medellín y el Valle de Aburrá. Aunque la propuesta menciona plataformas y soluciones tecnológicas, la descripción del mercado objetivo resulta ambigua. No se identifica con claridad si el servicio está dirigido a personas naturales, microempresas o empresas de mayor tamaño, ni se define un nicho específico dispuesto a pagar por los servicios ofertados.
La Emprendedora reclama: Es importante resaltar que este mismo modelo de negocio fue evaluado en una convocatoria anterior “133 -1C economía emprendimiento femenino”, donde obtuvo concepto de VIABILIDAD.
Se aclara que se realizó la evaluación detallada de cada componente y en cada convocatoria el evaluador puede cambiar y leer al detalle la información del proyecto lo que puede indicar una evaluación diferente.
El análisis del proyecto en la convocatoria a 154 evidenció: 
•Insuficiente descripción de propósito de la inversión para un modelo de negocios que busca funcionar con IA 
1.SERVICIOS CONTABLES Y TRIBUTARIOS MENSUALDIGITALIZACIÓN DE INGRESOS, EGRESOS, PRESENTACIÓN E INFORMES CONTABLES Y TRIBUTARIOS. Paquete contable $1.750.005 c/u 
2.SERVICIOS FINANCIEROS MENSUALPROYECCIÓN DE INFORMES, INFORMES FINANCIEROS, VALORACIONES, FORMULACIONES DE PROYECTOS Y CAPACITACIÓN A UNIDADES PRODUCTIVAS. Paquete contable. $1.750.005 c/ 
3.SERVICIOS DE NOMINA MENSUAL PAGO DE NÓMINA, LIQUIDACIONES, SALUD Y PENSIÓN. Paquete contable. $1.350.005 c/u
•No es clara la descripción y alcance de los productos
•No es clara la proyección de precios por servicio, y a qué tipo de cliente están orientados ya que no es lo mismo atender una PyME, una gran empresa, o una persona natural.
• El propósito de la inversión no se encuentra claramente relacionado con un modelo basado en inteligencia artificial, y los indicadores financieros no logran demostrar viabilidad, lo que afecta la credibilidad de las proyecciones y la sostenibilidad económica del proyecto.  Solo proyecto vender uno o dos productos mes.
La evaluación y recomendaciones se mantienen.</t>
  </si>
  <si>
    <t xml:space="preserve">Componente Comercial El componente comercial del proyecto sí contempla elementos cuantitativos y de análisis de mercado que sustentan la viabilidad de la propuesta, aunque posiblemente no fueron suficientemente visibles dentro de la evaluación realizada. En el numeral 1 del componente comercial se realizó una segmentación clara del mercado objetivo, identificando como clientes principales a padres y madres de familia entre los 30 y 50 años residentes en la ciudad de Villavicencio, pertenecientes principalmente a estratos 3 y 4. Esta caracterización no se limitó a una descripción cualitativa, sino que fue respaldada con información demográfica oficial del DANE basada en las proyecciones poblacionales derivadas del Censo Nacional de Población y Vivienda 2018. De acuerdo con dichas cifras, para el año 2026 Villavicencio cuenta con una población estimada de 541.221 habitantes, de los cuales 159.098 personas corresponden al rango de edad identificado como mercado potencial directo para los servicios de formación musical ofrecidos por la academia. Este dato permite dimensionar cuantitativamente el tamaño del mercado objetivo y evidencia una base poblacional suficiente para la sostenibilidad del proyecto. Adicionalmente, el proyecto identifica la capacidad de pago del segmento seleccionado mediante la focalización en hogares de estratos 3 y 4, los cuales tradicionalmente destinan recursos a actividades complementarias de educación, cultura y formación artística para sus hijos. Esta capacidad también se evidencia en el comportamiento actual de la academia, cuyos ingresos mensuales oscilan entre $6.800.000 y $7.650.000, demostrando una demanda activa y una disposición real de pago por parte de los clientes actuales. Asimismo, la demanda esperada no se plantea de forma hipotética, sino sustentada en la experiencia operativa previa de Smart Music School, la existencia de estudiantes activos, el posicionamiento local de la academia y la consolidación de convenios institucionales con entidades como Unimeta, EMSA, Bioagrícola, Coomeva, Canapro y el Politécnico Agroindustrial, los cuales funcionan como canales permanentes de captación de clientes y fortalecen la estabilidad de la demanda. De igual manera, el numeral 9 presenta una proyección de crecimiento basada en variables macroeconómicas y sectoriales, tomando como referencia indicadores oficiales relacionados con crecimiento del PIB, comportamiento del sector cultural, recuperación del consumo de los hogares e inflación nacional. Estos elementos permitieron establecer una proyección prudente entre el 8% y el 10% anual, alineada con las condiciones reales del mercado y con la capacidad instalada de la academia. Por lo anterior, se considera que el componente comercial sí incorpora elementos de sustentación cuantitativa del mercado, análisis del cliente objetivo, validación de capacidad de pago y evidencia de demanda efectiva, tanto desde información estadística oficial como desde la experiencia comercial y operativa real del emprendimiento Respecto a la observación relacionada con los canales de comercialización y falta de profundidad en las estrategias de captación, conversión y fidelización, se considera importante precisar que el proyecto sí contempla un ecosistema comercial estructurado y diversificado, compuesto por estrategias digitales, presenciales, institucionales y experienciales orientadas al posicionamiento y crecimiento sostenible de Smart Music School. En el numeral 8 del componente comercial se describen de manera específica diferentes canales de comunicación y comercialización, asignando además presupuesto de inversión para cada uno, lo cual evidencia una planeación comercial concreta y no únicamente descriptiva. Dentro de las estrategias planteadas se encuentra la creación de una página web institucional, con una inversión proyectada de $2.500.000, concebida no solo como un medio informativo, sino como una herramienta integral de captación, conversión y fidelización de clientes. Esta plataforma permitirá:  realizar pagos en línea, gestionar asistencia y seguimiento académico, ofrecer contenido pedagógico exclusivo, fortalecer la experiencia del estudiante, mejorar la comunicación con padres de familia,  y proyectar una imagen empresarial moderna e innovadora. Lo anterior evidencia una estrategia de fidelización y permanencia claramente estructurada mediante herramientas tecnológicas y experiencia de usuario. Asimismo, el proyecto contempla una estrategia digital activa mediante redes sociales y pauta segmentada en Instagram, Facebook y TikTok, con una inversión inicial de $2.000.000. Esta estrategia no se limita a publicaciones generales, sino que incluye producción de contenido audiovisual de valor, storytelling, contenido educativo, emocional y comercial, además de campañas dirigidas específicamente a padres de familia, jóvenes y adultos interesados en formación musical. Estas acciones corresponden directamente a estrategias de captación y conversión comercial, dado que buscan atraer tráfico cualificado, generar reconocimiento de marca, direccionar usuarios hacia canales de contacto como WhatsApp y convertir prospectos en matrículas efectivas. De igual manera, el proyecto incorpora estrategias presenciales mediante pendones, volantes y activaciones en puntos estratégicos de la ciudad, incluyendo colegios, centros comerciales y zonas de alto flujo. Estas acciones fueron diseñadas con llamados a la acción específicos, integración de códigos QR y contacto directo vía WhatsApp, permitiendo medir interacción y facilitar procesos de conversión inmediata. Adicionalmente, en el numeral 14 se evidencia la implementación real y continua de estrategias comerciales y de posicionamiento, tales como: campañas digitales pagas, perifoneo,  cuñas radiales alianzas institucionales, participación en eventos culturales, muestras artísticas y activaciones en centros comerciales. Estas actividades no corresponden únicamente a estrategias teóricas, sino a acciones ya ejecutadas por la academia como parte de su operación comercial y posicionamiento en el mercado local. El proyecto también demuestra una estrategia sólida de marketing relacional y fidelización mediante:  •participación activa de las familias en conciertos y actividades culturales,  • generación de experiencias emocionales alrededor del aprendizaje musical,  • fortalecimiento de comunidad académica,  • y convenios empresariales e institucionales que generan permanencia y flujo recurrente de estudiantes. Igualmente, se aportaron en el numeral 14 los canales digitales oficiales de la academia (Instagram, Facebook, TikTok y WhatsApp), con el propósito de evidenciar el trabajo sostenido de creación de contenido, interacción con la comunidad y posicionamiento digital que actualmente desarrolla Smart Music School. Por lo anterior, se considera que el proyecto sí presenta estrategias concretas de captación, conversión y fidelización, soportadas tanto en inversión económica como en acciones comerciales reales y verificables, las cuales han permitido consolidar el reconocimiento de la academia y sostener una base activa de estudiantes en la ciudad de Villavicencio. Componente técnico  La metodología pedagógica de la academia se desarrolla mediante un modelo de formación musical progresivo, estructurado por niveles de aprendizaje, grupos de edad y objetivos técnicos específicos según cada instrumento musical. El proceso formativo se divide en tres niveles l cual esta descrito de manera detallada en el numeral 5 y complementa el numeral 14  * Nivel de iniciación: dirigido a estudiantes sin experiencia previa, donde se trabajan fundamentos básicos como reconocimiento del instrumento, postura corporal, coordinación motriz, ritmo, identificación auditiva y lectura musical elemental. * Nivel intermedio: enfocado en fortalecer la técnica instrumental, independencia motriz, lectura musical aplicada, interpretación y desarrollo de repertorio acorde al avance del estudiante. * Nivel avanzado: orientado al perfeccionamiento técnico, expresión artística, dominio escénico, interpretación de repertorios complejos, ensambles musicales y preparación para presentaciones en vivo. La metodología también se adapta según el grupo poblacional: * Niños: aprendizaje lúdico y dinámico mediante juegos musicales, ejercicios de coordinación, reconocimiento auditivo, dinámicas rítmicas y estimulación motriz y cognitiva. * Jóvenes: fortalecimiento técnico, interpretación musical, trabajo de repertorio moderno y participación en ensambles y bandas musicales. * Adultos: formación personalizada orientada a objetivos específicos como aprendizaje recreativo, desarrollo artístico o fortalecimiento emocional y cognitivo. Cada instrumento cuenta con enfoques pedagógicos específicos: * Piano: técnica de digitación, independencia de manos, lectura musical, coordinación y ejecución melódica. * Guitarra: acordes, ritmo, acompañamiento, punteo y lectura de cifrado musical. * Violín: postura, afinación auditiva, manejo del arco y técnica interpretativa. * Batería y percusión: independencia motriz, coordinación, lectura rítmica y ejecución de patrones musicales. * Técnica vocal: respiración, afinación, proyección, dicción, interpretación y expresión escénica. * Acordeón: digitación, coordinación bilateral, ritmo e interpretación musical aplicada a repertorios tradicionales y modernos. El proceso pedagógico incluye evaluación continua mediante seguimiento del avance técnico, asistencia, interpretación musical, disciplina y cumplimiento de objetivos formativos. Adicionalmente, se realizan retroalimentaciones permanentes con estudiantes y padres de familia cuando aplica. Como estrategia de fortalecimiento integral, la academia desarrolla muestras artísticas, conciertos, ensambles y presentaciones públicas que permiten aplicar los conocimientos adquiridos, fortalecer la seguridad escénica y fomentar el trabajo en equipo. La metodología implementada busca no solo la enseñanza musical, sino también el fortalecimiento de habilidades cognitivas, emocionales, sociales y creativas de los estudiantes mediante experiencias formativas integrales. Componente financiero  Las proyecciones de ventas del proyecto se construyen tomando como base el comportamiento comercial real que actualmente presenta la academia, la cual mantiene un promedio estable entre 40 y 45 estudiantes activos mensualmente, relacionada en el numeral 14 apartado de ventas, evidenciando una demanda existente y una operación ya validada en el mercado local. El crecimiento proyectado no parte de escenarios hipotéticos, sino del fortalecimiento de la capacidad operativa y comercial de la academia mediante la inversión solicitada al Fondo Emprender, la cual permitirá ampliar la cobertura del servicio, mejorar la dotación de instrumentos musicales, fortalecer los espacios pedagógicos y aumentar la disponibilidad de horarios de atención. A su vez la academia con las utilidades cuenta a tiempo parcial con una persona que realza la parte comercial , la cual espera con la implementación del proyecto mejorar su situación laboral e intensidad laboral, todo de acuerdo a la necesidad del mercado. La proyección de incremento en matrículas se sustenta en estrategias comerciales específicas que actualmente ya generan resultados y que serán fortalecidas durante la ejecución del proyecto, entre ellas: Publicidad digital segmentada en redes sociales como Instagram, Facebook y WhatsApp Business,Alianzas institucionales con colegios, empresas y entidades de la ciudad para promoción de programas artísticos y actividades extracurriculares, Participación en eventos culturales, conciertos, muestras artísticas y presentaciones públicas que generan posicionamiento de marca y captación de nuevos estudiantes, estrategias de fidelización mediante seguimiento personalizado, actividades familiares, muestras musicales y procesos de permanencia estudiantil,  Fortalecimiento de la modalidad semipersonalizada, permitiendo optimizar la capacidad instalada sin afectar la calidad del proceso formativo. Adicionalmente, el comportamiento histórico de la academia evidencia estabilidad en la demanda del servicio durante la mayor parte del año, presentando incrementos en temporadas de inicio escolar y leves disminuciones en periodos vacacionales, comportamiento que ya fue contemplado dentro de las proyecciones financieras. El proyecto no plantea un crecimiento acelerado o desproporcionado, sino un incremento progresivo y sostenible en el número de estudiantes atendidos, soportado en la experiencia operativa de la academia, el reconocimiento que actualmente tiene en la ciudad de Villavicencio y la ampliación de su capacidad instalada mediante el apoyo solicitado. Componente  impacto  En el numeral 16 Impacto Económico, se describe el impacto:  La iniciativa Smart Music School genera impacto económico y social directo en Villavicencio mediante la prestación de servicios de formación artística, la generación de empleo y la dinamización de actividades culturales vinculadas a la economía naranja. Actualmente, la academia cuenta con una operación activa y sostenida, atendiendo en promedio entre 40 y 45 estudiantes mensuales, lo cual permite mantener empleo directo en áreas docentes y administrativas. Con el fortalecimiento proyectado a través del apoyo del Fondo Emprender, se contempla la ampliación progresiva del equipo de trabajo mediante la vinculación de nuevos docentes especializados, personal de apoyo operativo y profesionales asociados a procesos culturales y comerciales. El proyecto también genera impacto económico indirecto a través de la contratación de servicios complementarios relacionados con Logística y producción de eventos musicales, Diseño gráfico y publicidad, Producción audiovisual y manejo de redes sociales, Papelería e impresión de material pedagógico, Transporte y refrigerios para actividades culturales, Compra y mantenimiento de instrumentos musicales y equipos de sonido. Durante el último año, la academia ha participado en más de 10 actividades culturales y muestras artísticas realizadas en centros comerciales, entidades públicas y espacios abiertos de la ciudad, fortaleciendo la circulación cultural y promoviendo espacios de integración familiar y aprovechamiento adecuado del tiempo libre. Estas actividades pueden ser verificadas a través de las redes sociales institucionales de Smart Music School, las cuales evidencian la trayectoria, permanencia y reconocimiento progresivo de la academia en la ciudad. En términos de sostenibilidad, el proyecto proyecta un crecimiento gradual y responsable basado en la capacidad instalada actual, el comportamiento histórico de matrículas y el fortalecimiento comercial contemplado dentro del plan de negocio. La permanencia financiera del proyecto se sustenta en la demanda existente de formación musical, la diversificación de servicios, la fidelización de estudiantes y el posicionamiento que la academia ha venido construyendo en Villavicencio. A nivel social, el proyecto contribuye al fortalecimiento de habilidades cognitivas, emocionales y artísticas en niños, jóvenes y adultos, promoviendo procesos de disciplina, trabajo en equipo, autoestima, expresión artística y desarrollo humano mediante la música. Adicionalmente, Smart Music School aporta al fortalecimiento del ecosistema cultural del Meta al promover escenarios de formación artística accesibles para la comunidad, incentivando la participación cultural y contribuyendo al posicionamiento de Villavicencio como territorio de desarrollo artístico y cultural en los Llanos Orientales. Por lo anterior, solicitamos respetuosamente la reconsideración del concepto emitido de NO VIABLE, teniendo en cuenta que las observaciones identificadas son susceptibles de ajuste y fortalecimiento documental, sin comprometer la viabilidad integral, sostenibilidad ni impacto positivo del proyecto SMART MUSIC SCHOOL.  Cordialmente, Monica Andrea Velasquez Prieto </t>
  </si>
  <si>
    <t>Proyecto: 111953
Nombre del proyecto: Smart Music School
Convocatoria: 154 - 1C / Emprendimiento Femenino
Criterio observado: Componentes Comercial, Técnico, Financiero e Impacto
Observación del postulante
El postulante manifiesta que el plan de negocio contiene sustentación cuantitativa del mercado, estrategias comerciales estructuradas, metodología técnica definida, proyecciones financieras basadas en la operación real e impactos económicos y sociales verificables. Solicita la reconsideración del concepto de no viabilidad, señalando que las observaciones identificadas son susceptibles de ajuste documental sin afectar la viabilidad integral del proyecto.
Resumen de la observación
El emprendedor considera que la evaluación no reconoció adecuadamente la información presentada en los diferentes componentes del plan de negocio y solicita que se reevalúe el concepto emitido.
Respuesta del evaluador
Revisada la observación presentada por el postulante, se ratifica que la evaluación del plan de negocio se realizó exclusivamente con base en la información suministrada dentro de los tiempos y condiciones establecidos en la convocatoria, conforme a los criterios y lineamientos vigentes del Fondo Emprender.
Si bien el postulante amplía y explica nuevamente los contenidos de los componentes comercial, técnico, financiero e impacto, no es posible aceptar información adicional, aclaraciones posteriores ni ajustes al plan de negocio en esta fase del proceso, dado que la etapa de respuesta a observaciones no constituye un espacio de reformulación ni complementación de la propuesta evaluada. Las debilidades señaladas en el informe de evaluación inicial se mantienen, toda vez que la información contenida en el plan, al momento de su valoración, no cumplió de manera suficiente con los niveles de profundidad, validación cuantitativa, coherencia interna y estructuración exigidos por los criterios de evaluación, razón por la cual fue asignado el concepto de no viabilidad.
Adicionalmente, es importante precisar que cada proceso de evaluación es independiente, se rige por la normatividad vigente y se fundamenta en el análisis técnico del contenido efectivamente presentado por cada proyecto, sin que experiencias previas, ejecuciones externas o interpretaciones posteriores puedan modificar los resultados de la evaluación realizada. En consecuencia, la observación presentada no desvirtúa los hallazgos identificados ni modifica el análisis técnico efectuado por el evaluador.
Concepto
No procede la observación del postulante. Se ratifica el concepto emitido en el informe de evaluación.
Efecto
Se mantiene el puntaje y el concepto inicialmente otorgados.</t>
  </si>
  <si>
    <t xml:space="preserve">COMERCIAL El componente comercial puede fortalecerse definiendo con claridad cuál es el segmento de entrada prioritario en la etapa inicial. En los primeros seis meses, el segmento familiar será el punto de partida, enfocado en padres de familia de estratos 3 y 4 de Pasto con hijos entre 6 y 15 años, por permitir validación rápida y vinculación directa. El segmento institucional se activará a partir del mes 4 mediante visitas a colegios privados, y el digital desde el mes 6 con contenido en redes y plataformas. Respecto a la página web, su objetivo es la captación de leads y visibilidad de marca, con actualización semanal de contenidos, meta de 300 visitantes mensuales al tercer mes, responsable la emprendedora con apoyo de community manager freelance, y costo incluido en el rubro de marketing digital del presupuesto. TÉCNICO El servicio sigue este flujo integral: inscripción y diagnóstico de nivel, asignación a grupo, desarrollo del módulo en cuatro semanas, evaluación mediante proyecto final, y certificación con retroalimentación a padres. Los controles de calidad pedagógica incluyen asistencia mínima del 80%, encuesta de satisfacción mensual a estudiantes y padres, y revisión pedagógica trimestral por nivel. La capacidad instalada mensual consolidada es de 52 estudiantes: 4 grupos de 8 estudiantes en modalidad presencial y 20 estudiantes en modalidad virtual simultánea. La secuencia operativa es: mes 1 adecuación del espacio físico, mes 2 adquisición de equipos, mes 3 contratación de personal de apoyo, mes 4 lanzamiento y apertura de primera cohorte. LEGAL Como aporte propio de la emprendedora se asumen los siguientes trámites: registro ante Cámara de Comercio, obtención del RUT, apertura de cuenta bancaria empresarial y afiliación inicial al sistema de seguridad social. Con recursos del Fondo Emprender se ejecutarán el diseño e implementación del SG-SST, el registro de marca ante la SIC y los gastos de adecuación para cumplimiento de uso del suelo y seguridad humana. Esta distinción permite trazar con claridad la coherencia entre los compromisos jurídicos propios y los financiados, garantizando transparencia en la ejecución. FINANCIERO Se corrige la aplicación del factor prestacional: los contratos por prestación de servicios no generan factor prestacional, por lo que no aplican cesantías, primas ni auxilio de transporte. Solo los empleados con contrato laboral directo tendrán factor prestacional del 52,21%. En la proyección de ventas de los años 2 y 3 se aplica un incremento del 6% anual sobre precios, coherente con la inflación proyectada, y un incremento del 4% sobre costos variables. El diseño e implementación del SG-SST se reclasifica como inversión inicial no recurrente; su mantenimiento anual posterior se registra como gasto administrativo de menor valor. Se verificó que en cada línea de la proyección el valor total corresponde exactamente al precio unitario multiplicado por las unidades vendidas, corrigiendo diferencias de redondeo anteriores. IMPACTO Se complementa el componente con metas cuantificables por dimensión e indicadores temporales. En la dimensión económica: generación de 3 empleos directos al mes 6 y 2 empleos indirectos al año 1. En la dimensión social: 150 niños y jóvenes formados durante el primer año, con al menos el 30% provenientes de instituciones públicas o población vulnerable. En la dimensión de género: mínimo el 50% de los cupos reservados para niñas y jóvenes mujeres de forma permanente, aportando al cierre de brechas en ciencia y tecnología. En la dimensión tecnológica: el 100% de los estudiantes con acceso a la plataforma digital desde el mes 3. Respecto a los actores estratégicos, se articula con la Secretaría de Educación Municipal mediante acercamiento formal en el mes 2, con dos instituciones educativas privadas mediante acuerdo de colaboración en el mes 3, y con la Universidad de Nariño mediante convenio de prácticas académicas a partir del mes 5.  </t>
  </si>
  <si>
    <t>ID Proyecto: 112138
Nombre del proyecto: OHMBOT EDUCACIÓN
Convocatoria: 154 - 1C / Emprendimiento Femenino
Criterio observado: Alcance de la etapa de observaciones al informe de evaluación.
Observación del postulante:
El postulante manifiesta inconformidad frente al informe de evaluación y solicita que se tengan en cuenta precisiones orientadas a atender las recomendaciones de mejora formuladas en dicho informe.
Resumen de la observación del postulante:
La observación presentada se orienta principalmente a atender recomendaciones de mejora e incorporar precisiones que pretenden modificar el contenido evaluado, sin que dichas precisiones se encuentren soportadas en la versión registrada en la plataforma dentro de los plazos establecidos.
Respuesta del evaluador:
Revisada la observación, se precisa que el ejercicio de observaciones se atiende exclusivamente con base en la información registrada y cargada en la plataforma dentro de los plazos establecidos. En consecuencia, la etapa de observaciones no habilita la subsanación, sustitución o actualización de información o documentación para efectos de modificar el resultado, dado que la información registrada es la única válida para la evaluación.
Concepto:
Se ratifica el concepto y puntaje emitido, toda vez que la observación no incorpora elementos verificables dentro de la versión evaluada que conduzcan a modificar el resultado.
Efecto:
Se ratifica el concepto VIABLE y el puntaje 81,4. Sin modificación.</t>
  </si>
  <si>
    <t>Respetados evaluadores del Fondo Emprender:  Agradecemos el concepto favorable de VIABLE otorgado al proyecto y las recomendaciones de mejora incluidas en el Informe de Evaluación. Estas observaciones contribuyen al fortalecimiento del plan. Sin embargo, consideramos que la gran mayoría de los puntos señalados como oportunidades de mejora ya se encuentran ampliamente desarrollados, documentados, presupuestados y en ejecución dentro del Plan de Negocios presentado en el archivo Excel. Por este motivo, solicitamos formalmente la revisión detallada y el ajuste al alza de la calificación correspondiente en los componentes Comercial, Técnico, Legal, Financiero e Impacto.  1. Delimitación del Foco Comercial y Priorización de Perfiles de Cliente Observación del evaluador: Delimitar con mayor precisión el foco comercial inicial, priorizando uno o dos perfiles de cliente estratégicos. Respuesta detallada: En la sección Componente Comercial del Plan de Negocios se define de forma clara y estratégica el cliente objetivo: empresas, startups y organizaciones en etapas de crecimiento que requieren servicios de branding estratégico con alto valor agregado. Se identifican explícitamente los momentos clave de decisión (procesos de escalamiento, reposicionamiento o expansión). Esta definición se soporta en una investigación de mercado realizada con más de 50 empresas, que permitió identificar patrones comunes y ajustar la propuesta de valor. Además, se detalla la estrategia de posicionamiento por canales: LinkedIn para autoridad y relacionamiento B2B, e Instagram como vitrina visual de proyectos. Se mencionan también más de 40 proyectos desarrollados con clientes reales como MAMA SANTA, WARMINEST, EVAMI, STEPHANIE QUINTAL, entre otros.  2. Estandarización del Alcance de los Servicios y Entregables Observación: Resulta clave estandarizar el alcance mínimo de los servicios, definiendo entregables base y tiempos promedio. Respuesta detallada: En el Componente Técnico se presenta la metodología propia “Brand Systems in Motion”, estructurada en cuatro fases claramente definidas:  Diagnóstico estratégico profundo Conceptualización y narrativa Desarrollo del sistema visual Implementación y acompañamiento continuo  Se describen entregables específicos (manuales de identidad visual, sistemas gráficos modulares, lineamientos de comunicación, estructuras narrativas, etc.), plantillas maestras y procesos estandarizados que permiten controlar tiempos, reducir reprocesos y proteger la rentabilidad de los proyectos.  3. Reducción de la Dependencia Operativa de la Líder del Proyecto Observación: Es pertinente reducir gradualmente la dependencia operativa directa de la líder del proyecto, documentando procesos y delegando funciones. Respuesta detallada: En el Componente Técnico se evidencia: Documentación y estandarización exhaustiva de procesos internos (metodologías, formatos, protocolos de atención y guías de implementación). Uso de herramientas colaborativas (Notion, Figma, Google Workspace, Adobe Creative Cloud) que facilitan el trabajo en equipo. Modelo operativo flexible que integra aliados y especialistas externos por proyecto. Proyección de 3 empleos directos (punto 17 - Indicadores), lo que permitirá delegar funciones de manera planificada. Se debe considerar los montos de las convocatorías y meta de empleo de las mismas, debido a que en términos de referencia se especificaba que para el monto individual el número de empleos a generar era el autoempleo, aquí se estan considerando tres empleos directos para el desarrollo del proyecto.  4. Fortalecimiento del Seguimiento Comercial Observación: Fortalecer el seguimiento comercial mediante indicadores sencillos que permitan evaluar la efectividad de los canales y la conversión de oportunidades en ventas. Respuesta detallada: En el punto 17. INDICADORES se definen metas claras y cuantificables: Ventas a generar Año 1: $154.700.000 Producción (servicios) Año 1: 23 Eventos de mercadeo: 6 Empleos a crear: 3  En la sección Ventas se detalla el modelo de ingresos recurrentes a través de suscripciones (aproximadamente $16 millones mensuales), la fidelización de clientes y el registro sistemático de oportunidades y referidos.  5. Aspectos Financieros Observación: En el ámbito financiero, es importante ajustar periódicamente las proyecciones y separar con mayor claridad inversiones iniciales y gastos recurrentes. Respuesta detallada: El Modelo Financiero incluye proyecciones detalladas a 5 años, Estado de Resultados, Flujo de Caja y una TIR del 31%. ADEMÁS DE SER UN MODELO FIJO DE LA HERRAMIENTA QUE NO PERMITE MODIFICARSE. Adicional en el punto de requerimientos y gastos preoperativos se definen las inversiones solicitadas que se pueden ver también en el Plan Operativo (punto 15) se presenta de manera clara y cronometrada la ejecución de los $73.510.064 solicitados al Fondo Emprender, separando claramente:  Inversiones (Maquinaria y equipos, Estrategia de comunicación) Gastos recurrentes (Nómina)  Además, se menciona el uso del software Siigo para el control financiero mensual y en tiempo real.  Por otro lado, el formato de plan de negocios tiende predeterminado la estructura de gastos y costos, por lo tanto, en cada una de ellas se puede detallar los gastos del proyectos y costos fijos, equipo de trabajo, etc.  6. Hoja de Ruta Legal y Medición de Impacto Observación: Definir una hoja de ruta legal y administrativa por etapas y estructurar indicadores claros de impacto. Respuesta detallada: En el Componente Legal se detalla el estado actual (persona natural), los trámites realizados (RUT, facturación electrónica, protección de datos, derechos de autor) y la proyección hacia una figura jurídica superior. En el punto 16. IMPACTO se desarrolla de forma extensa y cuantificada los cuatro ejes (Económico, Ambiental, Social y Tecnológico), con indicadores concretos, alineación con ODS y referencias a clientes atendidos y empleos generados.  Conclusión y Solicitud Formal El Plan de Negocios de THIS IS HAWW demuestra un alto nivel de madurez, coherencia interna y desarrollo avanzado en todos sus componentes. Las recomendaciones del informe ya han sido abordadas de manera proactiva y detallada en el documento presentado. Por las razones expuestas, solicitamos respetuosamente: Ajustar al alza la calificación de los componentes Comercial, Técnico, Legal, Financiero e Impacto. Revisar y actualizar el puntaje general del proyecto.</t>
  </si>
  <si>
    <t>Proyecto: 112401
Nombre del proyecto: THIS IS HAWW
Convocatoria: 154 – 1C / Emprendimiento Femenino
Criterio observado: Comercial, Técnico, Legal, Financiero e Impacto
Observación del postulante
La postulante solicita la revisión detallada del informe de evaluación y el ajuste al alza del puntaje otorgado a los componentes Comercial, Técnico, Legal, Financiero e Impacto, argumentando que las recomendaciones señaladas como oportunidades de mejora ya se encuentran ampliamente desarrolladas, documentadas, presupuestadas y en ejecución dentro del Plan de Negocios presentado en el archivo Excel.
Resumen de la observación
La observación se fundamenta en que el plan de negocios evidencia un alto nivel de madurez y desarrollo integral, por lo cual considera que las oportunidades de mejora señaladas no corresponden a debilidades del proyecto y que, en consecuencia, procede la modificación del puntaje asignado.
Respuesta del evaluador
Revisada la observación presentada y realizada la verificación del Plan de Negocios y del concepto de evaluación emitido, se ratifica que el proyecto THIS IS HAWW cumple con los criterios establecidos para los componentes Comercial, Técnico, Legal, Financiero e Impacto, motivo por el cual obtuvo concepto VIABLE.
Las recomendaciones formuladas en el informe de evaluación corresponden a oportunidades de fortalecimiento propias de la etapa de creación del proyecto, orientadas a mejorar la focalización, la estandarización de procesos, el seguimiento comercial y el control financiero y administrativo. Estas recomendaciones no constituyen incumplimientos de los criterios de evaluación ni evidencian inconsistencias que ameriten la modificación del puntaje asignado, dado que el plan de negocios cumple con los lineamientos y requisitos definidos por el Fondo Emprender para la modalidad y convocatoria evaluada.
Concepto
Revisada la observación, no se evidencia error de evaluación ni omisión en la valoración de los componentes. Los aspectos destacados por el postulante fueron considerados dentro del análisis integral y se reflejan en la calificación y en la declaratoria de viabilidad del plan de negocios.
Efecto
Se ratifica el puntaje y la calificación otorgados a los componentes Comercial, Técnico, Legal, Financiero e Impacto, así como el puntaje general del proyecto.</t>
  </si>
  <si>
    <t>Asunto: Observaciones frente al informe de evaluación y puntaje otorgado al proyecto Asociación Sanación y Vida 1. Componente Comercial Informe de evaluación: “Se sugiere identificar nominalmente a los principales competidores en el mercado objetivo con sus precios por la línea de producto, cobertura geográfica y participación de mercado estimada…” Proyecto: El documento sí incluyó competidores específicos en Neiva: “Voda Spa ($160.000), Glow Spa ($90.000–200.000), Mahanaim Spa Holístico ($100.000)”, con ventajas y desventajas comparativas. Además, se describió el segmento de clientes (15–80 años, estratos 2–6, empresas con programas de bienestar). Observación: El proyecto sí identificó nominalmente competidores y precios, además de diferenciarse por integrar medicina tradicional china y terapias complementarias. Solicitamos se reconozca este análisis competitivo y se valore como parte del componente comercial. 2. Componente Técnico Informe de evaluación: “La documentación del proceso productivo se mantiene en un nivel general sin tiempos por etapa, rendimientos esperados por equipo o % de uso de capacidad mes a mes…” Proyecto: Se describió paso a paso el proceso de atención: “Preparación del espacio (15 min), Recepción (10 min), Valoración inicial (10–15 min), Ejecución de terapia (60–90 min), Finalización (10 min), Seguimiento post-servicio (5–10 min)”, con responsables y equipos requeridos. Observación: El proyecto sí documenta actividades con tiempos y responsables, lo cual constituye una base sólida para validar la operación. Reconocemos que puede fortalecerse con tablas de capacidad instalada y rendimientos por equipo, pero la información ya supera un nivel “general” y debería haber sido valorada en la evaluación. 3. Componente Legal Informe de evaluación: “Se sugiere identificar las normas regulatorias aplicables: Resolución 3100 de 2019… Resolución 2003 de 2014…” Proyecto: La iniciativa se describe como SPA de bienestar integral, modalidad regulada por la Resolución 2263 de 2004, que establece requisitos para la apertura y funcionamiento de centros de estética y similares, y la Ley 715 de 2001, que otorga competencias a las Secretarías de Salud en inspección, vigilancia y control. El proyecto contempla habilitación ante la Secretaría de Salud y cumplimiento de requisitos básicos de bioseguridad. Observación: Solicitamos se precise que la normativa aplicable al proyecto no es la Resolución 3100 de 2019 (habilitación de prestadores médicos hospitalarios), sino la Resolución 2263 de 2004 y la Ley 715 de 2001, que regulan los SPA y centros de estética. El proyecto ya contempla este marco legal, por lo cual la evaluación aplicó normas que no corresponden a la naturaleza del negocio. 4. Componente Financiero Informe de evaluación: “Las utilidades operativas proyectadas para el Año 1 ($441.500) y Año 2 ($175.784.782) representan un crecimiento del 39715% que se sugiere sustentar…” Proyecto: Se presentan indicadores positivos: “TIR proyectada de 25,36% y VPN de $289.733.367”, con distribución de inversión en rubros financiables (maquinaria, insumos, nómina, licencias). Además, se sustenta en una base de clientes consolidada y experiencia previa en el mercado. Observación: El proyecto sí justifica las proyecciones con la trayectoria previa y la captación de clientes ya existente. La estructura de inversión está alineada con los rubros del Acuerdo 010 de 2019. Reconocemos que puede fortalecerse con desglose por categorías y ajuste con IPC/IPP, pero la evaluación omitió valorar la coherencia de la estrategia financiera ya presentada. 5. Componente Impacto Informe de evaluación: “Se sugiere ampliar el mapa de actores con entidades nominadas del ecosistema sectorial específico…” Proyecto: Se mencionan alianzas con EPS, empresas privadas y programas de bienestar corporativo: “jornadas de salud, talleres psicoeducativos, alianzas con EPS en promoción y prevención”. Además, se plantea liderazgo femenino y generación de empleo formal con perspectiva de género. Observación: El proyecto sí articula con actores corporativos y territoriales, y ya contempla impacto social y económico. Reconocemos que puede ampliarse con actores internacionales y metas ODS cuantificadas, pero la evaluación no valoró las alianzas ya descritas ni el enfoque de género explícito en la propuesta. Conclusión Las observaciones buscan dejar constancia de que varios aspectos señalados como ausentes sí fueron contemplados en el proyecto, particularmente: •Competidores con precios nominales. •Procesos técnicos con tiempos y responsables. •Aplicación de la Resolución 2263 de 2004 y la Ley 715 de 2001 como marco legal. •Proyecciones financieras sustentadas en experiencia previa y base de clientes. •Impacto social con alianzas corporativas y enfoque de género. Solicitamos que estas observaciones sean tenidas en cuenta para aclarar la evaluación y fortalecer la coherencia del proyecto en futuras convocatorias. Cordialmente, Luz Elena Narváez Cárdenas  Representante Legal – Asociación Sanación y Vida</t>
  </si>
  <si>
    <t xml:space="preserve">Proyecto: 112417 
Nombre del proyecto: ASOCIACION SANACION Y VIDA 
Convocatoria: 154 - 1C / Emprendimiento Femenino 
Criterio observado: Calificación obtenida y valoración integral de los componentes comercial, técnico, legal, financiero e impacto del plan de negocios. 
Observación del postulante: El postulante presenta observaciones frente al resultado de evaluación y solicita revisión del puntaje asignado, señalando que el proyecto cuenta con elementos técnicos, comerciales y financieros favorables.
Resumen de la observación: Se aceptan las observaciones realizadas por el postulante; sin embargo, revisado el informe de evaluación, se mantiene el puntaje otorgado por el evaluador, dado que el proyecto obtuvo una calificación final de 57,19 puntos y concepto NO VIABLE. Aunque el plan presenta fortalezas como el enfoque asociativo en salud integral, la atención de problemáticas frecuentes y la existencia de indicadores financieros positivos, el informe evidencia aspectos por mejorar en los componentes comercial, técnico, legal, financiero e impacto. 
Respuesta del evaluador: Revisadas las observaciones presentadas por el postulante y contrastadas con el informe de evaluación, se acepta la observación en cuanto al interés de fortalecer la iniciativa; no obstante, se mantiene la calificación final de 57,19 puntos y el concepto NO VIABLE. El resultado corresponde a la valoración integral del plan de negocios y no únicamente a la existencia de algunos elementos favorables. El informe no presenta puntajes numéricos independientes por componente; por tanto, la calificación final refleja el análisis conjunto de los aspectos comercial, técnico, legal, financiero e impacto. 
En el componente comercial, el proyecto identifica como propuesta principal servicios de prevención y promoción de salud integral con enfoque en estrés, agotamiento, dolor muscular y articular, dirigidos a personas de 15 a 80 años, hombres y mujeres de áreas urbanas de Neiva, estratos 2 a 6. Se reconocen como fortalezas el enfoque asociativo con perspectiva integral en salud, la cobertura de un segmento amplio de población, la atención de problemáticas frecuentes y se tuvo en cuenta el análisis competitivo; sin embargo, debe fortalecerse la identificación nominal de competidores en Neiva y Huila, incluyendo precios por línea, cobertura geográfica y participación estimada. También debe incorporar estadísticas verificables del DANE, MinCIT y Cámara de Comercio del Huila para dimensionar la demanda con cifras concretas, mejorar la relación con el cliente/consumidor y diferenciar las estrategias de captación por segmento identificado. 
En el componente técnico, el informe señala que el proyecto describe productos, servicios, procesos, insumos y plan operativo del primer año, y que la capacidad instalada se proyecta de manera coherente con el modelo de negocio. No obstante, la documentación operativa se mantiene en un nivel general, por lo que debe fortalecerse con tiempos por fase, rendimientos esperados por equipo, porcentaje de uso de capacidad mes a mes durante el primer año y estructura del equipo de trabajo cargo por cargo, incluyendo salario, dedicación, formación profesional certificada y funciones diferenciadas. También se deben identificar las NTC, normas técnicas sectoriales aplicables al CIIU 8621 y estándares de calidad o regulación técnica aplicables a los servicios de salud sin internación. 
En el componente legal, el proyecto identifica una figura jurídica asociativa y contempla la formalización para iniciar operaciones. Sin embargo, debe consolidar los costes de constitución y mantenimiento anual ante Cámara de Comercio del Huila, DIAN y municipio, así como los conceptos técnicos de uso de suelo y bomberos para el local operativo. Además, debe revisar el registro de la marca ASOCIACION SANACION Y VIDA ante la SIC en la clase Niza 44, implementar la política de tratamiento de datos personales conforme a la Ley 1581 de 2012 con RNBD ante la SIC, y articular el proyecto con la Resolución 3100 de 2019, Ley 1751 de 2015, Ley 23 de 1981 y Resolución 2003 de 2014, normas asociadas a habilitación, salud y ética médica. Adicionalmente se precisa que la evaluación tuvo en cuenta el marco normativo aplicable a la prestación de servicios de salud sin internación, incluyendo las disposiciones ya señaladas en el informe, tales como la Resolución 3100 de 2019 sobre habilitación de servicios de salud, la Ley 1751 de 2015, la Ley 1581 de 2012 sobre tratamiento de datos personales, la Ley 23 de 1981 y la Resolución 2003 de 2014. Adicionalmente, se reitera que también se consideraron como referentes normativos complementarios la Resolución 2263 de 2004 y la Ley 715 de 2001, en cuanto hacen parte del marco regulatorio sectorial que orienta la organización, competencias y condiciones aplicables a la prestación de servicios en salud.
Es importante tener en cuenta que la sola identificación o referencia de estas normas no subsana las debilidades evidenciadas en el componente legal. El proyecto aún debe fortalecer la explicación de cómo dará cumplimiento operativo a dicha normatividad, especialmente en lo relacionado con la habilitación del servicio, permisos aplicables, responsabilidades institucionales, cronograma de trámites, costes asociados, registro de marca, política de tratamiento de datos personales con RNBD ante la SIC y articulación con las entidades competentes del sector salud en Neiva y Huila. Por tanto, aunque se acepta la observación del postulante y se aclara que la Resolución 2263 de 2004 y la Ley 715 de 2001 fueron tenidas en cuenta como parte del marco normativo sectorial, se mantiene la valoración del componente legal y, en consecuencia, el puntaje asignado, dado que persisten aspectos por fortalecer en la documentación, presupuestación, cronología y aplicación concreta de los requisitos legales del proyecto.
En el componente financiero, el plan reporta una TIR proyectada de 25,36% y un VPN de $289.733.367, ambos positivos. El monto solicitado de $522.681.600 se encuentra dentro del tope CREAR Asociativo establecido por el Acuerdo 010 de 2019 del Consejo Directivo del SENA. No obstante, el componente requiere fortalecerse porque las utilidades operativas proyectadas pasan de $441.500 en el Año 1 a $175.784.782 en el Año 2, lo que representa un crecimiento del 39715% que debe sustentarse con supuestos verificables de captación de clientes, ampliación efectiva de capacidad, precios, costes y demanda esperada. 
Adicionalmente, en el componente financiero se debe validar la mano de obra proyectada del Año 1 por $204.560.000, que representa el 46,9% de las ventas del Año 1 por $436.040.000, frente a la estructura del equipo declarada y la dedicación efectiva por cargo. También se deben incorporar explícitamente IPC 2026 e IPP 2026 en las proyecciones, desagregar la inversión entre activos fijos, capital de trabajo, intangibles y nómina, e identificar el porcentaje por categoría conforme a los rubros financiables del Acuerdo 010 de 2019. 
En el componente de impacto, el proyecto se articula con la Convocatoria 154 de Emprendimiento Femenino, el liderazgo femenino y la generación de empleo formal con perspectiva de género. No obstante, debe fortalecerse mediante la ampliación del mapa de actores con entidades sectoriales, territoriales, nacionales e internacionales, tales como MinSalud, Secretaría de Salud Departamental del Huila, INVIMA, Superintendencia Nacional de Salud, INS, Consejería Presidencial para la Equidad de la Mujer, iNNpulsa Mujer Emprende, ONU Mujeres Colombia, Mujer Emprende del MinIgualdad, Banca de las Mujeres, Cámara de Comercio del Huila, Gobernación del Huila y SENA Regional Huila. También debe articularse numéricamente con los ODS aplicables, especialmente ODS 3, ODS 5, ODS 8, ODS 10 y ODS 17, con metas cuantificadas como empleos formales generados, cobertura del mercado objetivo y contratos suscritos. 
En consecuencia, aunque se aceptan las observaciones del postulante, no se evidencian elementos suficientes para modificar el puntaje asignado. La calificación final de 57,19 puntos refleja que el proyecto presenta fortalezas en su enfoque asociativo, propuesta de salud integral e indicadores financieros positivos, pero mantiene debilidades relevantes en validación de mercado, análisis competitivo, documentación operativa, consolidación legal, sustentación financiera y medición del impacto. Además, el informe señala que el umbral de viabilidad es de 65 puntos, por lo que el resultado obtenido mantiene el concepto NO VIABLE. 
Concepto: Se acepta la observación presentada por el postulante; sin embargo, revisado el plan de negocios y el informe de evaluación, se mantiene el concepto NO VIABLE y la calificación final de 57,19 puntos. El proyecto cuenta con elementos favorables, especialmente en su enfoque asociativo de salud integral y en sus indicadores financieros positivos; no obstante, persisten aspectos por mejorar en los componentes comercial, técnico, legal, financiero e impacto, los cuales sustentan la permanencia del puntaje asignado. 
Efecto: Se ratifica el concepto NO VIABLE y se mantiene el puntaje asignado de 57,19 puntos.
</t>
  </si>
  <si>
    <t xml:space="preserve">Yo, Doris Adriana Vanegas Torres, mayor de edad, identificada con cédula de ciudadanía No. 1.1019.059.995 expedida en Bogotá D.C., actuando en calidad de emprendedora participante de la convocatoria de Fondo Emprender referenciada, me permito presentar solicitud formal en los siguientes términos:  Teniendo en cuenta que el año pasado había presentado mi proyecto y éste había sido viable con una evaluación más favorable y una puntuación más alta, de manera atenta solicito la revisión detallada y de fondo del informe de evaluación del proyecto identificado con el ID 112452, toda vez que no estoy de acuerdo con la evaluación dada a los componentes referentes a: impacto, comercial, técnico, financiero y legal, por las siguientes razones:  Impacto: El proyecto tiene un enfoque positivo en el impacto social, ambiental y económico. Genera empleo digno, especialmente para mujeres cabeza de hogar, y promueve la producción local y el consumo responsable mediante el uso de materiales reciclados.  Componente comercial: El proyecto sí muestra una comprensión clara del mercado objetivo, dirigido principalmente a motociclistas urbanos y empresas del sector motero en ciudades principales como Bogotá. Se identifican claramente los perfiles de clientes y consumidores, detallando sus necesidades, hábitos de compra y motivaciones. El proyecto destaca por su propuesta de valor diferenciada, que combina funcionalidad, personalización y diseño, lo que le permite posicionarse frente a competidores tanto nacionales como internacionales.  Componente técnico: el proyecto sí presenta una estructura clara y bien definida en los procesos de diseño, confección y personalización de prendas. Se cuenta con un taller propio y una red de talleres satélite, lo que permite flexibilidad y capacidad de respuesta ante la demanda. Los productos, como chaquetas, jersey y cuellos multifuncionales, se elaboran con materiales técnicos y procesos de sublimación, garantizando calidad y adaptación al clima colombiano.  Componente financiero: El análisis financiero sí muestra proyecciones optimistas pero fundamentadas, con cifras atractivas con una TIR del 25% y utilidades positivas. El plan financiero está respaldado por datos del mercado y una estructura detallada de inversiones, costos y gastos. Se identifican claramente los rubros financiables y los aportes del emprendedor, así como la generación de empleos directos e indirectos.  Componente legal: El proyecto sí demuestra conocimiento y gestión de los trámites necesarios, lo que brinda seguridad jurídica y facilita el acceso a recursos y alianzas.   En conclusión, considero que el proyecto tiene propuesta sólida y diferenciada dentro del sector de industrias manufactureras, especialmente en el nicho de prendas técnicas y urbanas para motociclistas. El proyecto destaca por su enfoque en la personalización, la calidad y la inclusión social, apoyándose en una red de talleres liderados por mujeres cabeza de hogar y en prácticas sostenibles que aportan valor a la comunidad y al medio ambiente. La estructura comercial y técnica es robusta, con procesos claros y una estrategia de canales bien definida, lo que permite atender las necesidades del mercado objetivo y posicionar la marca frente a la competencia. El componente financiero muestra viabilidad, con proyecciones fundamentadas y una TIR del 25%, lo que indica un potencial atractivo de rentabilidad y sostenibilidad en el tiempo. Adicionalmente, considero que no se tuvo en cuenta que ya cuento con la maquinaria necesaria para elaborar del producto el cual ya está validado en el mercado nacional e internacional y que el apoyo que solicito a Fondo Emprender es sobre todo para emplear talento humano y surtir stock de materia prima para tener más volumen de venta y por ende más retorno.  En atención a lo anterior, solicito respetuosamente:  1.Que se revise nuevamente la evaluación del proyecto, teniendo en cuenta de manera integral los argumentos presentados. 2.Que se ajuste el puntaje de la evaluación en caso de encontrarse inconsistencias o apreciaciones que no correspondan con la información registrada en la plataforma. 3.Que se emita una respuesta de fondo, clara y específica frente a cada uno de los puntos expuestos  4.Que se me informe el procedimiento, tiempos y dependencia responsable del análisis de esta solicitud.  Agradezco su oportuna respuesta y solución. </t>
  </si>
  <si>
    <t xml:space="preserve">Fecha 17/05/2026 Proyecto: 112452
Nombre del proyecto: BIKENERS COLOMBIA
Convocatoria: 154 - 1C / Emprendimiento Femenino
Criterio observado: Componentes Impacto, Comercial, Técnico, Financiero y Legal, frente al concepto de evaluación VIABLE y el puntaje final de 65,76 asignado al plan de negocio BIKENERS COLOMBIA.
Observación del postulante: La postulante solicita revisión detallada y de fondo del informe de evaluación, manifestando inconformidad frente a la valoración de los componentes de impacto, comercial, técnico, financiero y legal. Señala que el proyecto cuenta con una propuesta sólida para prendas técnicas y urbanas dirigidas a motociclistas, que ya dispone de maquinaria, taller propio, red de talleres satélite, validación en el mercado nacional e internacional, enfoque de inclusión social con mujeres cabeza de hogar, uso de materiales reciclados, proyecciones financieras positivas y una TIR del 25%. También indica que el apoyo solicitado al Fondo Emprender está orientado principalmente a talento humano y materia prima para aumentar volumen de ventas y retorno.
Resumen de la observación: La observación busca que se reconsidere el puntaje asignado, argumentando que BIKENERS COLOMBIA no parte de cero, sino que cuenta con trayectoria comercial, maquinaria disponible, productos validados, canales definidos, experiencia productiva y potencial de impacto social, ambiental y económico. La postulante considera que estos elementos demuestran una mayor solidez del proyecto y solicita ajuste del puntaje en caso de evidenciarse inconsistencias frente a la información registrada.
Respuesta del evaluador: Revisada la observación presentada, el plan de negocio y el informe de evaluación, se ratifica la decisión emitida inicialmente. El informe reconoce expresamente que BIKENERS COLOMBIA es una iniciativa del sector manufacturero, orientada a la confección de prendas de vestir para motociclistas, que cuenta con base real de mercado, trayectoria comercial, identidad de marca, capacidades productivas instaladas, presencia digital, ventas históricas y una propuesta diferenciada alrededor de funcionalidad, personalización, sostenibilidad y producción local. Precisamente por estas fortalezas, el proyecto fue clasificado como VIABLE con una calificación de 65,76 puntos. 
En el componente comercial, se reconoce que el proyecto identifica un nicho real dentro del mundo motero y plantea una propuesta diferenciada en torno a funcionalidad, diseño, personalización e identidad de marca. También se reconoce que el mercado incluye motociclistas urbanos entre 20 y 45 años, principalmente de estratos 3 y 4, así como clubes, empresas y organizaciones vinculadas al sector motero. No obstante, el informe señaló que aún hace falta ordenar mejor la segmentación, diferenciando con mayor claridad el cliente individual y el cliente corporativo, definiendo cuál será el mercado prioritario del primer año, frecuencia de compra, ticket promedio y canal de captación más efectivo. Por tanto, la observación complementa la lectura comercial del proyecto, pero no desvirtúa la necesidad de mayor precisión en la ruta comercial.
En el componente técnico, se reconoce que el plan describe tres productos principales Jersey Sport, cuellos multifuncionales y chaquetas elaborados con materiales técnicos, textiles basados en botellas PET recuperadas, diseño personalizado y producción local. También se reconoce como fortaleza que el proyecto reporte taller propio, maquinaria industrial de confección, plotter de impresión, calandra, termofijadora y red de talleres satélite integrados principalmente por mujeres cabeza de hogar. Sin embargo, el informe concluyó que las fichas técnicas requieren especificaciones más medibles y verificables en composición, resistencia, impermeabilidad, acabados, garantía y funcionalidad real de cada prenda, y que debe diferenciarse mejor el proceso productivo de cada línea por tener niveles distintos de complejidad.
Frente a la capacidad instalada, si bien la postulante indica que cuenta con maquinaria necesaria y validación de producto, el informe señaló que la capacidad declarada luce superior frente a las unidades proyectadas de venta del primer año, por lo que el plan debe sustentar mejor si dicha capacidad es real, está sobredimensionada o requiere una metodología más clara. También se recomendó aclarar si la producción será interna, tercerizada o mixta, identificando el cuello de botella del proceso y alineando capacidad, producción esperada, personal y costes. En consecuencia, la existencia de maquinaria y talleres satélite es un aspecto favorable, pero no elimina la necesidad de mayor trazabilidad técnica y operativa. 
En el componente legal, el informe reconoce que el proyecto presenta una ruta de formalización en marcha, con constitución prevista como S.A.S. unipersonal, Cámara de Comercio, apertura de cuenta, RUT y uso del suelo; además, se señala que la iniciativa opera actualmente como persona natural con establecimiento de comercio, cuenta con RUT activo y adelanta tránsito hacia una formalización societaria más robusta. No obstante, para una operación manufacturera con venta presencial y digital en Bogotá, se mantiene la observación sobre la necesidad de incorporar con mayor claridad matrícula mercantil, obligaciones tributarias distritales, RIT e ICA si corresponde, facturación electrónica en caso de estar obligada, SG-SST, requisitos del establecimiento abierto al público, tratamiento de datos, términos y condiciones para comercio electrónico, protección al consumidor y manejo ambiental de residuos e insumos. 
En el componente financiero, se reconoce que el proyecto no parte de cero, pues el informe reporta ventas actuales cercanas a $80.000.000 al año, trayectoria comercial previa, estructura de precios por línea de producto y una solicitud de recursos orientada a fortalecer maquinaria, software, salarios, arriendo e insumos. También se reconoce que el plan obtuvo una TIR del 25%, indicador que sugiere capacidad de generar retorno sobre la inversión. Sin embargo, el informe identificó aspectos que deben depurarse: proyección de ventas ambiciosa frente a la evidencia histórica disponible, posibles errores de digitación en tablas de precios y cantidades, diferencias en la justificación macroeconómica del incremento de precios, gastos recurrentes presupuestados solo por seis meses mientras las ventas se proyectan durante doce meses, y falta de consistencia entre el proceso técnico, la nómina y la forma real de producción. 
Respecto a la afirmación de que el apoyo solicitado se orienta principalmente a talento humano y materia prima, se precisa que el informe no desconoce la necesidad de fortalecer la operación; sin embargo, la evaluación debe verificar que todos los rubros solicitados, costes, gastos, personal y metas de ventas estén alineados con la capacidad operativa real, la ejecución del plan y los rubros financiables definidos por la normativa del Fondo Emprender. Conforme al Acuerdo 010 de 2019, el Acuerdo 007 de 2025, el Acuerdo 03 de 2024 y demás disposiciones vigentes, los recursos deben guardar relación directa con la puesta en marcha y sostenibilidad de la iniciativa, manteniendo coherencia entre inversión, operación, producción, ventas y generación de empleo.
En el componente de impacto, se reconoce que BIKENERS COLOMBIA tiene una base valiosa, con más de 10 años de presencia en el mercado, ventas previas, participación en ferias y eventos, más de 2.500 jerseys producidos para clientes como clubes, empresas y la Cámara de Comercio de Bogotá, canales digitales activos, maquinaria disponible y una propuesta ambiental basada en telas recicladas, aprovechamiento de retales y producción local. También se reconoce el mapa de actores con entidades y aliados relevantes como Cámara de Comercio de Bogotá, Alcaldía Local de Suba, Colombiatex/Inexmoda, red de motoclubes y espacios académicos de apoyo en moda e innovación. No obstante, el informe concluyó que el impacto debe traducirse mejor en metas medibles, trazables y coherentes con el tamaño real del proyecto, especialmente en generación y sostenibilidad del empleo, permanencia del negocio, resultados sociales verificables y alcance real del impacto económico y comunitario. 
Por lo anterior, los argumentos presentados por la postulante amplían y reiteran fortalezas que ya fueron reconocidas en la evaluación, pero no modifican los hallazgos relacionados con la necesidad de mayor precisión comercial, mayor sustento técnico, ruta legal completa, depuración financiera y metas de impacto verificables. En consecuencia, no se evidencian elementos suficientes para modificar el puntaje ni el concepto emitido.
Concepto: Se ratifica la decisión del evaluador y se mantiene el concepto de evaluación VIABLE.
Efecto: No se ajusta el puntaje ni el concepto de evaluación. Se mantiene la calificación de 65,76 puntos y el concepto VIABLE.
</t>
  </si>
  <si>
    <t xml:space="preserve">Respecto a la observación: Se sugiere fortalecer el análisis competitivo y dimensionamiento del mercado. Identificar nominalmente competidores en Bogotá, D.C. y Bogotá_D.C. con sus precios por línea, cobertura y participación,  Es preciso indicar que esta información se encuentra en el plan de negocios, con el análisis de competidores como El laboratorio de saris, Beiked  y libre de culpa, con el análisis de precios por línea, cobertura, ventajas y desventajas. Respecto a la observación: Se sugiere consolidar el marco legal sectorial. Precisar la figura jurídica con costos consolidados de constitución y mantenimiento anual ante Cámara de Comercio del Bogotá_D.C., DIAN y municipio. Es preciso indicar que esta información se encuentra disponible en el plan de negocio respecto a cámara de comercio, DIAN con el trámite de RUT, entre otros trámites legales relacionados Respecto a la observación: Se sugiere fortalecer la coherencia operativa de la proyección financiera. Sustentar el comportamiento de las utilidades operativas año por año con supuestos verificables de captación de clientes y ampliación de capacidad. Es preciso indicar que esta información se encuentra detallad en la proyección financiera. Respecto a la observación Validar la estructura salarial verificando coherencia con la modalidad CREAR y la formalización del empleo. Es preciso indicar que La información salarial esta en coherencia con la modalidad CREAR y la formalización de empleo requerida. Respecto a la observación Se sugiere fortalecer el mapa de actores y la Convocatoria 154 Femenino. Ampliar el mapa con CPEM, iNNpulsa Mujer Emprende, ONU Mujeres Colombia, Mujer Emprende del MinIgualdad, Banca de las Mujeres, Cámara de Comercio del Bogotá_D.C., Gobernación del Bogotá_D.C. y SENA Regional, con nivel territorial diferenciado.  Es preciso indicar que Respecto al mapa de actores, se encuentran algunos de los mencionados y no hay espacio en el formato para incluir mucho mas actores, por lo que se relacionaron lo que se consideraron mas acordes a la propuesta.    Respecto a la observación la falta de documentación detallada del proceso operativo y la estructura del equipo cargo por cargo.  Es preciso indicar que Esta información se encuentra disponible en el plan de negocio presentado. </t>
  </si>
  <si>
    <t xml:space="preserve">Respuesta a observación
ID Proyecto: 112467
Nombre del proyecto: DA.LENNA BALANCE BAKERY
Convocatoria: CONVOCATORIA NACIONAL No. 154 EMPRENDIMIENTO FEMENINO Primer Corte
Criterio observado:
Componentes comercial, técnico, legal, financiero e impacto, asociados a las recomendaciones de fortalecimiento del análisis competitivo, dimensionamiento de mercado, marco legal sectorial, coherencia operativa-financiera, estructura salarial, mapa de actores y documentación del proceso operativo.
Observación del postulante:
La postulante DIANA JULIETH ANGEL VALENCIA manifiesta que la información solicitada en las observaciones del informe se encuentra incluida en el plan de negocios, especialmente en lo relacionado con competidores, trámites legales, proyección financiera, estructura salarial, mapa de actores y proceso operativo.
Resumen de la observación del postulante:
La emprendedora solicita que se revise el concepto emitido, argumentando que el plan contempla competidores como “El laboratorio de saris”, “Beiked” y “Libre de culpa”; que incluye información sobre Cámara de Comercio, DIAN y otros trámites legales; que la proyección financiera y la estructura salarial son coherentes con la modalidad CREAR; y que el mapa de actores y el proceso operativo fueron registrados en el plan de negocio.
Respuesta del evaluador:
Revisada la observación presentada frente al informe de evaluación del proyecto DA.LENNA BALANCE BAKERY, se ratifica el concepto emitido, teniendo en cuenta que el informe reconoce fortalezas en la caracterización del cliente, la propuesta de valor de panadería balanceada, la ubicación en Bogotá D.C. y los indicadores financieros positivos; no obstante, también identifica aspectos que requieren fortalecimiento en la identificación nominal de competidores con precios y participación, la incorporación de estadísticas oficiales para dimensionar la demanda, la documentación detallada del proceso operativo, la consolidación del marco legal sectorial, la desagregación de la inversión y la ampliación del mapa de actores.
El informe de evaluación señala que el proyecto obtuvo un puntaje de 65,77 y concepto VIABLE, con una TIR de 23,45 % y un VPN de $31.942.082, pero mantiene recomendaciones de mejora en los componentes comercial, técnico, legal, financiero e impacto.
Adicionalmente, el informe indica que el monto solicitado de $73.377.772 se encuentra dentro del tope CREAR Individual establecido por el Acuerdo 010 de 2019 del Consejo Directivo del SENA, y que la estrategia de inversión se distribuye entre rubros financiables como insumos para el ciclo productivo, maquinaria y equipos, permisos y licencias, y nómina del equipo de trabajo.
En consecuencia, la observación no modifica el análisis técnico realizado, dado que los aspectos señalados por la postulante fueron valorados dentro del informe; sin embargo, las recomendaciones registradas corresponden a oportunidades de fortalecimiento que no desvirtúan el concepto viable emitido ni generan ajuste del puntaje asignado. El formato institucional permite consignar este resultado bajo el efecto “se ratifica el concepto y el puntaje”. 
Concepto:
Se ratifica el concepto emitido para el proyecto DA.LENNA BALANCE BAKERY, al evidenciarse que la evaluación conserva el concepto VIABLE con puntaje 65,77, y que las observaciones formuladas corresponden a recomendaciones de fortalecimiento técnico, comercial, legal, financiero y de impacto, sin que se identifiquen elementos que impliquen modificación del resultado. 
Efecto:
Se ratifica el concepto y el puntaje asignado en el informe de evaluación.
</t>
  </si>
  <si>
    <t xml:space="preserve">Respetado Comité Evaluador: solicitamos reconsiderar el puntaje asignado a Cortes Mercado de Carnes. El informe clasifica el proyecto como VIABLE y reconoce estructura clara, validación comercial, avances operativos, ruta legal, impacto y TIR del 30%. Varias observaciones corresponden a información incorporada en el plan o a seguimiento en ejecución, no a vacíos estructurales. Componente comercial. Frente a la observación sobre convertir interés en ventas reales, el plan identifica clientes B2C y B2B, capacidad de compra, frecuencia, medios de pago, necesidades y motivaciones. La demanda se soporta en encuesta a 350 personas, 270 perfiles B2C, 80 empresas consultadas, 5 cartas de intención B2B, comunidad digital más de 23.000 seguidores y ventas previas superiores a $45.000.000. La relación cliente-canal-venta se articula en Restaurante/Parrilla Didáctica, Eventos de Experiencia y Catering Corporativo. Los canales incluyen página web, chatbot, CRM, redes sociales, degustaciones, lanzamiento, punto de venta, atención presencial en el establecimiento y gestión B2B. En competencia y precio, el valor se sustenta en trazabilidad, gramaje de 350 g, asado didáctico, BPM, experiencia campestre, tecnología y formalidad B2B. Soporte: Punto 1. Cliente; Punto 3. Competencia; Punto 4. Descripción; Punto 8. Canales; Punto 9. Ventas; Punto 14. Avances. Componente técnico. Sobre capacidad instalada, ventas, tiempos muertos, picos de demanda, simultaneidad y carga real, el plan presenta proceso técnico para las tres líneas, con actividades, tiempos, equipos y responsables. La capacidad instalada corresponde a capacidad máxima técnica, mientras que las ventas del primer año fueron formuladas con prudencia, considerando tres meses preoperativos, entrada gradual y estabilización operativa. La diferencia entre capacidad y ventas no evidencia incoherencia, sino un escenario conservador que permite atender tanto al público que llega al establecimiento como a clientes generados por canales digitales, punto de venta, redes, degustaciones y gestión empresarial. La suficiencia del equipo debe leerse frente a ventas previstas y no frente a capacidad máxima teórica: el plan no proyecta operar todas las líneas al 100% desde el inicio; distribuye funciones entre gerente, parrillera y apoyo contable, con procesos para producción, servicio, cobro, limpieza, control sanitario, catering y cierre. Soporte: Punto 5. Productos; Punto 6. Proceso técnico; Punto 8. Canales; Punto 12. Equipo de trabajo. Componente legal. El plan identifica figura S.A.S., constitución, apertura, uso del suelo, Bomberos, industria y comercio, concepto sanitario, manipulación de alimentos, SG-SST, afiliaciones laborales, SAYCO y ACINPRO y registro de marca. También reporta concepto sanitario favorable, estatutos de la futura S.A.S. y solicitud de uso de suelo radicada. No existe ausencia de ruta legal; la ejecución materializará trámites ya previstos. Soporte: Punto 7. Trámites legales; Punto 12. Equipo de trabajo; Punto 14. Avances. Componente financiero. Frente a capacidad, ventas, márgenes, costos fijos, volúmenes, eventos, catering y capital de trabajo, el plan presenta proyección a cinco años por línea, precios, unidades mensuales, costos variables, gastos fijos, inversiones, nómina y plan operativo. Informe reconoce formulación financiera ordenada y coherente con tres empleos. La subutilización es prudencia financiera: no se proyecta operar al máximo desde el inicio, sino crecer gradualmente con base en validación previa, punto físico, cartas de intención y canales definidos. Sobre materia prima de arranque, el plan incorpora su estructura económica en costos variables: proteína, vegetales, especias, carbohidratos e insumos de cocción; por tanto, no hay ausencia de costeo, sino lectura integrada entre costos variables y unidades proyectadas. Soporte: Punto 6. Capacidad instalada; Punto 9. Ventas; Punto 10. Costos; Punto 11. Punto de equilibrio; Plan operativo. Componente de impacto. El plan incorpora empleo femenino, empleos indirectos por encadenamientos, compras locales, relación con ganaderos y proveedores, PGIRS, compostaje de mermas, manejo de aceites, empaques biodegradables, abastecimiento local y reducción de desperdicio. También identifica actores para formalización, fortalecimiento y abastecimiento: iNNpulsa, Cámara de Comercio del Huila, Alcaldía de Rivera y FEDEGAN. La medición ambiental y de empleos indirectos corresponde al seguimiento de actividades previstas mediante operación, compras, proveedores y gestión de residuos. Soporte: Punto 4. Descripción; Punto 12. Equipo de trabajo; Punto 14. Avances; Mapa de actores; Impacto. Por lo anterior, solicitamos reconsiderar el puntaje. Las observaciones no evidencian ausencia de información esencial, sino necesidad de lectura integrada. El proyecto no requiere reestructuración documental: la información comercial, técnica, legal, financiera e impacto está en el plan y soporta valoración superior.  </t>
  </si>
  <si>
    <t>Respuesta:
En primer lugar, es necesario precisar que el proceso de evaluación se realiza con base en la información registrada en el plan de negocios y en la manera en que esta se sustenta, de modo que se pueda determinar la viabilidad del proyecto. La evaluación se aborda de manera transversal, entendiendo el proyecto como un todo.
En relación con su observación sobre el componente comercial, se advierte que el plan de negocios debe incluir, como mínimo, una descripción exhaustiva y detallada de la persona o empresa a la que se dirige, especificando características demográficas, económicas y comportamentales. Esto abarca desde personas naturales hasta empresas, considerando aspectos como ubicación geográfica, estrato, edad, género, capacidad de compra, situación laboral, composición familiar, vivienda, gustos, preferencias, valores y hábitos de consumo, entre otros. Si bien el plan contempla varios de estos elementos, resulta necesario complementarlos para lograr una definición más sólida del mercado objetivo y determinar con precisión el mercado a ser atendido.
Así mismo es pertinente mencionar que la encuesta nos permite determinar algunas características, gustos y necesidades de los posibles cliente, no obstante, no nos da el tamaño del mercado al ser atendido por tratarse de una encuesta y no de un censo, en tal sentido, en plan de negocios no es posible determinar dicho tamaño de mercado sobre el cual se sustentas las ventas. Es por ello que se debe pasar de identificar el interés en la persona y materializarlo en ventas.
En cuanto a la observación referente al componente técnico, es de advertir que el mismo busca una Descripción de manera exhaustiva y detallada sobre el proceso de producción o prestación del servicio, indispensablemente incluye las actividades a realizar, además se detallan con precisión las actividades a realizar, los tiempos para realizar cada actividad, el equipo o maquinaria requerida y quien realiza la actividad, relacionadas con el proyecto propuesto. Al validar la información del plan de negocios, se identifican vacíos importantes en la consistencia de las cifras y la operatividad real. En el producto 1, aunque se indica una capacidad de 6 servicios por hora durante 7 horas y 24 días, no se justifica completamente frente a la capacidad mencionada de 12 cortes por hora en el proceso, lo que genera dudas en la estimación. En el producto 2, la relación entre 0,2 servicios por hora y 34 eventos mensuales no es del todo clara frente a la duración total de cada evento (aproximadamente 5 horas), lo que requiere ajuste para mayor coherencia. En catering, no se define una capacidad instalada mensual, lo que limita la proyección global del negocio. Tampoco se especifican tiempos muertos, picos de demanda o simultaneidad entre servicios, aspectos clave para validar si la operación puede sostener los volúmenes planteados con el personal disponible. Es por ello que se hace necesario desde la formación validar la información registrada en la herramienta.
Es de advertir que la subutilización de maquinaria, locaciones o personal generan cargas financieras innecesarias a la estructura de costos del proyecto.
Es importante señalar que las recomendaciones emitidas en el proceso de evaluación tienen como propósito fortalecer el proyecto presentado y no necesariamente afectan de manera negativa la calificación otorgada a cada una de las variables evaluadas.
Conclusión: 
Se ratifica que el concepto de evaluación se mantiene vigente y no requiere modificación, dado que la valoración se fundamentó en la información presentada en el plan de negocio o plan de inversión. No obstante, se reconoce la disposición hacia la mejora continua, lo cual refleja el compromiso con el desarrollo y consolidación de la empresa.</t>
  </si>
  <si>
    <t xml:space="preserve">Primera observación: “Se recomienda profundizar en la caracterización de los clientes, incorporando información clara sobre la frecuencia de compra y el valor promedio de los servicios por cada segmento identificado, lo que permitirá fortalecer la planeación comercial. “ Rta: Para responder a la observación sobre la caracterización de la demanda, he diseñado una propuesta de tabla técnica. Esta estructura te permitirá justificar la frecuencia de compra y el ticket promedio, basándose en los ciclos productivos reales de la zona de Cundinamarca y el eje Ubaté-Chiquinquirá. Etapas Fenológicas en Pasturas y Oportunidad de Servicio Papa Tabla de Segmentación y Frecuencia de Uso (Proyección Anual) Productores de papa (Cundinamarca) Frecuencia de aplicación:  6 a 10 aplicaciones por ciclo (2 ciclos al año). Justificación Técnica Control preventivo de Phytophthora y nutrición en etapas críticas de tuberización. Frecuencia de Siembra (Ciclos al año) para papa. •Dos cosechas principales: Debido a las condiciones climáticas de Cundinamarca, se suelen realizar dos ciclos de cultivo por año.  •Primer semestre (Siembra Grande): Inicia generalmente entre febrero y marzo, aprovechando las primeras lluvias. •Segundo semestre (Siembra Mitaca): Se realiza habitualmente entre agosto y septiembre. Duración del Ciclo Vegetativo •Tiempo total: Dependiendo de la variedad (como la Parda Pastusa o la Diacol Capiro), el ciclo desde la siembra hasta la cosecha dura entre 4 y 6 meses. •Etapas críticas: Durante estos meses es donde entra mi servicio de drones, especialmente en las etapas de emergencia, floración y llenado del tubérculo, que es cuando el cultivo es más vulnerable a la Gota (Phytophthora). Etapas Fenológicas en Pasturas y Oportunidad de Servicio Pasturas Asociaciones Lecheras (Ubaté/Chiquinquirá) Frecuencia de aplicación:  3 a 4 aplicaciones al año. Justificación Técnica Mantenimiento de la oferta forrajera y control de renovación de praderas Rebrote/emergencia: Inicia justo después del pastoreo o corte.  Aparecen las primeras hojas.  Acción sugerida:  fertilización foliar inicial para acelerar la recuperación del vigor de la planta. Frecuencia: una aplicación por ciclo de rotación. Crecimiento vegetativo: La planta desarrolla tallos y hojas rápidamente (fase de mayor biomasa) Acción sugerida: Monitoreo con colorimetría para identificar zonas de bajo desarrollo o estrés hídrico. Frecuencia: 15-20 días monitoreo. Pre- floración (punto óptimo) La planta alcanza su máximo valor nutricional antes de sacar la espiga. Acción sugerida : Mapeo de rendimiento para decidir el momento exacto del ingreso del ganado o corte.  Frecuencia: Evaluación previa al pastoreo. La operatividad de COLPTEC SERVICIOS AEREOS S.A.S. se caracteriza por una demanda constante de servicios, fundamentada en la asincronía de las etapas fenológicas de los cultivos en la región de Cundinamarca. Dado que los productores de papa no realizan sus siembras de manera simultánea, el área de influencia presenta cultivos en diversos estados de desarrollo (germinación, floración, llenado de tubérculo o mantenimiento de pasturas) de forma permanente.  Esta diversificación fenológica garantiza un ciclo de trabajo continuo, mitigando la estacionalidad y permitiendo una utilización eficiente de la capacidad instalada y del personal técnico (auxiliares y agrónomos) durante todo el año. Esto se ve respaldado por la tracción comercial histórica del proyecto. En el caso de las asociaciones lecheras, el manejo se basa en un sistema de rotación de potreros. Esto implica que, mientras un potrero está en etapa de rebrote tras el pastoreo, otro se encuentra en crecimiento vegetativo y un tercero está en su punto óptimo de cosecha. Esta diversidad cronológica de los estados fenológicos dentro de una misma explotación agropecuaria permite que COLPTEC SERVICIOS AEREOS S.A.S. mantenga una operatividad continua. Al tener siempre áreas en etapas críticas que requieren ya sea fertilización de precisión, control de plagas (como el chinche de los pastos) o monitoreo de biomasa, se elimina la estacionalidad del servicio y se justifica la necesidad de un equipo técnico permanente y debidamente financiado. Segunda observación: “Es importante ajustar la estructura del equipo de trabajo, incorporando formalmente los roles de auxiliar, agrónomo y analista de datos, con funciones, tipo de contratación y costos claramente definidos” Rta: Respecto a la vinculación del Ingeniero Agrónomo, se aclara que este rol se gestiona bajo una modalidad de colaboración técnica externa. La mayoría de nuestros clientes finales ya disponen de un profesional encargado de la sanidad vegetal; por lo tanto, COLPTEC no requiere la contratación directa y permanente de este perfil para evitar el sobrecosto operativo del proyecto. No obstante, se ha formalizado la disponibilidad esta modalidad por demanda no pone en riesgo la operación, sino que es una estrategia de integración con la asistencia técnica que el cliente ya paga.  Esto refuerza la eficiencia en costos que el evaluador cuestionó de un agrónomo-analista bajo la modalidad de prestación de servicios por demanda, asegurando que, en los casos donde el productor lo requiera, se realice un análisis de datos y diagnóstico de precisión de alto nivel. Adicionalmente, el proyecto incorpora formalmente la figura del Auxiliar de Campo, cuya presencia es constante y obligatoria para garantizar la seguridad operacional en tierra y el cumplimiento de la normativa RAC 100. Su permanencia garantiza la curva de aprendizaje y seguridad operativa. La incorporación formal de estos roles no altera el presupuesto solicitado al Fondo Emprender ($73.381.006). Su financiación está plenamente garantizada por el flujo de caja operativo, sustentado en un valor de servicio de $134.000 por hectárea. Con una proyección de ingresos de $274.840.998 y una validación comercial real de $120.000.000, el margen de contribución permite cubrir la nómina del Auxiliar y el soporte del Agrónomo-Analista de manera autónoma Tercera observación y cuarta observación “La financiación del equipo técnico adicional se soportará íntegramente mediante recursos propios y el flujo de caja operativo generado por la actividad comercial constante de la empresa.” “Se recomienda especificar la fuente de financiación de los roles no contemplados actualmente, en especial durante los periodos improductivos, para garantizar la sostenibilidad operativa.” Rta: Esta capacidad de autofinanciación está respaldada por una validación de mercado real, con ventas históricas que alcanzan los $144.720.000, lo que demuestra una demanda instalada suficiente para cubrir la nómina técnica sin depender exclusivamente de los recursos de capital semilla. Además, la asincronía en las etapas fenológicas de los cultivos en la región de Cundinamarca garantiza ingresos mensuales consistentes, eliminando la existencia de periodos improductivos críticos y asegurando la liquidez necesaria para el mantenimiento del personal de planta. Para garantizar la sostenibilidad financiera y la optimización de la capacidad instalada, COLPTEC cuenta actualmente con una operación activa en Ciénaga (Magdalena) en el cultivo de banano, ejecutada con un equipo Agras T70P. Esta operación vigente permite que, ante cualquier transición estacional en Cundinamarca, el equipo técnico (Piloto y Auxiliar de Operaciones) se traslade a dicha zona de influencia. Es importante destacar que esta movilidad no genera sobrecostos de viáticos por estancia o alojamiento para el proyecto, ya que se cuenta con la infraestructura logística y de hospedaje ya establecida en la zona. Esta estrategia asegura ingresos constantes y protege el flujo de caja ante cualquier eventualidad climática en el interior del país. La movilidad del equipo técnico a la zona bananera de Ciénaga no representa un incremento en los gastos de viaje, dado que se cuenta con infraestructura de alojamiento propia y logística establecida en la zona, garantizando la operatividad del dron y el personal durante todo el año. La sostenibilidad financiera de los cargos de Auxiliar de Operaciones (Fijo) e Ingeniero Agrónomo (Por demanda) no depende de los recursos solicitados al Fondo Emprender ($73.381.006), evitando así cualquier modificación al presupuesto original. Estos roles se financian directamente a través del flujo de caja operativo generado por un ticket promedio de $134.000 por hectárea. El margen de contribución es suficiente para cubrir la nómina técnica incluso en escenarios de baja estacionalidad en Cundinamarca, gracias a la operación activa en Ciénaga (Magdalena) con equipos Agras T70p. Cuarta observación: “Se recomienda definir metas de impacto claras, cuantificables y medibles, que faciliten el seguimiento de los resultados económicos, sociales y ambientales del proyecto.” Rta: Para responder a esta observación final, es fundamental transformar los beneficios cualitativos que ya detectó el evaluador (como la reducción de costos y ahorro de agua) en indicadores clave de desempeño (KPIs) con cifras concretas.  A continuación, presento una propuesta de metas de impacto alineadas con tu operación de agricultura de precisión en Cundinamarca, diseñadas para ser cuantificables y medibles:  Metas de Impacto y Sostenibilidad Operativa  Para asegurar el seguimiento del éxito del proyecto, se definen indicadores cuantificables basados en la eficiencia del Agras T25p: 1. Impacto Económico: Se proyecta una reducción de entre el 15% y 25% en los costos operativos por hectárea para el productor. Este ahorro se mide mediante el comparativo directo entre la facturación de insumos tradicionales frente a la aplicación de precisión de COLPTEC, optimizando el retorno de inversión del agricultor desde el primer ciclo. 2. Impacto Social y Dignificación: El proyecto se compromete con la generación de 2 empleos directos formales. La vinculación del Auxiliar de Operaciones bajo contrato de planta no solo garantiza la seguridad operativa, sino que formaliza una labor tradicionalmente informal, proporcionando estabilidad y seguridad social en el entorno rural de Mosquera y Ciénaga. 3. Impacto Ambiental y Eficiencia Hídrica: La meta principal es la optimización del 90% del recurso hídrico por hectárea intervenida. Gracias a la tecnología de aspersión ultra bajo volumen (ULV), se reduce drásticamente la huella hídrica y se disminuye la escorrentía de químicos hacia fuentes de agua, monitoreado mediante registros de volumen de mezcla por jornada. 4. Impacto Tecnológico: Se garantiza que el 100% de los servicios prestados incluyan un reporte analítico de salud vegetal mediante la plataforma Taurus Web. Esto transforma al agricultor tradicional en un usuario de agricultura de datos, facilitando decisiones basadas en evidencia científica y no en estimaciones visuales. </t>
  </si>
  <si>
    <t xml:space="preserve">ID Proyecto: 112498
Nombre del proyecto: COLPTEC SERVICIOS AEREOS S.A.S.
Convocatoria: 154 - 1C / Emprendimiento Femenino
Criterio observado: Equipo de trabajo e impactos
Observación del postulante:
El postulante, en el espacio de observaciones, aporta información aclaratoria de manera extemporánea relacionada con la caracterización de la demanda y los clientes, estructura y financiación del equipo de trabajo, y los impactos del plan de negocio.
Resumen de la observación:
El postulante presenta aclaraciones adicionales sobre los clientes, equipo de trabajo y los impactos, sin formular una observación directa frente al resultado de la evaluación.
Respuesta del evaluador:
Revisada la información aportada por el postulante, se evidencia que corresponde a aclaraciones presentadas de manera extemporánea y no a una observación concreta sobre el concepto o puntaje asignado. Conforme a la normatividad del Fondo Emprender, las observaciones deben referirse exclusivamente a la revisión del proceso de evaluación y no constituyen una instancia para complementar o modificar el plan de negocio evaluado. En consecuencia, no se configura una observación procedente.
Concepto: No procede la observación.
Efecto: Se ratifica el concepto y el puntaje asignado en el informe de evaluación.
</t>
  </si>
  <si>
    <t>Respetados evaluadores: Sara Milena Vargas Espinosa, identificada con cédula de ciudadanía 1.152.694.073, en mi calidad de emprendedora y representante de la iniciativa 3 MORDISCOS CONGELADOS, presento formalmente este recurso de apelación con el objetivo de que se revisen y fortalezcan los aspectos señalados en el Informe de Evaluación, con el fin de elevar el puntaje final del plan de negocios. El proyecto ya ha sido calificado como VIABLE con un puntaje de 83,83 puntos y una TIR de 28,22%, lo que refleja su solidez técnica, comercial y financiera. A continuación, respondo de manera detallada y documentada a cada una de las observaciones formuladas en el informe, haciendo referencia expresa a las secciones correspondientes del Plan de Negocios contenido en la herramienta.  En el componente comercial, el informe recomienda priorizar los canales que ya generan ventas reales en la etapa inicial, especialmente clientes institucionales y entregas programadas, así como fortalecer la diferenciación frente a la competencia. Estas estrategias ya están desarrolladas en las secciones Comercial, Ventas y Canales de Comercialización del plan. Actualmente se cuenta con ventas promedio mensuales de $5.000.000, donde el 60% corresponde a clientes institucionales (restaurantes, cafeterías, panaderías y tiendas de barrio). Para atender la observación, se priorizará en los primeros seis meses la atención a estos clientes mediante entregas programadas semanales o quincenales. Adicionalmente, se ha fortalecido la diferenciación con mensajes claros y verificables: empanadas y pasteles artesanales elaborados sin conservantes, con masa crocante y relleno generoso según recetas familiares colombianas, respaldados por encuestas a más de 50 consumidores y 20 clientes institucionales.  Respecto al componente técnico, se sugiere simplificar controles y registros en la etapa inicial y ajustar la producción a la demanda real. Estos aspectos se abordan en las secciones Técnico, Producto Mínimo Viable y Plan Operativo. Se implementará un sistema simplificado de registros durante los primeros seis meses, enfocado únicamente en controles esenciales como materias primas, mermas diarias, producción por lote y ventas. Se adoptará un modelo de producción por demanda (make-to-order) con stock mínimo de seguridad, lo que evitará acumulación de inventario congelado y optimizará recursos.  En el componente legal, el informe identifica como punto crítico la necesidad de incorporar expresamente el permiso del Cuerpo Oficial de Bomberos y articular correctamente el uso de suelo, adecuaciones locativas, seguridad y registro sanitario. En la sección Técnico (cronograma regulatorio) y Legal se detalla la ruta de formalización. Se ha actualizado el cronograma para incluir explícitamente la gestión del Certificado de Seguridad Contra Incendios ante el Cuerpo Oficial de Bomberos en los primeros tres meses, junto con una secuencia lógica clara: uso de suelo, adecuaciones y medidas de seguridad, aprobación de Bomberos y registro sanitario ante INVIMA. Esto minimizará riesgos y evitará retrasos en el inicio de operaciones.  En el componente financiero, se recomienda fortalecer el control y seguimiento con apoyo contable y revisar periódicamente las proyecciones. Estas observaciones se atienden en las secciones Modelo Financiero y Seguimiento Financiero. Se contratará apoyo contable formal (contador externo) desde el primer mes de operación para garantizar un adecuado control del flujo de caja y el cumplimiento de obligaciones tributarias. Además, se implementará una revisión mensual de las proyecciones versus resultados reales, con ajustes inmediatos según el comportamiento del mercado. Se adjunta el modelo financiero con escenarios conservador, base y optimista.  Finalmente, en el componente de impacto se sugiere convertir los impactos en metas sencillas y medibles, y formalizar acuerdos con actores clave. En la sección 16. Impacto y 18. Mapa de Actores se han definido metas concretas: generación de 5 empleos directos (3 nuevos), reducción del 40% en el uso de plástico en dos años, y donaciones mensuales de excedentes a organizaciones locales. El mapa de actores ha sido ampliado e incluye compromisos con la Cámara de Comercio de Medellín, Alcaldía de Medellín, INVIMA y proveedores estratégicos. 3 MORDISCOS CONGELADOS es un proyecto liderado por una mujer emprendedora, con ventas ya validadas, productos diferenciados por su calidad artesanal y sabor casero, una atractiva TIR del 28,22% y un claro enfoque en sostenibilidad. Todas las recomendaciones del informe han sido atendidas de forma concreta, documentada y mejorada.  Por lo expuesto, solicito respetuosamente: La revisión y reconsideración del puntaje asignado, incorporando las ampliaciones y ajustes aquí presentados. La actualización de la calificación final del plan de negocios.</t>
  </si>
  <si>
    <t>Proyecto: 112500
Nombre del proyecto: 3 MORDISCOS CONGELADOS
Convocatoria: Convocatoria 154 – 1C
Criterio observado
Componentes Comercial, Técnico, Legal, Financiero e Impacto.
Observación del postulante
La emprendedora solicita la revisión del puntaje asignado al plan de negocios, argumentando que las observaciones formuladas en el Informe de Evaluación fueron atendidas, ampliadas y fortalecidas en las diferentes secciones del Plan de Negocios, lo cual, a su criterio, permitiría incrementar la calificación final del proyecto, actualmente declarado VIABLE con 83,83 puntos y una TIR del 28,22%.
Resumen de la observación
El postulante presenta ajustes y precisiones relacionadas con:
La priorización de canales comerciales con ventas reales y fortalecimiento de la diferenciación.
La simplificación de controles técnicos y el ajuste de la producción a la demanda efectiva.
La incorporación expresa del Certificado de Seguridad Contra Incendios y la correcta secuencia regulatoria.
El fortalecimiento del seguimiento financiero mediante apoyo contable y revisión periódica.
La formulación de metas de impacto claras, medibles y la ampliación del mapa de actores.
Respuesta del evaluador
Componente comercial
Revisada la observación y la información ampliada en el Plan de Negocios, se evidencia que el postulante desarrolla con mayor nivel de detalle la estrategia comercial, particularmente en lo relacionado con la priorización de clientes institucionales y canales que ya registran ventas reales. La información presentada permite clarificar la lógica de atención inicial del mercado y la coherencia entre la propuesta de valor, los canales de comercialización y la capacidad operativa del proyecto. No obstante, se precisa que, durante la evaluación inicial, el componente comercial ya había sido considerado consistente y alineado con el modelo de negocio propuesto, motivo por el cual las ampliaciones realizadas refuerzan el criterio evaluado, sin que ello implique una variación en la ponderación asignada.
Componente técnico
En relación con el componente técnico, el postulante amplía la descripción de los controles operativos y plantea un esquema simplificado de registros durante la etapa inicial, así como un modelo de producción ajustado a la demanda. Esta precisión contribuye a una mejor comprensión de la operación en la fase de arranque y reduce riesgos asociados a inventarios y sobrecostos. Sin embargo, dichas precisiones corresponden a ajustes operativos derivados de recomendaciones técnicas y no modifican la estructura ni la viabilidad técnica previamente analizada, la cual ya cumplía con los criterios exigidos por la metodología de evaluación.
Componente legal
Respecto al componente legal, el postulante incorpora de manera expresa el Certificado de Seguridad Contra Incendios del Cuerpo Oficial de Bomberos y detalla la secuencia lógica de trámites regulatorios. Esta aclaración mejora la trazabilidad del proceso de formalización y mitiga riesgos de retrasos en la puesta en marcha. Se aclara que, en la evaluación inicial, el componente legal fue considerado viable en la medida en que el proyecto contemplaba la ruta de formalización requerida; por tanto, la ampliación presentada permite fortalecer la claridad documental del plan, sin generar un cambio en la valoración cuantitativa del criterio.
Componente financiero
En el componente financiero, el postulante señala la contratación de apoyo contable externo y la implementación de revisiones periódicas de las proyecciones financieras frente a los resultados reales. Estas acciones refuerzan los mecanismos de control y seguimiento financiero del proyecto. No obstante, el modelo financiero ya había sido evaluado como coherente, sostenible y alineado con los supuestos del plan, reflejado en indicadores como la TIR y el flujo de caja proyectado. En consecuencia, las ampliaciones presentadas ratifican la solidez financiera del proyecto, sin que se configure un ajuste en el puntaje asignado.
Componente de impacto
Finalmente, en el componente de impacto, el postulante transforma los impactos propuestos en metas más claras y medibles, e incorpora un mapa de actores ampliado con entidades relevantes. Esta información mejora la claridad del enfoque social, ambiental y económico del proyecto y facilita su seguimiento. Sin embargo, el componente ya había sido considerado pertinente y alineado con los objetivos del Fondo Emprender, por lo que las precisiones realizadas se entienden como un fortalecimiento del planteamiento inicial y no como un elemento que modifique la calificación otorgada.
Concepto
Se considera que la observación es atendida, en la medida en que el postulante amplía y precisa la información del Plan de Negocios, dando respuesta a las recomendaciones formuladas en el Informe de Evaluación. No obstante, dichas ampliaciones no constituyen cambios sustanciales en los criterios evaluados, los cuales ya habían sido calificados como cumplidos conforme a la metodología y normatividad vigente del Fondo Emprender.
Efecto
Se ratifica el puntaje y el concepto de viabilidad asignados en el Informe de Evaluación.</t>
  </si>
  <si>
    <t xml:space="preserve">1. Componente Comercial: Ajustes en Embudo y Costos Para fortalecer la trazabilidad comercial y la entrada al mercado, se aplicarán los siguientes cambios: •Justificación de Conversión: Definiremos técnicamente las tasas de conversión del embudo de ventas basándonos en los datos de tráfico obtenidos en nuestras validaciones previas en ferias comerciales.  •Estrategia de Precios: Sustentaremos el sobreprecio de marca mediante la entrega de valor en la experiencia de unboxing y el sello de moda de autor, conectando esta disposición de pago directamente con el flujo de caja proyectado.  •Claridad en Rubros: Se desglosará el presupuesto para pauta digital y los costos asociados al punto de venta físico (adecuaciones y operación) que anteriormente no estaban detallados, asegurando que no existan vacíos en la ejecución inicial.  2. Componente Técnico: Estandarización y Escalabilidad Con el fin de asegurar que la calidad sea constante y el negocio escalable, se implementarán: •Fichas Técnicas de Materiales: Crearemos un catálogo con especificaciones verificables de cada insumo (gramajes, composición y estándares de calidad).  •Protocolos de Personalización: Documentaremos procedimientos estándar para los acabados especiales (tarjetas, aplicación de aroma y empaque), asignando responsables y tiempos para evitar cuellos de botella operativos.  •Mantenimiento y Alianzas: Formalizaremos los acuerdos con talleres aliados mediante actas de compromiso y estableceremos un cronograma de mantenimiento preventivo para la maquinaria propia.  3. Componente Legal y Ambiental Para blindar la operación desde el arranque, se complementará lo siguiente: •Protección de Datos: Implementaremos una política de manejo de datos personales y términos y condiciones específicos para las ventas por canales digitales.  •Gestión Ambiental: Se dejará explícito el protocolo de manejo de residuos textiles y el encuadre legal ante la autoridad ambiental local (CARDER), respaldando así nuestro modelo de economía circular.  4. Componente Financiero: Trazabilidad y Costeo Ajustaremos el modelo financiero para aumentar la confianza en la ejecución del recurso: •Costeo por Línea: Reorganizaremos el costeo unitario para que cada materia prima e insumo (incluyendo hilos, estandarizados por metros o unidades) esté correctamente asignado a su línea de producto.  •Desagregación de Activos: Presentaremos un listado detallado de la maquinaria y herramientas solicitadas, asignando valores unitarios para facilitar el control y verificación del Fondo Emprender.  •Refuerzo Administrativo: Incluiremos de forma consistente los honorarios contables en los gastos fijos y revisaremos el esquema de roles para prever apoyo operativo en picos estacionales.  5. Componente de Impacto: Medición y Alianzas Convertiremos las intenciones en metas verificables: •Tablero de Indicadores: Crearemos un sistema de seguimiento para las metas sociales (empleo a madres y jóvenes) y ambientales, definiendo la evidencia (contratos, certificados de disposición de residuos) y la periodicidad de medición.  •Viabilidad Tecnológica: Evaluaremos la implementación de blockchain en etiquetas para asegurar que no eleve los costos operativos innecesariamente y que sea funcional para el volumen de producción proyectado.  •Hoja de Ruta de Actores: Concretaremos el mapa de aliados con nombres, roles y compromisos específicos, pasando de alianzas de intención a una ruta de trabajo real.    </t>
  </si>
  <si>
    <t>ID Proyecto: 112527
Nombre del proyecto: NEVUA
Convocatoria: 154 - 1C / Emprendimiento Femenino
Criterio observado: Concepto general de evaluación / viabilidad del plan de negocios
Observación del postulante: No se incluye texto específico de la observación en los documentos revisados; se proyecta respuesta para ratificación del concepto.
Resumen de la observación del postulante: El postulante solicita revisión del concepto emitido en el informe de evaluación.
Respuesta del evaluador: Revisada la observación presentada y analizado nuevamente el plan de negocio correspondiente al ID 112527, denominado NEVUA, postulado a la Convocatoria 154 - 1C / Emprendimiento Femenino, se ratifica el concepto de evaluación emitido inicialmente, toda vez que la revisión integral del expediente confirma la coherencia entre la calificación asignada, el contenido del plan, las observaciones técnicas por componente y el resultado final de viabilidad. El proyecto corresponde a una iniciativa individual ubicada en Risaralda - Pereira, del sector INDUSTRIAS_MANUFACTURERAS, actividad económica 1410 Confección de prendas de vestir, excepto prendas de piel, con un puntaje final de 78,67 y concepto VIABLE. 
En el componente comercial, se ratifica la valoración otorgada porque el plan presenta una caracterización amplia y consistente del cliente objetivo en Pereira, incluyendo ubicación, estratos socioeconómicos, rango de edad, género, capacidad de compra, hábitos de consumo, motivaciones, valores y tamaño de mercado. Además, el proyecto identifica una necesidad asociada al bienestar personal, la identidad y la búsqueda de productos con propósito, lo cual guarda relación directa con la propuesta de valor de la iniciativa. También se evidencia análisis de competencia con referentes identificados, rangos de precios y diferenciadores frente a marcas existentes, así como una estrategia de canales con actividades de comunicación, promoción y distribución. Las recomendaciones realizadas no invalidan el componente, sino que buscan fortalecer la trazabilidad de los supuestos de conversión, la disposición a pagar sobreprecio y la financiación de actividades como pauta digital o punto físico.
En el componente técnico, se mantiene la evaluación porque el proyecto describe de forma clara su propuesta basada en productos textiles con propósito, integrando camisetas, bolsos, cosmetiqueras y pantalones, además de técnicas como estampado, bordado, DTF y serigrafía. El plan expone un proceso operativo por líneas de producto, con actividades, tiempos, equipos, responsables y capacidad instalada mensual estimada. También incorpora elementos diferenciadores como el unboxing, mensajes personalizados, uso de aroma, tarjetas explicativas y enfoque de sostenibilidad mediante abastecimiento local y aprovechamiento de retazos textiles. Las observaciones formuladas sobre gramajes, composición de materiales, protocolos de aroma, acuerdos con talleres aliados y mantenimiento preventivo corresponden a mejoras de precisión operativa, pero no desvirtúan la estructura técnica presentada.
En el componente legal, se ratifica el concepto porque el plan identifica una estructura formal adecuada para la operación, incluyendo la intención de constitución bajo figura S.A.S., trámites asociados, presupuesto legal, cumplimiento en etiquetado y protección de marca. La evaluación reconoce que el componente está organizado y permite prever tiempos y costos para reducir riesgos de operación. Las recomendaciones sobre protección de datos personales, publicidad exterior, derechos de autor y gestión de residuos textiles ante la autoridad ambiental son ajustes complementarios pertinentes para robustecer la puesta en marcha, pero no constituyen ausencia del componente legal ni afectan la viabilidad general del plan.
En el componente financiero, se ratifica la calificación porque el proyecto presenta una estructura ordenada de proyección de ventas, costos, gastos, equipo de trabajo, necesidades de inversión, valor total del proyecto e indicadores. El monto solicitado al Fondo Emprender corresponde a $72.993.152, asociado a una iniciativa individual que plantea generación de empleo, ejecución en un periodo definido y metas comerciales medibles. La evaluación identifica que la proyección de ventas tiene una lógica de crecimiento anual y un arranque gradual, mientras que los costos, necesidades y requerimientos están distribuidos en rubros financiables. Las observaciones sobre reubicar materias primas, estandarizar unidades de insumos, incluir honorarios contables, desagregar activos agrupados y conectar mejores ventas con capacidad instalada son recomendaciones de orden y trazabilidad, no elementos que conduzcan a modificar el concepto de viabilidad. 
En el componente de impacto, se ratifica la valoración porque el plan evidencia avances verificables, entre ellos participación en ferias comerciales, validación de precios en mercado, registros formales como RUT y Cámara de Comercio, fichas técnicas y un enfoque de producción circular basado en el aprovechamiento de residuos textiles. Asimismo, el proyecto plantea impactos sociales, ambientales y tecnológicos, incluyendo priorización de población para vinculación, uso de insumos regionales, aprovechamiento de residuos y herramientas digitales. Las recomendaciones asociadas a mecanismos de seguimiento, línea base, evidencias, periodicidad, responsables y viabilidad de blockchain buscan facilitar la medición futura del impacto, pero no modifican la conclusión general de que el proyecto cuenta con avances y planteamientos suficientes para ser considerado viable. 
Por lo anterior, una vez revisada la observación y contrastada nuevamente la información contenida en el plan de negocio, la herramienta de evaluación y el informe técnico, no se identifican elementos que ameriten modificar el resultado emitido. La calificación final de 78,67 supera el umbral mínimo de viabilidad establecido para la evaluación, y el informe concluye expresamente que “El plan se considera VIABLE”. En consecuencia, se ratifica el concepto técnico de evaluación del proyecto NEVUA, manteniendo el resultado VIABLE, con las recomendaciones previamente formuladas como oportunidades de mejora para fortalecer la ejecución, trazabilidad, sostenibilidad y puesta en marcha de la iniciativa.
Concepto:
Revisado el plan de negocios y el informe de evaluación, se encuentra que el concepto emitido es acorde con lo evidenciado inicialmente. Por tanto, se ratifica el concepto de evaluación VIABLE para el proyecto 112527 – NEVUA.
Efecto:
Se ratifica el concepto y el puntaje obtenido: VIABLE – 78,67 puntos.</t>
  </si>
  <si>
    <t>El proyecto ANANVET corresponde a un modelo de negocio que actualmente ya se encuentra en operación y validado en el mercado veterinario de Bogotá, contando con experiencia práctica, clientes activos, alianzas estratégicas y conocimiento técnico especializado en anestesia veterinaria y manejo del dolor. El proyecto no parte desde cero, ya que actualmente presta servicios en una red aproximada de 27 aliados estratégicos entre clínicas veterinarias, hospitales y médicos veterinarios independientes en Bogotá y municipios cercanos, evidenciando demanda real, posicionamiento y viabilidad comercial. ANANVET cuenta además con un punto físico funcional que cumple lineamientos de asepsia, bioseguridad, quirófano, manejo de residuos, protocolos clínicos y documentación legal y administrativa al día, lo cual fortalece la capacidad operativa y disminuye el riesgo del proyecto. Dentro del plan presentado se incluyeron de manera detallada: Costos, gastos e ingresos proyectados año por año. Estrategias de captación y fidelización de clientes. Análisis de competencia en Bogotá. Mercado potencial y demanda existente. Estrategia digital y comercial. Estructura operativa y administrativa. Cumplimiento normativo y sanitario. Formalización laboral y seguimiento de indicadores. Proyección financiera coherente con la capacidad operativa instalada. El análisis competitivo evidencia que la anestesia veterinaria especializada continúa siendo un nicho poco explotado en Bogotá, con baja competencia directa y alta necesidad de servicios tercerizados por parte de clínicas veterinarias y médicos veterinarios domiciliarios que no cuentan con anestesiólogo especializado ni infraestructura quirúrgica completa. Adicionalmente, el proyecto presenta una ventaja diferencial importante frente a otros anestesiólogos veterinarios domiciliarios, debido a que ANANVET integra: Servicio especializado de anestesia y analgesia veterinaria. Quirófano y punto físico habilitado. Protocolos de monitoreo y seguridad anestésica. Red activa de aliados estratégicos. Experiencia profesional y formación especializada. Las proyecciones financieras y comerciales no son supuestos teóricos, sino estimaciones sustentadas en una operación que actualmente ya genera ingresos, tiene clientes recurrentes y evidencia crecimiento progresivo de la demanda. Por lo anterior, ANANVET representa un proyecto técnicamente viable, financieramente sostenible y con alto potencial de crecimiento dentro del sector veterinario especializado en Bogotá, alineándose con los objetivos de formalización, generación de empleo y fortalecimiento empresarial promovidos por el Fondo Emprender.</t>
  </si>
  <si>
    <t xml:space="preserve">Proyecto: 112581 
Nombre del proyecto: ANANVET 
Convocatoria: 154 - 1C / Emprendimiento Femenino 
Criterio observado: Evaluación técnica y puntaje asignado.
Observación del postulante: El postulante presenta observaciones frente al puntaje otorgado en la evaluación del proyecto.
Resumen de la observación: Se aceptan las observaciones realizadas por el postulante; sin embargo, se considera que estas no modifican el puntaje asignado, toda vez que el proyecto, aunque es viable técnicamente, aún puede ser fortalecido en distintos aspectos.
Respuesta del evaluador: Una vez revisada la observación presentada, en relación con el plan de negocios contenido en la iniciativa 112581y la documentación de acreditación del proyecto contenida en el informe 112581, se acogen las observaciones formuladas por el postulante en cuanto permiten complementar el análisis del proyecto. No obstante, se mantiene el puntaje otorgado por el evaluador, dado que la viabilidad técnica del proyecto no implica necesariamente el cumplimiento pleno o máximo de todos los aspectos evaluados. En este sentido, se evidencia que el proyecto conserva oportunidades de mejora en diferentes componentes, razón por la cual el puntaje asignado refleja el nivel de cumplimiento observado al momento de la evaluación, conforme a los criterios establecidos por la normatividad del Fondo Emprender y los términos de referencia aplicables a la convocatoria. 
Concepto: Se acepta la observación, sin modificación del puntaje asignado.
Efecto: Se ratifica el puntaje otorgado por el evaluador.
</t>
  </si>
  <si>
    <t>1. COMPONENTE COMERCIAL: AMARRE MATEMÁTICO Y ESTRATEGIA B2BRéplica técnica: Se rechaza la observación sobre falta de sustento en ventas. Existe una correlación matemática del 100% entre el presupuesto y el Módulo de Mercado. Los ingresos del Año 1 se ratifican en $379.800.000 , cifra calculada sobre una demanda validada de 130.258 habitantes en Aguachica. La muestra de 150 encuestas no es genérica: determinó que las familias compran de 4 a 8 veces al año , lo que justifica las 10.464 unidades proyectadas.  Estrategia Institucional: Contrario a lo evaluado, el plan sí incorpora el segmento institucional (Colegios, Universidades y Empresas) en el Mapa de Actores y en el Servicio 3 (Alquiler mobiliario y Decoración) , el cual aportará el 30% de los ingresos. Este canal se asegura con una inversión publicitaria de $19.250.000 , utilizando medios locales masivos (Canal 20 y Buenísima Estéreo) para captar contratos corporativos.  2. COMPONENTE TÉCNICO: ELIMINACIÓN DE DUPLICIDAD Y LOGÍSTICA OPERATIVARéplica técnica: Se aclara que no existe duplicidad en los costos de mano de obra. El valor de $8.000 y $1.000 en la tabla de costos variables se elimina para ser absorbido exclusivamente por el rubro de Equipo de Trabajo ($160.070.852 anuales) , cumpliendo estrictamente con la normativa de la plataforma que prohíbe cargar nómina en costos variables.  Sostenibilidad Operativa: La concentración de recursos en el Mes 1 es una necesidad técnica de infraestructura. Para cumplir la meta de ventas, es obligatorio adquirir la batidora de 30L, el horno industrial y vitrinas de gran formato ($45.000.000)  antes de iniciar producción. La operación se sostiene financieramente con el capital de trabajo de $242.162.000 solicitado en preoperativos , que garantiza nómina e insumos mientras se estabiliza la curva de ventas.  3. COMPONENTE LEGAL: RIGOR NORMATIVO Y REGISTRO INVIMARéplica técnica: La ruta legal es realista y cuenta con presupuesto de $6.670.000. El tiempo de 30 días para el Registro Sanitario INVIMA  es coherente con el procedimiento de productos de panadería de bajo riesgo. El cumplimiento normativo está blindado desde la formulación: se programaron ventas en cero ($0) los meses 1, 2 y 3 para que la Asociación ejecute las adecuaciones locativas ($38.500.000) y obtenga los permisos de la Secretaría de Salud  antes de facturar, eliminando cualquier riesgo de sanción.  4. COMPONENTE FINANCIERO: JUSTIFICACIÓN TÉCNICA DE INVERSIONES (SOLAR Y VEHÍCULO)Réplica técnica: La inversión de $35.000.000 en Energía Solar es crítica para la viabilidad. El negocio opera con hornos industriales y vitrinas refrigeradas de alto consumo. Sin paneles, el costo de energía destruiría el margen de utilidad bruta ($35.735.148). El mantenimiento está cubierto en el rubro de costos fijos ($900.000 semestrales).  Logística: La Minivan ($50.000.000) es indispensable para la línea de Decoración de Eventos. No es un gasto de transporte genérico; es el activo que permite trasladar mobiliario pesado y tortas de gran formato sin daños, asegurando el cumplimiento de contratos institucionales. Estos activos llevan al proyecto a una TIR del 38% y un VPN de $346.269.351.  5. COMPONENTE DE IMPACTO: ROLES DE LAS 7 ASOCIADAS Y GOBERNANZARéplica técnica: La asociatividad es funcional y obligatoria para la operación. Se rechaza la observación de centralización; cada asociada tiene un rol operativo remunerado y necesario:  Líder: Dirección y Gestión Comercial.  Asociada 2: Elaboración y Decoración (Auxiliar Pastelería).  Asociada 3: Facturación y Recaudo (Cajera).  Asociada 4: Aseo y Bioseguridad Clínica.  Asociada 5: Montaje y Logística de Eventos.  Asociadas 6 y 7: Soporte logístico externo mediante prestación de servicios.  Impacto Medible: La Asociación garantiza la generación de 7 empleos directos y beneficia a 15 familias indirectamente. El impacto social es real: se atenderán más de 10.000 pedidos en el Año 1 , formalizando un sector con 26% de informalidad en Aguachica</t>
  </si>
  <si>
    <t xml:space="preserve">ID: 112600
Nombre del proyecto: ASOCIACIÓN TORTAS Y DECORACIONES NELLY
Convocatoria: 154‑1C/ Multisectorial
Puntaje: 63,85
Concepto: NO VIABLE
Revisadas las observaciones presentadas por la emprendedora, se evidencia que estas no corresponden de manera literal a las observaciones formuladas en el informe de evaluación, sino que responden a interpretaciones realizadas por la emprendedora sobre dicho informe.
Por esta razón, en cada criterio se presenta la observación expresada por la emprendedora y, en la respuesta del evaluador, se precisa si dicha observación aplica o no, se aclara cuál fue la observación real del informe de evaluación relacionada con el argumento expuesto, y se determina si esta permite modificar o no la calificación otorgada.
CRITERIO: FINANCIERO – VENTAS
Observación del emprendedor
La emprendedora manifiesta que las ventas están sustentadas en estudios de mercado, encuestas y correlación matemática entre el módulo de mercado y el financiero, ratificando los ingresos del Año 1.
Respuesta del evaluador
La observación planteada no corresponde de manera literal a una observación formulada en el informe de evaluación, sino a una interpretación de este.
El informe de evaluación no cuestiona el sustento de las ventas del Año 1, sino que observa que las ventas proyectadas al Año 5 alcanzan un nivel significativamente alto para un municipio de aproximadamente 130.000 habitantes, sin que el proyecto declare expansión geográfica ni una estrategia comercial robusta y diferenciada que respalde dicho crecimiento.
La respuesta presentada se limita a reiterar la coherencia interna del Año 1 y no aporta elementos adicionales que justifiquen técnica ni comercialmente el crecimiento proyectado en los años siguientes, por lo cual la observación se mantiene y no se modifica la evaluación ni el puntaje otorgado.
CRITERIO: COMERCIAL – SEGMENTO B2B
Observación del emprendedor
La emprendedora indica que el segmento institucional sí está incluido en el proyecto, al estar contemplado en el mapa de actores y en uno de los servicios ofertados.
Respuesta del evaluador
La observación planteada no corresponde de manera literal a la observación consignada en el informe de evaluación.
La evaluación reconoce la mención de actores institucionales; sin embargo, la observación real señala que dicho segmento no se encuentra caracterizado como cliente tipo, no cuenta con una estrategia comercial específica, ni está diferenciado en las proyecciones de ventas, lo cual impide validar su aporte real al modelo de ingresos.
La respuesta presentada se limita a confirmar la existencia del segmento, pero no demuestra su integración efectiva al modelo comercial y financiero, por lo que la observación se mantiene y no se modifica la evaluación ni el puntaje otorgado.
CRITERIO: TÉCNICO – SOSTENIBILIDAD OPERATIVA
Observación del emprendedor
La emprendedora señala que el capital de trabajo solicitado garantiza la sostenibilidad del proyecto y que la concentración de recursos en el mes 1 obedece a necesidades técnicas.
Respuesta del evaluador
La observación planteada no corresponde de manera literal a la observación formulada en el informe de evaluación.
La evaluación no cuestiona la necesidad de la inversión inicial, sino que identifica una falta de claridad en la sostenibilidad operativa del proyecto en los meses posteriores, específicamente respecto a la financiación de la nómina y los costos operativos una vez se agotan los recursos iniciales.
La respuesta presentada no explica de manera concreta cómo se cubrirán dichos costos en los meses posteriores, manteniéndose el vacío identificado, por lo cual no se modifica la evaluación ni el puntaje otorgado.
CRITERIO: LEGAL – REGISTRO INVIMA
Observación del emprendedor
La emprendedora manifiesta que el tiempo estimado de 30 días para el registro sanitario es realista y que las ventas inician en cero durante los primeros meses.
Respuesta del evaluador
La observación planteada no corresponde de manera literal a la observación del informe de evaluación.
El informe de evaluación no cuestiona el inicio de ventas en cero, sino que señala que el tiempo estimado de 30 días no resulta consistente con la naturaleza de los productos descritos, los cuales corresponden a riesgo medio, categoría que usualmente implica tiempos de trámite superiores.
La respuesta presentada no justifica técnicamente la clasificación de riesgo ni sustenta el plazo estimado, por lo que la observación se mantiene y no se modifica la evaluación ni el puntaje otorgado.
CRITERIO: FINANCIERO – PANELES SOLARES
Observación del emprendedor
La emprendedora defiende la inversión en paneles solares indicando que son indispensables para la rentabilidad del proyecto.
Respuesta del evaluador
La observación planteada no corresponde de manera literal a la observación formulada en el informe de evaluación.
La evaluación cuestiona la falta de justificación técnica de la inversión, al no especificarse la capacidad del sistema, el consumo energético real del negocio, ni los costos de mantenimiento y reposición asociados para poder validar el costo beneficio de la inversión.
La respuesta presentada introduce argumentos financieros generales, pero no aporta la información técnica requerida, por lo cual la observación se mantiene y no se modifica la evaluación ni el puntaje otorgado.
CRITERIO: IMPACTO – ASOCIATIVIDAD
Observación del emprendedor
La emprendedora resalta la generación de empleo y el impacto social del proyecto.
Respuesta del evaluador
La observación planteada no corresponde de manera literal a la observación del informe de evaluación.
La evaluación no cuestiona la generación de empleo, sino la falta de identificación clara de los integrantes del grupo asociativo, su trayectoria y su participación real en la operación, evidenciándose que la experiencia del proyecto se concentra en una sola persona.
Dicho aspecto no es aclarado en la respuesta presentada, por lo cual no se modifica la evaluación ni el puntaje otorgado.
Concepto
Revisadas las observaciones del postulante y contrastadas con el contenido del plan y el alcance de las observaciones del informe, se concluye que la reclamación no desvirtúa el resultado de la evaluación. 
Efecto
Se ratifica el puntaje de 63.85 y el concepto NO VIABLE asignados en la evaluación inicial
</t>
  </si>
  <si>
    <t>En atención a las recomendaciones establecidas en el informe de evaluación del plan de negocio CLARO DE LUNA, respetuosamente nos permitimos manifestar que gran parte de los aspectos sugeridos ya se encuentran desarrollados y soportados dentro de los diferentes componentes del plan de negocio presentado a la Convocatoria 154 – 1C Emprendimiento Femenino, razón por la cual solicitamos se realice una revisión y reevaluación integral del puntaje asignado al proyecto, teniendo en cuenta la información técnica, comercial, operativa y financiera incluida en la formulación. Frente a la observación relacionada con el fortalecimiento del análisis de mercado mediante estudios cuantitativos más amplios, el proyecto sí incorpora herramientas de validación comercial actualizadas y metodologías modernas de análisis del cliente, especialmente en el componente “Características del cliente o consumidor” y en el “Planteamiento del problema”, donde se describe la aplicación de la metodología Job To Be Done (JTBD), mediante entrevistas semiestructuradas, tarjetas persona (buyer persona) y sesiones de focus group con clientes institucionales y consumidores finales, asimismo, se incorporaron estadísticas sectoriales de fuentes como MinCIT, Cotelco y Secretaría de Educación, además de porcentajes de decisión de compra obtenidos en el proceso de validación. Adicionalmente, la empresa ya se encuentra en funcionamiento como persona natural, registrando ventas reales aproximadas de $3.000.000 mensuales y clientes activos como Belkis Ríos y María Huertas, administradora de un hotel boutique del sector Corferias, evidenciando mercado validado y demanda real. Respecto a la recomendación de profundizar la estrategia de diferenciación de marca, esta se encuentra ampliamente desarrollada en los apartados “Conclusión de la competencia”, “Descripción del proyecto” y “Propuesta de valor”, donde se explica detalladamente que Claro de Luna integra personalización sin mínimos de producción, sostenibilidad, empaques biodegradables, experiencia digital interactiva y producción flexible bajo demanda. Igualmente, se incluyó el análisis de innovación conforme al Manual de Oslo, clasificando la propuesta como innovación de producto, proceso y organizacional de tipo incremental, evidenciando un modelo diferenciador frente a competidores posicionados. En cuanto a la capacidad productiva y tiempos de respuesta, el componente técnico incluye la descripción detallada del proceso operativo para cada línea de producto, indicando actividades, tiempos de ejecución, responsables, maquinaria requerida y controles de calidad, así como la capacidad instalada mensual por producto, lo que permite identificar la capacidad real frente a diferentes volúmenes de producción y niveles de personalización, también se incorporan herramientas digitales, simulador de diseño, seguimiento postventa y KPIs de producción y cumplimiento. Frente a la optimización de canales y reducción de dependencia presencial, el proyecto desarrolla una estrategia comercial basada en herramientas digitales como página web, WhatsApp Business, Instagram, Facebook, campañas segmentadas, catálogo interactivo con código QR y simulador digital de personalización, aspectos que se describen en los componentes de canales, comunicación, promoción y propuesta de valor, fortaleciendo la escalabilidad del negocio y la automatización comercial. Sobre la formalización del grupo asociativo, en el componente de asociatividad se describen los roles de cada integrante, las responsabilidades, mecanismos de toma de decisiones, trayectoria del grupo, estructura organizacional, participación en decisiones y responsabilidades individuales, además de contemplarse la constitución formal mediante estatutos y acta de creación de la asociación, fortaleciendo la gobernanza y sostenibilidad del modelo asociativo. Finalmente, en relación con los indicadores de impacto social y empleo indirecto, el componente de impacto fue ajustado incluyendo línea base, metas, indicadores de medición y fuentes de verificación en los componentes económico, ambiental, social y tecnológico, incorporando además articulación con los ODS, Plan Nacional de Desarrollo, planes departamentales y municipales, política de competitividad y programas PDET, garantizando trazabilidad y seguimiento de resultados. Por lo anterior, consideramos que el proyecto CLARO DE LUNA cuenta con un desarrollo técnico, comercial, financiero y operativo más sólido de lo reflejado en la calificación obtenida, especialmente teniendo en cuenta que se trata de una iniciativa que ya ha sido viabilizada en tres ocasiones anteriores, cuenta con trayectoria comercial, mercado validado, ventas reales y una propuesta de valor innovadora y diferenciada, razones por las cuales solicitamos respetuosamente se revise y reevalúe el puntaje asignado, considerando integralmente las fortalezas y soportes contenidos en el plan de negocio.</t>
  </si>
  <si>
    <t>Respuesta:
En primer lugar, es necesario precisar que el proceso de evaluación se realiza con base en la información registrada en el plan de negocios y en la manera en que esta se sustenta, de modo que se pueda determinar la viabilidad del proyecto. La evaluación se aborda de manera transversal, entendiendo el proyecto como un todo.
En relación con su observación sobre el análisis de mercado, se destaca que el plan de negocios presenta validación mediante la metodología Jobs To Be Done (JTBD), entrevistas y focus groups, lo cual aporta coherencia al diagnóstico, ya que permite comprender que la decisión de compra no se basa únicamente en el producto, sino también en la experiencia, la funcionalidad y la percepción de valor que este genera. No obstante, desde la evaluación se considera necesario contar con una descripción exhaustiva y detallada del cliente objetivo —persona o empresa— que adquirirá los productos o servicios, especificando características demográficas, económicas y comportamentales. Esto incluye ubicación geográfica, estrato, edad, género, capacidad de compra, situación laboral, composición familiar, vivienda, gustos, preferencias, valores y hábitos de consumo, entre otros. Si bien las herramientas utilizadas permiten recoger parte de esta información, se observa la oportunidad de fortalecer la evidencia mediante una segmentación cuantitativa más precisa y una ampliación de la muestra, de manera que los hallazgos sean representativos y permitan inferir el comportamiento de todo el universo de clientes potenciales.
Respecto al análisis de competencia, se recuerda que esta variable requiere una descripción exhaustiva y detallada de más de un competidor existente en el mercado, no solo una lista general. Es indispensable incluir el nombre de cada competidor, sus productos o servicios, precios, localización geográfica y una comparación fundamentada de ventajas y desventajas competitivas. Aunque se identifican ventajas diferenciadoras en la propuesta, no se logra establecer cómo se enfrentarán competidores con mayor trayectoria, ni se detalla la necesidad de fortalecer la capacidad operativa para cumplir con entregas rápidas y escalar la producción. Se advierte que la adquisición de maquinaria y equipo, por sí sola, no garantiza la atención adecuada de las necesidades del mercado.
En cuanto a la variable de canales, se reconoce que Claro de Luna presenta una estrategia amplia y bien estructurada, que integra herramientas físicas, digitales y relacionales para posicionar la marca y facilitar el acceso de los clientes a los productos. Sin embargo, al analizar el componente de manera integral, se identifican aspectos a mejorar: la estrategia depende en gran medida de actividades presenciales como visitas puerta a puerta, lo que puede limitar la escalabilidad si no se fortalece el componente digital automatizado. Además, se observa dispersión en las acciones, que aunque completas, requieren priorización según su impacto en conversión y fidelización, con el fin de optimizar recursos. Esta dependencia se confirma al evaluar el presupuesto asignado a cada estrategia.
En relación con los impactos, se precisa que el indicador busca una descripción exhaustiva y detallada de los efectos en todas las áreas del proyecto: económica, ambiental, social y tecnológica. Aunque se presentan avances en varias dimensiones, no es posible determinar con claridad el impacto regional en cada una de ellas, especialmente en lo ambiental y tecnológico, donde la descripción es general y carece de cuantificación.
Es importante señalar que las recomendaciones emitidas en el proceso de evaluación tienen como propósito fortalecer el proyecto presentado y no necesariamente afectan de manera negativa la calificación otorgada a cada una de las variables evaluadas.
Conclusión: 
Se ratifica que el concepto de evaluación se mantiene vigente y no requiere modificación, dado que la valoración se fundamentó en la información presentada en el plan de negocio o plan de inversión. No obstante, se reconoce la disposición hacia la mejora continua, lo cual refleja el compromiso con el desarrollo y consolidación de la empresa.</t>
  </si>
  <si>
    <t>Fecha: 14 de mayo de 2026 A la atención de: Comité Evaluador - Fondo Emprender SENA Referencia: Observaciones al Informe de Evaluación – Plan de Negocios ID 112665 – MANÁ AJARONÁ  Cordial saludo,  Agradezco la evaluación detallada de mi plan de negocio. Recibo con satisfacción el concepto de VIABLE; no obstante, comedidamente presento las siguientes observaciones técnicas con el fin de precisar aspectos que podrían elevar la calificación final, demostrando la solidez y el cumplimiento de los criterios de la convocatoria:     1. Sobre el Componente Legal (Registro Sanitario y SG-SST) El informe indica que el registro sanitario y la implementación del SG-SST están en proceso.  Observación: El plan de negocio ya contempla en su cronograma y presupuesto los rubros necesarios para la obtención del registro sanitario una vez se realice la adecuación de la planta con los recursos del fondo. Asimismo, la estructura organizacional ya define las responsabilidades para la fase de implementación del SG-SST. Solicito se considere que el proyecto cuenta con la previsión financiera y técnica para cumplir con esto en el primer semestre de ejecución.  2. Sobre el Componente de Impacto (Metas de Empleo y Sostenibilidad) El evaluador sugiere que los indicadores de empleo y sostenibilidad pueden fortalecerse.  Observación: El proyecto MANÁ AJARONÁ tiene un compromiso claro con la generación de empleo formal. Reitero que las metas de empleo propuestas son consecuentes con la capacidad productiva instalada y el crecimiento proyectado en las ventas. La sostenibilidad está respaldada por una TIR del 32,19%, lo que garantiza la permanencia del autoempleo y de los puestos generados en el tiempo.  3. Sobre el Componente Técnico (Estandarización y Formación Continua) El informe sugiere que el crecimiento del negocio no debe depender exclusivamente del conocimiento empírico.  Observación: El proyecto cuenta con procesos operativos estandarizados bajo criterios de Buenas Prácticas de Manufactura (BPM) e inocuidad. Para robustecer este punto, resalto que me encuentro en un proceso de formación continua a través de programas especializados del SENA y otras entidades como Cámara de Comercio en áreas de gestión de la producción y costos, elaboración de productos a base de queso, amasijos colombianos, cocina saludable, entre otros. Esta capacitación técnica permanente, sumada a la adquisición de la maquinaria proyectada (marmita, batidoras y vitrinas), garantiza que la escalabilidad del negocio dependa de un modelo de gestión técnica y profesional que asegura la calidad constante del producto.  4. Sobre el Componente Comercial (Estrategia Digital) El informe recomienda profundizar en la estrategia digital.  Observación: El plan de negocio ya identifica canales digitales activos que han permitido la validación real de la demanda. La estrategia comercial incluye una planeación de contenidos educativos sobre los beneficios de la alimentación saludable y el valor artesanal. Solicito se valore que el modelo ya cuenta con clientes recurrentes, lo que demuestra que la estrategia actual es efectiva y tiene bases sólidas para expandirse.  Conclusión:  Considero que MANÁ AJARONÁ es un proyecto con riesgo mitigado, rentabilidad atractiva y una estructura técnica que supera los requisitos de viabilidad. Solicito respetuosamente que estas precisiones sean tenidas en cuenta para ajustar el puntaje al alza.  Atentamente,  LUZ STELLA VARGAS BUITRAGO Emprendedora ID Plan de Negocios: 112665 MANÁ AJARONÁ</t>
  </si>
  <si>
    <t xml:space="preserve">Cordial saludo,
ID Proyecto: 112665
Nombre del proyecto: MANÁ AJARONÁ
Convocatoria: 154 - 1C / Emprendimiento Femenino
Respuesta del evaluador: Revisado el plan de negocios, se evidencia que el componente legal contempla trámites como INVIMA, Secretaría de Salud Municipal, uso de suelo, registro de industria y comercio y bomberos; igualmente, en los gastos preoperativos se registra el Sistema de Gestión de Seguridad y Salud en el Trabajo por valor de $1.200.000. No obstante, lo observado en el informe de evaluación resulta acorde con el contenido del plan, dado que dichos aspectos aparecen formulados como trámites, avances o actividades por ejecutar, y no como registros o implementaciones culminadas al momento de la evaluación.
En relación con el componente de impacto, el plan registra el cargo de Gerente o Administrador con contrato laboral a término fijo, el cargo de Contador por prestación de servicios y un empleo indirecto; además, el propio instrumento indica que los indicadores de empleos se derivan de la información consignada en el equipo de trabajo. Por tanto, si bien existe una estructura de empleo planteada, la observación no aporta elementos distintos a los ya incluidos en el plan que permitan modificar la valoración previamente realizada.
Frente al componente técnico, el plan describe procesos productivos por la línea de producto, capacidad instalada, prácticas de control de calidad, pesaje, control de temperatura, revisión sensorial, limpieza y desinfección diaria, así como la necesidad de maquinaria y equipos como nevera, escabiladero, batidora profesional, congelador, vitrinas, yogurteras y marmita. Estos elementos respaldan la viabilidad técnica del proyecto, pero corresponden a información ya registrada y valorada dentro del plan de negocios.
En cuanto al componente comercial, el plan señala la existencia de más de 50 clientes recurrentes, ventas aproximadas de $60 millones en el último año, uso de WhatsApp, redes sociales, referidos, entorno religioso, ferias locales y enlaces de Facebook, Instagram y página web. Sin embargo, la recomendación de fortalecer la estrategia digital se mantiene pertinente, en la medida en que el plan evidencia canales activos, pero no desarrolla de manera suficiente una estrategia digital estructurada con metas, periodicidad, métricas de conversión o seguimiento comercial que permitan sustentar un ajuste del puntaje.
De acuerdo con la normatividad aplicable del Fondo Emprender sobre rubros financiables y ejecución de recursos, el plan incluye conceptos financiables como pago de salarios u honorarios, insumos para el ciclo productivo, adquisición de maquinaria, equipos y software, permisos, licencias y registros, adecuaciones locativas y adecuaciones técnicas necesarias para el proceso productivo. No obstante, la existencia de rubros previstos no equivale por sí sola a la acreditación de cumplimiento efectivo de los trámites, implementación completa o fortalecimiento de indicadores al momento de la evaluación.
A continuación, se presenta, el resultado de cada uno de los elementos evaluados del plan de negocios o de inversión, evaluado en una escala de 0 a 4, donde 0 es nulo y 4 tiene un desarrollo completo:
1. ¿Quién es el Cliente de su Proyecto? / Resumen Ejecutivo3,66
2. Planteamiento del Problema / Descripción del negocio (incluye permisos) 3,66
3. La Competencia / Análisis de mercado y competencia 3,33
4. Descripción del Proyecto / Plan de Marketing y Ventas 3,66
5. Productos o Servicios / Flujo de producción y requisitos de personal 3,33
6. Proceso Técnico / Necesidades y requerimientos 3,66
7. Trámites Legales / Propósito de la inversión 3,33
8. Canales / Resultados esperados de la inversión 3,66
9. Proyección de Ventas / Estrategia de inversión 3,33
10. Costos y Gastos / Presupuesto y uso de fondos 3,33
11. Equipo de Trabajo / Componente Financiero 3,33
12. Necesidades y Requerimientos / Impactos 3,33
13. Valor del Proyecto / Indicadores de cumplimiento 3,66
14. Avances del Proyecto / Mapa de actores 3,66
15. Plan Operativo / Metas en generación y sostenibilidad de autoempleo y puesto de trabajo 3,33
16. Impacto / Proyección y sostenibilidad (social y comunitaria y financiera), intención en la permanencia 3,66
17. Indicadores / Antigüedad: Tiempo de Funcionamiento 3,66
18. Mapa de actores / Asociatividad 3,33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Por lo anterior, revisada la observación presentada y contrastada con el contenido del plan de negocios, se encuentra que los argumentos expuestos por la postulante corresponden principalmente a información ya registrada y considerada en la evaluación inicial. El proyecto mantiene elementos favorables en los componentes legal, técnico, comercial e impacto; sin embargo, no se identifican soportes adicionales o información nueva que desvirtúe el análisis realizado ni que justifique modificar el concepto o el puntaje asignado por consiguiente se ratifica el concepto y el puntaje asignado en el informe de evaluación.
</t>
  </si>
  <si>
    <t>Nosotras, como integrantes de la CORPORACIÓN ECOGUALAS TOURS, presentamos este documento con el propósito de analizar y responder de manera responsable las observaciones realizadas durante la evaluación del proyecto presentado a la Convocatoria 154 - 1C / Emprendimiento Femenino.destacando que somos un grupo d emujeres formalizadas egresadas SENA, que hemos dado lo mejor ne la formalizacion y crecimiento de nuestra Corporacion  Como organización liderada por mujeres rurales del municipio de Ventaquemada, valoramos cada una de las recomendaciones emitidas por el equipo evaluador, ya que representan una oportunidad para fortalecer nuestra propuesta técnica, comercial, financiera y operativa.  Para nuestra corporación, este proyecto representa una alternativa de desarrollo económico y social para las mujeres rurales del territorio, permitiendo generar ingresos, fortalecer la identidad cultural boyacense y promover experiencias de turismo comunitario, sostenible y responsable. A través de este análisis demostramos nuestro compromiso con el mejoramiento continuo del proyecto, incorporando ajustes y aclaraciones que permiten evidenciar de manera más precisa la relación entre la inversión propuesta y el funcionamiento de las experiencias turísticas. 3.1 COMPONENTE COMERCIAL Observación del evaluador  El informe señala que el componente comercial presenta avances importantes; sin embargo, recomienda fortalecer las estrategias comerciales mediante metas más concretas relacionadas con reservas, crecimiento, alianzas y posicionamiento.  Justificación  Las estrategias comerciales sí se encontraban contempladas dentro de la propuesta inicial, especialmente mediante la promoción de experiencias de turismo comunitario, articulación con actores regionales y difusión territorial a través de redes sociales y promoción digital. No obstante, reconocemos que las metas proyectadas no quedaron expresadas de manera cuantificable, lo que dificultó evidenciar claramente el alcance comercial esperado.  Análisis  La CORPORACIÓN ECOGUALAS TOURS identificó como principales segmentos de clientes a familias, jóvenes, turistas nacionales e internacionales, instituciones educativas y visitantes interesados en experiencias rurales, culturales y comunitarias.  Las experiencias “Raíces y Montañas”, “Del Campo al Telar Tradición Boyacense” y “Campos con Alma de Libertad” integran patrimonio cultural, gastronomía tradicional, naturaleza y memoria histórica, generando una oferta diferenciada dentro del turismo comunitario.  Plan de mejora  Con el fin de fortalecer este componente, se establecen metas comerciales concretas orientadas a lograr entre 10 y 15 reservas mensuales, alcanzar aproximadamente 600 visitantes anuales y generar un crecimiento anual del 20%.  Asimismo, se proyecta consolidar al menos ocho alianzas estratégicas con operadores turísticos, instituciones educativas y organizaciones regionales, además de fortalecer la fidelización de visitantes mediante estrategias de recompra y posicionamiento digital.  También se implementarán campañas de promoción en redes sociales, producción de contenido audiovisual del territorio y participación en eventos y ferias turísticas regionales, con el propósito de mejorar la visibilidad del proyecto y aumentar el alcance comercial de las experiencias.  3.2 COMPONENTE TÉCNICO Observación del evaluador  El evaluador reconoce avances importantes en la operación del proyecto, pero solicita mayor precisión sobre infraestructura, cantidades, equipos y relación de cada recurso con las experiencias turísticas.  Justificación  Los equipos, herramientas tecnológicas e infraestructura sí fueron contemplados desde la formulación inicial del proyecto como elementos necesarios para garantizar seguridad, logística, promoción y atención adecuada a los visitantes. Sin embargo, parte de la información fue presentada de manera general, lo que pudo dificultar la comprensión específica de la función operativa de cada recurso dentro de las experiencias turísticas.  Análisis  La propuesta contempla actividades de senderismo, interpretación ambiental, gastronomía tradicional, turismo cultural, talleres artesanales y recorridos históricos, las cuales requieren recursos logísticos y tecnológicos que permitan garantizar seguridad, organización y calidad en la atención al visitante.  Las experiencias desarrolladas por la corporación implican desplazamientos rurales, actividades comunitarias y promoción digital del territorio, por lo cual los equipos solicitados cumplen una función directa dentro de la operación del proyecto.  Plan de mejora  Las cámaras profesionales y equipos GoPro serán utilizadas para el registro audiovisual de las experiencias, generación de contenido promocional, documentación de actividades y fortalecimiento de la memoria turística del territorio.  El dron solicitado permitirá realizar registros aéreos del paisaje rural, fortalecer la promoción visual de las rutas y generar material audiovisual para estrategias de difusión turística.  Los radios de comunicación y dispositivos GPS serán utilizados para mejorar la seguridad durante los recorridos rurales, facilitar la coordinación logística y apoyar la ubicación de visitantes en senderos y actividades de campo.  Las tablets y computadores estarán destinados al registro digital de visitantes, manejo de reservas, control administrativo, encuestas de satisfacción y organización operativa del proyecto.  La infraestructura priorizada estará enfocada en espacios de interpretación cultural y ambiental, cocina tradicional para talleres gastronómicos, zonas de recepción, señalización turística, áreas de descanso y mobiliario básico para atención de grupos.  Las fincas y predios rurales vinculados al proyecto funcionarán como espacios vivos de experiencia territorial donde se desarrollarán actividades campesinas, talleres culturales, gastronomía tradicional e interpretación ambiental.  3.3 COMPONENTE FINANCIERO Observación del evaluador  El informe considera que algunos gastos y la estructura de nómina podrían percibirse sobredimensionados frente al tamaño actual del proyecto.  Justificación  La estructura financiera sí fue diseñada considerando las necesidades reales de operación, atención al visitante y sostenibilidad del proyecto. Los valores contemplados buscaban garantizar calidad en el servicio, organización logística y fortalecimiento institucional. Sin embargo, reconocemos que algunas modalidades de contratación y frecuencias operativas no fueron suficientemente detalladas dentro del documento inicial.  Análisis  La propuesta financiera fue estructurada con el propósito de asegurar condiciones adecuadas de funcionamiento, promoción territorial, seguridad turística y generación de empleo local.  Los recursos proyectados responden a actividades relacionadas con atención al visitante, operación de experiencias, administración básica y fortalecimiento organizativo de la corporación.  Plan de mejora  Como medida de ajuste, parte de la estructura operativa será organizada mediante contratación por prestación de servicios, vinculación por temporadas turísticas y apoyo de integrantes de la corporación según la demanda de visitantes.  La inversión será priorizada en aspectos directamente relacionados con la atención al visitante, seguridad turística, operación de experiencias, promoción territorial y fortalecimiento comunitario.  Cada recurso solicitado fue reorganizado y relacionado directamente con las actividades turísticas, cantidad de visitantes y necesidades reales de funcionamiento del proyecto.  3.4 COMPONENTE LEGAL Observación del evaluador  El informe recomienda fortalecer la validación documental y legal de los escenarios utilizados dentro de las experiencias turísticas.  Justificación  Los aspectos legales y administrativos sí se encuentran contemplados dentro de la organización y funcionamiento del proyecto, incluyendo el Registro Nacional de Turismo y la articulación con predios rurales vinculados a las experiencias. Sin embargo, reconocemos la necesidad de fortalecer y organizar de manera más visible los soportes documentales relacionados con permisos, uso de suelo y escenarios utilizados.  Plan de mejora  La CORPORACIÓN ECOGUALAS TOURS realizará actualización permanente del Registro Nacional de Turismo, verificación de permisos municipales y organización documental de los predios vinculados al proyecto.  Igualmente, se fortalecerá la validación de uso de suelo, soportes administrativos y permisos necesarios para garantizar el adecuado funcionamiento de las actividades turísticas desarrolladas por la organización.  3.5 COMPONENTE DE IMPACTO Observación del evaluador  El informe reconoce que el impacto social y territorial constituye una de las principales fortalezas del proyecto.  Justificación  El componente de impacto sí se encontraba claramente incorporado dentro de la propuesta inicial mediante acciones orientadas al fortalecimiento del liderazgo femenino rural, la inclusión social, la participación comunitaria y la promoción cultural del territorio. No obstante, algunos indicadores sociales y metas de impacto requerían presentarse de manera más medible y específica.  Análisis  La propuesta fortalece el liderazgo femenino rural, la inclusión social, la economía campesina, la participación comunitaria y la conservación cultural y ambiental del territorio.  Además, el proyecto integra actores comunitarios e institucionales que contribuyen a la sostenibilidad social y territorial de las experiencias turísticas.  Plan de mejora  Como parte del fortalecimiento del componente de impacto, se establecen metas relacionadas con la vinculación de cinco mujeres rurales beneficiadas directamente, quince personas participantes del proyecto y la generación de seis empleos directos.  También se proyecta beneficiar población con discapacidad, fortalecer alianzas con emprendimientos locales y desarrollar al menos doce talleres comunitarios anuales relacionados con turismo sostenible, cultura y participación territorial.  De igual manera, se continuará fortaleciendo la articulación con entidades públicas, productores locales y organizaciones comunitarias para consolidar procesos de turismo responsable y desarrollo territorial en Ventaquemada y Boyacá.  4. CONCLUSIONES  La CORPORACIÓN ECOGUALAS TOURS recibe las observaciones realizadas por el equipo evaluador como una oportunidad para fortalecer integralmente el proyecto y mejorar aquellos aspectos que requerían mayor claridad técnica y administrativa.  Los ajustes realizados permiten demostrar que los componentes comerciales, técnicos, financieros, legales y de impacto sí se encontraban contemplados dentro de la propuesta inicial, aunque algunos requerían una mejor sustentación y organización de la información presentada.  Nuestro proyecto mantiene como eje principal el fortalecimiento del turismo comunitario, el liderazgo de mujeres rurales, la inclusión social y la promoción de la identidad cultural campesina del municipio de Ventaquemada.  Reiteramos nuestro compromiso de seguir consolidando una propuesta sostenible, organizada y coherente con las necesidades del territorio, generando oportunidades para las comunidades rurales y fortaleciendo el desarrollo turístico de Boyacá.  AYDA YAMILE JIMÉNEZ MONTAÑA</t>
  </si>
  <si>
    <t xml:space="preserve">ID Proyecto: 112694 
Nombre del proyecto: CORPORACIÓN ECOGUALAS TOURS 
Convocatoria: 154 - 1C / Emprendimiento Femenino 
Criterio observado: Coherencia técnica, financiera y operativa del plan de inversión. 
Observación del postulante: 
El postulante solicita revisar las observaciones realizadas al plan de negocios, especialmente frente a la pertinencia de la nómina, equipos, dotaciones, infraestructura, uso de predios rurales, estrategia comercial y relación entre la inversión solicitada y la operación del servicio turístico. 
Resumen de la observación del postulante: 
El postulante considera que los recursos solicitados son necesarios para fortalecer la operación de CORPORACIÓN ECOGUALAS TOURS, mejorar la calidad del servicio, ampliar la capacidad de atención, fortalecer la promoción comercial y consolidar el modelo de turismo comunitario, inclusivo y sostenible en Ventaquemada. En el plan de inversión se incluyen recursos para salarios, honorarios, cámaras, drones, micrófonos, computadores, tablets, dotación, material publicitario, adecuaciones, motocicleta, carpas, kits solares, equipos de comunicación y otros elementos asociados a la operación turística. 
Respuesta del evaluador: 
Revisada nuevamente la observación presentada por el postulante, el plan de inversión y el informe de evaluación del proyecto 112694, se ratifica el concepto emitido. El proyecto fue evaluado como VIABLE, con puntaje de 66,66, al reconocer avances en la estructuración del portafolio turístico, la claridad del mercado, la descripción de impacto, la formalización y la propuesta de turismo con propósito. 
Sin embargo, la viabilidad del proyecto no elimina las recomendaciones técnicas formuladas en la evaluación. Frente a la observación relacionada con la nómina, se mantiene el análisis, dado que el plan contempla una estructura amplia con coordinación general, guías, apoyo logístico, secretaria, profesional en marketing, contador y coordinación de operaciones, lo cual representa un peso importante dentro de la inversión solicitada y requiere una justificación más precisa frente al tamaño actual de la operación turística. 
Respecto a la inversión en cámaras GoPro, cámaras profesionales, drones, micrófonos, iluminación, computadores, impresoras y tablets, se ratifica la observación, ya que el informe de evaluación señaló que estos equipos deben aterrizarse técnicamente, indicando con mayor claridad su necesidad directa para la prestación del servicio y no únicamente para actividades de promoción o visibilidad comercial. 
Frente a los insumos y dotaciones para actividades de naturaleza, tales como bastones, mochilas, botiquines, GPS, brújulas, binoculares, linternas, carpas, kits solares, radios y chalecos, se mantiene la recomendación de precisar cantidades, frecuencia de uso, relación con cada experiencia turística y correspondencia con la capacidad instalada, dado que el informe identificó que varios elementos permanecen agrupados en bloques amplios y sin suficiente desagregación operativa. 
En relación con la infraestructura, se ratifica la observación, porque aunque el plan menciona arreglos y mejoras básicas como pintura, estanterías, mesas de trabajo, señalización, adecuación eléctrica e iluminación para talleres y actividades turísticas, no queda completamente definido el sitio específico, el alcance de la intervención ni la conexión directa de dichas mejoras con cada una de las experiencias turísticas ofrecidas. 
Sobre el uso de fincas y predios rurales, se mantiene la recomendación, dado que el informe indicó que la operación se desarrolla en distintos espacios rurales y que debe asegurarse la claridad sobre el papel de dichos predios dentro de las experiencias, así como la consistencia entre lo declarado y los soportes o autorizaciones requeridas para los lugares donde se prestarán los servicios. 
Respecto a la estrategia comercial, se ratifica la observación, toda vez que, aunque el plan incluye acciones de redes sociales, página web, impresos, experiencias demostrativas y promoción digital, la evaluación identificó que la relación entre dichas acciones y metas concretas de reservas, repetición de clientes, alianzas activas y crecimiento por producto aún requiere mayor precisión. 
En el marco de los rubros financiables aplicables al Fondo Emprender, la evaluación no cuestiona la posibilidad general de financiar salarios, honorarios, equipos, software, insumos, permisos o adecuaciones cuando correspondan al objeto del proyecto; lo que se mantiene es la necesidad de que cada recurso solicitado esté debidamente justificado, desagregado y conectado con la operación real, la capacidad instalada, el proceso de prestación del servicio y la sostenibilidad del modelo de negocio. El propio plan relaciona como recursos financiables el pago de salarios u honorarios, insumos para el ciclo productivo, adquisición de maquinaria, equipos y software, permisos, licencias, registros y adecuaciones o remodelaciones locativas, por lo que la observación se centra en la suficiencia de la justificación y no en desconocer la naturaleza general de esos rubros. 
Concepto: 
Revisado el plan de negocios, el plan de inversión y el informe de evaluación, se encuentra que el concepto emitido es acorde con lo evidenciado en la evaluación inicial. Se ratifica que el proyecto es viable, pero también se ratifican las recomendaciones realizadas sobre la necesidad de fortalecer la coherencia entre la inversión solicitada, la operación turística, la capacidad instalada, la infraestructura, la dotación, la nómina y la estrategia comercial. 
Efecto: 
Se ratifica el concepto de evaluación VIABLE y el puntaje de 66,66. No se modifica el concepto ni el puntaje asignado. 
</t>
  </si>
  <si>
    <t>SOLICITUD DE REVISIÓN DE PUNTAJE Morneo — ID 112743 | Convocatoria 154-1C / Emprendimiento Femenino | Puntaje actual: 80,42  Se solicita revisión de puntaje sustentando que los aspectos señalados como oportunidades de mejora ya están contemplados en el plan formulado, con cita directa a cada punto del documento.  COMPONENTE COMERCIAL  El evaluador menciona que las cifras de capacidad de compra del cliente B2B aparecen con rangos distintos y generan confusión. Se aclara que en el punto 1 del plan (¿Quién es el cliente?) se contemplan dos cifras con propósitos distintos: el rango de $100.000 a $500.000 corresponde a la capacidad máxima del segmento HORECA como mercado, y el rango de $150.000 a $300.000 semanales por establecimiento corresponde a la proyección conservadora y operativa que Morneo planea capturar en el primer año atendiendo 15 establecimientos. Esta distinción no es una contradicción sino una práctica prudente de proyección que diferencia el tamaño del mercado de la participación esperada. El evaluador también menciona que la innovación no se percibe suficientemente diferenciadora. Se aclara que en el punto 4 (Descripción del proyecto) se documentan tres pilares diferenciadores concretos: primero, productos artesanales con control total de trazabilidad de materias primas; segundo, doble canal complementario que equilibra demanda universitaria y HORECA; y tercero, la propuesta de valor explícita que combina frescura inmediata, estandarización técnica, INVIMA activo y priorización del talento femenino, elementos que van más allá de fabricar directamente y constituyen una identidad de marca verificable con 6 años de operación real.  COMPONENTE TÉCNICO  El evaluador menciona que debe precisarse si las 6 unidades por hora son unidades o lotes, y que la estacionalidad no está incorporada en la planeación operativa. Se aclara que en el punto 6 (Proceso técnico, capacidad instalada producto 1) se registran 6 unidades por hora, 8 horas día, 26 días mes, lo que genera 1.248 unidades mensuales del producto 1 de manera individual, siendo esta cifra coherente con el proceso artesanal descrito paso a paso —amasado, fermentación de 1 hora, horneado a 180°C por 15 a 20 minutos— y con la maquinaria planteada: laminadora QS 520B, boleadora automática y horno. Respecto a la estacionalidad, se aclara que en el punto 9 (Proyección de ventas, justificación) el plan documenta de manera explícita que las ventas del año 1 parten de ventas actuales comprobadas de $25.165.520 mensuales, que el mes 1 proyecta menor volumen que los meses siguientes reflejando la curva de arranque, y que en el punto del componente financiero se indica que durante enero y julio bajan las ventas universitarias pero suben las del canal HORECA, compensando el flujo. La estacionalidad está gestionada estructuralmente mediante el modelo de dos canales complementarios, no omitida.  COMPONENTE LEGAL  El evaluador menciona que el proyecto ganaría más rigor si cita expresamente las normas aplicables al sector alimentos y al SG-SST. Se aclara que en el punto 7 (Trámites legales) el plan identifica con nombre, descripción detallada, costo y tiempo cada trámite: constitución como SAS en Cámara de Comercio, SG-SST implementado con empresa Murabi ya en operación, actualización del RUT con responsabilidad IVA, dos Notificaciones Sanitarias INVIMA vigentes con números NSA-3666-2025 y NSA-0018187-2024, uso de suelos, y certificado de Bomberos con descripción del proceso, costo de $300.000 y tiempo estimado. El nivel de detalle de este componente supera lo que exige el formato para una empresa en creación, y el evaluador mismo lo reconoce como uno de los puntos más fuertes del proyecto. Que las normas no aparezcan citadas con su número de decreto es una limitación del espacio de las celdas del formato, no una ausencia de conocimiento normativo.  COMPONENTE FINANCIERO  El evaluador menciona que las proyecciones de ventas no reflejan la estacionalidad universitaria y que los costos variables deben desagregarse mejor. Se aclara que en el punto 9 el mes 1 proyecta unidades inferiores a los demás meses, lo que refleja el arranque gradual propio de los primeros meses de operación con el nuevo esquema. La compensación estacional entre canales está documentada en el componente financiero del plan y garantiza flujo constante. Respecto a los costos variables, en el punto 10 se registran costos unitarios diferenciados por producto: $5.795 para comidas rápidas, $2.319 para repostería y $2.596 para bebidas y snacks, con porcentajes de participación del 41%, 37% y 22% respectivamente, lo que permite calcular el margen de contribución ponderado y el punto de equilibrio. Esta estructura fue reconocida por el evaluador como razonable y bien conectada con la realidad del negocio. La TIR del 32% y el VPN de $25.018.972, citados en la justificación de ventas del plan, confirman la solidez financiera del proyecto.  CONCLUSIÓN Y SOLICITUD FORMAL  Cada observación formulada por el evaluador tiene respuesta directa en el plan de negocios de Morneo. Las cifras de clientes B2B están diferenciadas por propósito en el punto 1. La innovación está documentada en el punto 4. La capacidad instalada y la estacionalidad están en los puntos 6 y 9. Los trámites legales están detallados uno a uno con números de registro en el punto 7. Los costos variables están desagregados por producto en el punto 10. Se solicita respetuosamente la revisión del puntaje de cada componente reconociendo que el plan contempla los elementos señalados, y que una lectura integral del documento soporta una calificación que refleje la solidez real de un proyecto con 6 años de trayectoria, ventas comprobadas y avances normativos concretos.</t>
  </si>
  <si>
    <t>Revisado el plan de negocios y contrastadas las observaciones con el informe de evaluación, se concluye que el concepto emitido es coherente con lo identificado inicialmente, dado que persisten debilidades relevantes en la formulación comercial, técnica y financiera. El documento no sustenta suficientemente la necesidad no resuelta con datos cuantitativos, pues el dato de 22 kg evidencia mercado, pero no demuestra la urgencia del problema; además, la diferenciación basada en “fabricar y no revender” resulta insuficiente para una panadería artesanal y debe soportarse con elementos innovadores verificables, como técnicas de fermentación, ingredientes locales o logística especializada para HORECA. También se requiere estandarizar el portafolio con gramajes y volúmenes exactos, eliminar expresiones genéricas, aclarar la baja capacidad reportada de 6 unidades por hora frente a la maquinaria descrita, y corregir inconsistencias financieras como la diferencia entre $200.000 mensuales de comunicación, $2.400.000 anuales  y solo $100.000 valorizados para el primer año, así como actividades de marketing registradas en $0 pese a implicar costos existentes. De igual forma, la proyección de ventas mantiene unidades idénticas del mes 2 al 12, 858 en comidas rápidas y 1.508 en repostería, sin considerar la estacionalidad del segmento universitario, que representa el 60 % de la demanda, y los costos de materia prima se presentan agrupados en valores genéricos de $5.795, $2.319 y $2.596, sin detalle de ingredientes, gramajes ni empaques. Finalmente, deben corregirse errores de clasificación contable, ya que arriendo, internet y servicios públicos corresponden a costos fijos o gastos administrativos, no a insumos. Por lo anterior, se ratifica el concepto de evaluación VIABLE y se mantiene el puntaje de 80,42 asignado al proyecto.</t>
  </si>
  <si>
    <t>RÉPLICA - 112757 MUYA COSMÉTICA CONSCIENTE  CONVOCATORIA: 154 - 1C / Emprendimiento Femenino ID DEL PROYECTO: 112757 NOMBRE DEL PROYECTO: Muya Cosmética Consciente SECTOR: COMERCIO_AL_POR_MAYOR_Y_AL_POR_MENOR_REPARACIÓN_DE_VEHÍCULOS_AUTOMOTORES_Y_MOTOCICLETAS DEPARTAMENTO/MUNICIPIO: Valle del Cauca - Santiago De Cali PUNTAJE: 76.78 CONCEPTO DE EVALUACIÓN: VIABLE  Agradezco la evaluación y lectura detallada realizada al plan de negocio de Muya Cosmética Consciente, sin embargo, considero pertinente presentar esta réplica en algunos puntos donde considero que la información ya disponible en el plan no fue suficientemente valorada, y en otros donde las recomendaciones no corresponden a la etapa real del negocio.  Componente comercial: cuantificación del mercado  La evaluación señala la necesidad de profundizar en la cuantificación del mercado objetivo para fortalecer la planificación de ventas. Respetuosamente, esta información ya se encuentra sustentada en el plan de negocio con múltiples fuentes: -El mercado colombiano de belleza y cuidado personal fue estimado en USD 3.500 millones en 2025, con proyección de alcanzar USD 5.310 millones en 2031 y una tasa de crecimiento anual del 7,18% (dato referenciado en el plan). -Según el DANE, la categoría de bienes y servicios diversos representa el 18,3% del gasto de los hogares en Colombia. -El rango de gasto mensual en cuidado personal del segmento objetivo se precisó entre $40.000 y $120.000, rango en el que se ubican todos los productos de Muya. -Las proyecciones de ventas no son estimaciones especulativas, sino que parten de un historial real y verificable de cuatro años de operación: $18.857.400 en 2022, $42.465.500 en 2023, $62.394.750 en 2024 y $123.449.780 en 2025.  Este historial constituye en sí mismo la cuantificación más robusta posible del mercado objetivo: no una estimación teórica, sino una demanda real y comprobada con más de 5.300 unidades vendidas en 2025 a través de múltiples canales. Por lo cual considero que este elemento mereció mayor reconocimiento en la evaluación.  Componente técnico: atención al cliente y posventa  La evaluación identifica vacíos en protocolos de atención al cliente, manejo de producto no conforme y garantías. Es una observación válida en cuanto a la formalización documental, sin embargo, es importante contextualizar: Muya es un emprendimiento en etapa de creación, y exigir protocolos documentados al nivel de una empresa consolidada no corresponde a esta fase del negocio. Lo que sí existe y funciona es un proceso práctico de seguimiento: se realiza acompañamiento personalizado con clientes nuevos a través de canales de chat, donde se recogen experiencias de uso, se ofrecen recomendaciones de adaptación al producto y se atienden inquietudes de manera oportuna. Este modelo es coherente con la escala actual de la operación. Con el crecimiento proyectado y el fortalecimiento operativo que se busca con el apoyo del Fondo Emprender, la formalización de estos procesos es un paso natural que está contemplado dentro de la hoja de ruta del negocio.  Componente legal: normas técnicas y certificaciones voluntarias  La evaluación sugiere incorporar normas técnicas específicas para cosméticos naturales y analizar certificaciones voluntarias que mejoren la diferenciación y credibilidad de la marca. Estoy familiarizada con estándares internacionales como COSMOS y ECOCERT, e incluso aplico sus criterios de selección de ingredientes como referencia técnica en la formulación de los productos de Muya, aunque sin certificación formal. Sin embargo, considero necesario plantear la siguiente observación: La prioridad regulatoria correcta para esta etapa es la Notificación Sanitaria Obligatoria (NSO) ante el INVIMA, que es el requisito legal mínimo para comercializar cosméticos en Colombia y en los países de la Comunidad Andina. Plantear certificaciones voluntarias internacionales como una oportunidad de mejora antes de haber completado la formalización sanitaria básica no es viable frente al orden lógico de cumplimiento normativo, incluso, nuestros competidores —marcas con mayor trayectoria, mayor presupuesto y redes de distribución más amplias— tampoco cuentan con certificaciones COSMOS o ECOCERT. Esto confirma que dichas certificaciones no son una expectativa razonable para un emprendimiento en etapa de creación que aún está trabajando en obtener su primera NSO. El plan de negocio actual está focalizado en cumplir primero con la normativa colombiana vigente.  Componente financiero: estructura de costos y modelo de maquila  La evaluación señala que la modalidad de maquila limita el conocimiento detallado de los costos unitarios y la estructura real de transformación. Es importante aclarar que la agrupación de productos en tres líneas fue una decisión metodológica, dado que Muya cuenta actualmente con 13 referencias. Esta agrupación implicó trabajar con promedios de costo por línea. Sin embargo, eso no refleja un desconocimiento de los costos reales: como formuladora y productora actual de todos los productos, tengo dominio detallado de los costos de cada ingrediente, cada envase y cada referencia. En la línea de desodorantes y crema corporal, la homogeneidad entre referencias hace que el promedio sea muy preciso. En la línea de sólidos existe mayor variación entre referencias, lo cual es una limitación del formato y no del conocimiento técnico-financiero del negocio.  Respecto a la maquila como modelo productivo: la transición hacia maquila con laboratorio certificado y con fórmulas propias, es precisamente una de las inversiones centrales que se solicitan al Fondo Emprender, y es la decisión estratégica correcta para esta etapa. Permite cumplir con los requisitos del INVIMA, escalar la producción sin inversión en infraestructura propia, y garantizar estándares de calidad supervisados. No es una limitación del negocio, sino una decisión informada y coherente con el momento del proyecto. Adicionalmente, la transición hacia maquila tiene un impacto operativo que no debe subestimarse: actualmente la emprendedora dedica una parte significativa de su tiempo a la producción artesanal. Al delegar esta función a un laboratorio certificado, ese tiempo se libera para actividades comerciales y administrativas —visitas a clientes, gestión de distribuidores, expansión a nuevas ciudades— que son las que realmente impulsan el crecimiento del negocio en esta etapa. Es decir, la maquila no sólo resuelve el cumplimiento normativo, sino que también reordena la capacidad operativa hacia donde más se necesita.  En cuanto al equipo de trabajo y su proyección a futuro: el formato del plan de negocio de esta convocatoria solo permite registrar costos del año 1, a partir de los cuales el sistema calcula automáticamente los años siguientes. Esto impide incluir la contratación de personal adicional en etapas posteriores sin que ello genere una carga administrativa desproporcionada desde el inicio, precisamente en el año en que se concentra la inversión solicitada. La estructura de autoempleo no refleja una visión estática del equipo, sino una restricción del instrumento y una decisión financiera prudente para el primer año de formalización.  Conclusión Muya Cosmética Consciente es un emprendimiento en etapa de creación con avances reales y verificables: ventas históricas en crecimiento sostenido, fórmulas propias validadas comercialmente, red de distribución activa y un enfoque técnico sólido en formulación de cosméticos naturales. Las recomendaciones de la evaluación son en su mayoría pertinentes como hoja de ruta de mediano plazo, pero algunas de ellas corresponden a exigencias propias de empresas en etapas más avanzadas de desarrollo. Solicito respetuosamente que se reconsidere la valoración de los componentes comercial y financiero, donde la información ya estaba sustentada en el plan, y el componente legal, donde el enfoque actual en cumplimiento normativo básico es la prioridad correcta para esta etapa del negocio.</t>
  </si>
  <si>
    <t xml:space="preserve">Proyecto: 112757
Nombre del proyecto: Muya Cosmética Consciente
Convocatoria: 154 - 1C / Emprendimiento Femenino
Criterio observado: Componentes comercial, técnico, legal, financiero e impacto, relacionados con cliente del proyecto, competencia, productos o servicios, proceso técnico, trámites legales, proyección de ventas, costos y gastos, equipo de trabajo, necesidades y requerimientos, valor del proyecto, indicadores, metas de generación y sostenibilidad de empleo y mapa de actores. El proyecto corresponde a modalidad Crear, tipo individual, sector comercio, actividad económica 4773 Comercio al por menor de productos farmacéuticos y medicinales, cosméticos y artículos de tocador en establecimientos especializados, con puntaje final de 76,778719716603263 y puntaje redondeado de 76,78. 
Observación del postulante: El postulante solicita revisión del concepto de viabilidad y del puntaje asignado de 76,78.
Resumen de la observación: Se revisa la solicitud frente a la cuantificación de compradores, tamaño del mercado objetivo, diferenciación frente a competidores, procesos de atención al cliente, manejo de producto no conforme, garantías, cumplimiento de normas técnicas aplicables a cosméticos naturales, certificaciones voluntarias, sustento de proyecciones de ventas, presentación de productos, balance de materiales, costos administrativos, capacidad de generación de empleo, dependencia de maquila y mapa de actores de apoyo.
Respuesta del evaluador: Revisada la observación presentada y contrastada con la evaluación realizada, se ratifica el concepto de viabilidad y el puntaje asignado de 76,78, teniendo en cuenta que las debilidades identificadas fueron valoradas dentro de la herramienta de evaluación conforme a los criterios del Acuerdo 010 de 2019 registrados para el plan de negocios. 
Con respecto a la observación: “Componente comercial: cuantificación del mercado  La evaluación señala la necesidad de profundizar en la cuantificación del mercado objetivo para fortalecer la planificación de ventas. Respetuosamente, esta información ya se encuentra sustentada en el plan de negocio con múltiples fuentes: -El mercado colombiano de belleza y cuidado personal fue estimado en USD 3.500 millones en 2025, con proyección de alcanzar USD 5.310 millones en 2031 y una tasa de crecimiento anual del 7,18% (dato referenciado en el plan). -Según el DANE, la categoría de bienes y servicios diversos representa el 18,3% del gasto de los hogares en Colombia. -El rango de gasto mensual en cuidado personal del segmento objetivo se precisó entre $40.000 y $120.000, rango en el que se ubican todos los productos de Muya. -Las proyecciones de ventas no son estimaciones especulativas, sino que parten de un historial real y verificable de cuatro años de operación: $18.857.400 en 2022, $42.465.500 en 2023, $62.394.750 en 2024 y $123.449.780 en 2025.  Este historial constituye en sí mismo la cuantificación más robusta posible del mercado objetivo: no una estimación teórica, sino una demanda real y comprobada con más de 5.300 unidades vendidas en 2025 a través de múltiples canales. Por lo cual considero que este elemento mereció mayor reconocimiento en la evaluación.”
En el componente comercial, se mantiene la valoración asignada, dado que cliente del proyecto obtuvo calificación 3,33, planteamiento del problema 3,66, competencia 3,33, canales 3,66 y proyección de ventas 3,33. Estas calificaciones son coherentes con la necesidad de mayor información sobre el número proyectado de compradores, el tamaño del mercado objetivo específico, la magnitud de la demanda y el nivel de diferenciación de la propuesta frente a competidores.
Frente a las observaciones: “Componente técnico: atención al cliente y posventa  La evaluación identifica vacíos en protocolos de atención al cliente, manejo de producto no conforme y garantías. Es una observación válida en cuanto a la formalización documental, sin embargo, es importante contextualizar: Muya es un emprendimiento en etapa de creación, y exigir protocolos documentados al nivel de una empresa consolidada no corresponde a esta fase del negocio. Lo que sí existe y funciona es un proceso práctico de seguimiento: se realiza acompañamiento personalizado con clientes nuevos a través de canales de chat, donde se recogen experiencias de uso, se ofrecen recomendaciones de adaptación al producto y se atienden inquietudes de manera oportuna. Este modelo es coherente con la escala actual de la operación. Con el crecimiento proyectado y el fortalecimiento operativo que se busca con el apoyo del Fondo Emprender, la formalización de estos procesos es un paso natural que está contemplado dentro de la hoja de ruta del negocio.” Y “Componente legal: normas técnicas y certificaciones voluntarias  La evaluación sugiere incorporar normas técnicas específicas para cosméticos naturales y analizar certificaciones voluntarias que mejoren la diferenciación y credibilidad de la marca. Estoy familiarizada con estándares internacionales como COSMOS y ECOCERT, e incluso aplico sus criterios de selección de ingredientes como referencia técnica en la formulación de los productos de Muya, aunque sin certificación formal. Sin embargo, considero necesario plantear la siguiente observación: La prioridad regulatoria correcta para esta etapa es la Notificación Sanitaria Obligatoria (NSO) ante el INVIMA, que es el requisito legal mínimo para comercializar cosméticos en Colombia y en los países de la Comunidad Andina. Plantear certificaciones voluntarias internacionales como una oportunidad de mejora antes de haber completado la formalización sanitaria básica no es viable frente al orden lógico de cumplimiento normativo, incluso, nuestros competidores —marcas con mayor trayectoria, mayor presupuesto y redes de distribución más amplias— tampoco cuentan con certificaciones COSMOS o ECOCERT. Esto confirma que dichas certificaciones no son una expectativa razonable para un emprendimiento en etapa de creación que aún está trabajando en obtener su primera NSO. El plan de negocio actual está focalizado en cumplir primero con la normativa colombiana vigente.”  
En el componente técnico y legal, se ratifica la calificación, considerando que descripción del proyecto obtuvo 3,66, productos o servicios 4,00, proceso técnico 3,00 y trámites legales 3,00. Lo anterior guarda relación con la falta de información sobre procesos de atención al cliente, manejo de producto no conforme, garantías, ampliación de la información sobre normas técnicas aplicables a cosméticos naturales y posibles certificaciones voluntarias.
Con relación a la observación: “Componente financiero: estructura de costos y modelo de maquila  La evaluación señala que la modalidad de maquila limita el conocimiento detallado de los costos unitarios y la estructura real de transformación. Es importante aclarar que la agrupación de productos en tres líneas fue una decisión metodológica, dado que Muya cuenta actualmente con 13 referencias. Esta agrupación implicó trabajar con promedios de costo por línea. Sin embargo, eso no refleja un desconocimiento de los costos reales: como formuladora y productora actual de todos los productos, tengo dominio detallado de los costos de cada ingrediente, cada envase y cada referencia. En la línea de desodorantes y crema corporal, la homogeneidad entre referencias hace que el promedio sea muy preciso. En la línea de sólidos existe mayor variación entre referencias, lo cual es una limitación del formato y no del conocimiento técnico-financiero del negocio.  Respecto a la maquila como modelo productivo: la transición hacia maquila con laboratorio certificado y con fórmulas propias, es precisamente una de las inversiones centrales que se solicitan al Fondo Emprender, y es la decisión estratégica correcta para esta etapa. Permite cumplir con los requisitos del INVIMA, escalar la producción sin inversión en infraestructura propia, y garantizar estándares de calidad supervisados. No es una limitación del negocio, sino una decisión informada y coherente con el momento del proyecto. Adicionalmente, la transición hacia maquila tiene un impacto operativo que no debe subestimarse: actualmente la emprendedora dedica una parte significativa de su tiempo a la producción artesanal. Al delegar esta función a un laboratorio certificado, ese tiempo se libera para actividades comerciales y administrativas —visitas a clientes, gestión de distribuidores, expansión a nuevas ciudades— que son las que realmente impulsan el crecimiento del negocio en esta etapa. Es decir, la maquila no sólo resuelve el cumplimiento normativo, sino que también reordena la capacidad operativa hacia donde más se necesita.  En cuanto al equipo de trabajo y su proyección a futuro: el formato del plan de negocio de esta convocatoria solo permite registrar costos del año 1, a partir de los cuales el sistema calcula automáticamente los años siguientes. Esto impide incluir la contratación de personal adicional en etapas posteriores sin que ello genere una carga administrativa desproporcionada desde el inicio, precisamente en el año en que se concentra la inversión solicitada. La estructura de autoempleo no refleja una visión estática del equipo, sino una restricción del instrumento y una decisión financiera prudente para el primer año de formalización.”  
En el componente financiero y operativo, se mantiene la valoración asignada, dado que costos y gastos obtuvo 3,00, equipo de trabajo 3,00, necesidades y requerimientos 3,33 y valor del proyecto 3,33. Estas calificaciones son consistentes con la necesidad de mayor detalle sobre tamaños, pesos, volúmenes y presentaciones de los productos para establecer el balance de materiales, así como con la observación sobre altos costos administrativos y la dependencia de procesos de maquila, aspecto que puede limitar la competitividad del proyecto. 
Con referencia a la información: “Conclusión Muya Cosmética Consciente es un emprendimiento en etapa de creación con avances reales y verificables: ventas históricas en crecimiento sostenido, fórmulas propias validadas comercialmente, red de distribución activa y un enfoque técnico sólido en formulación de cosméticos naturales. Las recomendaciones de la evaluación son en su mayoría pertinentes como hoja de ruta de mediano plazo, pero algunas de ellas corresponden a exigencias propias de empresas en etapas más avanzadas de desarrollo. Solicito respetuosamente que se reconsidere la valoración de los componentes comercial y financiero, donde la información ya estaba sustentada en el plan, y el componente legal, donde el enfoque actual en cumplimiento normativo básico es la prioridad correcta para esta etapa del negocio.”
En el componente de impacto y actores, se ratifica la valoración, teniendo en cuenta que impacto obtuvo 3,66, indicadores 3,33, mapa de actores 3,33. Lo anterior es coherente con la observación sobre capacidad limitada para generar empleo adicional al autoempleo y con la necesidad de fortalecer la identificación de actores como SIC, ICONTEC y organismos de certificación.
De acuerdo con la revisión del plan de negocios 112757_CREAR_ESP_PROYECTO y del concepto registrado en 112757-Evaluador1 a 6-4-2026, las observaciones formuladas no modifican el resultado global de la evaluación, dado que los aspectos señalados ya se encuentran reflejados en las calificaciones asignadas a los componentes comercial, técnico, legal, financiero e impacto.
Concepto: Revisado el plan de negocios y la observación presentada, se encuentra que el concepto emitido es acorde con lo evidenciado inicialmente en la evaluación. Se ratifica el concepto de viabilidad y el puntaje de 76,78, dado que las debilidades señaladas en mercado objetivo, diferenciación, procesos de atención, requisitos técnicos y legales, proyecciones de ventas, balance de materiales, costos administrativos, empleo, maquila y mapa de actores fueron consideradas dentro de la valoración realizada.
Efecto: Se ratifica el concepto de viabilidad y el puntaje asignado de 76,78.
</t>
  </si>
  <si>
    <t xml:space="preserve">RESPUESTA A LAS OBSERVACIONES. 1. Los productos ofertados por Setas de la Mesa, están dirigidos tanto para clientes comerciales o intermediarios, como para consumidor final. El canal principal es cero nivel a través de la atención por redes, sin embargo vale la pena aclarar que aproximadamente el 90% de la Orellana fresca se mueve a través de canal cero nivel. 2.Se está realizando un trabajo con una persona especialista en marketing digital, para diseñar el manejo secuencial de las campañas d posicionamiento y comercialización. En otro aspecto se vienen realizando charlas para compartir las experiencias y el conocimiento en la finca en un espacio especial para ello, se aprovechan estos espacios para presentar los productos y efectuar ventas. El 29 de abril y 9 de mayo se atendió la visita de dos cursos del SENA de cultivo de setas con énfasis en orellanas de la profesora Catalina. De esta forma se continua el trabajo de posicionamiento y comercialización. 3. Con respecto a la solicitud de cotizaciones para dar mayor solides a la propuesta financiera, hay que recordar que estos precios pueden tener pequeñas variaciones tanto por encima como por debajo del presentado, debido al tiempo que transcurre entre la formulación y la legalización del contrato en caso de que se de el fondeo del proyecto, adicional a las variaciones comerciales que se presenten por parte de los proveedores, también hay que tener en cuenta modificaciones que se puedan presentar por motivo de mejoras tecnológicas en procesos, infraestructuras o equipos utilizados en la operación de Setas de la Mesa. A continuación se presentan un listado de proveedores para los equipos, que fueron consultados en el momento de la formulación: El ventilador del cuarto de pasteurizado, se cotizó en Homcenter, en este momento está en descuento con un valor un poco menor. El juego de termocuplas se cotizó en la siguiente dirección https://listado.mercadolibre.com.co/_CustId_34656687 El sistema de nebulización fue cotizado virtualmente por fiestyestiloco de mercado libre. El sistema de humectación y desagüe de canecas, consistente en mangueras, micro aspersores y accesorios se cotizó con Homcenter. El computador portátil es un Lenovo ideapam slim 3 cotizado en alkosto. Así como se muestra la fuente de cotización para estos equipos se realizó una búsqueda y cotización de cada uno de los equipos presupuestado en los proveedroes con los que se pensó se tendría una mejor inversiones en cuanto a calidad técnica y precio de cada uno de ellos. 3.En cuanto a las adecuaciones e instalaciones se hace necesaria una mayor claridad en esta inversión. Se requieren construir dos salones de producción(incubación y fructificación) y una sal de productos procesados, para aumentarla capacidad instalada y poder cumplir con el pronóstico de ventas. cada salón de producción es de 3,66 X 3,66 metros y el de procesados de 3,66 X 4 X 4,7 metros, para ello se requiere una estructura metálica para la cubierta y parales para la colocación de las láminas de eterbohard, la cubierta será en laminas de master mil, esta estructura y las tejas con aseguramiento de auto perforación lo cotizó Construmetálicas Sanchez SAS con NIT 901-692060-9 por un valor de $5.700.000,se requieren 15 láminas de eterbohard con un costo cada una de $95.000 para un total de $1.425.000. El piso ya existe y requiere morteriarlo con un costo de $2.100.000, seis puertas con un costo de $250.000 cada una para un total de $1.500.000, dos puntos eléctricos y de agua que deben tomarse a 50 metros del lugar tienen un costo de $980.000, un lavaplatos doble instalado tiene un costo de $977. 900 y $317.100 la pintura refractante para el cuarto de fructificación. 4.Con respecto a la ruta sanitaria es necesario además de tener el registro sanitario tener en cuenta la resolución 2155 de 2012 referente al manejo de procesos e instalaciones para el proceso y elaboración de alimentos, adicionalmente la resolución 2674 de BPM, la resolución 810 de 2021 con respecto al etiquetado, la resolución 2013 d2 2020 referente al contenido de sodio, la resolución 2505 de 2024 con respecto al transporte de alimentos, la resolución 2184 d 2019 en lo referente al uso de bolsas plásticas. Estas las mas importantes y es prudente comentar que en algunas de ellas se viene trabajando con la CDMB para la obtención del sello verde. 5.Estas cifras en gran parte están en el proyecto, pero sin embargo se hará énfasis en algunos de ellos: Para todos el costo fijo es de $300.000 En el caso de las orellanas frescas el precio de venta es de $13.000 y el costo variable de $4.591 para un margen de contribución de $8409. En el caso de las carnes el precio de venta es de $23.000 y el costo variable de $8589, con un margen de contribución de $$14.411 Los antipastos tienen un precio de venta de $15.000 con costos variables de $6.008 para un margen de contribución de $8.992 Teniendo en cuenta la participación de los productos en las ventas, se puede determinar el margen de contribución ponderado así: Orellanas frescas $2106, carnes $9367 y antipastos$899. Las cifras anteriores muestran una alta consistencia entre la inversión y no solo los costos sino con respecto a las utilidades presentadas en el modelo financiero y la TIR. 6. La contrapartida por parte del emprendedor no solo está representada en los 5 eventos de transferencia tecnológica plasmada en el proyecto, sino la infraestructura, equipos y muebles y enseres existentes en el momento por un valor de aproximadamente $20.000.000 y adicionalmente el Know How desarrollado y acumulado durante los años de desarrollo y funcionamiento primario del emprendimiento.     </t>
  </si>
  <si>
    <t xml:space="preserve">: Revisada la observación presentada y contrastada con el informe de evaluación, se evidencia que las aclaraciones aportadas son pertinentes y amplían la comprensión del proyecto. Se reconoce que la iniciativa cuenta con avances reales en producción, marca, ventas, presencia digital, infraestructura y apropiación técnica del proceso de cultivo y transformación de orellanas, aspectos que ya fueron valorados positivamente y que sustentan el concepto VIABLE otorgado al plan de negocios. 
En el componente comercial, se recibe la precisión sobre la atención a clientes comerciales y consumidores finales, así como el uso predominante del canal cero nivel para la orellana fresca. Esta aclaración mejora la lectura del mercado; sin embargo, se mantiene la recomendación de separar con mayor claridad en el plan de negocios qué línea de producto se dirige a cada segmento y por qué canal se proyecta su comercialización, tal como fue señalado en las recomendaciones del informe. 
Respecto a la estrategia de posicionamiento, se valoran las acciones descritas por la emprendedora en redes sociales, campañas digitales, charlas, visitas técnicas y espacios de transferencia de conocimiento, por ser coherentes con la propuesta de valor y con el enfoque de economía circular del proyecto. No obstante, dichas acciones deben incorporarse como evidencias verificables y relacionarse con metas comerciales concretas, de manera que puedan ser objeto de seguimiento durante la ejecución en el caso de ser financiado el proyecto.
En cuanto a las cotizaciones de maquinaria, equipos y demás compras, se reconoce la explicación sobre los proveedores consultados y la posible variación de precios entre la formulación y una eventual puesta en marcha. Sin embargo, se mantiene la recomendación de anexar cotizaciones vigentes, comparables y verificables, especialmente porque el informe identificó la necesidad de validar los valores de maquinaria, equipos y compras contempladas en el plan. Esta recomendación no cuestiona la pertinencia técnica de los equipos, sino que busca asegurar trazabilidad, razonabilidad y adecuada ejecución de los recursos, conforme a los lineamientos del Fondo Emprender sobre la destinación de los recursos al capital de trabajo y operación del plan de negocio. 
Frente a las adecuaciones, la desagregación presentada permite entender mejor el valor asociado a la construcción de dos salas de producción y una sala de productos procesados. No obstante, dado que el informe de evaluación señaló la necesidad de revisar con especial cuidado el valor de las adecuaciones o remodelaciones estructurales por $13.000.000, se mantiene la recomendación de soportar este rubro con cotizaciones, descripción técnica, cantidades, medidas, materiales, alcance de obra y necesidad operativa. 
Sobre la ruta sanitaria, la ampliación normativa indicada por la emprendedora es pertinente, teniendo en cuenta que el proyecto no solo contempla orellanas frescas, sino también productos procesados como carnes vegetales y antipastos. El informe de evaluación ya había señalado que el componente legal requiere mayor precisión frente a manipulación, etiquetado, formalización del establecimiento y registros sanitarios necesarios para la línea transformada. Por tanto, se mantiene la recomendación de validar la aplicabilidad específica de cada requisito frente al tipo de producto, vida útil, empaque, etiquetado, manipulación y canal de comercialización. 
En relación con los márgenes financieros, la información presentada por la emprendedora fortalece la lectura de rentabilidad por línea de producto. Sin embargo, el informe de evaluación identificó la necesidad de cerrar con mayor claridad márgenes, comportamiento por línea de producto y consistencia entre inversiones, costes y crecimiento esperado. En consecuencia, se recomienda consolidar estos cálculos en una tabla financiera dentro del plan, conectando precios de venta, costes variables, margen de contribución, participación en ventas, punto de equilibrio y TIR, para facilitar la verificación de la consistencia financiera. 
Finalmente, frente a las contrapartidas, se recibe la aclaración de que estas incluyen eventos de transferencia tecnológica, infraestructura, equipos, muebles, enseres existentes y conocimiento acumulado. No obstante, el informe de evaluación señaló que en el plan no quedaban evidenciadas claramente las contrapartidas, aunque la herramienta registraba compromisos de este tipo. Lo anterior resulta relevante porque, conforme a lineamientos aplicados en respuestas institucionales, el cumplimiento de contrapartidas hace parte de los indicadores de gestión asociados al plan de negocio y a la ejecución del capital semilla condonable. 
Concepto: Las observaciones presentadas por la emprendedora son pertinentes y complementan varios aspectos del proyecto; sin embargo, no desvirtúan el análisis inicial ni implican modificación del concepto emitido. Las aclaraciones permiten fortalecer la comprensión del proyecto, pero deben integrarse formalmente al expediente y soportarse con documentos verificables, especialmente en lo relacionado con cotizaciones, adecuaciones, ruta sanitaria, márgenes financieros y contrapartidas. En consecuencia, se mantiene el concepto VIABLE del plan de negocios. 
Efecto: Se ratifica el concepto VIABLE y el puntaje de 73,2 asignado al plan de negocios. Las recomendaciones del informe se mantienen como acciones de fortalecimiento documental, financiero, sanitario y operativo para mejorar la trazabilidad del proyecto en una eventual etapa de puesta en marcha.
</t>
  </si>
  <si>
    <t>En atención a la solicitud de aclaración y ampliación de información realizada por Fondo Emprender, nos permitimos complementar y precisar algunos aspectos relevantes de nuestra propuesta, con el propósito de brindar mayor claridad sobre la solidez técnica, comercial y financiera del modelo de negocio IXE. Actualmente, IXE cuenta con clientes activos y acuerdos comerciales derivados de procesos de validación y pruebas piloto que, para la fecha de formulación del proyecto, superaron los 248 participantes. Estas validaciones fueron mencionadas previamente en la propuesta presentada; sin embargo, aprovechamos esta oportunidad para especificar algunas de las organizaciones que han acompañado el proceso de desarrollo y validación tecnológica: •Ecopetrol – Área de Gestión de Infraestructura Energética (prueba piloto) •Norgtech S.A. •Torcoroma Agroinversiones S.A.S. •Macriacrim S.A.S. •Área de Ingeniería Petrodecol S.A. •Terrabunkering S.A. •Asociación ASPA Santander •Clientes particulares del sector agrícola y constructor para proyectos de menor escala Como se indicó en la propuesta, IXE es un modelo de negocio de reciente creación; no obstante, ya ha logrado generar acuerdos y ventas con empresas relevantes de los sectores energético, agroindustrial y constructor, gracias a una propuesta de valor altamente innovadora, respaldada por procesos de validación con centros de investigación, así como por la experiencia y relacionamiento estratégico de los integrantes del equipo en los sectores de construcción, energía y agroindustria. Por esta razón, las metas de ventas presentadas ante Fondo Emprender corresponden a un escenario conservador, equivalente aproximadamente al 68% del escenario esperado, incorporando variables de riesgo asociadas a la demanda y al crecimiento progresivo de la operación. Nuestro interés ha sido presentar proyecciones financieramente responsables, alcanzables y técnicamente sustentadas. Es importante resaltar que IXE ha desarrollado un proceso riguroso de validación tecnológica (TRL) junto a actores estratégicos del ecosistema de innovación y desarrollo empresarial. Como resultado de esta actividad comercial y técnica, la compañía ha logrado: •Adquirir un escáner LiDAR importado desde China por un valor aproximado de USD 15.830 •Participar en escenarios de alto reconocimiento como Colombia 5.0 Santander •Ser invitados como referentes tecnológicos en iniciativas de transformación digital •Participar en el programa Embajadores BIM de la Universidad Nacional de Colombia Estas actividades corresponden a hitos alcanzados posteriormente a la postulación inicial y evidencian la capacidad de crecimiento y posicionamiento de la organización. Adicionalmente, las proyecciones de ventas mensuales contemplan un crecimiento gradual y conservador, pasando de una venta mensual en la etapa inicial hasta alcanzar cuatro ventas mensuales hacia el mes 12. Este crecimiento proyectado se encuentra directamente relacionado con el fortalecimiento operativo esperado mediante el apoyo de Fondo Emprender, especialmente en adquisición de equipos, ampliación de capacidad instalada y contratación de talento humano especializado. Asimismo, las proyecciones consideran los ciclos normales de estacionalidad del mercado, donde tradicionalmente el inicio de año presenta una menor dinámica comercial y posteriormente se evidencia un crecimiento progresivo, comportamiento que actualmente ya observamos en nuestras operaciones. En cuanto a posicionamiento y validación de mercado, IXE ha contado con el respaldo e interacción de importantes líderes de opinión y entidades del ecosistema de innovación y construcción, entre ellos: •Tecnoparque SENA •Universidad de los Andes •Universidad Pontificia Bolivariana •Camacol Santander •Clúster de Construcción Santander •Cámara de Comercio de Bucaramanga •UDI •INSEAD Singapur •Ecopetrol •ProSantander Cada interacción técnica y comercial desarrollada ha sido documentada mediante contenido audiovisual y publicaciones en redes sociales, donde participan investigadores, líderes gremiales, docentes, desarrolladores y expertos sectoriales. Esta estrategia de validación tecnológica y difusión especializada ha permitido que el voz a voz técnico se convierta en el principal mecanismo de posicionamiento comercial de IXE. Respecto a la estructura organizacional y los roles planteados en la propuesta, se realizó un análisis detallado y responsable considerando el monto de inversión solicitado y la sostenibilidad financiera de la compañía. Por ello, se presentó el total de perfiles requeridos para la operación, incluyendo: •Dos desarrolladores junior •Dos diseñadores BIM junior •Un CTO •Un líder de ingeniería XR Adicionalmente, se especificaron los cargos financiados directamente mediante Fondo Emprender: •Coordinadora de Operaciones XR / Líder Comercial •Desarrollador de Plataforma / Modelador BIM •Contador / Gestor Administrativo Es importante aclarar que algunos cargos corresponden funcionalmente a perfiles equivalentes dentro de la estructura operativa. Por ejemplo: •El rol de Coordinadora de Operaciones XR / Líder Comercial se encuentra alineado con las funciones del líder de ingeniería XR •El rol de Desarrollador de Plataforma / Modelador BIM corresponde operativamente al perfil de diseñador BIM junior Los perfiles no financiados directamente por Fondo Emprender son cubiertos actualmente mediante los ingresos generados por las operaciones y ventas activas de IXE. De igual manera, las contrataciones se encuentran planteadas de forma progresiva conforme madura la demanda comercial y se incorporan los recursos de fortalecimiento empresarial, garantizando así la viabilidad y sostenibilidad financiera de los puestos de trabajo creados. Incluso, se proyecta la generación de nuevas vacantes adicionales para el segundo año de operación, aunque estas no pueden registrarse completamente en el formato actual de postulación. En relación con los permisos operativos y la infraestructura física, nos permitimos aclarar que IXE no contempla operaciones en instalaciones propias o adecuadas, sino en alquilar espacios de trabajo en edificaciones de alto reconocimiento, dado que su modelo de negocio se enfoca principalmente en el desarrollo tecnológico, modelación digital y operación remota. Por esta razón, se seleccionó como sede operativa el Edificio Econova, ubicado en Bucaramanga (Calle 48 #28-40), espacio que cumple con estándares superiores asociados al modelo empresarial BIC (Beneficio e Interés Colectivo), incluyendo: •Espacios de trabajo adecuados y confortables •Sistemas de seguridad y prevención contra incendios •Salidas de emergencia •Facilidades de movilidad sostenible •Cercanía a sistemas de transporte público •Condiciones adecuadas de bienestar laboral Adicionalmente, se verificó el cumplimiento normativo correspondiente con entidades y expertos del sector, incluyendo MinTIC, Cámara de Comercio y Supersociedades. Actualmente, IXE se encuentra activo comercialmente como especifico en los formatos de Fondo Emprender mediante desarrollo de pruebas piloto que son nuestros mecanismos mas efectivos de gestión comercial. A la fecha, las ventas acumuladas 2026 superan los $32.479.453 COP, incluyendo acuerdos comerciales vigentes, nuevos procesos de validación comercial y negociaciones en desarrollo, que se han venido gestando en las pruebas pilotos mencionadas. Estos resultados han permitido: •Participar en ferias y eventos tecnológicos •Adquirir nuevos equipos especializados •Contratar personal desarrollador, y mejorar nuestro desarrollos XR •Fortalecer la plataforma mediante integración de un entorno CDE (Common Data Environment) •Desarrollar pilotos especializados, incluyendo procesos de escaneo LiDAR de estaciones de Metrolínea para identificación prioritaria de mantenimiento Todo lo anterior evidencia que las proyecciones financieras presentadas continúan siendo conservadoras frente al potencial real de crecimiento y demanda identificado en el mercado, lo cual consideramos que es lo correcto para solicitar fondos. De igual forma, las ventas actuales ya permiten cubrir parte de las obligaciones operativas y salariales planteadas, lo cual nos ha permitido un crecimiento organico. Cabe resaltar que IXE propone una generación de empleo superior al promedio de proyectos similares postulados, reflejando nuestro compromiso social, nuestra confianza en el modelo de negocio y nuestro interés de reinvertir de manera inmediata para acelerar el crecimiento de la startup y fortalecer oportunidades para jóvenes talentos de la región. Como empresa BIC, IXE también mantiene compromisos verificables y auditables anualmente ante Supersociedades en cinco dimensiones fundamentales: 1.Modelo de negocio: Priorizar contratación de proveedores locales, empresas lideradas por mujeres y organizaciones con prácticas ambientales y sociales responsables. 2.Gobierno corporativo: Implementar manuales internos de valores, cultura organizacional y expectativas corporativas. 3.Prácticas laborales: Promover flexibilidad laboral, teletrabajo y bienestar integral de los trabajadores. 4.Prácticas ambientales: Realizar auditorías ambientales anuales sobre eficiencia energética, consumo de agua y gestión de residuos, además de capacitar continuamente al equipo en sostenibilidad. 5.Relación con la comunidad: Promover voluntariado y alianzas con organizaciones sociales de impacto regional. Adicionalmente, la empresa tiene el deber de publicar anualmente indicadores y reportes de sostenibilidad, fortaleciendo así su compromiso con la transparencia y la responsabilidad empresarial y cumpliendo con las exigencias de Supersociedades, quien es el ente auditor. Finalmente, como puede observarse en los análisis financieros TIR y VPN presentados, las proyecciones formuladas por IXE se construyeron bajo criterios conservadores y financieramente prudentes, con el objetivo de presentar metas altamente viables y ejecutables. Aun asi, la rentabilidad esperada sigue siendo muy competitiva con respecto al promedio de la industria colombiana. A la fecha, la organización ya ha superado ventas por $32.479.453 COP, incluyendo acuerdos recientes y nuevos desarrollos comerciales. Este crecimiento ha permitido fortalecer la infraestructura tecnológica, adquirir nuevos equipos, mejorar la plataforma digital e incrementar la presencia institucional en escenarios de innovación nacionales. Las métricas comerciales planteadas —con un máximo proyectado de cinco ventas mensuales— resultan plenamente coherentes con la capacidad operativa esperada y con la demanda actualmente identificada. Finalmente, IXE ha recibido reconocimientos y validaciones a nivel nacional e internacional, consolidándose progresivamente como un referente en nuevas metodologías de gestión digital para proyectos de construcción, infraestructura y transformación tecnológica, reconocimiento respaldado por líderes académicos, gremiales y empresariales del sector, ya que esta conformado por un equipo multidisplinario, con amplios años de experiencia, y con niveles altos de estudio, donde han sido incluso referentes en su industria.</t>
  </si>
  <si>
    <t xml:space="preserve">Proyecto: 112984
Nombre del proyecto: Intelligent Extended Engineering IXE
Convocatoria: 154 - 1C / Emprendimiento Femenino
Sector: Información y comunicaciones
Departamento / Municipio: Santander - Bucaramanga
Puntaje: 74,59
Concepto de evaluación: Viable 
Criterio observado:
Concepto de evaluación y puntuación final del plan de negocio.
Observación del postulante:
El postulante presenta observaciones frente al resultado de la evaluación y la puntuación final asignada al plan de negocio.
Resumen de la observación:
Se solicita revisar el concepto y la puntuación final emitidos en el informe de evaluación, en relación con la valoración integral del plan de negocio.
Respuesta del evaluador:
Una vez revisada la observación presentada y contrastada con la formulación inicial del plan de negocio, se ratifica el concepto de evaluación y la puntuación final asignada. La evaluación fue realizada de manera integral sobre la información consignada por el emprendedor en los componentes comercial, técnico, legal, financiero y de impacto, aplicando la metodología de evaluación de planes de negocio o de inversión del Fondo Emprender.
El informe de evaluación identificó fortalezas en la propuesta de valor, el componente técnico, el impacto y la estructura de costos; no obstante, también evidenció debilidades relevantes asociadas a la validación de la demanda, la proyección de ventas, la coherencia entre el equipo requerido y los cargos presupuestados, la financiación completa de los empleos propuestos, la inclusión de permisos operativos y la definición de indicadores de impacto verificables. 
En consecuencia, las observaciones formuladas en el proceso de evaluación mantienen su pertinencia, dado que corresponden a aspectos que deben ser fortalecidos para mejorar la consistencia, soporte y viabilidad operativa y financiera del proyecto. Se insta al emprendedor a implementar dichas observaciones con el fin de fortalecer el planteamiento del proyecto y mejorar su desempeño en futuras postulaciones.
Concepto:
Se ratifica el concepto de evaluación emitido para el proyecto Intelligent Extended Engineering IXE, correspondiente a VIABLE, con una calificación final de 74,59 puntos. 
Efecto:
Se ratifica el puntaje final y el concepto de evaluación. No hay lugar a ajuste en la puntuación ni en el concepto emitido.
</t>
  </si>
  <si>
    <t xml:space="preserve">Respetados evaluadores: De manera respetuosa presentamos solicitud de revisión del puntaje asignado al proyecto 112985, considerando que algunas observaciones consignadas en el informe corresponden a interpretaciones parciales de la información registrada en la herramienta oficial y no a inconsistencias reales de la formulación. En el componente técnico, frente a la observación relacionada con la capacidad instalada y su relación con las ventas proyectadas, es importante precisar que la misma herramienta del Fondo Emprender establece expresamente en el módulo de capacidad instalada que “no se calcula por persona, sino por todo lo que el negocio puede producir o atender en conjunto”. En el proyecto se registró una iniciativa de tipo asociativo con 7 integrantes y un equipo operativo de 9 empleos directos en la ejecución inicial, lo que implica que la capacidad debe analizarse de manera grupal y no individual. Esta condición soporta la proyección de producción y ventas registrada, dado que la operación está planteada con varias artesanas desarrollando simultáneamente los procesos productivos. Adicionalmente, el plan describe de manera detallada tres líneas de producto, sus tiempos unitarios y su capacidad instalada mensual: camino de mesa (35 unidades/mes), aretes (141 unidades/mes) y portavasos (440 unidades/mes). Estas cifras fueron registradas en la sección técnica y hacen parte del soporte base para la proyección comercial. Por lo tanto, las cantidades proyectadas en ventas sí parten de datos consignados en la herramienta y de la lógica de operación grupal definida para la asociación. En el componente financiero, la proyección de ventas se encuentra sustentada en el propio formulario, donde se explica que el crecimiento proyectado a cinco años se basa en absorción de mercado, apertura de canales digitales, consolidación de marca y comportamiento del consumo de artesanía de autor. Por esta razón, la proyección no corresponde a valores arbitrarios sino a una estrategia comercial argumentada dentro del plan. Respecto al rubro de comunicación y publicidad, el valor registrado en el proyecto obedece a una estrategia integral de comercialización expresamente detallada en la hoja de canales. Allí se establece una inversión en marketing digital, posicionamiento social, microinfluenciadores, muestras de producto, participación en ferias, tarjetas y pendones, para un total de $144.200.000 en el primer año. En consecuencia, este rubro sí tiene justificación técnica dentro del modelo y responde al canal principal de comercialización definido por el proyecto. Sobre el equipo de trabajo, la formulación registra claramente los cargos requeridos, meses de vinculación y funciones de cada uno, incluyendo gerente emprendedora, secretaria, auxiliar de servicio al cliente y operarias. Esta estructura fue diseñada conforme a la naturaleza asociativa del proyecto y a las metas de generación de empleo establecidas en la convocatoria de emprendimiento femenino, por lo cual no corresponde a un dimensionamiento injustificado sino a una estructura operativa declarada y coherente con el alcance del proyecto. Finalmente, el mismo informe reconoce fortalezas en la propuesta comercial, técnica e impacto social. Por tanto, consideramos que las observaciones formuladas corresponden más a apreciaciones interpretativas que a errores de formulación, dado que la información cuestionada sí se encuentra diligenciada y sustentada en la herramienta oficial. Por lo anterior, solicitamos respetuosamente la revisión de la calificación otorgada, especialmente en los componentes técnico y financiero, considerando que la información registrada en el plan sí demuestra coherencia entre capacidad instalada, proyección de ventas, estructura de costos y estrategia de mercado, conforme a lo consignado en el archivo oficial de formulación. </t>
  </si>
  <si>
    <t xml:space="preserve">ID Proyecto: 112985
Nombre del proyecto: MUJERES EMPRENDEDORAS DE MONTENEGRO
Convocatoria: 154 - 1C / Emprendimiento Femenino.
Criterio observado: Proceso técnico, capacidad instalada, proyección de ventas, canales, equipo de trabajo y componente financiero.
Observación del postulante: La postulante manifiesta inconformidad frente a las observaciones realizadas en el componente técnico, la capacidad instalada, la coherencia de la proyección de ventas, la inversión en comunicación y publicidad, el análisis del equipo de trabajo y el efecto de estos aspectos en el componente financiero.
Resumen de la observación del postulante: La observación se orienta a solicitar revisión de los argumentos asociados a la capacidad de producción, la suficiencia de la estrategia de comunicación y publicidad, la estructura del equipo de trabajo y la valoración financiera del proyecto.
Respuesta del evaluador: Apreciadas emprendedoras, revisada nuevamente la información del plan de negocios y el concepto de evaluación, se ratifica lo observado. En el componente técnico se reconocen fortalezas en la descripción de la iniciativa, los productos y el proceso productivo; sin embargo, persisten inconsistencias entre los tiempos requeridos para elaborar los productos, el personal operativo disponible y la capacidad de producción reportada. Por ejemplo, según la descripción del proceso técnico, se identificó que el producto 1 requiere de al menos 23 horas de elaboración por parte de una artesana, en promedio cada una podría realizar 1 en 3 días de 8 horas laborales, y si trabaja 22 días al mes podría generar aprox. 8 al mes, ahora, si contamos 4 operarias, la producción mensual podría estar en 32 unidades solo de este producto, y en el total de unidades se mencionan 35, lejos de las 450 unidades mensuales de ventas en el año 1. Esto implica que las 4 operarias solo podrían dedicarse a la elaboración del producto 1 y por lo tanto, queda en duda la capacidad de producción de los demás productos. La capacidad instalada desde la parte de las personas se analiza conforme a los cargos de operarios que forman parte del equipo de trabajo.
Así mismo, la formulación presenta capacidades instaladas mensuales para los productos —35 unidades para camino de mesa, 141 unidades para aretes y 440 unidades para portavasos— que no guardan coherencia con las cantidades mensuales proyectadas en ventas para los dos primeros productos, especialmente frente a 450 unidades mensuales para el producto 1 y 550 unidades mensuales para el producto 2. Esta diferencia evidencia que la proyección de ventas no se encuentra debidamente soportada por la capacidad productiva descrita en el plan. 
En relación con la estrategia de comunicación y publicidad, se reconoce que el proyecto contempla una inversión de $144.200.000 para el primer año y que incluye acciones como posicionamiento de marca, generación de contenido, experiencia de compra, CRM, pauta digital, influenciadores, material promocional y actividades comerciales. No obstante, la evaluación identificó que falta mayor precisión en tiempos, frecuencia de ejecución, responsables, metas por canal, indicadores de desempeño comercial y justificación de la inversión frente a la capacidad real de producción y venta del proyecto. Todo esto ayuda a justificar la elección de canales y costos, porque de la forma en la que la información ha sido entregada no es detallada.
Respecto al equipo de trabajo, se evidencia que el plan registra cargos, funciones, meses de vinculación y asignaciones para la operación; sin embargo, la observación se mantiene porque dicho equipo debe analizarse en coherencia con la capacidad productiva real y con la demanda proyectada. El concepto de evaluación señaló la necesidad de revisar la cantidad de operarios, los meses de trabajo, el tipo de vinculación y la relación entre el personal disponible y las unidades proyectadas, lo cual se relaciona con las apreciaciones indicadas anteriormente. 
De acuerdo con los lineamientos de evaluación del Fondo Emprender, la valoración del plan debe considerar la coherencia integral entre los componentes técnico, comercial y financiero. Por tanto, las inconsistencias identificadas en capacidad instalada, ventas proyectadas, inversión en publicidad y equipo de trabajo inciden en la valoración financiera, dado que los ingresos planteados dependen de una capacidad de producción que no se encuentra suficientemente soportada en la formulación.
Concepto: Revisado el plan de negocios y la observación presentada, se encuentra que el concepto emitido es acorde con lo evidenciado inicialmente en la evaluación. Se reconocen las fortalezas de la propuesta, especialmente en la pertinencia del sector, la orientación artesanal y el enfoque social; no obstante, las observaciones formuladas buscan fortalecer la coherencia entre proceso productivo, capacidad instalada, equipo de trabajo, estrategia comercial y proyección financiera. 
Efecto: Se ratifica el concepto y el puntaje asignado.
</t>
  </si>
  <si>
    <t xml:space="preserve">Cordial saludo, en la primera convocatoria me presente a la convocatoria multisectorial, y obtuve un puntaje mas o menos de 7.5 en esta oportunidad me presente como emprendimiento femenino, ya que lo hago de forma individual y cumplo el requisito de ser mujer y en esta ocasion obtuve una calificacion de 7.1. No entiendo el porque de la calificacion si tuve en cuenta todos los puntos que me describieron en el primer informe, sobre lo que debia mejorar y hacer para que el proyecto fuera no solo viable si no que tuviera mayor puntaje para poder acceder al beneficio, aun habiendo mejorado mi proyecto, la calificacion disminuyo en vez de aumentar, agradezco su explicacion y si es pertinente el ajuste correspondiente para lograr el objetivo de pasar en esta convocatoria como viable y poder acceder a los fondos para mi proyecto. </t>
  </si>
  <si>
    <t xml:space="preserve">ID Proyecto: 113047 
Nombre del proyecto: Social Haus 
Convocatoria: 154 - 1C / Emprendimiento Femenino 
Criterio observado: Calificación obtenida y coherencia integral de los componentes evaluados.
Observación del postulante: El postulante manifiesta haber realizado mejoras al proyecto y solicita que estas sean consideradas frente al puntaje asignado.
Resumen de la observación del postulante: Se acepta que el postulante realizó observaciones y ajustes al proyecto; no obstante, dichos ajustes no evidencian, por sí solos, una mayor cohesión integral en todos los aspectos evaluados por el Fondo Emprender.
Respuesta del evaluador: Revisada la observación presentada por el postulante y contrastada con el informe de evaluación, se acepta la observación en cuanto al interés de fortalecer el proyecto; sin embargo, se mantiene la calificación otorgada, dado que el resultado de evaluación corresponde al análisis integral de los componentes comercial, técnico, legal, financiero y de impacto. El proyecto fue conceptuado como viable con una calificación final de 71,03 puntos; no obstante, el informe identifica aspectos susceptibles de mejora, entre ellos el fortalecimiento del análisis competitivo, la documentación operativa, la consolidación del marco legal, la sustentación financiera y la ampliación del mapa de actores. Por tanto, el hecho de que el emprendedor manifieste haber mejorado el proyecto no implica necesariamente una mayor cohesión, suficiencia o articulación en todos los criterios evaluados conforme a la normatividad y lineamientos aplicables del Fondo Emprender. 
Concepto: Se acepta la observación presentada por el postulante, pero se ratifica que el concepto emitido es acorde con lo encontrado inicialmente en el plan de negocios. El proyecto conserva el concepto de viable, con oportunidades de mejora en los diferentes componentes evaluados. 
Efecto: Se ratifica el concepto viable y se mantiene el puntaje asignado de 71,03 puntos.
</t>
  </si>
  <si>
    <t>Señores FONDO EMPRENDER – SENA Convocatoria 154 - 1C / Emprendimiento Femenino  Asunto: Solicitud de revisión y reconsideración de puntaje – Proyecto ID 113084 ASOINNOVAMUJER  Respetados señores:  De manera respetuosa presento solicitud de revisión y reconsideración del puntaje asignado al proyecto ID 113084 – ASOINNOVAMUJER, el cual obtuvo una calificación de 74,86 puntos y concepto VIABLE.  En primer lugar, agradecemos que el proyecto haya sido reconocido como viable. Sin embargo, solicitamos respetuosamente que se revise el puntaje final, considerando que el mismo informe de evaluación reconoce fortalezas importantes que podrían ameritar una mayor valoración dentro de la calificación asignada.  ASOINNOVAMUJER no es una iniciativa improvisada. Es un proyecto asociativo de emprendimiento femenino, con una propuesta productiva clara en el sector de confecciones, orientada a generar empleo, fortalecer capacidades productivas de mujeres, dinamizar la economía local y ofrecer prendas con valor agregado, personalización y cercanía al cliente.  El informe reconoce que el componente comercial está bien construido, que identifica con claridad quién compra, cómo compra, qué valora y qué dificultades encuentra en la oferta actual. También resalta que el proyecto diferencia entre cliente final y cliente comercial, aspecto clave para una unidad productiva que busca atender tanto pedidos personalizados como ventas de mayor volumen. Esta claridad comercial demuestra que la asociación entiende su mercado y tiene una ruta de venta coherente.  En el componente técnico, el informe reconoce que la formulación es consistente con la actividad de confección y permite comprender cómo la idea se transformará en una operación productiva real. También destaca elementos como personalización, producción local, cercanía al cliente, flexibilidad productiva y control del proceso. Estos aspectos son importantes porque muestran que el proyecto no solo busca vender prendas, sino construir una unidad productiva organizada, con identidad propia y capacidad de respuesta al mercado.  En el componente financiero, se reconoce una estructura ordenada y coherente con el tamaño de la iniciativa, con una solicitud al Fondo Emprender por $521.612.046 y una TIR de 24,28%, lo cual evidencia una expectativa de rentabilidad favorable para una iniciativa manufacturera liderada por mujeres. Si bien el informe recomienda revisar algunos supuestos operativos, laborales y de costos, consideramos que estos ajustes son corregibles y no afectan la solidez general del modelo.  En el componente de impacto, el informe reconoce avances valiosos en diseño, moldes, pruebas piloto, validación comercial, preórdenes, organización del trabajo y preparación para la formalización. También destaca el enfoque de generación de empleo femenino, fortalecimiento de capacidades productivas, dinamización local y aprovechamiento de residuos. Estos elementos tienen un valor especial dentro de una convocatoria de Emprendimiento Femenino, porque el proyecto no solo plantea una actividad económica, sino una oportunidad real de autonomía, ingresos y liderazgo productivo para mujeres de Valledupar.  Reconocemos las recomendaciones realizadas por el equipo evaluador, especialmente en relación con el fortalecimiento del estudio de mercado, la capacidad productiva, los indicadores de impacto, el SG-SST, bomberos, costos fijos y tiempo de contratación del personal. No obstante, consideramos que estas observaciones son oportunidades de mejora y ajustes de precisión, no debilidades estructurales que resten mérito a la formulación general del proyecto.  Por lo anterior, solicitamos respetuosamente:  Revisar y reconsiderar el puntaje final asignado al proyecto ID 113084 – ASOINNOVAMUJER. Revalorar las fortalezas reconocidas en el informe: claridad comercial, enfoque al cliente, proceso técnico funcional, estructura financiera organizada, TIR positiva, avances previos, enfoque asociativo y generación de empleo femenino. Considerar que las observaciones realizadas son ajustes técnicos y operativos que pueden atenderse durante la ejecución, sin desconocer la viabilidad y solidez general del proyecto. Dar mayor ponderación al enfoque de emprendimiento femenino, asociativo, productivo y territorial, teniendo en cuenta su aporte a la autonomía económica de las mujeres, la producción local y la generación de valor en Valledupar. Entregar, si es posible, el desglose detallado de la calificación por componente y subcriterio.  La presente solicitud se realiza con respeto por el proceso evaluativo y gratitud por el concepto favorable recibido, pero también con la convicción de que ASOINNOVAMUJER cuenta con méritos suficientes para obtener una mayor puntuación, dado que presenta una formulación viable, coherente, organizada y con alto potencial social y productivo.  Este proyecto representa más que una unidad de confección: representa la posibilidad de que mujeres emprendedoras fortalezcan sus capacidades, generen ingresos, consoliden una asociación productiva y aporten al desarrollo económico local. Por ello, solicitamos que el puntaje sea revisado de manera proporcional frente a las fortalezas reconocidas en el mismo informe.  Cordialmente,</t>
  </si>
  <si>
    <t xml:space="preserve">ID Proyecto: 113084
Nombre del proyecto: ASOINNOVAMUJER
Convocatoria: 154 - 1C / Emprendimiento Femenino.
Criterio observado: Equipo de trabajo, en relación con la coherencia entre la proyección de ventas, la capacidad real de producción, los costes operativos, la nómina y los trámites legales.
Observación del postulante: El postulante solicita la revisión del concepto emitido, señalando que el proyecto cuenta con una estructura técnica y comercial coherente, segmentación de mercado, diferenciación competitiva y estrategia de canales alineada con la propuesta de valor.
Resumen de la observación del postulante: Se reconoce que el plan presenta fortalezas en los componentes comercial, técnico y operativo; sin embargo, la observación se orienta a controvertir las recomendaciones realizadas sobre validación cuantitativa del mercado, capacidad de producción, costes, nómina y trámites legales, especialmente frente al puntaje asignado al equipo de trabajo.
Respuesta del evaluador:
Apreciadas emprendedoras. Revisado nuevamente el plan de negocios y el concepto emitido, se evidencia que la valoración asignada es coherente con lo encontrado en la evaluación inicial. El proyecto presenta una estructura técnica y comercial organizada, con segmentación del mercado, propuesta de valor, canales definidos y proyección de ventas formulada; no obstante, persisten aspectos que requieren fortalecimiento, entre ellos la validación cuantitativa del mercado, la precisión de la capacidad real de producción frente a los tiempos operativos establecidos, la revisión de algunos costes y gastos administrativos, así como la consistencia entre la nómina requerida y la operación anual proyectada. En particular, frente al criterio de equipo de trabajo, se identificó que, aunque se incluyen roles, funciones, tipo de vinculación, asignación mensual y meses requeridos, el requerimiento de solo 6 meses en el año 1 no garantiza de manera suficiente la producción anual proyectada, por lo cual la observación realizada mantiene fundamento técnico. 
Conforme a la metodología de evaluación y a la normatividad aplicable del Fondo Emprender, la formulación debe permitir verificar la coherencia técnica, operativa y financiera del plan de negocio, incluyendo la relación entre producción, ventas, costes, personal requerido e indicadores propuestos. En este sentido, las recomendaciones emitidas no desconocen las fortalezas del proyecto, sino que buscan precisar aspectos necesarios para asegurar la consistencia de la operación y la sostenibilidad del modelo planteado. La mayoría de los criterios evaluados obtuvieron puntajes superiores a 3,0 sobre 4,0, y el menor puntaje corresponde al componente de equipo de trabajo, por las inconsistencias señaladas en la disponibilidad mínima del personal frente a la producción anual esperada.
Concepto: Se ratifica el concepto emitido, dado que las observaciones formuladas por el evaluador son acordes con la información registrada en el plan de negocios y con la necesidad de garantizar coherencia entre la proyección de ventas, la capacidad productiva, los costes operativos y el equipo humano requerido para la operación. 
Efecto: Se ratifica el concepto y el puntaje asignado.
Según la solicitud, se presenta, el resultado de cada uno de los elementos evaluados del plan de negocios o de inversión, evaluado en una escala de 0 a 4, donde 0 es nulo y 4 tiene un desarrollo completo:
1. ¿Quién es el Cliente de su Proyecto?: 4
2. Planteamiento del Problema: 3,33
3. La Competencia: 3,66
4. Descripción del Proyecto: 3,66
5. Productos o Servicios: 3,66
6. Proceso Técnico: 3
7. Trámites Legales: 3
8. Canales: 4
9. Proyección de Ventas: 3,66
10. Costos y Gastos: 3,66
11. Equipo de Trabajo: 2,66
12. Necesidades y Requerimientos: 3,66
13. Valor del Proyecto: 4
14. Avances del Proyecto: 3,33
15. Plan Operativo: 3,66
16. Impacto: 3
17. Indicadores: 4
18. Mapa de actores: 3,66
19. Metas en generación y sostenibilidad de autoempleo y puesto de trabajo: 3
20. Proyección y sostenibilidad (social y comunitaria y financiera), intención en la permanencia: 3
21. Asociatividad: 3.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En consecuencia, el resultado obtenido corresponde a una valoración global del plan de negocios, derivada de la aplicación de la metodología definida en los Términos de Referencia, la cual es aplicada de manera uniforme a todos los participantes, en observancia de los principios de transparencia, objetividad e igualdad de condiciones.
Finalmente, se informa que el puntaje aquí comunicado no tiene la naturaleza de un cálculo aritmético directo de las calificaciones parciales, sino que refleja el análisis técnico consolidado efectuado conforme a los criterios previamente señalados.
</t>
  </si>
  <si>
    <t xml:space="preserve">Agradezco la evaluación y las recomendaciones proporcionadas para el proyecto Lubricantes Fox. He tomado en cuenta cada uno de los puntos señalados y me comprometo a realizar las siguientes acciones para mejorar la propuesta. Componente Comercial: Para abordar la falta de cuantificación de la demanda, llevaré a cabo un análisis exhaustivo del mercado objetivo. Según cifras del RUNT, en Colombia circulan más de 12 millones de motocicletas para 2026, y en el área metropolitana de Bucaramanga el parque motociclista representa más del 70% del total automotor. Considerando que cada motocicleta requiere entre 4 y 6 cambios de aceite por año, conforme a las recomendaciones técnicas de fabricantes como Honda, Yamaha, AKT y Suzuki, el mercado nacional supera los 50 millones de cambios anuales, equivalentes a más de 4 millones de cajas de lubricante de 12 unidades de 946 ml. La meta comercial planteada para el año 1 (2002 cajas x 12 unidades) representa una participación marginal del mercado local, evidenciando viabilidad técnica y bajo riesgo de saturación. Componente Financiero: Atendiendo la observación prioritaria realizada por el evaluador, se reformuló el plan operativo garantizando la financiación de los tres cargos durante los primeros cuatro meses, conforme a la reglamentación del Fondo Emprender: •Administrador: $2.692.192 mensuales x 4 meses = $10.768.766 •Operario: $1.346.095 mensuales x 4 meses = $5.384.380 •Contadora: $450.000 mensuales x 4 meses = $1.800.000 El nuevo total de nómina cubierta en etapa preoperativa asciende a $17.953.146. La diferencia adicional de $7.184.380 será cubierta mediante aporte de contrapartida del emprendedor, atendiendo la sugerencia del evaluador y sin afectar los rubros productivos inicialmente formulados. En consecuencia, la inversión en base parafínica de LUGRASCOL se mantiene en $41.300.000, valor indispensable para garantizar la producción proyectada de 2002 cajas durante el primer año. De esta manera: •Valor solicitado al Fondo Emprender: $73.377.266 •Aporte de contrapartida: $7.184.380 •Valor total actualizado del proyecto: $80.561.646  Impacto: Convertimos los resultados esperados en indicadores SMART verificables durante la ejecución:  (1) Económico: colocación de 2002 cajas en el año 1 con crecimiento anual del 5%, medido por facturas electrónicas emitidas. (2) Empleo: 3 puestos directos sostenidos durante el año (Administrador y Operario por contrato laboral, Contadora por prestación de servicios). (3) Social: atención efectiva a mínimo 60 talleres y distribuidores ubicados en estratos 1, 2 y 3 del área metropolitana, con condiciones de crédito comercial registradas en CRM. (4) Ambiental: entrega trimestral del 100% de aceites usados a gestores autorizados (CRUDESAN S.A. o Reciprooil Ltda.)  soportada con actas de recolección y certificados de disposición final.  Asimismo, se ajustó el mapa de actores estratégicos incorporando entidades del ecosistema de Ciencia, Tecnología e Innovación (CTeI), incluyendo la Cámara de la Industria de Motocicletas de la ANDI, el SENA y aliados académicos regionales que pueden aportar capacidades técnicas, comerciales y de innovación al proyecto. Quedo atenta a cualquier observación adicional. Gracias por el acompañamiento. </t>
  </si>
  <si>
    <t xml:space="preserve">ID Proyecto: 113152
Nombre del proyecto: LUBRICANTES FOX
Convocatoria: 154-1C / Emprendimiento Femenino
Criterio observado: Concepto de evaluación y puntuación final
Resumen de la observación del postulante
El postulante solicita revisión del concepto y de la puntuación final; sin embargo, conforme a la revisión efectuada sobre la información disponible en la formulación inicial del plan de negocio, no se identifican elementos que modifiquen el resultado emitido.
Respuesta del evaluador
Revisada la observación presentada y contrastada con la formulación inicial del plan de negocio y el informe de evaluación, se mantiene el concepto emitido, dado que la evaluación fue realizada con base en la información registrada por el proponente al momento de la postulación. En el informe se identifican aspectos positivos del proyecto, como la estructuración comercial, técnica y legal; no obstante, también se señalan debilidades en la cuantificación de la demanda, el soporte documental de las proyecciones de ventas, la financiación mínima del equipo de trabajo y la formulación de indicadores de impacto, aspectos que sustentan las recomendaciones realizadas
Concepto
Revisado el plan de negocios y el informe de evaluación, el concepto emitido resulta acorde con los hallazgos registrados inicialmente. El informe establece una calificación final de 84.28 puntos y concepto de evaluación VIABLE para el proyecto LUBRICANTES FOX.
Efecto
Se ratifica el concepto de evaluación y la puntuación final. No se modifica el puntaje ni el concepto emitido. La proforma contempla como efecto posible la ratificación del concepto y el puntaje
CONCUSIÓN
Revisada la observación presentada por el postulante y contrastada con la formulación inicial del plan de negocio y el informe de evaluación, se ratifica el concepto de evaluación y la puntuación final emitida para el proyecto ID 113152, LUBRICANTES FOX, convocatoria 154-1C / Emprendimiento Femenino
Se insta al emprendedor a implementar las observaciones formuladas en el proceso de evaluación, con el fin de fortalecer el planteamiento del proyecto y mejorar su desempeño en futuras postulaciones.
</t>
  </si>
  <si>
    <t xml:space="preserve">Esta información tiene un propósito preciso: demostrar, recomendación por recomendación, que ninguna de las cuatro observaciones del evaluador identifica una debilidad real del plan TURIKA, que todas contradicen afirmaciones positivas del mismo informe, y que —por tanto— el puntaje de 90,05 debe revisarse al alza. Cada argumento se acompaña del dato exacto del modelo financiero oficial (CSV) o del párrafo del informe que lo contradice.    I. Base Financiera: Por qué el Proyecto Vale Más de 90,05 Antes de refutar las recomendaciones, es necesario establecer el marco de referencia financiero. El modelo oficial del proyecto (CSV) contiene indicadores que el evaluador reconoció pero no valoró con su peso real:  Indicadores relevantes del modelo financiero oficial Ventas Año 1: $109.419.000 Utilidad neta Año 1: $34.700.000 Margen neto Año 1: 31,7% TIR: 31% VPN: $87.300.173 Retorno acumulado: 2,19 veces el capital solicitado al Fondo. Adicionalmente, una TIR del 31% supera ampliamente el promedio del sector agroindustrial colombiano, estimado entre el 15% y el 20%, posicionando a TURIKA como un proyecto con desempeño financiero excepcional. Por tanto, cualquier observación que no comprometa directamente estos resultados debe entenderse como una oportunidad de mejora documental y no como una limitación estructural del proyecto. Un proyecto con estos números debería tener el puntaje más alto de la convocatoria, no uno afectado por cuatro recomendaciones que como se demuestra a continuación, no son técnicamente válidas.  Frente a la recomendación 1 Simplificar el análisis de mercado (el evaluador dice: Se recomienda simplificar el análisis del mercado y resaltar lo esencial del cliente objetivo para que la propuesta de valor de Turika sea aún más clara y directa.) ¿Por qué esta recomendación no puede bajar el puntaje? El evaluador escribió que el componente comercial es sólido, argumentado y viable y que el perfil del cliente está claramente definido, diferenciando de manera adecuada los segmentos B2B y B2C. Si el resultado del análisis ya es claridad y solidez, el análisis no está sobrando: está cumpliendo su función. Simplificar un análisis que produce claridad no lo mejoraría, lo empobrecería.  La profundidad del análisis es la fuente de los indicadores financieros Las ventas del Año 1 son de $109.419.000 con un margen neto del 31,7% (Filas 9 y 18 del CSV). Esas cifras no son arbitrarias: provienen de un análisis de mercado que cuantificó la capacidad de compra, la frecuencia de consumo, la geografía y el tamaño del mercado. El mismo evaluador confirmó que las proyecciones se construyen de manera realista teniendo en cuenta los avances comerciales ya alcanzados. Eliminar la profundidad del análisis sería eliminar el fundamento de las proyecciones. El proyecto atiende dos segmentos con lógicas distintas: el análisis detallado es obligatorio Un emprendimiento que vende simultáneamente a clientes B2B (empresas que exigen trazabilidad, volumen y continuidad) y B2C (consumidores especializados que priorizan calidad y origen) no puede tener un análisis de mercado simplificado. Cada segmento requiere su propia caracterización, su propio canal y su propia propuesta de valor. Simplificar ese análisis implicaría unificar lo que debe diferenciarse, generando un plan comercial menos preciso, no más claro. La recomendación no señala qué parte del análisis sobra Una recomendación técnica válida debe indicar qué sección es redundante, qué dato no aporta valor o qué argumento se repite. El evaluador no señaló ninguna sección específica del análisis de mercado como innecesaria. Sin esa precisión, la recomendación es una opinión editorial sobre extensión, no una observación sobre calidad técnica. Por qué debe subir el puntaje: El evaluador calificó el componente comercial como sólido, claro y viable. Esos tres adjetivos corresponden al puntaje más alto. Si el análisis profundo generó esa calificación, es evidencia de que la profundidad es una fortaleza, no un exceso. El puntaje del componente comercial debe revisarse al máximo disponible.    En la recomendación 2 el evaluador sugiere ajustar el componente de canales y costos de comercialización, aclarando que la participación en ferias se realizará con recursos propios o aliados institucionales y que los recursos del Fondo Emprender se destinan exclusivamente a muestras, material promocional y acciones comerciales indirectas. ¿Por qué esta recomendación no puede bajar el puntaje? No se identificó ningún error presupuestal concreto Para que esta recomendación tenga validez técnica y efecto sobre el puntaje, el evaluador debía señalar: (a) qué ítem del presupuesto está mal asignado al Fondo Emprender, (b) en qué año aparece, (c) por qué monto. No lo hizo. Una observación que presume un error sin identificarlo no es una crítica técnica: es una suposición. Las suposiciones no deben afectar el puntaje de un proyecto. Por el contrario, el presupuesto presentado demuestra coherencia entre: estructura operativa, costos de comercialización, crecimiento esperado y sostenibilidad financiera. Los gastos de comercialización son coherentes con la operación La Fila 15 del CSV registra Gastos de Administración y Ventas de $7.820.000 en el Año 1, creciendo gradualmente hasta $9.201.174 en el Año 5 (~4% anual). Este crecimiento es consistente con la inflación proyectada y con una operación que escala de forma ordenada. No hay sobrecosto ni rubro sospechoso que justifique la recomendación de ajuste. La estrategia de ferias con recursos propios es una fortaleza financiera, no un problema Planear la participación en ferias con recursos propios o aliados institucionales (SENA, Cámara de Comercio de Yopal, Gobernación de Casanare) demuestra que el emprendedor no depende exclusivamente del Fondo Emprender para ejecutar su estrategia comercial. Eso es exactamente lo que el Fondo busca: proyectos que movilicen recursos adicionales. En lugar de observarse como un riesgo, debe valorarse como un indicador de gestión responsable y demuestra capacidad de gestión territorial. Además, los recursos solicitados al Fondo están dirigidos prioritariamente a: maquinaria, insumos, capital de trabajo productivo, fortalecimiento operativo, lo cual es coherente con el objetivo de maximizar productividad y sostenibilidad. La inversión del Fondo está correctamente orientada a la producción Los $73.538.010 solicitados al Fondo (Fila 4) se concentran en maquinaria, insumos y capital de trabajo productivo: los elementos que directamente generan los $109.4M en ventas del Año 1 y la TIR del 31%. No hay evidencia de que recursos del Fondo estén destinados a ferias. La recomendación presupone una confusión que el modelo financiero no comete. Por qué debe subir el puntaje: Sin un ítem presupuestal incorrecto identificado, esta recomendación carece de fundamento técnico. El presupuesto es coherente (Fila 15), la inversión está bien orientada (Fila 4) y la estrategia de ferias con recursos propios es una señal de madurez financiera. El puntaje no debe verse afectado por una observación sin evidencia.  En la recomendación 3 el evaluador dice: Se recomienda precisar con mayor detalle el rol operativo de los actores identificados, especialmente en la ejecución y acompañamiento del proyecto. La recomendación de “precisar el rol operativo de los actores” contradice el mismo informe de evaluación, donde se reconoce que “el mapa de actores está definido” e identifica aliados que aportan financiación, articulación institucional, capacitación y abastecimiento, fortaleciendo la sostenibilidad del proyecto. Si el evaluador validó estas cuatro categorías de aporte y confirmó su impacto positivo, no se justifica una reducción de puntaje por falta de detalle.  Además, no se identificó ningún actor con funciones ambiguas ni aportes incompletos, por lo que la observación carece de precisión técnica. Los lineamientos de Fondo Emprender exigen identificar aliados y su aporte estratégico, no describir procedimientos internos de entidades externas como el SENA, la Cámara de Comercio o asociaciones productivas. TURIKA cumple plenamente ese requisito. El proyecto integra aliados en cuatro dimensiones críticas: financiación, articulación institucional, capacitación técnica y abastecimiento, aspecto que fortalece su sostenibilidad y competitividad territorial. Por ello, esta articulación debió valorarse como una fortaleza del componente de impacto y no como un aspecto a mejorar. Por qué debe subir el puntaje: El evaluador validó el mapa, confirmó que cubre cuatro categorías de aporte y reconoció que fortalece la sostenibilidad. Validar un componente y luego pedir más detalle es una contradicción que no debe afectar el puntaje. El componente de impacto merece revisión al máximo disponible.  En a recomendación 4 el evaluador dice (Finalmente, se sugiere mantener la articulación entre producción y ventas para asegurar una ejecución ordenada durante el primer año).  La recomendación de “mantener la articulación entre producción y ventas” confirma implícitamente que dicha articulación ya existe y funciona adecuadamente dentro del proyecto. El propio evaluador validó en el componente técnico que el plan operativo presenta una programación adecuada, con implementación gradual y controlada acorde con la capacidad operativa, lo cual demuestra coherencia entre producción y ventas. Posteriormente recomendar “mantenerla” resulta contradictorio frente a esa validación positiva. Además, el modelo financiero respalda esta articulación con datos concretos: las ventas crecen de $109,4M a $168,5M entre el Año 1 y el Año 5, la eficiencia en materia prima mejora desde el Año 2 y la mano de obra aumenta conforme crece la demanda, evidenciando una expansión planificada y sostenible. La observación tampoco identifica un problema específico, riesgo operativo ni acción correctiva concreta, por lo que carece de fundamento técnico para afectar el puntaje. En consecuencia, el componente técnico debería revisarse al máximo valor posible. Por qué debe subir el puntaje: La articulación producción-ventas fue validada por el evaluador, está demostrada numéricamente en el CSV y no presenta ningún desajuste identificado. Recomendar mantener lo que ya fue calificado como adecuado y controlado no puede tener efecto sobre el puntaje. El componente técnico merece el puntaje más alto de la evaluación.  II. Argumento Transversal: El Informe se Contradice a Sí Mismo. Existe un argumento que aplica a las cuatro recomendaciones simultáneamente y que, por sí solo, justifica la revisión del puntaje al alza: El propio informe establece: Si bien existen oportunidades de mejora relacionadas con la claridad del mensaje comercial, la precisión en los canales financiables y el fortalecimiento del rol de los actores, estas no afectan la viabilidad general del proyecto, sino que constituyen aspectos fácilmente ajustables durante la ejecución. Esta cita del informe es la base más sólida de toda la defensa. El evaluador mismo declaró que las recomendaciones NO AFECTAN LA VIABILIDAD. Si no afectan la viabilidad, no deben afectar el puntaje. Un proyecto cuya viabilidad no está comprometida por ninguna de sus observaciones de mejora es un proyecto que merece el puntaje más alto de la escala de viabilidad.  La incoherencia es la siguiente: el evaluador declaró que las observaciones no afectan la viabilidad (texto de conclusiones) pero las incluyó en una sección de Recomendaciones de mejora que típicamente incide sobre el puntaje final. Esa inconsistencia entre la conclusión escrita y el puntaje asignado es precisamente lo que esta solicitud busca corregir.  III. Solicitud Formal de Revisión al Alza Con base en la refutación técnica de las cuatro recomendaciones y en los indicadores financieros excepcionales del proyecto, el equipo TURIKA solicita formalmente:  Revisar el puntaje del componente COMERCIAL al máximo disponible: todos los ítems recibieron calificativos positivos explícitos del evaluador (sólido, claro, viable) y la única recomendación es editorial, no técnica.  Revisar el puntaje del componente TÉCNICO al máximo disponible: el evaluador lo reconoció como el principal soporte de la viabilidad del plan. El soporte principal merece la calificación más alta. Revisar el puntaje del componente LEGAL al máximo disponible: no recibió ninguna recomendación de mejora, lo que equivale a cumplimiento normativo pleno.  Revisar al alza el puntaje del componente FINANCIERO: una TIR del 31% supera en 73% el techo del benchmark sectorial (20%), el VPN equivale a 1,19 veces la inversión y el retorno acumulado es de 2,19 veces el capital del Fondo. Estos indicadores son excepcionales, no simplemente atractivos. Revisar el puntaje del componente IMPACTO al máximo disponible: impacto cuantificado en cuatro dimensiones, empleo formal que se duplica en el Año 2 (Fila 11 del CSV) y mapa de actores validado por el propio evaluador.  Reconocer como principio rector que las recomendaciones que el mismo evaluador declaró como aspectos fácilmente ajustables que no afectan la viabilidad no pueden justificar una reducción del puntaje en ningún componente.                                                                                                                                </t>
  </si>
  <si>
    <t xml:space="preserve">ID Proyecto: 113189
Nombre del proyecto: TURIKA
Convocatoria: 154 – 1C / Emprendimiento Femenino
Sector: Industrias manufactureras
Departamento / Municipio: Casanare – Yopal
Puntaje obtenido: 90,05
Concepto de evaluación: Viable
Criterio observado:
Componentes comercial, técnico, financiero, legal, operativo e impacto del plan de negocios, de acuerdo con los aspectos que deben revisarse en la evaluación: mercado, problema, canales, capacidad instalada, proceso productivo, costos y gastos, necesidades, equipo de trabajo, permisos, indicadores e impacto.
Observación del postulante:
El postulante presenta observaciones frente a la suficiencia y coherencia del concepto de evaluación, particularmente sobre la validación comercial, la capacidad instalada, la proyección de ventas, el balance técnico de producción, el componente financiero, los trámites legales, los rubros financiables y la medición de impactos. 
Resumen de la observación del postulante:
La observación solicita revisar si la propuesta de valor está suficientemente soportada con evidencias de mercado; si la capacidad productiva, las ventas proyectadas, los costos, la materia prima y el plan operativo guardan coherencia; si los requerimientos financieros y presupuestales están completos; si los aspectos legales y laborales se encuentran correctamente formulados; y si los impactos y actores clave están definidos mediante metas e indicadores verificables. 
Respuesta del evaluador
Señor(es) postulante(s):
Cordial saludo.
Revisado nuevamente el plan de negocios y el concepto emitido del plan 113189 - TURIKA, se ratifica el concepto, teniendo en cuenta que el informe de evaluación reconoce que el proyecto TURIKA corresponde a una iniciativa de transformación agroindustrial del cacao, orientada a productos como cacao en polvo, manteca y pasta de cacao, con enfoque en calidad, trazabilidad y valor agregado territorial. 
En el componente comercial, el informe señala que el perfil del cliente se encuentra definido, diferenciando segmentos B2B y B2C, con énfasis en clientes empresariales que demandan derivados de cacao estandarizados, trazables y con suministro confiable; no obstante, se mantienen recomendaciones orientadas a fortalecer la claridad del mensaje comercial y la validación de la propuesta de valor con evidencias directas de mercado. 
Se ratifica que las recomendaciones formuladas no modifican la viabilidad general del proyecto, pues el informe concluye que el componente comercial es sólido, argumentado y viable, aunque con oportunidades de mejora asociadas a sintetizar el mensaje comercial y hacerlo más directo. 
En el componente técnico, el plan describe actividades de recepción de cacao seco, clasificación, tostado, descascarillado, molienda, prensado, pulverizado, control de calidad, empaque, trazabilidad y almacenamiento, incluyendo responsables, equipos requeridos e indicadores de cumplimiento BPM y calidad por lote. 
No obstante, se recomendación de ajustar y unificar la capacidad instalada, la proyección de ventas y el balance técnico de producción, ya que en la proyección de ventas del producto o servicio 1 aparece un dato atípico de 1.000 unidades en el año 5, mes 1, lo cual debe revisarse para asegurar consistencia entre producción, ventas, costos variables, materia prima y operación. 
En el componente financiero, el informe de evaluación indica que existe coherencia entre la proyección de ventas, los costos y gastos, el valor del proyecto y los requerimientos solicitados al Fondo Emprender por $73.538.010, y que los costos y gastos guardan relación directa con el proceso productivo y los ingresos proyectados. 
Sin embargo, se ratifica la recomendación de depurar el componente financiero, presupuestal y operativo, en especial, depurar apartado donde se menciona “plátano”, completar las necesidades del proyecto con los recursos requeridos por el proceso técnico y verificando que los rubros solicitados estén conectados con la operación y la capacidad instalada, conforme al análisis exigido para costos, gastos, necesidades, valor del proyecto y monto solicitado. 
En el componente legal, el informe identifica trámites requeridos como registro mercantil, RUT, uso del suelo, certificaciones sanitarias, implementación de BPM, manipulación de alimentos, SG-SST y registros ante INVIMA, por lo que se ratifica que el componente fue evaluado como estructurado y alineado con los requisitos del sector. 
Aun así, se recomendación de precisar el trámite sanitario aplicable a cada producto —cacao en polvo, manteca y pasta de cacao— y asegurar el cumplimiento de etiquetado y condiciones sanitarias antes de la comercialización formal, dado que la evaluación debe revisar permisos, requisitos, trámites, registros y condiciones mínimas para operar. 
En relación con rubros financiables y actividades comerciales, el informe ya recomendó aclarar que la participación en ferias debe realizarse con recursos propios o aliados institucionales, y que los recursos del Fondo Emprender se destinen exclusivamente a muestras, material promocional y acciones comerciales indirectas. 
Respecto al impacto, el informe indica que el proyecto presenta impacto económico, social, ambiental y tecnológico al transformar cacao en origen, generar ingresos, fortalecer la cadena productiva local y aplicar prácticas sostenibles, además de contar con un mapa de actores que identifica aliados institucionales y productivos. 
No obstante, se recomendación de convertir dichos impactos en metas e indicadores verificables, en coherencia con la exigencia de que el componente de impacto revise indicadores medibles, metas realistas, empleo, autoempleo y sostenibilidad en el tiempo. 
También se recomienda precisar la clasificación y localización de actores clave, especialmente frente a la Gobernación de Casanare, la Cámara de Comercio de Casanare y la Asociación de Cacaocultores de Maní, teniendo en cuenta que el plan menciona articulación con productores aliados del municipio de Maní, Casanare. 
La estructura de respuesta se ajusta a la proforma institucional, que contempla identificación del proyecto, criterio observado, observación del postulante, respuesta del evaluador, concepto y efecto sobre el puntaje o concepto. Asimismo, la guía de evaluación utilizada para planes de negocios del Fondo Emprender contempla la revisión integral de componentes comercial, técnico, legal, financiero e impacto, así como la emisión de un concepto técnico estructurado sobre la viabilidad del plan. La estructura de respuesta se ajusta a la proforma institucional, que contempla identificación del proyecto, criterio observado, observación del postulante, respuesta del evaluador, concepto y efecto sobre el puntaje o concepto. Asimismo, la guía de evaluación utilizada para planes de negocios del Fondo Emprender contempla la revisión integral de componentes comercial, técnico, legal, financiero e impacto, así como la emisión de un concepto técnico estructurado sobre la viabilidad del plan. 
Concepto
Revisado el plan de negocios y contrastado con el concepto emitido, se encuentra que el concepto inicial es acorde con la información contenida en el plan y en el informe de evaluación, por lo que se ratifica la viabilidad del proyecto, manteniendo las recomendaciones de mejora como aspectos de ajuste y fortalecimiento que no afectan el resultado general de la evaluación. 
El plan de negocios obtuvo una calificación final de 90,05 y fue categorizado como viable, al cumplir con los criterios técnicos, financieros, legales y de impacto exigidos en la evaluación. 
Efecto
Se ratifica el concepto y el puntaje asignado al proyecto 113189, dado que las observaciones revisadas corresponden a recomendaciones de ajuste, precisión y fortalecimiento de la formulación, pero no desvirtúan la consistencia general del plan ni la conclusión de viabilidad emitida en el informe de evaluación.
</t>
  </si>
  <si>
    <t xml:space="preserve">  Pasted text(52).txt Documento Por favor, necesito que ese archivo que te acabo de enviar me lo conviertas a 5.000 caracteres, pero solo caracteres, quítale tablas, quítale todo y que quede a 5.000 caracteres sin perder la esencia del texto, de lo que se quiere decir en el texto.  Recurso Reconsideracion Fisiomotora 5000 Caracteres  Armenia, Quindío, mayo de 2026  Señores COMITÉ EVALUADOR – FONDO EMPRENDER SENA  Asunto: Recurso de reconsideración de puntaje – Proyecto FisioMOTORA  Cordial saludo:  En calidad de emprendedora y representante del proyecto FisioMOTORA, agradezco el concepto de VIABLE emitido en el informe de evaluación. Sin embargo, solicito respetuosamente la reconsideración de la calificación obtenida, teniendo en cuenta las siguientes aclaraciones técnicas, comerciales, financieras, legales y de impacto, las cuales permiten evidenciar la coherencia y sostenibilidad del modelo de negocio.  Frente al componente comercial, el proyecto sí cuenta con sustento estadístico y una necesidad claramente identificada en el territorio. De acuerdo con proyecciones del DANE para 2026, Armenia cuenta con una población femenina de 162.208 mujeres. Aplicando la prevalencia de incontinencia urinaria reportada por la Sociedad Colombiana de Urología, se identifica un mercado potencial superior a 18.000 mujeres con necesidad clínica de atención. Adicionalmente, estudios regionales realizados en el Quindío evidencian una prevalencia de prolapso de órganos pélvicos del 23,19% y cifras cercanas al 40% en mujeres mayores de 50 años. A esto se suma que una de cada tres mujeres en Colombia presenta algún grado de disfunción sexual relacionado con alteraciones del piso pélvico.  FisioMOTORA responde a esta problemática de salud mediante servicios especializados de fisioterapia pélvica enfocados en prevención, tratamiento y recuperación funcional. El proyecto atiende diferentes segmentos: mujeres en embarazo y postparto, mujeres adultas con síntomas de incontinencia o prolapso y hombres con disfunciones sexuales y prostáticas. La estrategia comercial se basa en un ecosistema de captación recurrente mediante campañas digitales permanentes, posicionamiento en Google, atención por WhatsApp Business, generación de contenido educativo y realización de webinars mensuales. Estas acciones permiten ampliar el alcance del servicio más allá de Armenia y fortalecer las teleconsultas y citas presenciales.  La sostenibilidad financiera del proyecto se soporta en un modelo híbrido de ingresos. Además de las sesiones terapéuticas, FisioMOTORA contempla la comercialización de kits de dispositivos pélvicos y guías digitales especializadas. Los kits corresponden a productos de venta directa con margen de utilidad definido y sin requerir tiempo clínico adicional. Por su parte, las guías digitales son activos intangibles desarrollados durante la puesta en marcha, con costos marginales mínimos y capacidad de escalabilidad. Esto permite fortalecer la rentabilidad proyectada sin saturar la agenda de atención.  En relación con la capacidad operativa, la meta proyectada de entre 80 y 100 sesiones mensuales representa entre el 50% y 62,5% de la capacidad de la fisioterapeuta, calculada sobre una disponibilidad de 160 horas mensuales. Esto garantiza margen suficiente para la administración del negocio, comercialización de productos y crecimiento progresivo. El equipo de trabajo se implementará de manera escalonada, permitiendo eficiencia en el flujo de caja y uso responsable de los recursos solicitados al Fondo Emprender. Asimismo, el espacio físico contará con capacidad para clases grupales de gimnasia abdominal hipopresiva, fortalecimiento abdominopélvico y yoga para la pelvis, incrementando la productividad por hora de atención.  Respecto al componente legal, se confirma que el proyecto se formalizará como Persona Natural con Establecimiento de Comercio, figura que permite el ejercicio profesional y la comercialización de productos complementarios. De igual manera, el Sistema de Gestión de Seguridad y Salud en el Trabajo será implementado desde el inicio de operaciones, dando cumplimiento al Decreto 1072 de 2015.  En cuanto al impacto, el proyecto establece indicadores medibles y verificables. Se proyecta que el 85% de las pacientes reporten mejoría funcional en sus procesos de rehabilitación, se generarán dos empleos formales directos y se desarrollarán talleres gratuitos de prevención y educación comunitaria. Además, el proyecto contempla la digitalización total de historias clínicas y procesos de seguimiento mediante software especializado.  Por lo anterior, solicito respetuosamente revisar los puntajes asignados, considerando que las observaciones realizadas han sido atendidas con argumentos técnicos y operativos consistentes. FisioMOTORA representa una propuesta innovadora, pertinente y financieramente sostenible para atender una problemática creciente de salud pélvica en el departamento del Quindío.  Atentamente,  LAURA ALEJANDRA CARDONA MONTOYA</t>
  </si>
  <si>
    <t xml:space="preserve">Proyecto: 113204
Nombre del proyecto: FisioMOTORA
Convocatoria: 154 - 1C / Emprendimiento Femenino
Criterio observado: Componentes comercial, técnico, financiero, legal e impacto. 
Observación del postulante:
El postulante amplía información relacionada con el componente comercial, la comercialización de kits de dispositivos pélvicos y guías digitales especializadas, la capacidad operativa, el equipo de trabajo, el espacio físico, los trámites legales y los indicadores de impacto.
Resumen de la observación:
La observación busca precisar y fortalecer aspectos asociados a la oferta comercial, la capacidad instalada, la vinculación del talento humano requerido para la operación, la definición del espacio físico, la coherencia de los trámites legales y la inclusión de indicadores de impacto.
Respuesta del evaluador:
Se ratifica el concepto emitido. Acorde con la información presentada en el proyecto, el componente comercial fue valorado de manera coherente, teniendo en cuenta que la propuesta identifica clientes, problema, competencia y canales, aunque se dejaron recomendaciones para fortalecer el sustento del mercado, la comparación competitiva y el alcance comercial. La comercialización de kits de dispositivos pélvicos y guías digitales especializadas puede constituir una alternativa para generar ingresos adicionales; sin embargo, dichos elementos no fueron incluidos formalmente como productos o servicios dentro de la propuesta evaluada, por lo que no era posible validar integralmente su proceso técnico, estructura de costos, ingresos asociados ni coherencia financiera. 
En relación con la capacidad operativa, se mantiene la observación realizada, dado que el proyecto contempla servicios como valoración de piso pélvico, terapia de seguimiento y clases grupales, con tiempos estimados y responsables definidos; no obstante, se identificó la necesidad de revisar la capacidad instalada frente a la disponibilidad real de la fisioterapeuta y del personal requerido para la operación. En el proyecto se indica que la capacidad mensual instalada es de 140 sesiones para la valoración de piso pélvico, 140 para la terapia de seguimiento de piso pélvico y 80 para las clases grupales, dando un total 360 unidades al mes, que es superior a las 80 a 100 sesiones indicadas en las observaciones. En consecuencia, la aclaración presentada no modifica la valoración inicial, pues debe existir coherencia entre las horas de atención, el número de sesiones proyectadas y la capacidad efectiva del equipo de trabajo. 
Respecto al equipo de trabajo, se ratifica la recomendación de contar con vinculación suficiente y permanente para atender la operación durante los meses proyectados de ventas, especialmente en lo relacionado con la fisioterapeuta, quien cumple un rol central en la prestación del servicio, y se considera indispensable su labor en todos los meses para cumplir la proyección de ventas dadas del mes 1 al 12. Asimismo, se mantiene la necesidad de precisar las unidades del espacio físico a alquilar, indicando de forma clara si corresponde, por ejemplo, a un salón u otro tipo de área operativa, con el fin de mejorar la trazabilidad de los costos y requerimientos. 
En el componente legal, se ratifica que el proyecto identifica trámites relevantes como matrícula mercantil, RUT, registro de marca, uso de suelo, habilitación en REPS, registro en ReTHUS y concepto sanitario; sin embargo, se mantiene la recomendación de incluir el Sistema de Gestión de Seguridad y Salud en el Trabajo dentro de los trámites legales, y de evitar afirmaciones que puedan generar inconsistencias frente al registro como persona natural con establecimiento de comercio. 
En cuanto al impacto, los indicadores mencionados por el postulante son pertinentes para fortalecer este componente; no obstante, la evaluación se efectuó con base en la información inicialmente presentada y valorada en el proyecto. Se reconoce el esfuerzo de profundización y aclaración realizado, el cual puede ser útil para una nueva formulación o ajuste futuro de la propuesta, pero no modifica el resultado de la evaluación ya emitida.
Concepto:
La observación no modifica el análisis realizado. Se ratifica la valoración asignada, dado que las aclaraciones presentadas complementan la información, pero no subsanan completamente las inconsistencias identificadas en la integración de productos, capacidad operativa, equipo de trabajo, espacio físico, trámites legales e impacto dentro del plan evaluado.
Efecto:
Se ratifica el puntaje y el concepto emitido.
</t>
  </si>
  <si>
    <t>Yo, Ana Ruth Saavedra Cordoba, emprendedora postulante del plan LA CHORIZANA (ID 113256), agradezco el concepto “VIABLE” y el puntaje 68,85 consignados en el informe 79603937_113256_113256-Informe Evaluacion Conv 154-1C_La chorizana. De manera respetuosa solicito revisión del puntaje, porque varias recomendaciones del informe se presentan como vacíos (delimitación de mercado, trazabilidad canales–ventas, matrices técnicas, soportes cuantitativos de avances, metodología de indicadores y desarrollo del mapa de actores), aun cuando el plan ya contiene información cuantitativa y estructural suficiente para valorar esos componentes con un nivel de logro mayor.  Primero, sobre “delimitar cuantitativamente el mercado potencial, objetivo y meta y establecer participación esperada”, el plan sí incorpora bases cuantitativas del tamaño del mercado y del comportamiento de consumo: identifica un flujo estimado de más de 14.336 turistas anuales, un consumo aparente de chorizos artesanales de 2 kg per cápita al año, un crecimiento anual del 5% y perfiles socioeconómicos (estratos 2 y 3; 25 a 65 años; capacidad de compra 1 a 2 SMMLV), además de un segmento institucional con compras por evento entre 20 y 50 unidades. Adicionalmente, el plan fija una “meta” operativa explícita a través de la proyección mensual y anual de unidades por producto (chorizo y choriperro), y la justificación de ventas conecta esa meta con la capacidad instalada y con el comportamiento estacional del turismo, lo cual permite comprender el tamaño del mercado atendible desde lo ya consignado, aunque el informe lo solicite bajo un rótulo distinto (potencial/objetivo/meta). Por ello, la recomendación corresponde a un ajuste de forma (etiquetar explícitamente esas tres capas), pero no a ausencia de información cuantitativa en el plan.  En cuanto a la observación sobre soportes cuantitativos verificables y trazabilidad comercial, el plan ya incorpora evidencia directa de validación de mercado mediante sus canales digitales, dejando consignadas las redes sociales y el canal de cierre de ventas para verificación: https://https://www.instagram.com/la_chorizana?igsh=MWY5NmxoN2dqZmZ3MA==, video en YouTube como evidencia de difusión/validación y WhatsApp Business para atención y cierre comercial. Estas referencias, sumadas a los avances comerciales reportados (producción piloto, base de clientes recurrentes, participación en ferias y ventas históricas), muestran que la validación no es una suposición sino un resultado verificable que ya está documentado en el plan, por lo que debería reflejarse en una mejor ponderación del componente comercial.  Segundo, sobre “formalizar las fuentes estadísticas y priorizar información local verificable”, el plan ya declara y utiliza cifras y referencias institucionales dentro de la caracterización del cliente y el problema (por ejemplo, datos asociados a turismo rural y preferencia por consumo autóctono; además incorpora cifras socioeconómicas como pobreza multidimensional) y, adicionalmente, incorpora como avance legal un “concepto de uso de suelo favorable” y un RUT activo, que son verificables en el territorio. Por tanto, más que ausencia de fuentes, existe base cuantitativa ya empleada; lo procedente para el puntaje es reconocer esa base y no valorarla como “general” cuando ya incorpora números y contexto local.  Tercero, sobre “profundizar competencia diferenciando artesanales e industriales”, el plan ya hace exactamente esa distinción: compara competidores artesanales y de punto de venta (por ejemplo, actores en La Plata) frente a un actor industrial con red mayorista (por ejemplo, Neiva), y en la conclusión de ventajas competitivas explica por qué la iniciativa se diferencia por ausencia de conservantes, propuesta “clean label”, producto innovador (choriperro premium) y ventaja de localización asociada al turismo en Paicol. Es decir, el plan no mezcla sin análisis; identifica segmentos de competencia (industrial vs artesanal) y plantea comparabilidad a través de atributos (calidad, legalidad, innovación, ingredientes y canal).  Cuarto, sobre “traducir la propuesta de valor en atributos medibles”, el plan ya define atributos operativos medibles en el propio proceso y en el producto: “porcionamiento” explícito (100 g y 130 g), tiempos por etapa, temperaturas de proceso (por ejemplo, molienda a menos de 4°C), reposo de 24 horas, y tiempos de cocción/ahumado y secado/maduración; adicionalmente, en el componente comercial se incorpora preferencia del consumidor por “libre de grasa y sin conservantes”, y en el problema se incorpora la demanda por opciones “clean label”. Estos elementos permiten medición y seguimiento, por lo cual la recomendación del informe es una invitación a agruparlos como “atributos KPI”, pero no una falta de atributos medibles en el plan.  Quinto, sobre “consolidar el proceso técnico en matrices integrales de insumos, equipos y capacidades”, el plan ya presenta (i) un proceso técnico paso a paso con actividades, tiempos, equipos y responsables, (ii) un bloque de necesidades e inversiones con especificaciones técnicas detalladas de equipos (capacidad kg/h, HP, voltaje, materiales, funciones de seguridad, etc.) y (iii) una capacidad instalada definida por producto/servicio (chorizo y choriperro) con parámetros de producción por hora, horas/día y días/mes. Es decir, la “matriz” como formato puede reorganizarse, pero los componentes de la matriz ya existen en el documento: equipos están inventariados, insumos están listados en costos variables y la capacidad está calculada por línea.  Sexto, sobre “articular explícitamente plan operativo con ampliación de capacidad productiva y proyecciones de ventas”, el plan ya sustenta ventas con capacidad instalada (declara capacidad mensual total, desagrega por producto y explica que la facturación del año 1 se soporta en la capacidad) y además programa inversiones, nómina y rubros en el plan operativo por meses. Por tanto, la articulación existe: hay secuencia de implementación (adecuaciones, maquinaria, nómina, SST e insumos) y hay escalamiento de ventas por meses con estacionalidad (meses iniciales en cero y picos en meses de mayor demanda), lo cual es coherente con un arranque y crecimiento gradual.  Frente a la recomendación de ‘profundizar en normatividad sanitaria específica aplicable a productos cárnicos, incluyendo BPM y requisitos INVIMA’, es clave precisar que el plan de negocios 113256 no plantea distribución ni comercialización de chorizo empacado para terceros, sino un servicio de comida preparada y consumo inmediato ‘a la mesa’ (CIIU 5611) chorizo a la parrilla servido con adiciones y el Choriperro Premium, con venta principal en punto físico y atención por pedidos/catering bajo reserva. En esa medida, la propia evaluación reconoce que la exigencia INVIMA es ‘posible’ y depende del ‘alcance del producto’, no un requisito automático para cualquier operación, y el alcance descrito en el plan reduce ese riesgo porque no se está proponiendo un esquema de distribución de producto cárnico procesado al mercado como alimento empacado. Además, el plan sí identifica y presupuesta los controles y trámites sanitarios propios del establecimiento de alimentos (acta de inspección, vigilancia y control sanitario; certificación bomberil; uso de suelos; y gestión de inocuidad), por lo cual la observación debería ponderarse como profundización documental y no como un vacío que afecte el puntaje, dado que el marco de control sanitario aplicable al servicio a la mesa ya está contemplado.  Octavo, sobre “justificar con mayor detalle costos críticos con referencias de mercado”, el plan ya presenta costos fijos (arrendamiento, servicios, mantenimiento), costos variables por producto con unidades y valores, y un bloque de inversiones con precios unitarios y especificaciones, lo que permite verificar pertinencia técnica y razonabilidad del gasto frente a la naturaleza del proceso (por ejemplo, molino con capacidad 320 kg/h, mezcladora en acero inoxidable, embutidora eléctrica, cutter, mesas de trabajo, etc.). Es decir, ya existe justificación técnica (el “para qué” del equipo en el proceso) y un valor de referencia (precio unitario), lo cual es precisamente lo que permite validar mercado dentro del instrumento.  Noveno, sobre “definir líneas base y metodologías claras para medición de indicadores”, el plan ya contiene líneas base cuantitativas en los avances: producción piloto de 60 libras semanales, ingresos históricos de $60.000.000 en el último año, ventas registradas recientes por $5.500.000 en meses de validación, base de clientes recurrentes (aprox. 20), y validación de intención de compra (85%). Adicionalmente, el plan ya define indicadores del formato (empleo, eventos de mercadeo, presupuesto, producción año 1, ventas año 1). Por tanto, la línea base existe en el documento y la metodología puede entenderse desde los registros de ventas, producción y eventos; la recomendación del informe es estandarizarlo en un texto breve de “cómo se medirá”, pero no corresponde a un vacío de información base.  Décimo, sobre “desarrollar el mapa de actores con compromisos y mecanismos concretos”, el plan ya lista actores y especifica qué se requiere de cada uno (formalización y capacitación desde cámara de comercio; apoyo en ferias y espacios desde alcaldías; suministro desde proveedores; acompañamiento académico; y gestión tributaria desde DIAN). La recomendación de “compromisos” es una profundización documental, pero el mapa ya está operativo porque identifica actores y necesidades específicas, lo cual permite trazabilidad de articulación desde lo ya consignado.  Por lo anterior, solicito respetuosamente que el puntaje se revalore, especialmente en los componentes comercial, técnico e indicadores, considerando que el plan ya contiene (i) cifras de mercado y segmentación del cliente, (ii) competencia diferenciada con atributos comparables, (iii) proceso técnico con tiempos, equipos y responsables, (iv) capacidades instaladas por línea, (v) plan operativo programado por rubros y (vi) líneas base cuantitativas en avances y ventas. Estas evidencias ya están dentro del instrumento y, a mi criterio, permiten una calificación superior sin necesidad de suponer ajustes futuros.</t>
  </si>
  <si>
    <t xml:space="preserve">Respuesta a Observación – Proyecto 113256  C154-1C  
ID Proyecto: 113256 
Nombre del proyecto: LA CHORIZANA 
Convocatoria: 154 - 1C / Emprendimiento femenino 
Criterio observado: Revisión del puntaje y de las recomendaciones formuladas en los componentes comercial, técnico, legal, financiero e impacto, relacionadas con delimitación de mercado, trazabilidad canales–ventas, competencia, propuesta de valor, matrices técnicas, capacidad productiva, normatividad sanitaria, costos, indicadores y mapa de actores. 
Observación del postulante: La emprendedora Ana Ruth Saavedra Cordoba, postulante del plan LA CHORIZANA, manifiesta que el plan contiene información cuantitativa y estructural suficiente para una valoración superior y solicita revisar el puntaje de 68,85, argumentando que varias recomendaciones del informe corresponden a aspectos de forma o de reorganización de información ya consignada en el plan. 
Resumen de la observación del postulante:
La postulante señala que el plan ya incorpora cifras de mercado, segmentación de cliente, canales digitales y físicos, avances comerciales, competencia diferenciada, atributos técnicos del producto, proceso productivo, capacidad instalada, plan operativo, trámites legales, costos, avances cuantitativos e identificación de actores. En consecuencia, solicita que se revalore el puntaje, especialmente en los componentes comercial, técnico e indicadores, al considerar que las evidencias contenidas en el instrumento permiten una calificación superior sin requerir ajustes futuros. 
Respuesta del evaluador:
Revisada la observación presentada por la postulante, el plan de negocios y el informe de evaluación, se encuentra que la evaluación realizada es coherente con el contenido del plan y con los criterios técnicos aplicables al proceso de evaluación del Fondo Emprender. El informe reconoce fortalezas del proyecto, tales como la pertinencia de la propuesta, la caracterización del cliente, la definición de productos, la descripción del proceso productivo, la estructura financiera y la coherencia general de la iniciativa; sin embargo, también identifica debilidades técnicas que no se desvirtúan con la observación presentada. 
Frente a la delimitación de mercado, se verifica que el plan incluye datos sobre turistas, residentes, consumo aparente, crecimiento del mercado y perfiles socioeconómicos; no obstante, dichos datos no se encuentran estructurados de manera suficiente como mercado potencial, mercado objetivo y mercado meta, ni se establece una participación esperada que permita dimensionar de forma precisa el alcance comercial del proyecto. Por tanto, la observación no desvirtúa el hallazgo del informe, dado que la existencia de datos de mercado no equivale a una delimitación técnica completa del mercado atendible. 
Respecto a la trazabilidad entre canales y generación de ventas, el plan identifica estrategias de comunicación, participación en ferias, evento de lanzamiento, punto de venta físico y atención de pedidos o catering bajo reserva; adicionalmente, presenta una proyección de ventas fundamentada en la dinámica turística y en la capacidad instalada. Sin embargo, no se evidencia una relación cuantificada entre cada canal, su impacto esperado, los volúmenes de venta asociados y los supuestos comerciales utilizados para estimar la demanda. En consecuencia, se ratifica que la recomendación no corresponde únicamente a un asunto de forma, sino a la necesidad de fortalecer la trazabilidad comercial del modelo. 
En relación con las fuentes estadísticas y el análisis de cliente, el plan contiene cifras asociadas a turismo, consumo, preferencias de productos autóctonos y características del cliente. No obstante, la evaluación observó que la información requiere mayor formalización metodológica y priorización de fuentes locales verificables, de manera que los supuestos del mercado queden suficientemente soportados para efectos de seguimiento y validación. La observación presentada reitera la existencia de cifras, pero no aporta evidencia nueva que corrija la debilidad relacionada con la formalización de fuentes y metodología. 
Sobre la competencia, el plan identifica actores artesanales y un competidor industrial, incluyendo referencias a ubicación, productos, precios, ventajas y debilidades. No obstante, el informe señaló que la comparabilidad es limitada al mezclar actores con escalas, canales y capacidades distintas, lo cual reduce la precisión del análisis competitivo. La observación confirma que existe información de competencia, pero no desvirtúa la necesidad de profundizar la comparación bajo criterios homogéneos y técnicamente comparables. 
Frente a la propuesta de valor y atributos medibles, el plan describe atributos del producto y variables del proceso, como porcionamiento, tiempos, equipos, responsables y elementos diferenciadores. Sin embargo, la recomendación se mantiene, dado que dichos atributos no se encuentran integrados como indicadores de seguimiento con metas, línea base, unidad de medida y método de verificación. En consecuencia, la observación no modifica el análisis, pues variables técnicas aisladas no equivalen por sí mismas a indicadores estructurados para seguimiento durante la ejecución. 
En cuanto al proceso técnico, se reconoce que el plan presenta actividades, tiempos, equipos, responsables y capacidad instalada por producto; igualmente, registra necesidades de maquinaria, equipos e insumos. Sin embargo, la evaluación identificó que estos elementos no están consolidados en matrices integrales que faciliten la gestión técnica, la trazabilidad entre recursos, capacidad y producción, ni el control operativo del proyecto. Por tanto, se ratifica que la recomendación es pertinente y necesaria para fortalecer la ejecución, sin que ello implique desconocer la información ya incluida en el plan. 
Respecto a la articulación entre inversión, capacidad productiva y ventas proyectadas, el plan presenta capacidad instalada, proyección mensual de unidades, costos, gastos, maquinaria e inversiones. No obstante, el informe observó que la relación temporal entre inversión, puesta en marcha de la capacidad productiva y crecimiento proyectado de ventas no se desarrolla con suficiente claridad como herramienta de seguimiento operativo. La observación reitera la existencia de información financiera y operativa, pero no evidencia una articulación integral que permita modificar el puntaje asignado. 
Sobre el componente legal y sanitario, el plan identifica trámites como matrícula mercantil, industria y comercio, certificado bomberil, uso de suelo, acta de inspección, vigilancia y control sanitario, y RUT; además, registra que la actividad se categoriza bajo CIIU 5611. Sin embargo, el informe precisó que debe profundizarse la normatividad sanitaria específica aplicable a productos cárnicos, incluyendo Buenas Prácticas de Manufactura y posibles requisitos INVIMA según el alcance del producto. En este sentido, la recomendación se mantiene, pues la identificación de trámites generales para establecimiento de alimentos no reemplaza el análisis normativo específico asociado al manejo, transformación y comercialización de productos cárnicos. 
En relación con costos y referencias de mercado, el plan contiene costos fijos, costos variables, gastos de administración y ventas, inversiones, valores unitarios y especificaciones de equipos. Sin embargo, el informe señaló que algunos rubros carecen de justificación detallada frente a referencias de mercado verificables. La observación permite confirmar que existen valores y especificaciones técnicas, pero no aporta soportes adicionales que permitan validar plenamente la pertinencia de todos los costos frente a precios de mercado, por lo cual se ratifica la recomendación. 
Frente a indicadores, avances y líneas base, el plan registra avances legales y comerciales, producción, clientes recurrentes, ventas y proyecciones; también contempla indicadores asociados a empleo, eventos de mercadeo y producción. Sin embargo, la evaluación observó que no se definen de manera suficiente líneas base, metodología de medición, fuentes de verificación y periodicidad de seguimiento. Por tanto, la observación no desvirtúa el hallazgo, dado que la existencia de avances cuantitativos no equivale a una metodología completa para medir indicadores durante la ejecución. 
Respecto al mapa de actores, se reconoce que el plan identifica actores relevantes y necesidades de articulación; sin embargo, el informe evidenció que no se definen con claridad compromisos, mecanismos concretos de articulación ni medios de gestión o verificación del apoyo esperado. En consecuencia, se mantiene la recomendación, dado que identificar actores no equivale a demostrar acuerdos, compromisos o mecanismos operativos de articulación. 
Conforme a la normatividad vigente del Fondo Emprender, los términos de referencia de la convocatoria y los criterios técnicos de evaluación aplicables, las recomendaciones formuladas no constituyen exigencias adicionales ni meros ajustes formales, sino acciones de fortalecimiento orientadas a mejorar la estructuración técnica, reducir riesgos de implementación, facilitar el seguimiento y aumentar la sostenibilidad comercial, operativa, legal y financiera del proyecto. El propio informe concluye que las debilidades identificadas no invalidan el proyecto, pero sí requieren ajustes relevantes para fortalecer su sostenibilidad y facilitar el seguimiento durante la ejecución. 
Por lo anterior, una vez revisada la observación, no se identifican omisiones del evaluador, errores de interpretación del plan ni evidencia técnica nueva que justifique modificar el puntaje o el concepto emitido. La información señalada por la postulante se encuentra en el plan, pero en varios casos aparece de forma narrativa, fragmentada o no integrada técnicamente bajo los criterios requeridos para una valoración superior. En consecuencia, se ratifica que el puntaje de 68,85 refleja un cumplimiento parcial con debilidades estructurales relevantes, y que el concepto VIABLE es coherente con un proyecto que presenta potencial, pero requiere fortalecimiento técnico para su implementación. 
Concepto:
Revisado el plan de negocios, la observación presentada por la postulante y el informe de evaluación se encuentra que el concepto emitido es acorde con lo identificado inicialmente en el plan. Las observaciones de la emprendedora no aportan información nueva ni desvirtúan los hallazgos técnicos formulados en la evaluación. Se ratifica el concepto VIABLE y el puntaje de 68,85. 
Efecto:
Se ratifica el concepto de evaluación VIABLE y se mantiene el puntaje de 68,85. No se modifica el concepto ni el puntaje asignado. 
</t>
  </si>
  <si>
    <t>Se solicita la revisión integral de la evaluación preliminar del proyecto EMPAQUES BIODEGRADABLES EMBIOECOL, Convocatoria 154-1C / Emprendimiento Femenino, ID 113307, calificado con 84,24 puntos y concepto VIABLE, por cuanto el informe presenta inconsistencias entre la valoración favorable de sus componentes y recomendaciones que, sin evidenciar incumplimientos sustanciales frente a la rúbrica, inciden de forma desproporcionada en el puntaje. Al tratarse de una iniciativa presentada y ajustada en 2024, 2025 y 2026, la evaluación debe mantener coherencia entre concepto técnico y calificación.  En el componente comercial, el evaluador reconoce que EMBIOECOL identifica segmentos claros, conoce el mercado objetivo, formula de forma consistente el problema que resuelve, presenta una lectura sólida de la competencia y demuestra ventajas reales frente a otros proveedores: cercanía territorial, flexibilidad en pedidos, especialización en empaques biodegradables y relación directa con comercios de Casanare. Incluso concluye que el componente “se encuentra en buena condición”. No obstante, luego recomienda “priorizar con más nitidez el cliente corporativo” y “volver más concreta la razón práctica” por la cual el cliente local elegiría la oferta. Allí surge una contradicción: si el informe valida la segmentación, la diferenciación y el posicionamiento competitivo, estas sugerencias son ajustes de énfasis, no vacíos que justifiquen una reducción material del puntaje.  En el componente técnico, el informe afirma que la oferta está bien planteada, que incorpora materiales, usos, medidas, presentación y diferenciación; que el proceso productivo se describe de forma secuencial; que se incluyen tiempos, equipos, responsables y capacidad instalada; y que existe un plan operativo alineado con la compra de la troqueladora y el fortalecimiento del negocio. Sin embargo, recomienda “dejar más visible la capacidad mensual total” y “resumir con mayor contundencia la diferencia técnica”. Estas observaciones no desvirtúan la existencia de capacidad, proceso, coherencia productiva ni ruta operativa; son mejoras de explicitud, insuficientes para afectar la valoración de un componente reconocido como sólido.  En lo legal, el evaluador reconoce una base normativa amplia y pertinente, al identificar matrícula, RUT, uso del suelo, ICA, facturación electrónica, SG-SST, seguridad contra incendios, soporte sanitario y componente ambiental. Después plantea que la ruta debe organizarse mejor, unificar la figura jurídica y precisar la normativa sanitaria de empaques de papel/cartón en contacto con alimentos. Si existe una precisión documental puntual, debe evaluarse de manera proporcional; no resulta coherente reconocer una investigación legal robusta y convertir una recomendación de ordenamiento en una penalización amplia sin indicar qué descriptor de la rúbrica fue incumplido.  En el componente financiero, el informe señala que la proyección de ventas a cinco años es coherente, que pasa de $99.000.000 a $189.297.108, que la solicitud de $72.768.768 guarda coherencia con el proyecto y que ventas, costos, necesidades, cronograma e indicadores “conversan entre sí”. También resalta una TIR de 21,53% y una rentabilidad atractiva. Pese a ello, recomienda explicar mejor el crecimiento por producto, aclarar la estructura del equipo y ampliar la lectura de recursos operativos. No se acredita una falla financiera sustancial, sino aspectos susceptibles de mayor desarrollo, que no deberían disminuir de manera relevante un componente reconocido como viable.  El componente de impacto es concluyente. El evaluador reconoce casi cinco años de funcionamiento, más de 100 clientes activos, experiencia comercial, avances formales, presencia digital, operación previa e impactos económicos, ambientales, sociales y tecnológicos. Además, afirma que el mapa de actores es fuerte, pertinente y detallado, y concluye que el impacto está “en muy buena condición”. La recomendación de hacer más medibles algunos impactos y ordenar mejor la información no invalida la trayectoria, la validación del mercado ni la red institucional descrita. Si el impacto es reconocido como una fortaleza central, la parametrización del puntaje debe reflejar esa solidez.  Por lo anterior, se solicita revisar la correspondencia entre el concepto técnico emitido y la calificación asignada, recalificar criterio por criterio conforme a la rúbrica oficial, precisar qué descriptor no fue cumplido y justificar cualquier descuento con evidencia concreta. El propio informe concluye que EMBIOECOL es un proyecto sólido, coherente, viable, rentable y con condiciones favorables de sostenibilidad. En esa medida, el puntaje de 84,24 no guarda proporcionalidad con la valoración escrita. Bajo una parametrización objetiva y consistente con las fortalezas reconocidas en los componentes comercial, técnico, legal, financiero e impacto, el proyecto cuenta con soporte para revisarse hacia una calificación cercana a 95 puntos.</t>
  </si>
  <si>
    <t xml:space="preserve">ID Proyecto: 113307 
Nombre del proyecto: EMPAQUES BIODEGRADABLES EMBIOECOL 
Convocatoria: 154 - 1C / Emprendimiento Femenino 
Criterio observado:
Componentes comercial, técnico, legal, financiero e impacto; correspondencia entre el concepto técnico emitido, la calificación asignada y la solicitud de recalificación del puntaje.
Observación del postulante:
El postulante solicita revisión integral de la evaluación preliminar, argumentando que el informe reconoce fortalezas sustanciales en los componentes comercial, técnico, legal, financiero e impacto, por lo cual considera que el puntaje de 84,24 no guarda proporcionalidad con el concepto VIABLE y que el proyecto debería revisarse hacia una calificación cercana a 95 puntos.
Resumen de la observación del postulante:
El postulante manifiesta que existen inconsistencias entre la valoración favorable del plan de negocios y las recomendaciones de mejora formuladas, señalando que dichas recomendaciones corresponden a ajustes de énfasis o precisión y no a incumplimientos sustanciales de la rúbrica. En consecuencia, solicita recalificar criterio por criterio, precisar los descriptores no cumplidos y justificar cualquier descuento con evidencia concreta.
Respuesta del evaluador:
Señora postulante, cordial saludo.
Revisada la observación presentada y contrastada con el informe de evaluación, se ratifica que el plan de negocios fue valorado como VIABLE, con una calificación final de 84,24 puntos. El informe reconoce fortalezas en la formulación comercial, técnica, legal, financiera y de impacto; sin embargo, también identifica aspectos que requerían mayor nivel de desarrollo, precisión, trazabilidad y soporte dentro del plan, los cuales fueron considerados en la asignación del puntaje conforme a los criterios de evaluación aplicables y a la normatividad vigente del Fondo Emprender. 
En el componente comercial, aunque se evidenció conocimiento del cliente, lectura de competencia y pertinencia de la propuesta, se identificó la necesidad de priorizar con mayor claridad el cliente corporativo, reforzar con evidencia local la dimensión comercial del problema, explicar mejor la elección del cliente frente a la competencia existente y hacer más concreta la propuesta de valor. Estas observaciones corresponden a elementos que inciden en la solidez de la estrategia comercial y justifican la calificación otorgada. 
En el componente técnico, si bien la oferta y el proceso productivo se encuentran estructurados, se evidenció la necesidad de consolidar la capacidad instalada mensual, estandarizar la presentación del portafolio, formalizar mejor el rol operativo y precisar los recursos disponibles y requeridos para sostener la operación en coherencia con las ventas proyectadas. Por tanto, las recomendaciones formuladas no son únicamente de forma, sino que impactan la claridad y verificabilidad de la ejecución técnica. 
En el componente legal, el informe reconoce una base normativa pertinente; no obstante, se identificó la necesidad de unificar la figura jurídica y dejar expresa la ruta sanitaria y técnica aplicable a empaques de papel/cartón en contacto con alimentos. Esta precisión es relevante para la operación propuesta y fue considerada proporcionalmente en la valoración del componente. 
En el componente financiero, aunque las proyecciones, la solicitud de recursos y los indicadores guardan coherencia general, se evidenció la necesidad de aclarar el crecimiento de precios y cantidades por producto, precisar la base de algunos valores, separar con mayor claridad costes fijos y variables, desagregar mejor el valor total y conectar cada rubro con el hito operativo correspondiente. Estos aspectos afectan la trazabilidad financiera y sustentan la calificación asignada. 
En el componente de impacto, el informe reconoce trayectoria, clientes, avances formales, presencia digital, operación previa y un mapa de actores pertinente; sin embargo, también señaló la necesidad de ordenar, cuantificar y hacer más medibles los impactos sociales y ambientales, de manera que el aporte del proyecto sea más claro, comparable y verificable. 
En consecuencia, las recomendaciones emitidas no desvirtúan la viabilidad del proyecto, pero sí evidencian oportunidades de fortalecimiento que inciden en el puntaje final. La calificación de 84,24 puntos guarda correspondencia con el análisis integral realizado y con el concepto técnico emitido, por lo cual no procede el ajuste solicitado hacia una calificación superior. 
Concepto:
Revisado el plan de negocios, la observación presentada y el informe de evaluación, se encuentra que el concepto emitido es acorde con lo evidenciado inicialmente en el plan. El proyecto mantiene concepto VIABLE, sin que se evidencien elementos nuevos que modifiquen la valoración técnica ni el puntaje asignado. 
Efecto:
Se ratifica el concepto VIABLE y el puntaje de 84,24
</t>
  </si>
  <si>
    <t>Agradezco al equipo evaluador y al Fondo Emprender por la validación realizada a mi proyecto y por la oportunidad de participar en esta convocatoria, la cual representa un impulso significativo para fortalecer iniciativas con impacto social, creativo y humano. Asimismo, valoro las observaciones y recomendaciones brindadas por los evaluadores, las cuales contribuyen al fortalecimiento y consolidación del modelo de negocio.  En atención a las observaciones realizadas, me permito presentar las siguientes precisiones y aclaraciones con el propósito de profundizar algunos aspectos estratégicos, operativos y diferenciales del proyecto.  ADORA Taller Creativo identifica una necesidad concreta relacionada con la dificultad que enfrentan muchas personas para encontrar productos y experiencias que les permitan expresar emociones, conectar con su bienestar emocional y sentirse identificadas desde sus vivencias personales. Actualmente, gran parte de la oferta del mercado se enfoca en productos funcionales o decorativos con baja conexión emocional, limitando la posibilidad de que los consumidores encuentren espacios de expresión y acompañamiento significativo.  En este sentido, la decisión de compra no se genera únicamente por la funcionalidad del producto, sino por la necesidad emocional de sentirse representados, acompañados y motivados a través de experiencias y artículos personalizados que transmiten mensajes de esperanza, resiliencia y conexión espiritual, especialmente en contextos de estrés, ansiedad, duelo, enfermedad o desmotivación. ADORA Taller Creativo transforma el arte y la personalización en herramientas de bienestar emocional, generando valor percibido más allá del producto físico.  Adicionalmente, el componente diferencial del proyecto no se limita a la personalización artesanal de productos, sino a la construcción de experiencias emocionales y espirituales auténticas, integrando arte, creatividad, bienestar emocional y acompañamiento con propósito.  Este modelo se fortalece desde mi experiencia personal, al transformar el proceso vivido durante la enfermedad y posterior fallecimiento de mi hijo a causa de cáncer, en una propuesta de valor basada en sensibilidad, empatía y conexión genuina con las personas, constituyéndose en un elemento difícil de replicar por modelos tradicionales enfocados únicamente en producción o comercialización.  Asimismo, el proyecto incorpora talleres vivenciales, contenido digital emocional y construcción de comunidad, fortaleciendo la fidelización y el posicionamiento de la marca. Su escalabilidad se sustenta en el fortalecimiento de canales digitales, talleres virtuales, permitiendo ampliar cobertura e impacto a nivel nacional e internacional sin depender exclusivamente de infraestructura física.  Respecto al periodo preoperativo, es importante precisar que ADORA Taller Creativo ya cuenta con experiencia operativa previa, validación comercial, comunidad digital activa y maquinaria y herramientas necesarias para la producción, lo que reduce significativamente los tiempos de alistamiento frente a otros modelos productivos que requieren adecuaciones industriales complejas.  El modelo operativo del proyecto corresponde a un taller creativo ligero y oficina de personalización artesanal, similar a modelos de papelería creativa o litografía pequeña, donde las adecuaciones requeridas son menores y se relacionan principalmente con mobiliario, organización del espacio y exhibición de productos, permitiendo iniciar actividades productivas y comerciales desde etapas tempranas.  Asimismo, el proyecto contempla la implementación desde el primer mes de estrategias de marketing digital, contenido en redes sociales, pauta segmentada y comercialización a través de WhatsApp Business y página web, con el fin de potencializar la captación de clientes y fortalecer las ventas desde las primeras etapas de operación. En este sentido, las proyecciones comerciales responden a una combinación entre capacidad operativa existente, validación inicial del mercado y fortalecimiento gradual de las estrategias comerciales.  Finalmente, reitero mi agradecimiento por el tiempo, la evaluación y las recomendaciones realizadas al proyecto ADORA Taller Creativo. Las observaciones recibidas representan una oportunidad valiosa para continuar fortaleciendo la propuesta y consolidar un modelo de negocio sostenible, con impacto social, emocional y económico.  Reafirmo mi compromiso con el desarrollo responsable del proyecto, su crecimiento progresivo y la generación de experiencias con propósito que contribuyan al bienestar emocional de las personas a través del arte, la creatividad y la conexión humana, en honor a mi niño valiente.  Mil gracias!</t>
  </si>
  <si>
    <t xml:space="preserve">ID Proyecto: 113326 
Nombre del proyecto: ADORA TALLER CREATIVO 
Convocatoria: 154 - 1C / Emprendimiento Femenino 
Criterio observado: Componente comercial, técnico, financiero e impacto. 
Observación del postulante: El postulante solicita revisar el concepto de evaluación, indicando que el modelo de negocio tiene buena proyección, pero requiere estructurar con mayor claridad la relación entre el problema identificado y la solución ofrecida. Señala que es necesario identificar una razón real de compra del cliente, ajustar el periodo preoperativo y la planeación financiera al tiempo requerido para adecuaciones y posicionamiento, y profundizar la propuesta diferencial basada en el componente emocional como atributo sostenible y difícil de replicar por la competencia. 
Resumen de la observación del postulante: Se revisa la observación relacionada con la necesidad de fortalecer la conexión entre el dolor del cliente y la solución ofrecida, precisar la propuesta de valor emocional, ajustar la planeación preoperativa, priorizar adecuaciones y posicionamiento antes de exigir ventas inmediatas, y aplicar estas recomendaciones en una eventual nueva formulación o fortalecimiento del modelo de negocio. 
Respuesta del evaluador: Revisado nuevamente el plan de negocios y el informe de evaluación del proyecto ADORA TALLER CREATIVO, se ratifica el concepto emitido. El informe reconoce que el proyecto presenta una lectura clara del cliente objetivo, orientado a hombres y mujeres que valoran la personalización, el bienestar emocional y las experiencias con sentido; sin embargo, también señala que el problema identificado debe concretarse mejor como un dolor específico que motive directamente la decisión de compra. 
El plan de negocios describe una iniciativa que integra arte, personalización y bienestar emocional mediante kits de sanación creativa, gorras y camisetas con propósito, y talleres creativos para el alma. Esta propuesta es pertinente y cuenta con elementos diferenciales frente a ofertas masivas o estandarizadas, pero el informe recomienda profundizar el atributo emocional para que sea sostenible, claro para el cliente y difícil de replicar por la competencia. 
En el componente financiero, se ratifica la observación relacionada con la necesidad de incorporar un periodo preoperativo realista, dado que el informe identifica que iniciar ventas desde el primer mes puede generar presiones sobre el flujo de caja. En consecuencia, es pertinente ajustar la planeación al tiempo requerido para adecuaciones, organización operativa y posicionamiento inicial del negocio. 
En el componente técnico, el proyecto presenta procesos definidos, responsables identificados y tiempos de ejecución coherentes; no obstante, el informe recomienda optimizar la secuencia de ejecución de las inversiones iniciales, priorizando adecuaciones y condiciones básicas de operación antes de otras adquisiciones. 
En cuanto a impacto y validación, el proyecto presenta antecedentes de operación, comunidad digital activa, ventas reales de productos personalizados, testimonios, recompra y experiencia previa bajo la marca “Momenti Decoraciones”, lo que demuestra validación inicial del mercado y potencial de crecimiento. No obstante, se mantiene la recomendación de fortalecer la validación comercial y definir una estrategia clara de crecimiento y escalabilidad. 
De acuerdo con los criterios de evaluación del Fondo Emprender, el análisis debe verificar la coherencia entre mercado objetivo, problema, canales, ventas, proceso técnico, capacidad instalada, costos, gastos, recursos solicitados, indicadores e impacto. Bajo estos criterios, las observaciones realizadas corresponden a oportunidades de mejora del modelo de negocio y no modifican el concepto de viabilidad, dado que el proyecto presenta una formulación sólida y coherente en sus componentes evaluados. 
Concepto: Revisado el plan de negocios, se encuentra que el concepto emitido es acorde con lo identificado inicialmente en la evaluación. Se ratifica el concepto VIABLE, con recomendaciones de mejora orientadas a fortalecer la relación entre problema y solución, precisar la razón de compra del cliente, ajustar el periodo preoperativo, reorganizar la ejecución de inversiones y profundizar la propuesta diferencial emocional como atributo sostenible y difícil de replicar. 
Efecto: Se ratifica el concepto y el puntaje asignado.
</t>
  </si>
  <si>
    <t xml:space="preserve">En primera instancia se solicita que en el Informe preliminar de evaluación de la Convocatoria No 154 Emprendimiento Femenino el plan con ID 113397 aparezca como viable y con puntaje, ya que en este informe preliminar aparece como No Evaluado, sin embargo, al descargar de la plataforma desde el perfil del emprendedor el informe de evaluación este tiene concepto de VIABLE y tiene puntaje asignado.  Segundo, en atención al informe de evaluación del proyecto ÁNGELES SEGUROS, respetuosamente se presenta la siguiente observación a las recomendaciones de mejora, con el fin de solicitar la revisión y ajuste del puntaje asignado.  En primer lugar, respecto al componente legal, el informe reconoce expresamente que el proyecto evidencia una adecuada gestión de los trámites y cumplimiento normativo requerido para su operación. En este sentido, la recomendación de “revisar el cumplimiento al 100% de los aspectos legales” corresponde a una acción propia de la fase de ejecución del proyecto y no a una debilidad en su formulación. Por tanto, no se configura un criterio que justifique una disminución en la calificación otorgada.  En relación con el componente financiero, se destaca que el evaluador califica este aspecto como sólido, respaldado por proyecciones coherentes y una Tasa Interna de Retorno (TIR) del 30%, lo cual evidencia una rentabilidad adecuada y capacidad de absorción frente a variaciones macroeconómicas como el IPC.   La recomendación de ajustar las proyecciones con base en este indicador constituye un refinamiento técnico, más no una falencia estructural del modelo financiero presentado. En consecuencia, no afecta la viabilidad ni el nivel de riesgo del proyecto.  Por su parte, en el componente comercial, el informe señala que el análisis de la competencia es adecuado y que existe una clara identificación del mercado objetivo y sus necesidades. Bajo este contexto, la sugerencia de ampliar el análisis y profundizar en la caracterización de los consumidores debe interpretarse como una oportunidad de fortalecimiento, mas no como una debilidad que comprometa la calidad del planteamiento presentado. El proyecto cumple con los criterios necesarios para demostrar entendimiento del mercado y diferenciación estratégica.  En cuanto a las recomendaciones relacionadas con la optimización de recursos y el fortalecimiento de estrategias de marketing, el mismo informe reconoce que los canales de comunicación y promoción están alineados con el mercado objetivo y facilitan el posicionamiento de la marca. Por lo tanto, estas observaciones corresponden a procesos de mejora continua propios de cualquier iniciativa empresarial en crecimiento, y no a deficiencias que afecten la estructuración del plan de negocio.  Finalmente, la recomendación de continuar promoviendo la capacitación y el acompañamiento resulta reiterativa, dado que el informe ya destaca el compromiso del equipo con la formación continua como una fortaleza del proyecto. Esto refuerza la solidez del modelo y su capacidad de ejecución, en lugar de evidenciar una necesidad correctiva.  En conclusión, las recomendaciones planteadas en el informe corresponden a ajustes de perfeccionamiento y optimización propios de la fase de implementación, y no a debilidades estructurales en los componentes evaluados. Adicionalmente, se identifican consistencias positivas en todos los aspectos analizados (comercial, técnico, legal, financiero e impacto), así como algunas contradicciones entre la valoración cualitativa y las recomendaciones emitidas. En virtud de lo anterior, se solicita respetuosamente la revisión del puntaje asignado, considerando que el proyecto cumple de manera sólida con los criterios exigidos y que las observaciones realizadas no afectan su viabilidad ni justifican una calificación inferior a su nivel real de estructuración.  </t>
  </si>
  <si>
    <t>Cordial saludo, 
NOMBRE DEL PROYECTO:  ANGELES SEGUROS
ID Proyecto: 110483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seguro todo riesgo para protección de la inversión por valor de $1.000.000”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APELACIÓN DE CALIFICACIÓN – PROYECTO ODONTOCALMA ID 113417?SOLICITUD DE REVISIÓN Y RECONSIDERACIÓN DEL PUNTAJE 67,43 CONVOCATORIA 154 – 1C EMPRENDIMIENTO FEMENINO El equipo formulador del proyecto ODONTOCALMA se permite presentar respetuosamente las siguientes observaciones técnicas, aclaraciones y precisiones frente al Informe de Evaluación emitido para la Convocatoria 154 – 1C, teniendo en cuenta que el proyecto obtuvo una calificación de 67,43 puntos con concepto VIABLE. Resulta importante manifestar que, tras realizar un análisis comparativo con el Informe de Evaluación correspondiente a la Convocatoria 133, donde el mismo proyecto obtuvo una calificación de 83,39 puntos, se evidencian diferencias metodológicas y criterios de valoración significativamente más restrictivos, pese a que la estructura conceptual, financiera, técnica y operativa del modelo de negocio se mantiene prácticamente equivalente, habiéndose realizado únicamente ajustes menores de fortalecimiento. En este sentido, se observa que múltiples aspectos que anteriormente fueron valorados como fortalezas del proyecto, actualmente son reinterpretados como oportunidades de mejora o riesgos operativos, sin que exista una modificación estructural que justifique proporcionalmente una disminución cercana a 16 puntos en la calificación final. I. ACLARACIONES COMPONENTE COMERCIAL La segmentación planteada en ODONTOCALMA no corresponde a una dispersión comercial, sino a grupos poblacionales que comparten una problemática común: miedo, ansiedad y barreras de acceso a la atención odontológica tradicional. Tal como se describe en el proyecto, la estrategia comercial se sustenta en información sectorial y necesidades reales de mercado. De acuerdo con datos del Ministerio de Salud y Protección Social (2023), aproximadamente el 92% de las personas manifiestan miedo a asistir al odontólogo, el 50% presenta ansiedad dental y cerca del 43% de la población con discapacidad enfrenta barreras de acceso a servicios odontológicos, especialmente por limitaciones físicas, económicas o emocionales. Por esta razón, el enfoque poblacional del proyecto no representa una falta de delimitación comercial, sino una estrategia transversal basada en un problema común de acceso y experiencia negativa frente a la odontología convencional. Adicionalmente, ODONTOCALMA sí contempla una priorización progresiva de segmentos estratégicos, destinando inicialmente aproximadamente el 60% de los esfuerzos comerciales a adultos mayores, pacientes con ansiedad dental y personas con movilidad reducida, debido a su mayor afinidad con el modelo humanizado y domiciliario propuesto. El 40% restante se proyecta progresivamente hacia niños, pacientes con condiciones especiales y población con barreras emocionales frente a la atención clínica. Asimismo, el proyecto reconoce la importancia del análisis competitivo territorial, razón por la cual fortalecerá continuamente el estudio comparativo frente a clínicas y consultorios cercanos al área de operación, evaluando precios, tiempos de atención, reputación, experiencia del paciente, accesibilidad y nivel de humanización del servicio. En este aspecto, ODONTOCALMA presenta ventajas diferenciales claras basadas en atención personalizada, consultas sin presión de tiempo, accesibilidad para población vulnerable, atención domiciliaria, acompañamiento emocional y disminución de ansiedad odontológica. Respecto a los canales de captación, la estrategia comercial ya contempla alianzas con geriátricos, iglesias, centros comunitarios, campañas focalizadas, sistemas de referidos, pauta digital georreferenciada y fortalecimiento de posicionamiento territorial. Dichos canales fueron seleccionados precisamente por su alta capacidad de conversión y recurrencia frente al segmento priorizado. Adicionalmente, la inversión en publicidad y comunicación responde a la necesidad de posicionar un modelo diferencial dentro del sector odontológico, permitiendo construir confianza en poblaciones tradicionalmente excluidas o con resistencia a la consulta odontológica convencional. Por esta razón, el proyecto fortalecerá continuamente indicadores relacionados con captación, conversión, recurrencia, satisfacción del usuario, costo por adquisición y fidelización, garantizando trazabilidad comercial y sostenibilidad operativa. II. ACLARACIONES COMPONENTE TÉCNICO Y FINANCIERO La estructuración técnica y financiera de ODONTOCALMA fue desarrollada de manera integral, considerando habilitación, bioseguridad, adecuaciones locativas, capital de trabajo, talento humano, tecnología, sostenibilidad clínica y cumplimiento normativo del sector salud. La agrupación de procedimientos por líneas de servicio obedece a una organización estratégica basada en similitud poblacional, dinámica operativa, complejidad asistencial y enfoque humanizado del servicio. No obstante, el proyecto contempla fortalecer progresivamente la desagregación técnica de tiempos clínicos, consumo de insumos, complejidad de procedimientos, costos variables, precios promedio y mezcla real de tratamientos, permitiendo una trazabilidad financiera y operativa aún más precisa. Es importante señalar que la capacidad instalada sí fue proyectada considerando uso compartido del talento humano, infraestructura, unidad odontológica, tiempos efectivos de atención, esterilización, limpieza, desinfección, alistamiento clínico y gestión administrativa. Por tanto, la observación relacionada con capacidad operativa ya se encuentra contemplada dentro del modelo técnico proyectado. En cuanto a la estructura financiera, las proyecciones fueron desarrolladas bajo criterios prudenciales y progresivos, contemplando crecimiento escalonado, ocupación gradual, fortalecimiento progresivo de ingresos y sostenibilidad operativa. Asimismo, el componente financiero contempla capital de trabajo, reposiciones, flujo de caja, costos operativos, mantenimiento y trazabilidad financiera, elementos fundamentales para una operación clínica sostenible. Debe resaltarse además que el mismo informe reconoce VPN positivo, TIR favorable, utilidad operativa y coherencia del plan de inversión, aspectos que técnicamente evidencian viabilidad económica. En este sentido, las observaciones relacionadas con mezcla de servicios, costos promedio y trazabilidad financiera corresponden a oportunidades normales de fortalecimiento empresarial y no a inconsistencias estructurales que desvirtúen la sostenibilidad del proyecto. III. ACLARACIONES COMPONENTE LEGAL El componente legal de ODONTOCALMA fue estructurado contemplando los requisitos normativos aplicables a la prestación de servicios odontológicos en Colombia. El proyecto contempla expresamente Resolución 3100 de 2019, Sistema Único de Habilitación, inscripción y habilitación en REPS, Resolución 1995 de 1999, Ley 1581 de 2012, SG-SST, bioseguridad, gestión integral de residuos, condiciones locativas y seguridad humana. Asimismo, previo al inicio formal de operación, se contempla validación de uso del suelo, adecuaciones técnicas, implementación documental, gestión integral de residuos, autoevaluación de estándares, inscripción en REPS y habilitación correspondiente. Adicionalmente, el proyecto contempla inicialmente la posibilidad de operar mediante arrendamiento, alianzas estratégicas o uso de infraestructura previamente habilitada, lo cual disminuye riesgos regulatorios y facilita una implementación progresiva, segura y alineada con la normatividad vigente. Por tanto, la observación relacionada con riesgos regulatorios corresponde principalmente a una etapa natural de implementación y no a ausencia de estructuración jurídica. IV. ACLARACIONES COMPONENTE IMPACTO Y ASOCIATIVIDAD El componente de impacto y asociatividad de ODONTOCALMA contempla indicadores concretos relacionados con generación de empleo, cobertura social, sostenibilidad comunitaria, crecimiento operativo e impacto poblacional. El proyecto proyecta inicialmente 7 empleos directos, 5 empleos indirectos y un beneficio superior a 150 familias, mediante servicios odontológicos preventivos, correctivos, humanizados y domiciliarios. Asimismo, la sostenibilidad comunitaria se fortalece mediante alianzas con geriátricos, fundaciones, iglesias, centros comunitarios y profesionales del sector salud. En cuanto al modelo asociativo, el proyecto sí contempla estructura administrativa, distribución funcional, responsabilidades financieras, toma de decisiones conjunta, seguimiento operativo y participación estratégica de asociados. Adicionalmente, ODONTOCALMA ya presenta experiencia real en atención domiciliaria, coordinación operativa, prestación de servicios odontológicos, aplicación de protocolos y trabajo conjunto con profesionales del sector salud. Esto disminuye considerablemente el riesgo de ejecución frente a proyectos que únicamente existen en fase conceptual. V. OBSERVACIÓN FINAL SOBRE LA CALIFICACIÓN Respetuosamente consideramos que la disminución de la calificación de 83,39 puntos en la Convocatoria 133 a 67,43 puntos en la Convocatoria 154 no evidencia una proporcionalidad técnica completamente clara frente a los ajustes menores realizados en el proyecto. Particularmente, se evidencia que componentes previamente valorados como fortalezas ahora son interpretados como debilidades, el marco regulatorio aplicado fue significativamente más estricto y múltiples observaciones emitidas corresponden principalmente a recomendaciones de fortalecimiento y no a incumplimientos críticos o inviabilidad estructural. Adicionalmente, resulta importante precisar que los reglamentos de ambas convocatorias son esencialmente los mismos, por lo cual la calificación obtenida debería mantener coherencia técnica y metodológica, e incluso reflejar una mejora, considerando los ajustes, correcciones y reorganización realizados para esta nueva postulación. Resulta importante reiterar que el mismo informe concluye que ODONTOCALMA es un proyecto VIABLE, con potencial de rentabilidad, impacto social, sostenibilidad operativa, validación inicial de mercado y diferenciación dentro del sector salud. Por lo anterior, solicitamos respetuosamente que las aclaraciones, precisiones y sustentaciones técnicas aquí presentadas sean valoradas integralmente dentro del proceso de revisión del proyecto ODONTOCALMA, considerando la consistencia general del modelo, la trazabilidad frente a evaluaciones anteriores, el impacto social proyectado, el nivel de avance operativo y la viabilidad integral del plan de negocio. VI. OBSERVACIÓN ADICIONAL SOBRE TRAZABILIDAD Y COHERENCIA EVALUATIVA Respetuosamente, el equipo formulador considera importante manifestar que resulta técnicamente llamativo que, pese a haberse fortalecido y ajustado el proyecto ODONTOCALMA tomando como base las recomendaciones emitidas en el Informe de Evaluación de la Convocatoria 133, el resultado obtenido en la Convocatoria 154 presente una disminución significativa en la calificación final. Es importante precisar que la reformulación y fortalecimiento del proyecto para la nueva convocatoria no se realizó de manera arbitraria, sino precisamente siguiendo las observaciones, recomendaciones técnicas y oportunidades de mejora señaladas previamente por los evaluadores en el Informe 133, dentro del cual el proyecto obtuvo una calificación de 83,39 puntos y fue reconocido con fortalezas relevantes en los componentes comercial, técnico, financiero, asociativo e impacto social. En este sentido, el equipo formulador desarrolló ajustes orientados específicamente a fortalecer la trazabilidad financiera, ampliar el soporte normativo, mejorar la estructura operativa, robustecer el componente legal, fortalecer alianzas y articulación comunitaria, precisar cronogramas y consolidar la estrategia comercial y asociativa. Por esta razón, genera inquietud que un proyecto que fue estructuralmente fortalecido con base en observaciones técnicas previas haya obtenido posteriormente una reducción considerable de puntaje, especialmente cuando el concepto final continúa siendo VIABLE, no se evidencian cambios negativos sustanciales en la formulación y gran parte de las observaciones actuales corresponden nuevamente a recomendaciones de fortalecimiento progresivo y no a fallas críticas de viabilidad. Adicionalmente, se evidencia que varios aspectos que anteriormente fueron valorados como fortalezas técnicas ahora son reinterpretados bajo criterios considerablemente más restrictivos, particularmente en segmentación comercial, estructura financiera, capacidad operativa y nivel de detalle regulatorio. Por tanto, respetuosamente solicitamos que se tenga en consideración la trazabilidad técnica del proyecto entre ambas convocatorias, valorando que ODONTOCALMA no solo mantuvo su estructura de viabilidad, sino que además incorporó mejoras derivadas directamente de las observaciones emitidas en la evaluación anterior, precisamente con el objetivo de fortalecer su consistencia, sostenibilidad y capacidad de ejecución. VII. SOLICITUD DE REVISIÓN Y RECONSIDERACIÓN DE CALIFICACIÓN Con fundamento en las aclaraciones, precisiones técnicas y observaciones expuestas en el presente documento, el equipo formulador del proyecto ODONTOCALMA solicita respetuosamente la revisión integral y reconsideración de la calificación otorgada en la Convocatoria 154 – 1C, correspondiente a 67,43 puntos. La presente solicitud se sustenta en que el proyecto fue reformulado, fortalecido y ajustado precisamente tomando como base las directrices, recomendaciones y observaciones emitidas en el Informe de Evaluación de la Convocatoria 133, dentro del cual ODONTOCALMA obtuvo una calificación de 83,39 puntos y fue reconocido como un proyecto sólido, estructurado y con fortalezas relevantes en sus componentes comercial, técnico, financiero, asociativo e impacto social. En este sentido, el equipo formulador actuó de buena fe técnica y metodológica, orientando los ajustes del proyecto conforme a las oportunidades de mejora previamente identificadas por los evaluadores, fortaleciendo trazabilidad financiera, estructura operativa, soporte normativo, articulación comunitaria, gobernanza asociativa, segmentación comercial, cronogramas de implementación y sostenibilidad del modelo de negocio. Por esta razón, respetuosamente consideramos que la disminución de la calificación a 67,43 puntos no resulta proporcional ni coherente frente al fortalecimiento realizado sobre el proyecto, especialmente cuando el concepto técnico final continúa siendo VIABLE, no se evidencian modificaciones negativas estructurales, las observaciones actuales corresponden principalmente a recomendaciones de profundización y el modelo conserva viabilidad financiera, operativa, legal y comercial. Asimismo, se evidencia que gran parte de los criterios actualmente observados ya habían sido abordados y fortalecidos precisamente como resultado de las recomendaciones emitidas en la evaluación anterior, razón por la cual genera preocupación que un proyecto técnicamente fortalecido termine obteniendo una disminución sustancial en su calificación. Debe tenerse en cuenta además que esta situación impacta directamente las posibilidades reales de acceso a la convocatoria y puede truncar injustificadamente el proceso de participación del proyecto ODONTOCALMA, pese a tratarse de una iniciativa con validación inicial de mercado, impacto social significativo, generación de empleo, sostenibilidad proyectada y enfoque diferencial e innovador dentro del sector salud. Por lo anterior, solicitamos respetuosamente que se revise nuevamente la valoración técnica integral del proyecto, se analice la trazabilidad metodológica entre el Informe 133 y el Informe 154, se tengan en cuenta las mejoras implementadas conforme a las observaciones previas y se reconsidere la calificación asignada, solicitando que el proyecto sea valorado bajo parámetros coherentes con la evaluación anterior y con el fortalecimiento realizado, permitiendo una calificación superior y más cercana al rango previamente obtenido de 83,39 puntos. Lo anterior, teniendo en cuenta que el proyecto fue fortalecido precisamente bajo las directrices del Informe de Evaluación 133, razón por la cual una reducción tan significativa de puntaje afecta de manera directa la continuidad y competitividad del proyecto dentro de la convocatoria, pudiendo truncar injustificadamente el proceso de acceso a financiación pese a mantenerse la viabilidad integral del modelo de negocio. Como observación adicional, consideramos importante precisar que la inteligencia artificial constituye una herramienta de apoyo y fortalecimiento técnico, mas no un mecanismo de desarrollo integral de un proyecto de principio a fin. En este sentido, respetuosamente esperamos que cada uno de los puntos expuestos pueda ser analizado de manera detallada y objetiva, teniendo en cuenta el trabajo riguroso, el esfuerzo técnico y el proceso de estructuración desarrollado por el equipo formulador conforme a los lineamientos e indicaciones establecidas.  Finalmente, solicitamos que la valoración del proyecto se realice bajo criterios de proporcionalidad, coherencia técnica, igualdad metodológica, objetividad y trazabilidad evaluativa, permitiendo que ODONTOCALMA sea valorado conforme a sus fortalezas reales, impacto social, nivel de madurez, sostenibilidad y consistencia integral como iniciativa empresarial del sector salud. </t>
  </si>
  <si>
    <t xml:space="preserve">Fecha 17/05/2026 ID Proyecto: 113417. 
Nombre del proyecto: ODONTOCALMA. 
Convocatoria: 154 - 1C / Emprendimiento Femenino. 
Criterio observado: Componentes comercial, técnico, financiero, legal, impacto y asociatividad. 
Observación del postulante:
El postulante solicita revisión y reconsideración del puntaje de 67,43 asignado al proyecto ODONTOCALMA, argumentando que el proyecto conserva viabilidad integral, que fue fortalecido frente a una evaluación anterior, que cuenta con segmentación basada en barreras de acceso a servicios odontológicos, estrategia comercial con alianzas comunitarias, estructura técnica y financiera para operación clínica, cumplimiento normativo del sector salud, impacto social y modelo asociativo con proyección de empleos y cobertura comunitaria.
Resumen de la observación del postulante:
El postulante considera que las observaciones formuladas corresponden principalmente a recomendaciones de fortalecimiento y no a fallas estructurales que justifiquen la calificación obtenida. Solicita que se revise la trazabilidad frente a una evaluación anterior, se valore el fortalecimiento realizado y se reconsidere el puntaje asignado al proyecto ODONTOCALMA.
Respuesta del evaluador:
Revisada la observación presentada y el informe de evaluación, se ratifica el análisis realizado inicialmente. El informe reconoce que ODONTOCALMA presenta una propuesta comercial pertinente, basada en una necesidad real del mercado relacionada con atención odontológica tranquila, cercana y adaptada a personas con ansiedad dental, niños, adultos mayores y población con condiciones especiales en Bogotá, D.C.. También se reconoce como diferencial la atención humanizada y la posibilidad de llegar a pacientes con mayores barreras de acceso.
No obstante, en el componente comercial se mantiene la observación sobre la necesidad de enfocar mejor el segmento de entrada, dado que la formulación mezcla varios perfiles de usuarios con necesidades y capacidades de pago distintas. Igualmente, se ratifica que la estrategia de canales requiere mayor precisión para evidenciar cómo las acciones propuestas se traducirán en pacientes efectivos, recurrencia y crecimiento, especialmente porque los montos de publicidad y comunicación no se acompañan de metas claras de captación, conversión o fidelización. 
En el componente técnico, se ratifica que el proyecto presenta coherencia entre su propósito y la prestación del servicio, incluyendo actividades clínicas, bioseguridad, esterilización, atención al paciente y cierre del servicio. Sin embargo, el informe evidencia que cada línea de servicio agrupa procedimientos con diferencias importantes en tiempo, costo, insumos y complejidad, lo que dificulta una lectura precisa de la operación. También se mantiene la necesidad de revisar la capacidad instalada de manera integral, considerando talento humano, infraestructura, unidad odontológica, tiempos de atención, limpieza, esterilización, alistamiento y administración. 
En el componente legal, se ratifica que el plan identifica trámites relevantes para un consultorio odontológico; sin embargo, por tratarse de una actividad del sector salud, debe fortalecerse la estructuración normativa para reducir riesgos en la puesta en marcha. El informe señala expresamente la necesidad de inscripción y habilitación en REPS bajo la Resolución 3100 de 2019, manejo de historia clínica conforme a la Resolución 1995 de 1999 y protección de datos sensibles bajo la Ley 1581 de 2012. Además, persisten aspectos por precisar relacionados con residuos, bioseguridad, seguridad y salud en el trabajo, condiciones locativas, uso del suelo, seguridad humana, protección contra incendios y coherencia de la figura asociativa. 
En el componente financiero, se ratifica que el proyecto cuenta con una base favorable, proyecciones de ventas, utilidad operativa, VPN positivo y TIR favorable, con un valor solicitado al Fondo Emprender de $494.784.000. Sin embargo, la evaluación mantiene alertas sobre la agrupación de procedimientos distintos bajo precios promedio altos, la necesidad de ajustar costos variables, la carga del equipo de trabajo frente a una etapa inicial y la trazabilidad del flujo de caja, capital de trabajo, reposiciones y movimientos propios de una operación de salud. 
En impacto y asociatividad, se ratifica que el proyecto tiene pertinencia social y enfoque humano, así como validación inicial de mercado; no obstante, el informe señala que los avances deben diferenciarse con mayor precisión entre lo técnico, comercial y legal, y que el impacto proyectado requiere indicadores más concretos. También se mantiene la necesidad de fortalecer gobernanza, distribución de responsabilidades y visibilidad del aporte de cada integrante, dado que la concentración de decisiones en la líder limita la evidencia de una dinámica asociativa equilibrada y sostenible. 
Frente a la comparación con una evaluación anterior, la revisión de observaciones debe atender la información registrada y evaluada en la convocatoria actual, bajo los criterios aplicables al plan presentado en esta etapa. Conforme al Artículo 9 del Acuerdo 010 de 2019, los recursos del Fondo Emprender tienen la calidad de capital semilla condonable siempre que se cumplan las obligaciones legales, contractuales, términos de la convocatoria e indicadores de gestión formulados en el plan de negocio.
Por lo anterior, las aclaraciones presentadas no desvirtúan las oportunidades de mejora identificadas en el informe ni evidencian elementos nuevos que ameriten modificar el puntaje asignado. El proyecto conserva el concepto de VIABLE, pero con necesidad de fortalecer la delimitación comercial, la trazabilidad técnica y financiera, la ruta legal-operativa, la precisión de indicadores de impacto y la gobernanza asociativa. 
Concepto:
Revisado nuevamente el informe de evaluación y la observación presentada, se encuentra que el concepto emitido es acorde con lo evidenciado inicialmente. El proyecto ODONTOCALMA mantiene condiciones para avanzar y se clasifica como VIABLE; sin embargo, la calificación de 67,43 refleja las oportunidades de mejora identificadas en la formulación comercial, técnica, jurídica, financiera, de impacto y asociatividad. 
Efecto:
Se ratifica el concepto de evaluación VIABLE y el puntaje final de 67,43 asignado al proyecto ODONTOCALMA.
</t>
  </si>
  <si>
    <t>Respetuoso equipo evaluador del Fondo Emprender, en el marco de la convocatoria 154 de Emprendimiento Femenino, presentamos a su consideración las siguientes precisiones al informe del plan de negocio Asociación SERVITMAQ, agradeciendo la cuidadosa revisión realizada y el concepto VIABLE con calificación de 76,14 puntos. Para conocimiento del comité, el plan cuenta con un antecedente evaluativo previo favorable de 84,02 puntos sobre una estructura sustancialmente equivalente, con ajustes posteriores menores que preservan los elementos sustantivos de los componentes técnico, comercial, financiero, legal y de impacto, lo que aporta trazabilidad al presente proceso.  Frente a la observación sobre el sustento del valor solicitado y la relación entre monto, ingresos esperados y empleos, en especial respecto al crecimiento proyectado para el segundo año, nos permitimos llamar la atención sobre la información consignada en los bloques 12, 13 y 15. El valor solicitado de $522.320.595 equivale a 298,3 SMMLV de 2026, estrictamente ajustado al tope de la matriz del Acuerdo 007 de 2025 para asociaciones de 5 a 9 socias con 7 empleos directos. La estructura discrimina $341.543.048 en inversiones fijas, dominadas por maquinaria especializada irreemplazable para el servicio (torno Baoji CS6266CX2000 por $113.050.000, mandrinadora portátil por $57.120.000, prensa hidráulica de 100 toneladas por $38.080.000 y taladro fresa ZX7045 por $23.205.000), y $180.777.547 en preoperativos, destinados a 7 meses de nómina del personal técnico y 9 meses del personal estratégico, regla aplicada conforme al Acuerdo 0010 de 2019 y sus modificatorios. Sobre el crecimiento del año 2, el plan parte de un año 1 con solo 10 meses productivos (meses 3 al 12) debido a la fase de adecuación técnica documentada en el plan operativo; al anualizar la producción de 310 servicios sobre 12 meses, el incremento real frente a los 490 servicios del año 2 corresponde a 38%, sustentado en la maduración de los 8 compromisos verbales documentados en el bloque 14, la captación progresiva del universo verificado de 84 clientes potenciales y el incremento de precios del 6% anual alineado con la inflación sectorial proyectada.  En cuanto a la recomendación de profundizar la validación cuantitativa del mercado, el bloque 5 del plan cuantifica con precisión la demanda atendible: 45 operadores independientes de maquinaria amarilla registrados en la Cámara de Comercio del Huila al cierre de 2024 y 39 constructoras activas con flotas propias en Pitalito, para un universo cerrado de 84 unidades demandantes recurrentes. La encuesta propia de agosto de 2024 reportó una demanda insatisfecha de 13 a 15 servicios mensuales no atendidos por la oferta local, asociada a tiempos de espera de hasta 21 días en el competidor de referencia identificado en el bloque 3. El bloque 14 complementa esta base con 15 entrevistas profundas durante 4 meses y observación directa de 85 casos durante 6 meses. La población de referencia incluye los 137.170 habitantes de Pitalito según DANE 2025 y los municipios articulados de Acevedo, San Agustín, Saladoblanco y Timaná.  Sobre la precisión de la capacidad operativa mensual por tipo de servicio, el bloque 6 calcula tres capacidades instaladas mensuales explícitas: Paquete Mecánica Rápida con 48,72 servicios/mes, Paquete Hidráulico con 28,56 servicios/mes y Paquete General con 16,8 servicios/mes, totalizando 94 servicios/mes de capacidad técnica frente a una producción demandada de 26 servicios/mes promedio en año 1, lo que garantiza holgura operativa significativa. Los tiempos promedio por actividad están detallados paso a paso con responsable asignado a cada tarea, y la relación entre los 7 empleos directos y los 310 servicios proyectados año 1 equivale a 4,4 servicios/empleado/mes, coherente con el régimen técnico especializado del sector.  Respecto a los costos asociados al CRM y herramientas comerciales, el plan los reporta de forma desagregada: el bloque 12 contempla $5.000.000 en computador y sistema CRM como inversión fija; el bloque 10 registra $1.000.000 anuales en software contable y facturación electrónica; y el bloque 8 detalla $2.000.000 en identidad visual, señalética institucional y plataforma comercial, más $600.000 en pauta digital y muestras de producto, soportando integralmente la operación tecnológica del taller.  Por lo expuesto, reafirmamos respetuosamente la viabilidad técnica, financiera y comercial del plan formulado. La TIR del 28,81% reconocida por el informe como rentabilidad adecuada para el sector y el VPN de $767.713.025 consolidan la solidez del modelo, complementada por el componente de impacto destacado como punto fuerte, el mapa de actores valorado positivamente y la asociatividad femenina como diferenciador sectorial alineado con el objeto de la convocatoria 154. Quedamos atentos a las precisiones que el comité considere pertinentes y agradecemos nuevamente la rigurosidad del proceso de evaluación.</t>
  </si>
  <si>
    <t>Respuesta:
En primer lugar, es necesario precisar que el proceso de evaluación se realiza con base en la información registrada en el plan de negocios y en la manera en que esta se sustenta, de modo que se pueda determinar la viabilidad del proyecto. La evaluación se aborda de manera transversal, entendiendo el proyecto como un todo.
En relación con su observación sobre el crecimiento del año dos, es de advertir que el tiempo improductivo de dos meses se tiene en cuenta durante la evaluación, no obstante, se observan crecimientos entre el 4% y el 320% sin una justificación técnica que permita concluir la viabilidad de dichos incrementos, dicho comportamiento se observa en todos los productos. Dicha observación esta directamente relacionada con la cuantificación del mercado, toda vez que, si bien se mencionan algunas cifras, no se evidencia como los crecimientos presentados son absorbidos por estos mismo clientes.
Es de advertir que la presentación de las cifran con estos incrementos sobrevalorados, afecta directamente los resultados financieros presentados, en tal sentido, los mismos son objeto revisión una vez se ajusten las ventas sugeridas.
Es importante señalar que las recomendaciones emitidas en el proceso de evaluación tienen como propósito fortalecer el proyecto presentado y no necesariamente afectan de manera negativa la calificación otorgada a cada una de las variables evaluadas.
Conclusión: 
Se ratifica que el concepto de evaluación se mantiene vigente y no requiere modificación, dado que la valoración se fundamentó en la información presentada en el plan de negocio o plan de inversión. No obstante, se reconoce la disposición hacia la mejora continua, lo cual refleja el compromiso con el desarrollo y consolidación de la empresa.</t>
  </si>
  <si>
    <t xml:space="preserve">RESPUESTA A OBSERVACIONES DEL INFORME DE EVALUACIÓN  **Proyecto:** ASOCIACIÓN FIT LAND RIOH **ID Proyecto:** 113439 **Convocatoria:** 154 - 1C / Emprendimiento Femenino   OBSERVACIÓN DE EVALUACIÓN – COMPONENTE COMERCIAL  **Observación:** “Donde el componente queda corto es en la parte de canales: sí aparecen acciones (impresos, redes, web con agenda y pagos, jornadas gratuitas y alianzas con instituciones), pero falta convertir esos canales en metas medibles y resultados esperados por canal (por ejemplo, cuántos leads, cuántas matrículas, cuánto ingreso incremental), para que la estrategia no se quede en intención.”  RESPUESTA OBSERVACIÓN DE EVALUACIÓN  La información relacionada con los canales de difusión, estrategias comerciales y proyección de captación sí se encuentra desarrollada dentro del archivo Excel del proyecto.  En el documento Excel, hoja “Proyecto”, se establecen acciones concretas de promoción y posicionamiento comercial desde el punto donde se describen los mecanismos de publicidad y atracción de clientes.  Se evidencia específicamente en:  * Punto relacionado con publicidad y promoción comercial – Hoja “Proyecto”, alrededor de las filas 224 a 232, donde se describen:    * Publicidad en redes sociales.   * Estrategias digitales.   * Jornadas promocionales.   * Portafolio de servicios.   * Alianzas con colegios y universidades.  * Asimismo, en la hoja “Proyecto”, alrededor de la fila 247, se establece la proyección de ventas a cinco años con crecimiento anual del 5%, lo cual demuestra que sí existen metas de crecimiento comercial asociadas al comportamiento esperado de captación y sostenimiento de usuarios.  * Adicionalmente, en la hoja “Proyecto”, filas 379 a 382, se incluyen gastos de administración, ventas y publicidad, evidenciando que la estrategia comercial fue contemplada financieramente dentro de la ejecución del proyecto.  Por lo anterior, se considera que el proyecto sí incorpora estrategias comerciales, mecanismos de captación y proyecciones asociadas al crecimiento esperado.   OBSERVACIÓN DE EVALUACIÓN – COMPONENTE FINANCIERO  **Observación:** “El punto mejorar es la trazabilidad de la inversión: en varios ítems de necesidades se agrupan muchos equipos dentro de una misma línea y se marca cantidad global, lo que dificulta control, cotización, seguimiento y transparencia en la ejecución.”  RESPUESTA OBSERVACIÓN DE EVALUACIÓN  La desagregación de equipos y necesidades sí se encuentra incorporada dentro del archivo Excel del proyecto.  En la hoja “Proyecto”, específicamente entre las filas 430 a 437, se detallan los diferentes grupos de equipos requeridos para la operación del centro deportivo, incluyendo:  * Equipos de acondicionamiento cardiovascular. * Bicicletas estáticas. * Bandas trotadoras. * Equipos de recuperación y rehabilitación. * Camillas hidráulicas. * Implementos funcionales. * Elementos de entrenamiento y bienestar corporal.  La formulación se realizó agrupando categorías técnicas de equipos debido a que pertenecen a líneas funcionales integradas para la operación del gimnasio y área de fisioterapia. Sin embargo, cada grupo corresponde a requerimientos específicos contemplados dentro de la planeación técnica y financiera del proyecto.  Asimismo, en el componente financiero se relacionan valores asociados a dichas necesidades, los cuales hacen parte de la estructuración presupuestal presentada en el Excel.  Por tanto, sí existe identificación de los requerimientos técnicos y financieros necesarios para la ejecución del proyecto.   OBSERVACIÓN DE EVALUACIÓN – COMPONENTE IMPACTO / ASOCIATIVIDAD  **Observación:** “El punto a mejorar, por tratarse de un plan asociativo, está en la ‘asociatividad’ como capacidad de gestión colectiva: el plan menciona toma de decisiones en asamblea, un comité administrativo y financiero, responsabilidades y articulación entre entrenamiento y fisioterapia; sin embargo, esa gestión debe quedar más detallada y demostrable.”  RESPUESTA OBSERVACIÓN DE EVALUACIÓN  La estructura organizacional y asociativa sí fue desarrollada dentro del documento Excel del proyecto.  En la hoja “Proyecto”, alrededor de la fila 590, se establece expresamente que:  * Las decisiones serán tomadas de manera democrática mediante asamblea. * Existirá participación de todos los integrantes del grupo asociativo. * Se contará con comité administrativo y financiero. * Se definieron responsabilidades operativas y administrativas.  Asimismo, el proyecto contempla mecanismos de articulación entre las áreas de entrenamiento físico y fisioterapia, lo cual puede evidenciarse en la descripción técnica y operativa de los servicios desarrollados en diferentes apartados del componente técnico.  Adicionalmente, en el mismo documento se describen funciones, procesos operativos y distribución de responsabilidades relacionadas con:  * Coaches. * Entrenadores. * Área administrativa. * Profesional de fisioterapia.  Por lo anterior, sí existe una estructura de organización asociativa y operativa definida dentro del proyecto.    OBSERVACIÓN DE EVALUACIÓN – COMPONENTE LEGAL Y SEGURIDAD  **Observación:** “Es clave que el equipo respalde su promesa de acompañamiento profesional y seguro con soportes verificables: certificaciones vigentes de entrenamiento, formación y habilitación del profesional de fisioterapia, protocolos de primeros auxilios, accesibilidad y SST.”   RESPUESTA OBSERVACIÓN DE EVALUACIÓN  Dentro del documento Excel sí se contemplan aspectos relacionados con la operación segura, acompañamiento profesional y cumplimiento normativo.  En la hoja “Proyecto” se describen:  * Procesos de valoración inicial. * Seguimiento a usuarios. * Rutinas guiadas. * Procesos de recuperación física. * Atención mediante fisioterapia. * Acompañamiento profesional durante la prestación del servicio.  Asimismo, el proyecto contempla gastos operativos y administrativos relacionados con la puesta en funcionamiento del establecimiento, incluyendo aspectos de adecuación y operación requeridos para la prestación segura del servicio.  También se incluyen referencias a permisos, formalización y funcionamiento legal del establecimiento dentro del componente correspondiente.  Por lo anterior, sí se evidencia dentro del proyecto la intención y planificación orientada al cumplimiento técnico, operativo y de seguridad requerido para el desarrollo de la actividad económica.    OBSERVACIÓN DE EVALUACIÓN – COMPONENTE COMERCIAL / ALIANZAS  **Observación:** “Fortalecer y documentar aliados estratégicos.”  RESPUESTA OBSERVACIÓN DE EVALUACIÓN  Las alianzas estratégicas sí fueron contempladas dentro del proyecto presentado.  En la hoja “Proyecto” se evidencian referencias expresas a:  * Alianzas con colegios. * Alianzas con universidades. * Articulación con instituciones públicas y privadas. * Estrategias de promoción del deporte y captación de usuarios.  Lo anterior puede observarse particularmente en:  * Fila 232 de la hoja “Proyecto”. * Fila 553 de la hoja “Proyecto”. * Fila 600 de la hoja “Proyecto”.  Estas acciones fueron incorporadas como parte de la estrategia de posicionamiento, crecimiento y sostenibilidad del proyecto.   CONCLUSIÓN GENERAL  El proyecto ASOCIACIÓN FIT LAND RIOH sí contiene dentro del archivo Excel la información relacionada con estrategias comerciales, proyecciones financieras, estructura asociativa, alianzas estratégicas, organización operativa y requerimientos técnicos para la ejecución del proyecto.  Varias de las observaciones señaladas en el informe corresponden a aspectos que ya se encuentran descritos dentro del documento formulado, especialmente en la hoja “Proyecto”, donde se desarrollan los componentes comercial, técnico, financiero, operativo y asociativo.  Por lo anterior, se solicita que dichas observaciones sean revisadas nuevamente teniendo en cuenta la información efectivamente registrada en el archivo Excel presentado dentro de la convocatoria. </t>
  </si>
  <si>
    <t xml:space="preserve">Respuesta a observación – ID 113439 
ID Proyecto: 113439 
Nombre del proyecto: ASOCIACIÓN FIT LAND RIO 
Convocatoria: 154 - 1C / Emprendimiento Femenino 
Criterio observado: Evaluación integral de los componentes comercial, técnico, legal, financiero e impacto. 
Observación del postulante: 
El postulante solicita revisión de la calificación y señala que, aunque el plan presenta fortalezas, requiere mayor claridad, cifras y trazabilidad en cada uno de sus componentes. En particular, plantea la necesidad de convertir los canales en metas medibles, fortalecer aliados estratégicos, desagregar la lista de compras, reforzar la rendición de cuentas, precisar reglas de asociatividad y asegurar el modelo integral y seguro con soportes verificables. 
Resumen de la observación del postulante: 
La observación se orienta a ratificar que no basta con mencionar los componentes del plan, sino que estos deben estar soportados con cifras, evidencias y mecanismos de seguimiento. Los aspectos señalados coinciden con las recomendaciones del informe de evaluación: metas por canal, acuerdos con aliados, trazabilidad de compras, informes mensuales, reglas claras de gestión asociativa y soportes de seguridad, entrenamiento, fisioterapia, primeros auxilios y SST.  
Respuesta del evaluador: 
Revisada la observación presentada y contrastada con el informe de evaluación, se ratifica la calificación asignada al proyecto ASOCIACIÓN FIT LAND RIO, identificado con ID 113439, convocatoria 154 - 1C / Emprendimiento Femenino, ubicado en Riohacha, La Guajira, sector Actividades Artísticas, de Entretenimiento y Recreación, actividad económica 9311 Gestión de instalaciones deportivas, con puntaje 74,31 y concepto de evaluación VIABLE. 
La evaluación corresponde a un análisis integral de los componentes del plan de negocios. El informe reconoce que el proyecto presenta una propuesta diferenciada y pertinente para Riohacha, al integrar musculación, CrossFit y fisioterapia, con mercado objetivo identificado y una necesidad clara en el territorio. 
En el componente comercial, el informe señala que el proyecto identifica con claridad su mercado en Riohacha, enfocado en población urbana de estratos 2, 3 y 4, con segmentos definidos y una meta inicial de captación. También reconoce que el proyecto compara servicios y precios frente a jugadores locales, y que se diferencia al integrar entrenamiento con fisioterapia como parte del proceso. No obstante, el informe indica que los canales —impresos, redes, web, jornadas gratuitas y alianzas— deben transformarse en metas medibles y resultados esperados por canal, tales como contactos, matrículas e ingreso incremental.  
En el componente técnico, el informe considera que la formulación está bien estructurada, con procesos y roles definidos para operar con seguridad y calidad. También se indica que la oferta está organizada en servicios de musculación, CrossFit competitivo y fisioterapia/recuperación, con unidad de venta tipo mensualidad y enfoque de acompañamiento. 
En el componente legal, el informe reconoce que la ruta está clara y es viable, al identificar trámites como registro ante Cámara de Comercio para la figura asociativa, RUT, uso de suelo, certificado de bomberos y concepto sanitario. Sin embargo, también precisa que el modelo “integral y seguro” debe respaldarse con certificaciones vigentes de entrenamiento, habilitación profesional de fisioterapia, protocolos de primeros auxilios, accesibilidad y un Sistema de Seguridad y Salud en el Trabajo aplicado y documentado.  
En el componente financiero, el informe señala que el plan presenta una estructura coherente con un modelo por mensualidades y crecimiento progresivo, apoyado en capacidad instalada y aumento gradual de ocupación. También registra que la solicitud al Fondo Emprender es de $359.743.358, orientada principalmente a dotación, adecuaciones, nómina y gastos preoperativos. El ajuste crítico identificado es mejorar la trazabilidad de la inversión, dado que algunos ítems agrupan varios equipos dentro de una misma línea y dificultan control, cotización, seguimiento y transparencia en la ejecución. 
El plan de proyecto registra que la iniciativa corresponde al ID 113439, convocatoria 154 - 1C / Emprendimiento Femenino, nombre ASOCIACIÓN FIT LAND RIO, departamento La Guajira, municipio Riohacha, sector Actividades Artísticas, de Entretenimiento y Recreación, actividad económica 9311 Gestión de instalaciones deportivas y tipo de proyecto asociativo. 
El mismo plan indica que en “Necesidades y requerimientos” deben registrarse los recursos solicitados al Fondo Emprender necesarios para poner en marcha y operar la iniciativa, incluyendo maquinaria, equipos, herramientas, adecuaciones técnicas, insumos, materia prima, gastos de administración y ventas y demás recursos necesarios para la implementación. También señala que cada recurso o inversión registrada debe reflejarse en una actividad dentro del plan operativo, indicando el mes en que se realizará durante la ejecución. 
En relación con la asociatividad, el informe concluye que el impacto social y económico es fuerte y pertinente para Riohacha, pero que el reto está en fortalecer la forma de operar como asociación, con reglas claras, rendición de cuentas constante, informes periódicos, manejo de conflictos y evidencias de acuerdos entre integrantes. El plan también indica que el elemento de asociatividad debe describir cómo se organiza el grupo, cómo se distribuyen responsabilidades, cómo participan los integrantes y cómo se desarrolla el trabajo conjunto dentro de la iniciativa. 
En este caso, revisada la observación, no se identifican elementos que impliquen modificar la calificación o el concepto, sino recomendaciones para fortalecer la trazabilidad, la medición de canales, la gestión de aliados, la ejecución presupuestal, la seguridad operativa y la gobernanza asociativa. 
Concepto: 
Revisado el plan de negocios, la observación presentada y el informe de evaluación, se encuentra que el concepto emitido es acorde con lo evidenciado inicialmente. El proyecto ASOCIACIÓN FIT LAND RIO mantiene la categoría de VIABLE, con calificación de 74,31, porque presenta una propuesta diferenciada para Riohacha, integra musculación, CrossFit y fisioterapia, cuenta con procesos técnicos definidos y evidencia una estructura financiera coherente con el modelo de negocio. 
No obstante, se ratifica la calificación porque persisten oportunidades de mejora que deben ser atendidas: convertir canales en metas medibles, documentar aliados estratégicos, desagregar equipos e insumos con cantidades y valores verificables, establecer informes mensuales y actas de decisión, definir reglas asociativas claras y soportar el modelo integral y seguro con certificaciones, habilitación profesional, protocolos de primeros auxilios y SST aplicado. 
Efecto: 
Se ratifica el concepto de VIABLE y el puntaje de 74,31. No se modifica la calificación ni el concepto de evaluación.  </t>
  </si>
  <si>
    <t xml:space="preserve">Ítem 1, comercial, Cuando en el punto 1 me preguntan por el cliente se hace una segmentación clara de localización cuando se habla de el sur del valle de aburra, se hace una segmentación por tipo de riesgo cuando se habla de niveles de riesgo (I – II- III), se hace una segmentación por capacidad de pago cuando se habla de estrato socioeconómico, se aclara que el tipo de contratación es mensual.  Ítem 2, comercial, Considero que tenemos una propuesta de valor que es clara y se plasmo en los numeral 3 y en la conclusión del mismo, con respecto a la competencia, ejecución real, trazabilidad de los procesos, acompañamiento individual y no masivo, se trabaja con realidad financiera. Fidelización y cercanía – Flexibilidad financiera – Eficiencia digital. Con los canales de comercialización se abarcan estrategias tradicionales y estrategias digitales, si estoy de acuerdo que falto ampliar la información o ser mas especifico con el plan, pero aun dentro del equipo se contempla un comunity manager lo cual debería mostrar el valor o importancia del área comercial dentro del proyecto.  Ítem 3, técnico, El proyecto es un proyecto de asesorías pero estas son continuas, el ciclo de la SST según el marco normativo que se menciona en el todo el proyecto, Decreto 1072 y resolución 0312, tienen la información del paso a paso especifico, pero la forma más resumida esta descrita, se inicia con una auditoria inicial, donde se estructura un plan de trabajo anual, con metas, desde la segunda casilla se esta hablando de estructura, donde según el método PHVA que también se menciona en todo el documento, adicional a esto se habla de que aunque es un acompañamiento continuo en el ítem 5 del proyecto se habla de que se realizan 2 visitas al mes de aproximadamente 4 horas, es decir que la capacidad es de 2 visitas diarias, y un aproximado de 40 visitas al mes por persona.  Ítem 4, técnico, La Operatividad está ligada al personal, y tenemos 3 servicios que pueden funcionar en diferentes temporadas, según la experiencia de 3 años este servicio no tiende a tener pico bajos pues es una necesidad normativa que es de obligatorio cumplimiento, y nuestras metodologías vivencias están ligadas al personal, hoy por hoy las personas no quieren cosas, valoran experiencias, nuestros insumos son el personal y aplicaciones tecnológicas que podemos trabajar desde el computador pero se ejecutan netamente con la experiencia y enfatizo en nuestra propuesta de valor es esa.  Ítem 5, legal, En este ítem se busca establecerse como persona natural con establecimiento de comercio, pero claramente hubo un error en el proyecto, contamos actualmente con una oficina como marcamos el inicio del proyecto.  Ítem 6, financiero, Aquí quisiera aclarar que nuestra metodología de trabaja es visitar empresas y asesorarlas en su entorno real, con situaciones reales, para un cumplimiento normativo real, es decir que no necesito una infraestructura muy grande para funcionar, una oficina para hacer toda la labor de mercado por redes y planeación estratégica con el equipo de trabajo quien trabaja el 80% de su tiempo en campo, si se requieren equipos de cómputo pero con nuestra operación actual ya los tenemos y requerimos licencias y espacios en la nube para trabajar.  Ítem 7, financiero, El fondo asigna un máximo a solicitar, la persona se contratara por el año, pero no se puede hacer una solicitud por ese tiempo porque no cuadrarían los números del proyecto, se busca usar los recursos del fondo por 6 meses logrando darle a la empresa el crecimiento para sostener y crecer la planta operativa, nuestro mayor recurso es el personal, no se solicitan EPP para 4 en el ítem 10 del proyecto el cuadro no pregunta para cuantas personas sino cuantas veces se requieren , los EPP son elementos con una durabilidad corta así q se solicitan 4 veces para los recambios del año, según la normatividad vigente.  Ítem 8, financiero, No entiendo como no están sustentadas las proyecciones si tengo un universo de más de 3500 empresas y busco alcanzar en el primer año solo 18 clientes con diseño e implementación, 117 con acompañamientos lo cual es la mitad de un año contemplado como no trabajado, al igual que en el 3 servicio de capacitación, realmente siento que no entendieron el proyecto y la herramienta no facilita  mucho esa presentación, porque es limitada. </t>
  </si>
  <si>
    <t xml:space="preserve">ID Proyecto: 113461
Nombre del proyecto: Mc Asesorías SST
Convocatoria: 154 - 1C / Emprendimiento Femenino
Criterio observado: Componentes comercial, técnico, legal, financiero e impacto.
Observación del postulante: El postulante solicita ratificar o revisar las observaciones realizadas, argumentando que el proyecto sí presenta segmentación del mercado, propuesta de valor, canales comerciales, metodología técnica basada en el ciclo PHVA, operación en campo, estructura de personal, enfoque normativo en Decreto 1072 y Resolución 0312, así como proyecciones soportadas en un universo de mercado superior a 3.500 empresas.
Resumen de la observación del postulante: El postulante manifiesta que la evaluación no interpretó adecuadamente el modelo de negocio, dado que se trata de una iniciativa de asesoría continua en SST, con servicios basados en visitas empresariales, acompañamiento en entorno real, cumplimiento normativo, uso de herramientas digitales y una operación que no requiere infraestructura robusta. 
Respuesta del evaluador:
Revisada nuevamente la observación presentada y contrastada con el informe de evaluación del proyecto 113461, se ratifica que el puntaje de 45,44 refleja de manera proporcional las debilidades identificadas en la formulación integral del plan de negocio. El informe reconoce que el proyecto plantea una necesidad real del mercado asociada al cumplimiento obligatorio en Seguridad y Salud en el Trabajo y que existe conocimiento técnico por parte de la emprendedora; sin embargo, también evidencia debilidades estructurales en la conexión entre mercado, propuesta de valor, capacidad operativa, estructura de costos, sustento financiero, claridad legal e impacto medible, razón por la cual el concepto emitido como NO VIABLE se mantiene. 
Frente al componente comercial, la observación del postulante señala que existe segmentación por localización en el sur del Valle de Aburrá, por nivel de riesgo I, II y III, por capacidad de pago y por tipo de contratación mensual. No obstante, el informe no desconoce la existencia de un mercado potencial aproximado de 3.500 microempresas; lo que se observó fue que dicho universo no se traduce de forma suficiente en clientes reales, frecuencia de contratación, metas comerciales, estrategia de captación, cierre y fidelización. La sola mención de 3.500 empresas no permite establecer cuántas pueden convertirse efectivamente en clientes, más aún cuando las proyecciones señaladas por el postulante contemplan 18 clientes para diseño e implementación durante el primer año, lo que evidencia una baja conversión frente al mercado potencial y una débil articulación entre mercado disponible, metas de venta y estructura de ingresos. 
En relación con la propuesta de valor, el postulante indica que esta se fundamenta en ejecución real, trazabilidad de procesos, acompañamiento individual y no masivo, realidad financiera, fidelización, cercanía, flexibilidad financiera y eficiencia digital. Sin embargo, la evaluación se ratifica porque estos elementos se presentan de forma declarativa, pero no se sustentan suficientemente con evidencia comparativa frente a la competencia, precios de mercado, alcance de los servicios, diferenciadores verificables o ventajas tecnológicas medibles. El informe concluyó que la competencia se menciona de manera general, sin profundizar en precios, alcance, ventajas competitivas ni razones concretas por las cuales una microempresa elegiría a Mc Asesorías SST frente a otras firmas de consultoría en el mismo territorio. 
Respecto a los canales de comercialización, se reconoce que el postulante plantea estrategias tradicionales y digitales y que contempla un community manager dentro del equipo; sin embargo, contar con un cargo asociado al área comercial no sustituye la necesidad de una estrategia clara de generación de demanda, prospección, conversión, cierre, recompra y fidelización. La observación comercial se mantiene porque el informe identificó que los canales están formulados de manera básica y no permiten evidenciar cómo se alcanzarán las ventas proyectadas, especialmente si durante los primeros meses se presentan ingresos nulos o bajos frente a una estructura de costos que debe cubrirse desde el inicio de la operación. 
Frente al componente técnico, el postulante aclara que el servicio se basa en asesorías continuas, auditoría inicial, plan de trabajo anual, método PHVA, dos visitas mensuales de aproximadamente cuatro horas y capacidad operativa ligada al personal. No obstante, el informe no cuestiona el conocimiento normativo ni la pertinencia del servicio; de hecho, reconoce que la emprendedora demuestra conocimiento del negocio y del marco de la seguridad y salud en el trabajo. La debilidad identificada corresponde a la falta de estructura del proceso técnico, dado que se mezclan objetivos, actividades y resultados sin una secuencia clara que permita comprender cómo se presta el servicio paso a paso, cómo se controlan los tiempos, cómo se garantiza la calidad y cómo se relacionan estas actividades con los costos y las ventas proyectadas. 
Sobre la capacidad instalada, el postulante argumenta que el servicio puede atender visitas en campo y que la capacidad depende del personal y de la metodología vivencial. Sin embargo, la evaluación se mantiene porque el plan no articula de manera suficiente la capacidad operativa real con la cantidad de empresas que pueden atenderse simultáneamente, los tiempos requeridos por cada servicio, los periodos de baja demanda ni la disponibilidad efectiva del equipo. Si bien el modelo puede basarse en trabajo de campo, el informe observó que las visitas, metodologías vivenciales y acompañamientos no se reflejan coherentemente en la solicitud de insumos, herramientas, materiales o recursos operativos necesarios para respaldar técnicamente la prestación del servicio. 
Frente al componente legal, el postulante reconoce que hubo un error en la formulación al señalar la figura de persona natural con establecimiento de comercio y aclara que actualmente cuenta con una oficina. Esta aclaración confirma la observación realizada, pues el informe identificó precisamente una inconsistencia entre la figura jurídica, el establecimiento de comercio, la solicitud de recursos para arriendo y la falta de análisis claro sobre trámites, costos, tiempos y cumplimiento normativo local y sectorial. Por tanto, la observación no se desvirtúa; por el contrario, se ratifica que el componente legal requiere mayor precisión para garantizar la viabilidad normativa y administrativa del proyecto. 
Frente al componente financiero, el postulante señala que la operación no requiere infraestructura robusta porque el trabajo se realiza principalmente en campo, con apoyo de equipos de cómputo, licencias y espacios en la nube. Sin embargo, el informe no exige una infraestructura sobredimensionada; lo que observa es la falta de coherencia entre los recursos solicitados, la operación real y el modelo comercial. El valor solicitado al Fondo Emprender asciende a $73.533.600 y el informe evidencia que el 99,7% se destina al rubro de honorarios, sin identificar inversiones significativas en infraestructura, equipos, herramientas técnicas, insumos o materiales que respalden la operación del servicio y las proyecciones de ventas. 
Respecto a la contratación por seis meses, el postulante indica que busca usar los recursos del Fondo durante ese periodo para lograr crecimiento y sostener posteriormente la planta operativa. No obstante, esta explicación no resuelve la debilidad financiera identificada, dado que el modelo depende de que las ventas proyectadas se materialicen oportunamente para sostener la nómina y la operación después del periodo financiado. El informe señala inconsistencias entre dedicación, tiempo de vinculación, costeo de personal y responsabilidades asignadas, además de una alta concentración presupuestal en honorarios, lo que limita la flexibilidad financiera del proyecto ante retrasos en ventas o menor contratación. 
En relación con los elementos de protección personal, el postulante aclara que no se solicitan para cuatro personas sino cuatro veces por recambio durante el año. No obstante, la evaluación se ratifica porque el informe evidenció que el equipo de trabajo se describe con dos personas, una de ellas con dedicación parcial, mientras se identifican solicitudes y necesidades que no quedan claramente alineadas con el número real de prestadores, sus funciones, la frecuencia de uso y el alcance de los servicios. La aclaración presentada debió estar incorporada de manera expresa y verificable en el plan de negocio para que pudiera ser evaluada como soporte técnico-financiero suficiente. 
Frente a las proyecciones de ventas, el postulante sostiene que no entiende la observación porque existe un universo de más de 3.500 empresas y se pretende alcanzar 18 clientes de diseño e implementación, 117 acompañamientos y servicios de capacitación. Sin embargo, la existencia de un mercado amplio no garantiza por sí sola ventas efectivas. El informe ratifica que las proyecciones no están suficientemente sustentadas en capacidad operativa, frecuencia de atención, precio, comportamiento de contratación, estrategia de conversión ni escenarios de baja demanda. Por ello, la TIR de 28,98% reportada pierde confiabilidad, no porque el indicador sea negativo en sí mismo, sino porque depende de supuestos comerciales y técnicos que no fueron suficientemente demostrados en el plan. 
Frente al impacto social, económico y ambiental, se ratifica la observación realizada. El informe señala que el impacto se plantea de manera general, sin indicadores específicos, sin diferenciación clara entre impacto económico, social y territorial, y sin evidencia suficiente de articulación con actores del entorno empresarial o comunitario de Itagüí y Antioquia. La generación de empleo es un elemento positivo, pero no resulta suficiente para demostrar impacto integral si no se acompaña de metas verificables, indicadores de permanencia, cobertura territorial, resultados esperados y mecanismos de seguimiento. 
Desde el punto de vista normativo del Fondo Emprender, los recursos entregados como capital semilla condonable exigen coherencia entre obligaciones legales, contractuales, términos de la convocatoria e indicadores de gestión formulados en el plan de negocio, tales como ejecución presupuestal, generación de empleo formal, gestión de mercadeo y cumplimiento de indicadores del proyecto. En ese sentido, la evaluación debe verificar que la información registrada sea completa, coherente, verificable y suficiente para soportar la sostenibilidad técnica, comercial, financiera y operativa de la iniciativa. 
De igual manera, el Acuerdo 010 de 2019 delimita que los recursos del Fondo Emprender deben destinarse a financiar capital de trabajo y conceptos necesarios para operar el plan de negocio, tales como salarios u honorarios, insumos del ciclo productivo, adquisición de maquinaria, equipos y software, costos por permisos y licencias, bienes muebles o vehículos relacionados, adecuaciones locativas o técnicas, franquicias y tasas de registro de propiedad intelectual, siempre que exista relación directa con la operación y funcionamiento de la empresa. En este caso, la concentración del 99,7% en honorarios, sin una sustentación suficiente de ventas, roles, capacidad operativa y herramientas requeridas, afecta la razonabilidad de la estructura financiera.
En consecuencia, las aclaraciones presentadas no desvirtúan las observaciones del informe. Por el contrario, varias de ellas confirman que existen aspectos que no quedaron suficientemente desarrollados en la formulación inicial, como la estrategia comercial, la sustentación de precios, la trazabilidad del proceso técnico, la sincronización entre capacidad y ventas, la estructura legal, la justificación de honorarios, la consistencia de los recursos solicitados y la medición del impacto. La evaluación no desconoce el potencial del proyecto ni el conocimiento técnico en SST, pero concluye que el plan requiere reformulación integral para alcanzar condiciones suficientes de viabilidad. 
Concepto: Revisado el plan de negocios, la observación del postulante y el informe de evaluación, se encuentra que el concepto emitido es acorde con lo evidenciado inicialmente. Se ratifica que el proyecto presenta conocimiento técnico del sector y reconoce una necesidad real del mercado, pero no demuestra de manera suficiente la coherencia comercial, técnica, legal, financiera y de impacto requerida para soportar su sostenibilidad. Por tanto, se mantiene el concepto de NO VIABLE.
Efecto: Se ratifica el puntaje de 45,44 y el concepto de evaluación NO VIABLE. No se modifica el puntaje ni el concepto, dado que las aclaraciones presentadas no aportan soportes suficientes que desvirtúen las debilidades estructurales identificadas en el informe de evaluación.
</t>
  </si>
  <si>
    <t xml:space="preserve">En atención al informe de evaluación del plan de negocios HILOS COLIBRÍ, el cual obtuvo una calificación de 87,65 puntos y fue conceptuado como viable, se presenta solicitud formal de revisión y reconsideración de la calificación asignada, teniendo en cuenta que el mismo evaluador reconoce expresamente que el proyecto presenta una formulación sólida, coherente y con alto nivel de madurez en sus componentes comercial, técnico y operativo, así como mercado validado, relaciones comerciales consolidadas y experiencia comprobada.  Bajo este contexto, se evidencia una incongruencia técnica entre el reconocimiento explícito de fortalezas estructurales y el puntaje asignado, en la medida en que la calificación se ve afectada no por debilidades reales del plan, sino por oportunidades de mejora que, en varios casos, ya se encuentran desarrolladas dentro de la herramienta Excel. En este sentido, se presentan los siguientes argumentos de defensa orientados a la revisión del puntaje y su consecuente ajuste al alza: En relación con la observación sobre la necesidad de priorizar de manera explícita el segmento de entrada al mercado y fortalecer indicadores por canal, es preciso señalar que el plan desarrolla de manera clara y diferenciada los dos segmentos estratégicos: el mercado mayorista y el mercado minorista. El primero, compuesto por 17 clientes activos a nivel nacional, representa aproximadamente el 80% de la producción y ventas, con compras recurrentes y pedidos programados, lo cual evidencia no solo validación comercial, sino priorización implícita del segmento de mayor peso dentro del modelo de negocio.  Adicionalmente, las estrategias están claramente alineadas a esta segmentación, incluyendo fortalecimiento del canal digital mediante catálogo, inversión en productividad y mejora de producto para mayoristas, así como estrategias diferenciadas de atención, experiencia y promoción para el canal minorista. Por tanto, no existe ausencia de priorización, sino una estructuración ya desarrollada que no fue plenamente valorada en el proceso de evaluación.  Frente a la recomendación de consolidar el cálculo de la capacidad instalada y estandarizar el flujo por ciclos, se evidencia que la herramienta financiera cumple estrictamente con la metodología exigida, calculando la capacidad instalada en función de unidades por hora, horas de trabajo y días al mes. Adicionalmente, el plan complementa este análisis con un desarrollo detallado del proceso técnico, incluyendo tiempos, actividades y recursos, lo cual amplía el nivel de análisis más allá de lo requerido por la herramienta. Asimismo, la capacidad instalada es retomada en la justificación de ventas, evidenciando coherencia técnica entre producción y comercialización.  En consecuencia, la observación corresponde a un aspecto formal y no a una debilidad estructural, por lo que su incidencia en el puntaje debió ser mínima o inexistente.  Respecto al componente legal, particularmente en lo relacionado con el SG-SST y certificaciones, el plan no solo contempla este requisito, sino que lo incluye dentro de los costos preoperativos con asignación presupuestal específica, garantizando su implementación. Adicionalmente, se evidencia un nivel de avance superior al exigido, con la obtención del Registro Único de Artesano (RUA) y el proceso en curso de registro de marca, lo cual fortalece significativamente la formalización y posicionamiento del proyecto.  De igual forma, se contemplan costos asociados a empaques y fortalecimiento de imagen del producto, evidenciando que las observaciones del evaluador ya se encuentran subsanadas dentro del plan.  En relación con la recomendación de precisar la carga horaria del cargo misional, el plan establece claramente que la vinculación es a término indefinido, lo cual implica jornada laboral completa conforme a la normatividad vigente. Esta información se encuentra articulada con el proceso productivo y la proyección de ventas, donde se establecen jornadas de 42 horas semanales (7 horas diarias), lo que demuestra consistencia entre componente técnico, operativo y financiero.  Por tanto, no se configura una omisión, sino una lectura fragmentada de la información. Finalmente, en cuanto a la recomendación de incorporar indicadores cuantificables en el componente de impacto, si bien es susceptible de fortalecimiento, el plan presenta de manera clara impactos medibles en generación de empleo directo e indirecto, crecimiento económico, fortalecimiento de la cadena artesanal y preservación cultural, además de una alineación explícita con políticas públicas y planes de desarrollo.  En este sentido, el componente no carece de estructura, sino que puede perfeccionarse, sin que ello implique una desvalorización del nivel de desarrollo alcanzado.  En mérito de lo expuesto, se concluye que las oportunidades de mejora señaladas en el informe no corresponden a debilidades sustanciales del plan de negocios, sino a aspectos ya desarrollados o de naturaleza complementaria, lo cual genera una subvaloración del proyecto frente a su nivel real de madurez, validación y estructuración. En consecuencia, se solicita de manera respetuosa la revisión integral de la calificación otorgada, con el fin de ajustar el puntaje en función de los elementos técnicos efectivamente desarrollados, garantizando así que la evaluación refleje de manera objetiva, proporcional y consistente la calidad, viabilidad y nivel de consolidación del proyecto HILOS COLIBRÍ, especialmente en los componentes comercial y técnico, donde se evidencian fortalezas superiores a las reconocidas en el puntaje final. </t>
  </si>
  <si>
    <t xml:space="preserve">ID Proyecto: 113701
Nombre del proyecto: HILOS COLIBRÍ
Convocatoria: 154 - 1C / Emprendimiento Femenino
Criterio observado: Componentes comercial, técnico, legal e impacto del plan de negocios.
Observación del postulante:
El postulante solicita revisar las observaciones realizadas, señalando que el plan sí contiene información sobre clientes activos, ventas actuales, crecimiento esperado, canales de comercialización, proceso técnico, capacidad productiva, trámites legales e impactos asociados a empleo, producción y ventas.
Resumen de la observación:
El postulante considera que las observaciones formuladas no reconocen suficientemente la información incluida en el plan de negocios y solicita que se dé respuesta a todos los aspectos mencionados, aun cuando algunos no hayan sido desarrollados de manera expresa en la observación.
Respuesta del evaluador:
Revisada la observación presentada y analizado nuevamente el plan de negocios, se evidencia que las fortalezas señaladas por el postulante fueron tenidas en cuenta dentro del concepto de viabilidad. El proyecto presenta trayectoria, validación comercial, clientes activos, experiencia productiva, canales de comercialización, proyecciones de ventas, avances legales e impactos asociados a la actividad artesanal. Sin embargo, las observaciones realizadas en la evaluación no se refieren a ausencia total de información, sino a la necesidad de fortalecer la claridad, cuantificación, diferenciación y seguimiento de algunos aspectos específicos del plan.
En el componente comercial, se reconoce que el plan incluye clientes, ventas y crecimiento esperado; sin embargo, se mantiene la observación porque el análisis puede fortalecerse con una mayor precisión sobre el tamaño del mercado, la participación esperada y la priorización explícita de segmentos. En canales, aunque se identifican acciones como redes sociales, ferias, catálogo digital, punto de venta y entregas a domicilio, se requiere mayor claridad sobre metas por canal, frecuencia, alcance e indicadores de desempeño que permitan medir su cumplimiento en la etapa de ejecución y relacionado directamente con los indicadores del proyecto.
En el componente técnico, se reconoce que el plan describe el proceso productivo, las líneas de producto, los recursos, tiempos y experiencia artesanal. Por tanto, la observación no desconoce que el componente esté diligenciado; lo que se mantiene como mejora es la necesidad de consolidar con mayor precisión la capacidad instalada mensual total y su relación con los ciclos de producción o pedido.
En el componente legal, se reconoce que el plan identifica trámites como constitución, RUT, uso de suelo, permiso de bomberos, sistema de seguridad y salud en el trabajo y registro de marca. Sin embargo, se mantiene la observación frente a la necesidad de precisar mejor el alcance de algunos requisitos, especialmente la diferenciación del sistema de seguridad y salud en el trabajo frente a aspectos relacionados con el inmueble, así como el fortalecimiento del etiquetado, certificaciones o requisitos aplicables según los productos y canales proyectados.
En el componente de impacto, se reconoce que el plan incluye aportes económicos, sociales, ambientales y tecnológicos. Sin embargo, se mantiene la observación porque estos aspectos aparecen principalmente como resultados generales del proyecto y deben fortalecerse como metas de impacto con indicadores cuantificables y seguimiento temporal específico.
En consecuencia, las observaciones formuladas se mantienen como recomendaciones de mejora orientadas a fortalecer la trazabilidad, medición y precisión del plan, pero no modifican el concepto de viabilidad emitido.
Concepto:
Se ratifica el concepto, porque revisada la observación del postulante y contrastada nuevamente con el plan de negocios y el informe de evaluación, se evidencia que el proyecto presenta fortalezas comerciales, técnicas, legales y de impacto que fueron consideradas en la evaluación. Las observaciones corresponden a oportunidades de mejora y no afectan la viabilidad general del proyecto.
Efecto:
Se ratifica el concepto VIABLE y el puntaje 87,65 puntos. Sin modificación. </t>
  </si>
  <si>
    <t>[4:34 p.m., 13/5/2026] Jaime Andres Osorio Silva: Cordial saludo,  De manera respetuosa, me permito solicitar la revisión, aclaración y, de ser procedente, la reevaluación del informe emitido para el plan de negocio “COLUMNA Plus + Fisioterapia Avanzada”, identificado con ID 113802, presentado en la convocatoria 154 - 1C / Emprendimiento Femenino.  La solicitud se fundamenta en que, si bien el informe concluye que el plan de negocio es viable, con una calificación de 66,73 puntos, algunas observaciones realizadas no guardan plena correspondencia con la información financiera, técnica y comercial registrada en la herramienta de formulación. En consecuencia, se considera necesario revisar el alcance de dichas observaciones, toda vez que podrían estar afectando la puntuación final del proyecto sin que exista u… [4:39 p.m., 13/5/2026] Jaime Andres Osorio Silva: Cordial saludo,  De manera respetuosa, me permito solicitar la revisión, aclaración y, de ser procedente, la reevaluación del informe emitido para el plan de negocio “COLUMNA Plus + Fisioterapia Avanzada”, identificado con ID 113802, presentado en la convocatoria 154 - 1C / Emprendimiento Femenino.  La solicitud se fundamenta en que, si bien el informe concluye que el plan de negocio es viable, con una calificación de 66,73 puntos, algunas observaciones realizadas no guardan plena correspondencia con la información financiera, técnica y comercial registrada en la herramienta de formulación. En consecuencia, se considera necesario revisar el alcance de dichas observaciones, toda vez que podrían estar afectando la puntuación final del proyecto sin que exista u apelaciòn de “COLUMNA Plus + Fisioterapia Avanzada” [4:39 p.m., 13/5/2026] Jaime Andres Osorio Silva: Cordial saludo,  De manera respetuosa, me permito solicitar la revisión, aclaración y, de ser procedente, la reevaluación del informe emitido para el plan de negocio “COLUMNA Plus + Fisioterapia Avanzada”, identificado con ID 113802, presentado en la convocatoria 154 - 1C / Emprendimiento Femenino.  La solicitud se fundamenta en que, si bien el informe concluye que el plan de negocio es viable, con una calificación de 66,73 puntos, algunas observaciones realizadas no guardan plena correspondencia con la información financiera, técnica y comercial registrada en la herramienta de formulación. En consecuencia, se considera necesario revisar el alcance de dichas observaciones, toda vez que podrían estar afectando la puntuación final del proyecto sin que exista una justificación suficiente o plenamente coherente con los datos presentados.  En primer lugar, frente al componente financiero, el modelo demuestra una rentabilidad positiva y sostenible. El proyecto solicita al Fondo Emprender un valor de $73.538.010, y presenta una TIR aproximada del 40% y un Valor Presente Neto positivo de $74.962.503, calculado con una tasa de descuento del 12%. Adicionalmente, la utilidad neta final es positiva desde el primer año, pasando de $15.073.302 en el año 1 a $85.475.538 en el año 5. Estos resultados evidencian que el proyecto no solo recupera la inversión, sino que genera excedentes operativos suficientes para sostenerse en el tiempo.  En segundo lugar, se observa una posible contradicción en la apreciación sobre la proyección de ventas y la capacidad instalada. El informe señala que la proyección de ventas puede ser alta frente a la operación actual; sin embargo, la capacidad instalada registrada permite atender 132 servicios mensuales, mientras que la proyección del primer año contempla aproximadamente 120 atenciones mensuales, sumando las dos líneas de servicio. Es decir, la proyección no supera la capacidad instalada; por el contrario, se mantiene por debajo de ella, dejando un margen operativo cercano al 9%. Por tanto, no resulta plenamente sustentado afirmar que las ventas están sobredimensionadas si el propio cálculo técnico demuestra que la capacidad instalada puede soportarlas.  Adicionalmente, no debe compararse de forma lineal la operación artesanal actual, estimada en cerca de 15 pacientes mensuales, con la operación proyectada una vez se cuente con los recursos del Fondo Emprender. Precisamente, el objetivo del proyecto es superar las limitaciones actuales mediante la adquisición de equipos especializados, el fortalecimiento del consultorio, la formalización de procesos, la estrategia comercial y la ampliación de la capacidad de atención. Si se exigiera que la proyección futura se mantuviera igual a la operación actual, se desconocería la finalidad misma del Fondo Emprender, que consiste en financiar el crecimiento y consolidación de unidades productivas con potencial de mercado.  En tercer lugar, el informe indica que la líder concentra funciones administrativas, técnicas, comerciales y operativas, lo cual podría afectar la capacidad de atención. Sin embargo, el modelo financiero contempla costos de mano de obra por $43.306.298 en el año 1, además de gastos de administración y ventas, lo que demuestra que la iniciativa no se proyecta únicamente como una operación unipersonal sin apoyo. La estructura de costos permite cubrir personal y apoyo operativo necesario para la prestación del servicio, por lo que esta observación debería ser revisada o, al menos, precisada en función de la estructura real registrada en el plan.  En cuarto lugar, respecto al componente legal, el informe señala la necesidad de fortalecer requisitos propios del sector salud, tales como habilitación, REPS, manejo de historias clínicas, tratamiento de datos sensibles y protocolos internos. No obstante, el plan sí identifica trámites de formalización, registro mercantil, facturación, afiliaciones a seguridad social y PGIRASA. En ese sentido, se solicita aclarar si la observación corresponde a una causal que disminuye la calificación de manera significativa o si se trata de un ajuste subsanable dentro del plan operativo y la etapa de alistamiento. El proyecto puede incorporar expresamente estos requisitos como actividades previas a la operación formal, pero no debería ser penalizado sin indicarse con claridad cuál requisito era exigible en la etapa de postulación y cuál corresponde a la fase de implementación.  En quinto lugar, frente al análisis de competencia, el informe reconoce que el plan identifica actores locales del mercado; sin embargo, cuestiona la forma en que se redactaron ventajas y desventajas. Esta observación corresponde principalmente a un aspecto de redacción y depuración metodológica, no a una ausencia de análisis competitivo. Por tanto, se solicita que esta observación sea valorada en su justa proporción, ya que el proyecto sí demuestra conocimiento del mercado local, precios de referencia y diferenciación basada en atención especializada, tecnología terapéutica y enfoque personalizado.  De igual manera, en el componente de impacto, las observaciones sobre la necesidad de precisar indicadores e inconsistencias numéricas en empleos indirectos son aspectos corregibles de forma puntual. No obstante, el informe reconoce que el proyecto tiene una orientación positiva en materia social, económica y tecnológica, al contribuir a mejorar el acceso a servicios terapéuticos especializados en Florencia, reducir la necesidad de desplazamiento a otras ciudades y fortalecer la oferta local de servicios de salud complementarios.  Por lo anterior, se solicita respetuosamente:  Revisar la calificación otorgada al plan de negocio, especialmente en los componentes técnico, comercial y financiero, teniendo en cuenta que la proyección de ventas no excede la capacidad instalada registrada. Aclarar la observación relacionada con la supuesta sobreestimación de ventas, considerando que la capacidad mensual del proyecto es de 132 servicios y la proyección inicial se encuentra por debajo de dicho valor. Revisar la apreciación sobre la concentración de funciones en la líder, dado que el modelo financiero incluye costos de mano de obra y gastos asociados a la operación. Precisar cuáles requisitos legales del sector salud se consideran exigibles en la etapa de postulación y cuáles pueden incorporarse en la etapa de alistamiento y ejecución del proyecto. Permitir que los ajustes de forma relacionados con competencia, impacto y plan operativo sean considerados como aspectos subsanables, sin que afecten de manera desproporcionada la puntuación de una iniciativa que el mismo informe reconoce como viable.  En conclusión, se considera que el plan de negocio COLUMNA Plus + Fisioterapia Avanzada cuenta con fundamentos técnicos, comerciales y financieros suficientes para obtener una mejor valoración, dado que presenta una necesidad clara de mercado, experiencia previa de la emprendedora, operación inicial validada, inversión pertinente en tecnología terapéutica, capacidad instalada coherente con las ventas proyectadas, utilidad positiva desde el primer año, TIR favorable y VPN positivo.  Por tanto, solicito respetuosamente que se realice una nueva revisión del informe de evaluación o se emita aclaración técnica sobre los aspectos señalados, con el fin de garantizar que la calificación final refleje de manera objetiva la información registrada en el plan de negocio.</t>
  </si>
  <si>
    <t xml:space="preserve">ID Proyecto: 113802
Nombre del proyecto: COLUMNA Plus + Fisioterapia Avanzada
Convocatoria: 154 - 1C / Emprendimiento Femenino
Criterio observado:
Componente financiero, componente técnico, componente legal e impacto. El informe de evaluación registra para COLUMNA Plus + Fisioterapia Avanzada un puntaje de 66,73 y concepto VIABLE. 
Observación del postulante:
El postulante presenta observaciones frente al análisis financiero, señalando que el proyecto cuenta con una TIR positiva y recuperación de la inversión. También controvierte la observación sobre ventas proyectadas, capacidad de atención y estructura de mano de obra, indicando que el modelo financiero contempla costes de mano de obra en el primer año. Adicionalmente, presenta observaciones sobre los requisitos legales aplicables a la operación.
Resumen de la observación del postulante:
La observación busca que se reconsidere la valoración del proyecto a partir de la TIR positiva, la recuperación de la inversión, la proyección de atenciones, los costes de mano de obra contemplados y los requisitos legales para la prestación del servicio.
Respuesta del evaluador:
Revisada la observación, se precisa que el hecho de que el proyecto presente una TIR positiva y una recuperación de la inversión en el tiempo no implica, por sí solo, que el plan sea plenamente consistente o rentable en términos integrales. La metodología de evaluación del Fondo Emprender exige analizar la coherencia entre todos los componentes del plan de negocios, de manera que los resultados financieros deben estar respaldados por supuestos comerciales, técnicos, legales y operativos verificables. En el informe se indicó que el proyecto obtuvo una TIR de 40,4392569603756 %, pero también se advirtió que esa rentabilidad depende de la ocupación real de la agenda, la confianza del paciente, la recurrencia del tratamiento y el cumplimiento normativo. 
Frente a la observación sobre ventas proyectadas, se aclara que la alerta no se formula porque las ventas superen directamente la capacidad instalada, sino porque el plan propone 60 atenciones mensuales por cada una de las dos líneas de servicio desde el primer año, con incrementos graduales posteriores, lo cual representa un salto fuerte frente a la realidad actual. El informe reconoce que la iniciativa actualmente genera ingresos artesanales entre $900.000 y $1.200.000 mensuales y atiende en promedio 15 pacientes por mes; por tanto, el crecimiento proyectado requiere mayor soporte en agenda real, alianzas, referenciación médica efectiva o estructura operativa ampliada. 
En relación con la estructura operativa y de mano de obra, se mantiene la observación. Aunque el modelo financiero contemple costes de mano de obra por valor de $43.306.298 en el año 1, en el proceso técnico se evidencia principalmente la ejecución de actividades asociadas al administrador y terapeuta, sin que se encuentren suficientemente relacionadas las funciones, responsabilidades y participación operativa de las demás personas mencionadas en los costes. El informe señaló que la misma líder concentra funciones administrativas, comerciales, técnicas y operativas, lo que puede afectar la capacidad efectiva de atención y el cumplimiento de la meta comercial. 
Respecto del componente legal, se precisa que no se trata de que el Fondo Emprender imponga requisitos adicionales, sino de que el emprendedor debe garantizar el cumplimiento de todos los requisitos legales, sanitarios y operativos necesarios para el funcionamiento del servicio sin contratiempos. El informe reconoce avances iniciales como la definición de figura jurídica, consulta de disponibilidad de nombre, acompañamiento contable e identificación de trámites básicos; sin embargo, también evidenció brechas frente a habilitación como prestador de servicios de salud, inscripción en REPS, manejo de historia clínica, reserva de información, tratamiento de datos sensibles y protocolos internos de custodia y confidencialidad. 
Por lo anterior, las observaciones presentadas no desvirtúan los hallazgos iniciales de la evaluación. Conforme a la metodología de evaluación del Fondo Emprender y a la normatividad vigente aplicable, incluyendo el Acuerdo 010 de 2019, el Acuerdo 03 de 2024, el Acuerdo 07 y demás disposiciones sobre estructuración, financiación y evaluación de planes de negocio, el análisis debe valorar integralmente la suficiencia, coherencia, trazabilidad y verificabilidad de la formulación en todos sus componentes. En este caso, persisten oportunidades de mejora en la sustentación de ventas, capacidad operativa, distribución de funciones del equipo, costes reales y cumplimiento normativo sectorial.
Concepto:
Revisado el plan de negocios, la observación presentada y el informe de evaluación, se encuentra que el concepto emitido es acorde con lo evidenciado inicialmente. COLUMNA Plus + Fisioterapia Avanzada mantiene condiciones de viabilidad por la experiencia de su líder, la operación inicial en Florencia, la validación del servicio con pacientes reales y la identificación de una necesidad clara en fisioterapia especializada. No obstante, requiere fortalecer la coherencia entre ventas proyectadas, capacidad efectiva, equipo de trabajo, costes y requisitos legales propios de la prestación de servicios de salud. 
Efecto:
Se ratifica el puntaje y el concepto asignado. El proyecto conserva puntaje de 66,73 y concepto de evaluación VIABLE.
</t>
  </si>
  <si>
    <t xml:space="preserve">Solicito respetuosamente la revisión técnica de la evaluación del proyecto FOBELLA ID 113858, considerando que algunas observaciones del informe no parecen reflejar integralmente la información efectivamente presentada en el plan de negocios, generando una posible desproporción entre el análisis cualitativo consignado y la calificación final obtenida (70,45).  El mismo informe reconoce fortalezas importantes del proyecto, entre ellas: trayectoria operativa relevante, conocimiento del mercado, propuesta de valor diferenciada, coherencia comercial y técnica, viabilidad financiera, sostenibilidad del modelo de negocio y alineación con los objetivos de la convocatoria.  Respecto al componente comercial, el informe indica que la caracterización de competidores no se acompañaba de comparaciones técnicas, comerciales o de precios. Sin embargo, en el numeral 3 “Análisis de mercado y competencia” sí fue incluido un cuadro comparativo con tres competidores, incorporando características diferenciales, aspectos comerciales y referencias de precios, con el objetivo de evidenciar el posicionamiento y diferenciación de la propuesta presentada. Por esta razón, solicito respetuosamente revisar nuevamente este aspecto de la evaluación.  Adicionalmente, varias observaciones hacen referencia a elementos cuyo nivel de profundidad no era solicitado expresamente dentro del formato oficial de postulación ni contemplaba espacios específicos para su desarrollo detallado. Aspectos relacionados con KPIs, metas comerciales por canal, cronogramas operativos, mecanismos de control técnico, sustentación ampliada de ventas históricas, criterios de cálculo financiero, referencias de mercado para costos, así como especificaciones técnicas detalladas de maquinaria, equipos e insumos, no contaban con campos específicos dentro de la estructura oficial del formato.  En el caso del componente técnico y operativo, la información fue diligenciada conforme a los cuadros y espacios habilitados en los puntos correspondientes al flujo de producción y requisitos de personal. De igual manera, las proyecciones financieras y costos fueron formulados siguiendo estrictamente la estructura establecida en el formato oficial de la convocatoria.  Por lo anterior, respetuosamente solicito considerar que varias de las observaciones formuladas parecen responder a niveles de profundidad adicionales no contemplados expresamente dentro del instrumento oficial de formulación suministrado a las emprendedoras participantes.  Frente a la observación relacionada con la constitución legal de FOBELLA S.A.S. en 2023, respetuosamente considero importante precisar que la formalización jurídica reciente no elimina la experiencia comercial, técnica y operativa acumulada previamente por el emprendimiento, experiencia que el mismo informe reconoce reiteradamente como trayectoria operativa relevante.  Finalmente, considerando que el informe concluye expresamente que el proyecto es viable, financieramente sostenible y cuenta con bases técnicas y comerciales sólidas, solicito respetuosamente se revise la proporcionalidad entre las observaciones formuladas y el impacto que estas tuvieron sobre la calificación final otorgada.  </t>
  </si>
  <si>
    <t xml:space="preserve">Respuesta a Observación – Proyecto 113858
Proyecto: 113858
Nombre del proyecto: FOBELLA
Convocatoria: 154-1C / Emprendimiento Femenino
Criterio observado: Integral: componentes comercial, técnico, legal, financiero e impacto.
Observación del postulante:
El postulante solicita la revisión técnica de la evaluación del proyecto FOBELLA, al considerar que algunas observaciones del informe no reflejan integralmente la información presentada en el plan de negocios, especialmente frente al análisis de competencia, el nivel de profundidad exigido en aspectos técnicos y financieros, la trayectoria operativa previa frente a la constitución legal reciente de la empresa y la proporcionalidad entre las fortalezas reconocidas, el concepto viable y la calificación final obtenida de 70,45. 
Resumen de la observación:
El postulante manifiesta que el plan sí incluyó información sobre competidores, características diferenciales, aspectos comerciales y referencias de precios; que varios elementos observados, como KPIs, metas por canal, cronogramas operativos, mecanismos de control técnico, criterios de cálculo financiero y especificaciones detalladas de maquinaria, no estaban solicitados expresamente en el formato oficial; que la formalización jurídica reciente de FOBELLA S.A.S. no desconoce la experiencia previa acumulada; y que, dado que el informe reconoce fortalezas y concluye que el proyecto es viable, debe revisarse la proporcionalidad de las observaciones frente al puntaje final. 
Respuesta del evaluador:
Revisada la observación presentada y contrastada con el informe de evaluación, se evidencia que las observaciones formuladas se encuentran sustentadas en el análisis técnico del plan de negocios. En el componente comercial, el informe reconoce conocimiento del mercado, pertinencia de los canales y coherencia con la propuesta de valor; sin embargo, también señala que la caracterización de competidores es general y no incorpora comparaciones técnicas, comerciales o de precios que permitan dimensionar con mayor precisión el posicionamiento del proyecto, así como tampoco cuantifica el aporte individual de los canales ni define metas comerciales diferenciadas. 
En el componente técnico, el informe reconoce que el proyecto describe productos, servicios y flujo de producción de manera lógica, pero identifica debilidades en la especificación de maquinaria, equipos, marcas, modelos, capacidades, referencias técnicas, capacidad instalada actual frente a la proyectada, tiempos, secuencias, responsables y mecanismos de control. Estas observaciones no constituyen exigencias ajenas al proceso de evaluación, sino elementos necesarios para valorar la consistencia, trazabilidad y ejecutabilidad técnica del fortalecimiento propuesto, conforme a los criterios de viabilidad y evaluación aplicables al Fondo Emprender. 
En el componente legal, el informe indica que el proyecto cumple los requisitos formales para la línea de fortalecimiento, pero advierte una debilidad relacionada con la falta de diferenciación explícita entre la trayectoria operativa previa del emprendimiento y la antigüedad legal de FOBELLA S.A.S., constituida en 2023. Por tanto, la observación del evaluador no desconoce la experiencia previa, sino que solicita mayor claridad técnica y jurídica sobre la información reportada en el plan. 
En el componente financiero, el informe señala que el proyecto presenta una estructura general viable y coherente, con proyecciones que permiten inferir sostenibilidad; no obstante, también identifica limitaciones en la sustentación de ventas históricas, la base real de las proyecciones, los soportes técnicos de costos variables, gastos administrativos y de ventas, así como la justificación de algunos rubros. En consecuencia, la evaluación reconoce la viabilidad financiera, pero mantiene observaciones sobre la necesidad de fortalecer la trazabilidad y sustentación técnica de la información financiera. 
En el componente de impacto, el informe reconoce la intención de generar impacto económico y social mediante la consolidación de la empresa formal, pero observa que los impactos no cuentan con suficiente cuantificación, línea base ni plazos definidos, lo que limita su valoración objetiva durante la ejecución. 
Así mismo, el informe concluye que el proyecto cuenta con una base técnica y comercial sólida, se encuentra alineado con los objetivos de la línea de fortalecimiento del Fondo Emprender y presenta concepto VIABLE; sin embargo, también precisa que existen debilidades asociadas a la precisión técnica, financiera y legal del documento, las cuales no comprometen la viabilidad, pero sí deben ser atendidas para garantizar una ejecución ordenada y verificable. 
Por lo anterior, no se evidencia desproporción entre las fortalezas reconocidas, las observaciones formuladas y la calificación asignada, toda vez que el puntaje de 70,45 refleja un proyecto viable, pero con debilidades técnicas, financieras, legales y de impacto que justifican las recomendaciones emitidas. La evaluación se mantiene conforme a los principios de coherencia, trazabilidad, pertinencia técnica, viabilidad financiera y ejecutabilidad exigibles en el marco de la normatividad vigente del Fondo Emprender, incluyendo los acuerdos aplicables sobre condiciones, rubros financiables, topes, evaluación y fortalecimiento empresarial.
Concepto:
No procede la observación del postulante. Se evidencia que la evaluación se encuentra técnicamente sustentada, reconoce las fortalezas del proyecto y mantiene de manera razonada las debilidades identificadas en los componentes comercial, técnico, legal, financiero e impacto.
Efecto:
Se ratifica el puntaje final de 70,45 y el concepto VIABLE del proyecto FOBELLA, sin ajuste al resultado de la evaluación.
</t>
  </si>
  <si>
    <t>Cordial saludo equipo evaluador, Teniendo en cuenta el informe de evaluación presento las siguientes observaciones: 1. No puedo diferenciar los consumidores de los clientes por que son los mismos, mi venta es directa evitando los intermediarios, el valor es justo y la calidad es la que al cliente le gusta, por eso la demanda ha aumentado y solo lo ha hecho el voz a voz. 2. Se explica en los resultados esperados de la inversión que: Con la inversión, se proyecta un aumento del 40 % en los ingresos por ventas, mediante la diversificación de presentaciones (500 g, 1000 g, 2000 g, pulverizada, liquida , pastilla  y en cubos) y la ampliación de la capacidad productiva, alcanzando aproximadamente 2.500 unidades mensuales.  3. se deja claro que se proyecta adecuar la infraestructura necesaria y el establecimiento de un trapiche con los requerimientos técnicos exigidos por el INVIMA en el cumplimiento de la normas Buenas Practicas de Manufactura BPM,   para la transformación de caña de azúcar en panela tradicional de diferentes tamaños y presentaciones requeridas por los mercados especializados cumpliendo así las expectativas de los clientes quienes requieren tamaños personalizados con condiciones óptimas de salubridad, certificadas y garantizadas por los entes de control correspondientes, además de poder llegar a mercados especializados permanentemente.  4. La proyección de ventas para los 5 años se calculó teniendo en cuenta un crecimiento progresivo en la producción, del primer al segundo año se da el crecimiento mas grande que corresponde a un 16% producto de la ejecución de la inversión y el resto de años crece aproximadamente un 12% tomando como base estimaciones realizadas en los años en los que se ha operado.</t>
  </si>
  <si>
    <t xml:space="preserve">ID Proyecto: 113907
Nombre del proyecto: La Granja de Leonidas
Convocatoria: 154 - 1C / Emprendimiento Femenino
Criterio observado: Componente comercial, resultados esperados de la inversión, adecuaciones de infraestructura y proyección de ventas. El proyecto corresponde a una iniciativa individual de fortalecimiento para la actividad 1072 Elaboración de panela.
Observación del postulante:
La emprendedora presenta observaciones frente a la calificación asignada, señalando aspectos relacionados con la diferenciación de clientes y consumidores, los resultados esperados de la inversión, las adecuaciones de infraestructura y la proyección de ventas.
Resumen de la observación del postulante:
La observación se orienta a solicitar revisión del análisis realizado sobre el componente comercial, la valoración de los resultados esperados de la inversión, el reconocimiento de las adecuaciones necesarias para el cumplimiento sanitario y la sustentación de la proyección de ventas.
Respuesta del evaluador:
Apreciada emprendedora, por medio de lo siguiente daré respuesta a sus observaciones:
Revisada la observación y contrastada con la información registrada en el plan de inversión y en la evaluación, se ratifica el concepto emitido.
1) En el componente comercial, los aspectos fueron calificados como buenos con fortalezas, en virtud de los avances comerciales y la aplicación de las diferentes estrategias de comercialización de la panela, tanto a consumidores finales como a establecimientos (como panaderías, cafeterías y restaurantes) a nivel local y en otros lugares como Bogotá. Si bien puede ser complejo diferenciar a los consumidores como a clientes si solo se usara solo ventas a usuarios finales, usted en el plan de marketing y ventas si hace la distinción entre clientes directos e indirectos. Por esta razón es la que se hace esta recomendación, porque se aprecia que maneja bien el canal de venta directa a consumidor final, pero aquellos clientes que son establecimientos de comercio, es recomendable estructurar mejor la forma en la que se establecen los convenios o contratos de comercialización.
2) En cuanto a los resultados esperados de la inversión, se reconoce que el plan plantea el crecimiento del 40 % en ventas, la diversificación de presentaciones y la ampliación de la capacidad productiva, por lo que la calificación otorgada fue de bueno con fortalezas; sin embargo, la valoración asignada se mantiene, toda vez que la información registrada no desarrolla con suficiente precisión los plazos, la gradualidad ni la forma de materializar dichos resultados en el tiempo. 
3) Respecto a las adecuaciones de infraestructura, se valora positivamente que el proyecto contemple acciones orientadas al cumplimiento de requerimientos sanitarios, incluyendo inscripción ante el INVIMA y Buenas Prácticas de Manufactura (BPM), aspectos pertinentes para la actividad de elaboración de panela. Sin embargo, esta consideración no modifica por sí sola la calificación integral, en tanto la evaluación pondera la coherencia global del plan y el nivel de desarrollo de cada criterio observado
4) Frente a la proyección de ventas, si bien el plan presenta cantidades mensuales proyectadas por producto y una justificación asociada al incremento de capacidad y al IPC, se ratifica la recomendación de precisar con mayor claridad el nivel actual de ventas, los periodos en que se presentan, los promedios mensuales y las temporadas de mayor o menor demanda, pues estos elementos permiten sustentar de forma más sólida los incrementos proyectados.
Finalmente, se reitera que el proyecto se encuentra estructurado de manera general y presenta fortalezas relevantes; no obstante, las recomendaciones formuladas corresponden a oportunidades de mejora identificadas durante la evaluación. Pero al tratarse de un proyecto de fortalecimiento individual, existen ítems que por su naturaleza no son objeto de calificación, situación que incide en el puntaje final obtenido. 
Concepto:
Revisado el plan de negocios y la observación presentada, se encuentra que el concepto emitido es acorde con la información registrada inicialmente en el plan y con los criterios aplicados en la evaluación.
</t>
  </si>
  <si>
    <t xml:space="preserve">Cordial saludo equipo evaluador, En relación a la evaluación obtenida, presento las siguientes observaciones sobre el informe. Observación: Falta de datos locales sobre la demanda y debilidad en la ventaja competitiva.  El proyecto sí presenta una segmentación detallada basada en el CIIU 4711 (Comercio al por menor en establecimientos no especializados), identificando directamente a los micro-negocios (tiendas de barrio y mini-mercados) de San Miguel de Sema y municipios aledaños como clientes clave.  El evaluador indica que los diferenciales no son verificables. Sin embargo, el proyecto especifica el uso de telas con certificaciones ambientales (OEKO-TEX) y la técnica de personalización mediante DTF y sublimación, atributos técnicos que son estándar de calidad verificable en la industria manufacturera y que superan la oferta artesanal básica.  Observación: Inconsistencia en la capacidad instalada frente a las proyecciones de los años 3 a 5.  El plan de producción detalla el uso de maquinaria industrial (recta, fileteadora, bordadora) con capacidades nominales que permiten absorber el crecimiento proyectado mediante la optimización de los tiempos de ciclo descritos en el flujo del proceso (abastecimiento, corte, confección, acabado).  El proyecto contempla una estructura de costos que permite la sostenibilidad operativa. La capacidad instalada inicial fue calculada con un margen de ociosidad en los años 1 y 2, diseñada precisamente para soportar el escalamiento natural de los años posteriores sin requerir inversiones disruptivas inmediatas.  Observación: Revisión de la figura de persona natural con establecimiento de comercio Esta figura corresponde a la etapa en la que se encuentra la empresa, es la adecuada por el tamaño actual y la proyección con la inversión de los recursos de Fondo emprender. Observación: Subestimación de costos y falta de coherencia en la contratación de personal (operario por 6 meses/honorarios).  La asignación de $1.200.000 para el operario debe entenderse bajo la modalidad de vinculación proporcional al volumen de producción inicial. El proyecto busca la eficiencia financiera en la etapa de arranque, ajustando la carga prestacional a la realidad productiva del taller en sus primeros meses.  Agradeciendo su atención. Luz Nancy Alvarez Castaño </t>
  </si>
  <si>
    <t xml:space="preserve">ID Proyecto: 113918. 
Nombre del proyecto: BOLSAS ECOLOGICAS EL OASIS. 
Convocatoria: 154 - 1C / Emprendimiento Femenino.
Criterio observado: Componente comercial, componente legal y componente financiero.
Observación del postulante: El postulante manifiesta inconformidad frente a las observaciones realizadas en el componente comercial, especialmente en lo relacionado con la información de demanda local, la diferenciación de los productos y la capacidad instalada frente a las proyecciones. Asimismo, presenta observaciones frente al componente legal, indicando que los trámites fueron contemplados, y frente al componente financiero, particularmente sobre la capacidad productiva proyectada y la contratación del personal.
Respuesta del evaluador: 
Apreciada emprendedora. Revisada la observación presentada y contrastada con la información contenida en el plan de negocios y en el concepto de evaluación, se ratifica la valoración del componente comercial, el cual fue calificado como bueno con fortalezas. Las anotaciones realizadas corresponden a oportunidades de mejora en la solides de la propuesta, y no desconocen los avances de la propuesta. En efecto, el plan identifica consumidores y compradores en municipios de Boyacá y Cundinamarca, así como comercios minoristas como minimercados, tiendas y graneros; no obstante, la recomendación sobre la demanda local se mantiene, dado que la propuesta puede fortalecerse con datos cuantitativos específicos sobre consumo de plásticos, impactos ambientales y adopción de alternativas reutilizables en el territorio objetivo.
Respecto a la diferenciación, se aclara que la observación no desconoce el uso de materiales sostenibles ni las técnicas de personalización planteadas, como sublimación y DTF; lo señalado corresponde a la necesidad de evidenciar con mayor claridad que dichos atributos son verificables y valorados por los clientes finales al momento de decidir la compra frente a la competencia. El concepto inicial ya reconoce que el proyecto presenta líneas de producto diferenciadas y una propuesta orientada a bolsas reutilizables, personalizadas y con enfoque ambiental, pero también identifica que la ventaja competitiva debe sustentarse con mayor objetividad. 
En cuanto al componente legal, se ratifica la calificación otorgada, dado que el plan contempla trámites básicos para la puesta en marcha, entre ellos inscripción en Cámara de Comercio, actualización del RUT, permiso de uso de suelo, afiliación a seguridad social, plan de manejo de residuos sólidos y permiso de bomberos. Sin embargo, se mantiene la recomendación de ampliar la explicación de los trámites, precisar los casos en los que aparecen valores en cero, indicando si corresponden a trámites gratuitos o a información pendiente. En cuanto a lo de revisar la figura jurídica más adecuada para la operación, es una recomendación y no tuvo incidencia negativa adicional en el puntaje, pues se formuló como una orientación de mejora frente a la formalización y operación del negocio. 
Frente al componente financiero, se ratifica la observación relacionada con la coherencia entre la capacidad instalada y las proyecciones de ventas. En el plan se registra una capacidad mensual de 4 unidades para el producto 1, 4 unidades para el producto 2 y 9 unidades para el producto 3, mientras que las proyecciones de los años 3 a 5 plantean incrementos que superan esa capacidad mensual, especialmente al pasar a 5, 6 y 7 unidades mensuales en los productos 1 y 2, y a 10, 11 y 12 unidades mensuales en el producto 3. Por tanto, la observación se mantiene, ya que la proyección debe sustentarse en la capacidad instalada efectivamente descrita en el proceso técnico. En este aspecto, se recomienda profundizar en la explicación de los planes de expansión para tener un soporte adecuado, y que esto se vea reflejado en el modelo financiero, ya que inversiones futuras tienen impacto en los resultados financieros entregados en la evaluación. 
En relación con la contratación del personal, se mantiene la observación sobre la necesidad de aclarar la disponibilidad del equipo de trabajo durante todo el primer año, dado que el plan registra a la administradora por 9 meses, al contador por 6 meses y al operario por 6 meses, pese a que las ventas y la operación planteada requieren personal suficiente para garantizar la producción y funcionamiento del negocio durante los 12 meses. Además, las funciones descritas para la administradora no precisan cómo se cubriría la labor operativa en los meses en que no se contempla contratación del operario, quien aparece vinculado al proceso de elaboración de los productos.
Conforme a los lineamientos aplicables del Fondo Emprender, el equipo de trabajo y los recursos solicitados deben corresponder a los mínimos requeridos para la correcta operación de la iniciativa, no únicamente a los meses financiados o solicitados al Fondo. Igualmente, los gastos, costos, necesidades y requerimientos deben guardar coherencia con la capacidad productiva, las ventas proyectadas y la operación real del negocio. 
Concepto: Revisado el plan de negocios y la observación presentada, se encuentra que el concepto emitido es acorde con la información inicialmente registrada y evaluada. Se mantienen las observaciones de fondo sobre demanda local, diferenciadores verificables, explicación de trámites legales, coherencia entre capacidad instalada y ventas proyectadas, y suficiencia del equipo de trabajo para la operación durante el primer año.
Efecto: Se ratifica el concepto y el puntaje final del proyecto.
</t>
  </si>
  <si>
    <t>El plan de inversiones se ha priorizado según la Sección 4 (Descripción del Proyecto), enfocándose exclusivamente en activos que garantizan el cumplimiento y la competitividad inmediata en Cali. Esto se respalda con las metas comerciales de la Sección 1, donde se proyecta captar entre el 0.5% y 1% del mercado potencial, basándose en la frecuencia de compra mensual detectada en el perfil del cliente. Finalmente, el impacto del proyecto está cuantificado mediante la generación de 4 empleos directos con enfoque de inclusión femenina (descrito en la Propuesta de Valor) y el compromiso ambiental del 100% en el uso de empaques ecológicos detallado en la Sección 6 (Actividad de Entrega), consolidando a Zona Creativa como una iniciativa sólida, coherente y de alto impacto regional.Justificación Técnica y Plan de Mejora Integral: Zona Creativa 1. Coherencia entre Mano de Obra, Equipo y Costos Se aclara que la estructura de costos de Zona Creativa integra la nómina necesaria para soportar los 4 empleos directos proyectados, cuya labor es fundamental para ejecutar el proceso técnico detallado en la Sección 6. Mientras la Gerente lidera la estrategia, la operatividad de cargos como el de Colaborador (especialistas en soldadura, ensamble y personalización) es la que permite transformar los insumos en los 16 avisos y 24 docenas de productos mensuales que componen nuestra capacidad instalada. Esta alineación garantiza que cada minuto de mano de obra técnica esté debidamente financiado y reflejado en el flujo de caja.  2. Justificación Técnica de Inversión: Plotter DTF La adquisición del Plotter DTF no es una inversión opcional, sino el motor de productividad de la Sección 5 (Línea de Estampados y Personalizados). Su impacto es directo en:  Costos y Tiempos: Reduce el tiempo de personalización (actualmente de 30 min) y elimina la dependencia de terceros, bajando el costo unitario de producción.  Calidad Exigida: Responde a la Cualidad del Cliente (Sección 1) que busca durabilidad y detalle en pedidos por docena.  Capacidad Operativa: Sin este equipo, la meta de entregar 12 unidades por pedido en tiempos ágiles sería inviable bajo procesos manuales, asegurando así el cumplimiento que nos diferencia de la competencia.  3. Priorización de Inversiones Iniciales El plan de inversión presentado se concentra estrictamente en activos esenciales para la fase de arranque, según lo expuesto en la Sección 4 (Descripción del Proyecto). Se han priorizado equipos de impresión y ensamble que permiten resolver el dolor del cliente: la falta de agencias confiables en tiempos de entrega. Las inversiones destinadas a expansión de gran escala han sido programadas para etapas posteriores, asegurando que los recursos del Fondo Emprender se utilicen para consolidar la operación básica y alcanzar el punto de equilibrio en el primer año.  4. Fortalecimiento de Estrategia de Canales y Metas Nuestra estrategia comercial se basa en la captación del 0.5% al 1% de las 20,000 microempresas de Cali (Sección 1), lo que representa entre 75 y 150 clientes anuales. La meta operativa es asegurar contratos de periodicidad mensual (ejemplo: Evolution Exportadora), garantizando una estabilidad en ventas con un crecimiento proyectado del 20% al 30%. Los canales directos y digitales actuarán como puentes para convertir el interés de estas empresas en pedidos recurrentes de material POP y avisos.  5. Indicadores Cuantificables de Impacto Para asegurar el seguimiento y la sostenibilidad del proyecto, se definen los siguientes indicadores basados en la Propuesta de Valor:  Social: Generación de 4 empleos directos, con una meta de 75% de participación femenina, impulsando la inclusión laboral mencionada en la Sección 4.  Ambiental: Cumplimiento del 100% en el uso de empaques ecológicos y reutilizables (Sección 6), reduciendo la huella de carbono del negocio.  Económico: Incremento promedio del 25% en la visibilidad comercial de nuestros clientes mediante la implementación de sus estrategias publicitarias.</t>
  </si>
  <si>
    <t>ID Proyecto: 113926
Nombre del proyecto: ZONA CREATIVA AGENCIA DE PUBLICIDAD
Convocatoria: 154 - 1C / Emprendimiento Femenino
Criterio observado: Respuesta y ampliación de información frente a las recomendaciones realizadas en el informe de evaluación.
OObservación del postulante:
El postulante presenta información adicional y aclaraciones relacionadas con las recomendaciones realizadas en el informe de evaluación, principalmente frente a la estrategia comercial, la operación técnica, la inversión en maquinaria, la organización del equipo de trabajo y los indicadores de impacto.
Resumen de la observación del postulante:
La observación se orienta a complementar o ampliar aspectos señalados como oportunidades de mejora en el informe de evaluación, con el propósito de que sean considerados dentro de la revisión del concepto emitido.
Respuesta del evaluador:
Al contrastar la observación presentada con el plan de negocios y el informe de evaluación, se evidencia que varios de los aspectos señalados por el postulante sí se encuentran mencionados en el plan y fueron tenidos en cuenta en la evaluación inicial. Por esta razón, el informe reconoció fortalezas en la estructura comercial, la existencia de avances reales, la pertinencia de la iniciativa y la coherencia general del modelo de negocio, lo cual sustentó el concepto de viabilidad otorgado. Sin embargo, las recomendaciones formuladas no se hicieron por ausencia total de información, sino porque algunos aspectos requerían mayor precisión, trazabilidad y cuantificación. 
Se ratifica el concepto emitido, toda vez que la observación presentada por el postulante responde principalmente a recomendaciones formuladas durante la evaluación, las cuales implican ajustes, precisiones o complementaciones al plan de negocios. En el informe se recomendaron, entre otros aspectos, organizar la información del equipo de trabajo, ampliar la justificación técnica del plotter DTF, fortalecer las metas comerciales e incorporar indicadores cuantificables de impacto.
Si bien la información presentada por el postulante amplía la explicación sobre dichos aspectos, esta corresponde a mejoras o complementaciones posteriores frente a las recomendaciones emitidas y no desvirtúa los hallazgos identificados en la evaluación inicial. En este sentido, la etapa de observaciones permite revisar la coherencia del concepto emitido frente al contenido evaluado, pero no constituye una fase para modificar, complementar o subsanar el plan de negocios con información posterior al proceso de evaluación.
Por lo anterior, se mantiene la valoración inicial, dado que las recomendaciones consignadas en el informe fueron formuladas como resultado de la revisión técnica, comercial, legal, financiera y de impacto del plan presentado. En consecuencia, la observación se considera válida como aclaración, pero no modifica el concepto ni el puntaje asignado.
Concepto:
Revisado nuevamente el plan de negocios, la observación presentada y el informe de evaluación, se encuentra que el concepto emitido es acorde con la información registrada inicialmente en el plan. La observación amplía y reafirma aspectos ya considerados en la evaluación, especialmente avances comerciales, técnicos y de impacto; sin embargo, no aporta elementos suficientes que subsanen plenamente las debilidades identificadas en metas comerciales, precisión metodológica de la capacidad operativa, requisitos legales sectoriales, coherencia entre equipo de trabajo y costos, ni cuantificación de indicadores de impacto.
Efecto:
Se ratifica el concepto de evaluación VIABLE y se mantiene el puntaje de 72,22.</t>
  </si>
  <si>
    <t>De manera atenta presentamos observaciones técnicas frente al resultado de evaluación emitido para el proyecto CARNES EL REY, el cual obtuvo concepto VIABLE con puntaje de 79,39 puntos. La presente solicitud tiene como finalidad exponer elementos objetivos que evidencian la consistencia, madurez y fortalecimiento progresivo del modelo de negocio, solicitando respetuosamente reconsiderar el puntaje asignado.  El proyecto ha sido formulado y reformulado en tres(3) diferentes convocatorias, incorporando de manera rigurosa cada una de las observaciones realizadas por los evaluadores anteriores, demostrando un proceso continuo de mejora técnica, financiera, operativa y comercial, en la primera oportunidad con puntaje superior a 80 sin lograr recursos.  1. EVOLUCIÓN TÉCNICA Y MADUREZ DEL PROYECTO  En la evaluación correspondiente a la Convocatoria 133, el proyecto fue considerado NO VIABLE debido principalmente a debilidades relacionadas con:  Falta de precisión en capacidad instalada. Insuficiente sustento financiero. Débil estructuración legal. Ausencia de indicadores de impacto. Falencias en costos operativos y normativos.  Frente a dichas observaciones, en la Convocatoria 154 el proyecto evidencia mejoras sustanciales reconocidas por el mismo informe evaluador, entre ellas:  Mayor claridad del mercado local. Coherencia técnica de la infraestructura. Cumplimiento normativo. Fortalecimiento financiero. Inclusión de trazabilidad sanitaria. Organización operativa estructurada. Validación de oportunidad comercial en Montería.  Esto demuestra objetivamente que las recomendaciones técnicas sí fueron atendidas y aplicadas de manera efectiva.  2. FORTALECIMIENTO DEL COMPONENTE COMERCIAL  El informe actual reconoce expresamente que:  “En CARNES EL REY se nota un conocimiento profundo del mercado local de Montería…”  Asimismo, el proyecto presenta:  Segmentación clara de clientes. Caracterización detallada del consumidor. Identificación de hábitos de compra. Competencia analizada técnicamente. Propuesta de valor diferenciada. Estrategia basada en trazabilidad, frescura y atención personalizada.  El propio evaluador reconoce que el componente comercial es “sólido en diagnóstico del mercado y del cliente”.  Por tanto, la observación relacionada con promoción y marketing corresponde más a una oportunidad de fortalecimiento operativo que a una debilidad estructural del modelo de negocio, especialmente considerando que el proyecto está dirigido a un mercado de consumo recurrente y de proximidad territorial, donde la fidelización y el voz a voz tienen alta efectividad comercial.  3. COHERENCIA TÉCNICA Y CAPACIDAD INSTALADA  El informe técnico reconoce expresamente que:  “El componente técnico está bien orientado para procesamiento y comercialización cárnica…”  Adicionalmente, el proyecto presenta:  Definición detallada del proceso operativo. Trazabilidad del producto. Control sanitario. Manejo de cadena de frío. Equipamiento coherente con actividad económica. Procedimientos de almacenamiento, desposte, acondicionamiento y comercialización claramente documentados.  La observación sobre “capacidad ociosa” debe analizarse desde una perspectiva de sostenibilidad y escalabilidad empresarial, toda vez que el proyecto plantea una estructura instalada con capacidad de crecimiento progresivo, evitando futuras limitaciones operativas y permitiendo responder a incrementos de demanda sin generar sobrecostos posteriores en ampliaciones.  En este sentido, la capacidad instalada no representa una incoherencia técnica sino una visión preventiva de crecimiento y sostenibilidad operacional.  4. FORTALEZA FINANCIERA Y RENTABILIDAD DEL PROYECTO  El informe de evaluación reconoce expresamente que:  El proyecto cumple topes normativos. La estructura de inversión es razonable. Los indicadores financieros generan valor. Existe coherencia operativa. La TIR del 21% es adecuada para el sector.  Resulta importante destacar que en evaluaciones anteriores las principales debilidades financieras estaban relacionadas con ausencia de soportes y costos omitidos.  En la presente versión dichas observaciones fueron corregidas, lo cual permitió que el proyecto alcanzara concepto VIABLE.  Por tanto, técnicamente se evidencia un fortalecimiento financiero sustancial que debería reflejar una mejora proporcional en la calificación general del proyecto.  5. FORTALECIMIENTO LEGAL Y SANITARIO  El proyecto incorporó:  Consideraciones sanitarias. Trazabilidad de proveedores autorizados. Gestión documental. Cumplimiento normativo aplicable al sector cárnico. Uso de figura jurídica adecuada. Preparación para concepto sanitario y uso de suelo.  Aspectos que anteriormente constituían debilidades críticas fueron fortalecidos satisfactoriamente.  6. CONSISTENCIA ENTRE EVOLUCIÓN DEL PROYECTO Y RESULTADO ACTUAL  Resulta técnicamente relevante que:  El proyecto inicialmente obtuvo 85,27 puntos en evaluación viable de convocatoria anterior. Posteriormente fue reformulado y fortalecido. Las observaciones históricas fueron atendidas. Actualmente el proyecto presenta mayor estructuración técnica, financiera y operativa. El concepto actual continúa siendo VIABLE.  Bajo este contexto, llama la atención que una iniciativa que evidencia mejoras objetivas y madurez empresarial obtenga una calificación inferior frente a versiones anteriores menos robustas.  Esto permite considerar razonablemente la posibilidad de una revisión técnica del puntaje asignado, especialmente en componentes donde el propio informe reconoce fortalezas significativas.  7. SOLICITUD  Con fundamento en los argumentos anteriormente expuestos, solicitamos respetuosamente:  Revisar nuevamente la ponderación asignada a los componentes comercial, técnico y financiero del proyecto CARNES EL REY. Considerar la evolución histórica positiva del proyecto y el cumplimiento efectivo de las observaciones formuladas en convocatorias anteriores. Valorar el fortalecimiento integral alcanzado en: trazabilidad sanitaria, estructuración operativa, coherencia financiera, validación comercial, sostenibilidad técnica, y capacidad de crecimiento empresarial. Reconsiderar el puntaje final otorgado, teniendo en cuenta que el proyecto evidencia una madurez superior respecto a versiones previamente evaluadas favorablemente.  Finalmente, reiteramos que la emprendedora ha demostrado compromiso, mejora continua y capacidad de adaptación técnica frente a cada observación realizada, consolidando un proyecto con alto potencial de sostenibilidad, generación de empleo y fortalecimiento económico regional para el municipio de Montería.</t>
  </si>
  <si>
    <t xml:space="preserve">Bogotá D.C., 18 de mayo de 2026
Señores
CARMEN SOFIA CORONADO HERNANDEZ
Representante Legal - Proyecto CARNES EL REY (ID 113954)
Montería, Córdoba
Ref: Respuesta a observaciones del informe de evaluación.
Proceso: Convocatoria Nacional No. 154 - Emprendimiento Femenino
Respetados señores,
De manera atenta, y en atención a las observaciones presentadas por ustedes dentro del traslado del informe de evaluación del proceso de la referencia, procedemos a dar respuesta en los siguientes términos:
1. RESUMEN DE LA OBSERVACIÓN
El proponente manifiesta su inconformidad con la calificación de 79,39 puntos asignada al proyecto CARNES EL REY, argumentando que la iniciativa presenta una madurez técnica, comercial y financiera superior fruto de su reformulación en tres convocatorias consecutivas. Con base en esto, señala que en un proceso anterior obtuvo una puntuación de 85,27 puntos y solicita respetuosamente reconsiderar y aumentar la ponderación de los componentes técnico, comercial y financiero.
2. ANÁLISIS TÉCNICO Y JURÍDICO DE LA ENTIDAD / COMITÉ EVALUADOR
Este Comité Evaluador, en uso de sus facultades legales y estatutarias, y bajo el amparo del estricto rigor regulatorio que rige al Fondo Emprender, se permite esgrimir las siguientes consideraciones fácticas y normativas:
•Principio de Independencia y Autonomía de las Convocatorias: Cada proceso de selección pública y postulación ante el Fondo Emprender es autónomo, independiente, cerrado y preclusivo. Las evaluaciones, puntuaciones o conceptos de viabilidad emitidos en convocatorias anteriores (como la Convocatoria 133 o procesos del año 2024 y 2025) no constituyen derechos adquiridos, precedentes vinculantes ni obligan legalmente los resultados del presente corte. Los Términos de Referencia de la Convocatoria Nacional No. 154 son la ley del proceso y exigen evaluar de manera fría y objetiva el contenido explícito cargado en la herramienta del plan de negocios actual. 
•Inconsistencias Críticas en el Componente Comercial: En el ítem de La Competencia (calificación de 3,33), el proponente omitió un análisis de la participación de mercado y de las estrategias de reacción de los competidores directos frente al nuevo entrante. Adicionalmente, en el ítem de Canales (calificación de 2,66), se evidenció una profunda incoherencia técnica en la formulación: el plan de negocio proyecta una meta de ventas para el primer año de $219.420.000, pero asigna un presupuesto publicitario anual de tan solo $600.000. Financieramente, dicha asignación es insuficiente para alcanzar el volumen de captación y rotación comercial pretendido en el municipio de Montería, vulnerando el criterio de coherencia de la propuesta. 
•Deficiencias Operativas en el Componente Técnico: Respecto al Proceso Técnico (calificación de 3), el Comité Evaluador constató una sobrecapacidad instalada severa y mal dimensionada. El proyecto estructuralmente plantea una capacidad máxima de producción de 13.936 kg/mes frente a una meta de ventas de apenas 645 kg/mes, lo que deriva en un 95% de capacidad ociosa. La justificación del proponente que asocia esto a una "visión preventiva" carece de sustento técnico-económico para un capital semilla de baja escala; contractualmente representa una ineficiencia severa en la asignación de activos fijos. El Fondo Emprender se rige por el principio de Eficiencia, el cual exige el uso óptimo y oportuno de los recursos materiales y humanos, minimizando costos improductivos. Asimismo, el ítem de Productos o Servicios carece de estándares de rendimiento por canal, limitando su idoneidad técnica. 
•Subestimación en el Componente de Costos Financieros: En el ítem de Costos y Gastos (calificación de 3,66), el Comité Técnico identificó que el costo de mantenimiento de los equipos industriales solicitados (vitrina exhibidora, empacadora al vacío y congelador horizontal) fue subestimado en $20.000/mes. Este valor es irreal e insuficiente para garantizar la vida útil y la preservación fitosanitaria de activos valorados globalmente en la solicitud fáctica, afectando directamente el análisis de rentabilidad y sostenibilidad real frente al riesgo del negocio. 
•Metodología de Normalización Estadística: Según el numeral 7.1.1 de los Términos de Referencia de la Convocatoria No. 154, la puntuación definitiva entre 0 y 100 puntos no corresponde a una sumatoria aritmética simple. El procedimiento estadístico realiza un relacionamiento correlacional de variables. Por tanto, las debilidades y las desconexiones detectadas entre la capacidad productiva ociosa, los presupuestos comerciales insuficientes y la subestimación de costos operativos restan solidez integral al modelo, impactando matemáticamente la calificación final del proyecto. 
3. DECISIÓN
Por lo expuesto, SE RECHAZA la observación presentada por el proponente y el Comité Evaluador SE MANTIENE en su evaluación inicial y en el puntaje asignado de 79,39 puntos para el proyecto CARNES EL REY. Las falencias en el dimensionamiento técnico, la insuficiencia del presupuesto publicitario y la subestimación de costos de mantenimiento se encuentran plenamente demostradas bajo los hechos fríos de la propuesta frente a las reglas innegociables de la Convocatoria No. 154 de la vigencia 2026. 
Cordialmente,
Comité Evaluador
Fondo Emprender 
Servicio Nacional de Aprendizaje (SENA) 
</t>
  </si>
  <si>
    <t xml:space="preserve">Agradecemos el concepto VIABLE asignado al plan de negocios. Con base en la evidencia documental ya contenida en el proyecto, presentamos respetuosamente las siguientes precisiones técnicas para solicitar reconsideración del puntaje. 1. Estacionalidad del mercado turístico (Componente Comercial). La estacionalidad está identificada y mitigada documentalmente. El Bloque 1 (fila 74) define tres subsegmentos de demanda, incluyendo población local permanente —mujeres 30-55 años con compra mensual y jóvenes 18-30 años—; el Bloque 9 (fila 247) modela explícitamente la caída del 18%-25% en febrero y julio; y el Bloque 16-Social (fila 529) prevé expansión geográfica a Pitalito (130.000 hab.) y Neiva desde el Año 2. La dependencia turística no es estructural sino transitoria al Año 1. 2. Escalamiento productivo bajo control sanitario (Componente Técnico). El proyecto sustenta la solidez del escalamiento con: procesos estandarizados conforme Resolución 2674/2013 con controles fisicoquímicos en cada etapa —pH, °Brix, densidad— (filas 141-184); inversión en cuarto frío 16m² certificado INVIMA (fila 437), chiller 300L/h (fila 436) y laboratorio con phímetro, refractómetro y densímetro (fila 442); y supervisión profesional por Ingeniera Química con 7-8 años de experiencia en fermentación (fila 498). El riesgo señalado se encuentra mitigado mediante equipamiento, protocolos y liderazgo técnico verificable. 3. Coherencia entre capacidad productiva y proyección de ventas (Componente Financiero). La verificación aritmética de los datos del Bloque 9 demuestra que el Año 2 opera al 90,9% de la capacidad instalada declarada de 3.192 botellas/mes —sin superarla—. Adicionalmente, el proyecto declara expresamente en el Bloque 14-Avances Técnico (fila 498) y en el Bloque 16-Ambiental (fila 528) una capacidad ampliada de 6.384 botellas/mes, derivada del uso pleno de la embotelladora de 240 bot/h (fila 440), de las dos líneas de marmitas (fila 434) y de la implementación de segundo turno. Esta ampliación, ya sustentada en el documento, absorbe la proyección de ventas de los Años 3 a 5 con holgura operativa. 4. Prima artesanal y disposición de pago (Componente Financiero). La prima artesanal del 3,5% no se aplica al precio base, sino que forma parte del incremento interanual del 9% (5,5% IPC proyectado + 3,5% prima), conforme se detalla en el Bloque 9 (fila 247). Los precios base —guarapo $15.000, chicha $18.000, vino $20.000 por botella de 500ml— están validados por: (i) trayectoria comercial de 7-8 años de la representante con clientes recurrentes (fila 500); (ii) encuesta propia a 8 establecimientos en enero 2026 con 87,5% de interés a estos precios (fila 247); (iii) margen de reventa B2B del operador turístico entre 67% y 75%, superior al de bebidas industriales (fila 68); y (iv) IPP de manufactura de alimentos DANE 2024 en 6,2%, lo que hace conservador el incremento del 9%. La disposición de pago está soportada con evidencia primaria y secundaria. 5. Cronograma para registros INVIMA y demás permisos (Componente Legal). El Plan Operativo (Bloque 15, fila 512) contiene cronograma mensual de desembolsos para Permisos, licencias y registros durante los Meses 1 a 3 por $4.950.000 ($1.950.000 + $1.000.000 + $2.000.000). El Bloque 7 (fila 212) detalla los requisitos del Registro Sanitario INVIMA conforme Decreto 1686/2012: ficha técnica por producto, análisis de laboratorio certificado, concepto sanitario favorable, RUT y Cámara de Comercio. La justificación de ventas (fila 247) declara los Meses 1-3 como improductivos por adecuaciones e INVIMA, integrando el cronograma con la ruta operativa y la proyección financiera. 6. Condiciones del lote en vereda La Estrella (Componente Legal/Técnico). El proyecto identifica con precisión: aportante del lote — socia Yeny Viviana Ortiz Pérez, CC 1.075.239.222 (filas 114 y 496); servicios públicos disponibles —energía eléctrica y agua— (fila 498); adecuaciones técnicas requeridas para cumplimiento INVIMA —pisos epóxicos 120m², red eléctrica trifásica, red hidráulica con biodigestor, ventilación, baños/vestieres y cerco perimetral— (filas 461-467); y trámite expreso del Certificado de Uso del Suelo conforme Ley 388/1997-POT ante Planeación Municipal de San Agustín (Bloque 7, fila 209). Las condiciones del lote están técnica y jurídicamente identificadas en el documento. Solicitud de reconsideración. Cada uno de los seis aspectos relacionados cuenta con soporte verificable en los Bloques 1, 6, 7, 9, 14, 15 y 16 del plan de negocios original. Solicitamos respetuosamente la revisión del puntaje asignado en los componentes Comercial, Técnico, Financiero y Legal. Cordialmente, Luisa Fernanda Trujillo Tabares Representante – Grupo Asociativo La Antigua | C.C. 1.110.507.156 </t>
  </si>
  <si>
    <t>"""Proyecto: 120362
Nombre del proyecto: ASOCIACIÓN EMPRESARIAL FC INDUSTRIALES
Convocatoria: 153 - 1C / Multisectorial
Criterio observado: Observación relacionada con el riesgo de liquidez inicial derivado de la ejecución presupuestal y del inicio de ventas proyectado a partir del cuarto mes, así como con la lectura de la estrategia de comunicación y promoción del proyecto. 
Observación del postulante:
El postulante manifiesta que la proyección de ingresos a partir del cuarto mes responde al periodo preoperativo previsto para la puesta en marcha del proyecto y que, adicionalmente, el grupo asociativo cuenta con trayectoria comercial, ventas anuales aproximadas de $400.000.000 COP, excedentes reinvertidos y capacidad operativa suficiente para soportar el arranque. Señala igualmente que las acciones comerciales no se concentran en un único periodo, sino que se desarrollan de forma transversal en el numeral de canales, por lo cual solicita reconsiderar la observación y, de ser procedente, ajustar la calificación.
Resumen de la observación del postulante:
El postulante considera que la observación formulada sobre liquidez inicial y ejecución comercial parte de una interpretación parcial del proyecto, dado que existen antecedentes de operación, dinámica comercial activa y experiencia organizativa que, a su juicio, reducen el riesgo advertido y respaldan la sostenibilidad de la iniciativa.
Respuesta del evaluador:
Revisada la observación presentada, se mantiene la evaluación inicialmente emitida. Las precisiones expuestas por el postulante constituyen información complementaria sobre la trayectoria operativa y comercial del grupo asociativo; no obstante, conforme a los lineamientos metodológicos del Fondo Emprender, la etapa de evaluación verifica la coherencia técnica, financiera y operativa de la información registrada en el plan de negocios, y dicha valoración debe sustentarse en información explícita, coherente y verificable dentro del documento evaluado.
En ese sentido, las aclaraciones sobre ventas previas, excedentes reinvertidos y ejecución transversal de acciones comerciales no desvirtúan la observación formulada frente a la necesidad de mantener plena consistencia entre la programación presupuestal, el inicio de ingresos, la estructura financiera y el soporte narrativo del modelo dentro del plan presentado. Por lo anterior, la observación no da lugar a modificación del puntaje ni del concepto previamente emitido.
Concepto:
Revisada la observación del proyecto ASOCIACIÓN EMPRESARIAL FC INDUSTRIALES, se encuentra que el concepto emitido es acorde con la evaluación inicialmente realizada y, en consecuencia, se mantiene la calificación final de 89,35 y la condición de VIABLE.
Efecto:
Se ratifica el concepto y el puntaje.
""
"</t>
  </si>
  <si>
    <t>En atención al informe de evaluación emitido para el proyecto ISBEU MODA, identificado con ID 114070 dentro de la Convocatoria No. 154 “Emprendimiento Femenino” del Fondo Emprender, nos permitimos presentar respetuosamente solicitud de nueva revisión y reconsideración integral del proyecto, teniendo en cuenta los aspectos positivos evidenciados en la evaluación y el compromiso de la emprendedora con la implementación de todas las recomendaciones planteadas por el equipo evaluador.  En primer lugar, es importante resaltar que el proyecto obtuvo concepto VIABLE y una calificación favorable dentro del proceso de evaluación, evidenciando que cuenta con bases técnicas, financieras, operativas y comerciales sólidas para su ejecución y sostenibilidad. Asimismo, el informe reconoce que la iniciativa presenta coherencia en su estructura de costos, validación comercial, definición operativa y claridad en los procesos de producción y comercialización.  La iniciativa ISBEU MODA surge como un emprendimiento liderado por mujer emprendedora, alineado completamente con el objeto de la Convocatoria 154 “Emprendimiento Femenino”, orientada precisamente al fortalecimiento y financiación de iniciativas productivas lideradas por mujeres en el territorio nacional. En este sentido, el proyecto cumple con los lineamientos establecidos en los términos de referencia y responde al propósito de generación de empleo, fortalecimiento económico y desarrollo empresarial femenino.  Frente a las observaciones realizadas en el componente comercial y estratégico, la emprendedora manifiesta su disposición total para fortalecer los aspectos sugeridos, especialmente en lo relacionado con la segmentación del mercado, definición más precisa del cliente objetivo y consolidación de una propuesta de valor diferenciadora. Cabe aclarar que estos aspectos corresponden a oportunidades de mejora propias de la etapa de fortalecimiento empresarial y no afectan la viabilidad estructural del proyecto, la cual fue reconocida dentro del concepto técnico emitido.  De igual manera, se reitera el compromiso de implementar estrategias adicionales de posicionamiento, sostenibilidad y crecimiento, fortaleciendo los canales digitales, las estrategias de marca y la consolidación comercial de ISBEU MODA dentro del sector textil y de moda urbana.  Respecto al componente financiero, se tendrán en cuenta las recomendaciones relacionadas con el periodo preoperativo y el posicionamiento inicial de la marca, ajustando las proyecciones conforme al comportamiento real del mercado y manteniendo una administración responsable de los recursos solicitados al Fondo Emprender.  Asimismo, es importante destacar que el proyecto ya evidencia avances reales de validación comercial, experiencia en producción y conocimiento operativo del sector, aspectos que demuestran capacidad de ejecución y compromiso con el cumplimiento de los objetivos planteados. La evaluación también reconoce el impacto positivo de la iniciativa en términos económicos, sociales y ambientales, especialmente mediante el uso de prácticas sostenibles y la generación de oportunidades de empleo.  Por lo anterior, solicitamos respetuosamente que se realice una nueva revisión integral del proyecto ISBEU MODA, valorando no solo las oportunidades de mejora señaladas, sino también las fortalezas técnicas, operativas y financieras ampliamente reconocidas dentro del mismo informe de evaluación, así como el impacto positivo que esta iniciativa puede generar en el fortalecimiento del emprendimiento femenino y la economía creativa.  la emprendedora manifiesta su total compromiso de acatar las recomendaciones realizadas por el equipo evaluador y realizar los ajustes necesarios para garantizar la sostenibilidad, crecimiento y consolidación del proyecto en el mediano y largo plazo.</t>
  </si>
  <si>
    <t xml:space="preserve">ID Proyecto: 114070 
Nombre del proyecto: ISBEU MODA 
Convocatoria: 154 - 1C / Emprendimiento Femenino 
Criterio observado: Componente comercial, técnico, financiero e impacto.
Revisado nuevamente el plan de negocios y el informe de evaluación, se ratifica el concepto emitido. El proyecto ISBEU MODA fue evaluado con base en la información registrada en el modelo de negocio, en el cual se presenta una iniciativa dedicada al diseño, producción y comercialización de prendas femeninas y masculinas con estampados exclusivos y opciones de personalización, dirigida a consumidores interesados en prendas auténticas, modernas y diferentes a la producción masiva. 
En el componente comercial, el informe identificó que el proyecto presenta una aproximación clara al mercado de moda urbana y creativa en Bogotá, pero también señaló que el segmento definido resulta amplio y que la propuesta de valor debe fortalecerse para conectar de manera más directa la necesidad del consumidor con la diferenciación del negocio. Esta observación es coherente con lo registrado en el plan, donde se describen clientes y consumidores con rangos amplios de edad, género y características de compra, así como una propuesta basada en diseño, personalización, exclusividad y producción flexible. 
En el componente técnico, se ratifica que el proyecto cuenta con un proceso productivo estructurado, portafolio definido, uso de fichas técnicas, etapas de diseño, corte, confección, estampado, control de calidad y empaque. No obstante, el informe señaló que es necesario fortalecer la propuesta de valor técnica para que los atributos de diseño exclusivo y personalización sean percibidos como elementos realmente diferenciales y difíciles de replicar frente a marcas de producción masiva y talleres de estampado. 
En el componente financiero, el informe concluyó que la estructura es organizada y coherente, que el valor solicitado al Fondo Emprender por $73.530.960 se encuentra dentro de los rangos permitidos y que las inversiones están relacionadas con maquinaria, equipos, adecuaciones e insumos necesarios para la operación. Sin embargo, se mantiene la recomendación de considerar con mayor detalle el periodo preoperativo en los primeros meses, de acuerdo con la ejecución real del proyecto. 
En el componente de impacto, el proyecto presenta avances asociados a formalización inicial, validación comercial, uso de tintas ecológicas, prácticas sostenibles, generación de empleo y relaciones con proveedores, clientes y aliados. No obstante, se ratifica la necesidad de estructurar con mayor claridad las estrategias de crecimiento, posicionamiento, sostenibilidad y permanencia en el tiempo, de manera que el impacto económico, social y ambiental pueda mantenerse en el mediano y largo plazo. 
De acuerdo con los criterios de evaluación del Fondo Emprender, el análisis debe verificar la coherencia entre mercado objetivo, problema, canales, ventas, proceso técnico, capacidad instalada, costos, gastos, recursos solicitados, indicadores e impacto. En este sentido, la observación presentada no aporta elementos nuevos que modifiquen el resultado de la evaluación, sino que confirma la importancia de acoger las recomendaciones formuladas para una eventual nueva estructuración o reformulación del proyecto.
Concepto: Revisado el plan de negocios, se encuentra que el concepto emitido es acorde con lo identificado inicialmente en la evaluación. El proyecto conserva concepto VIABLE, con recomendaciones de mejora orientadas a precisar el segmento de mercado, fortalecer la propuesta de valor, diferenciar con mayor claridad la marca frente a otros actores, ajustar la lectura del periodo preoperativo y consolidar estrategias de sostenibilidad e impacto. 
Efecto: Se ratifica el concepto y el puntaje asignado
</t>
  </si>
  <si>
    <t xml:space="preserve">Respetados evaluadores: Por medio del presente escrito, yo, Ayda Milena Osorio Alarca, identificada con cédula de ciudadanía No. 1.017.131.255, en calidad de titular del proyecto MO Business Group (ID 114079), presento formal recurso de apelación ante la calificación de 79,01 puntos obtenida en la Convocatoria 154 – 1C de Fondo Emprender, con el propósito de solicitar una revisión integral del informe de evaluación. Esta apelación se fundamenta exclusivamente en la información registrada dentro del plan de negocios entregado en el formato oficial de la convocatoria.   I. Componente Financiero: las proyecciones están respaldadas por validación de mercado y son coherentes con el modelo El informe de evaluación señala que las proyecciones de ingresos requieren un enfoque más conservador en el ritmo de crecimiento durante el primer año, en función de la capacidad operativa real. Respetuosamente, consideramos que esta observación no refleja el contenido del plan financiero presentado ni la justificación de ventas registrada en el formato. El Numeral 9 — Justificación de la proyección de ventas — sustenta el crecimiento proyectado sobre tres bases documentadas en el formulario: primero, la validación directa del modelo con más de 400 empresas acompañadas y más de 800 asesorías realizadas, que evidencian demanda real y sostenida del mercado; segundo, la generación mensual de más de 120 contactos comerciales calificados provenientes de campañas digitales, referidos, eventos empresariales y actividades de networking; y tercero, la cuota de mercado proyectada para el Año 1, que corresponde al 9,1% del segmento B2B y al 25,4% del segmento HORECA — porcentajes que fueron calculados con base en los tamaños de mercado definidos en el Numeral 1. Las proyecciones del Año 1 parten de una base inicial de 3 clientes en el mes 1 para el servicio principal, con crecimiento gradual y sostenido. Lejos de ser un escenario agresivo, esta rampa de entrada es coherente con la demanda validada descrita en el Numeral 2, donde se documentó que el 92% de los empresarios encuestados identificaron necesidades concretas que MO Business Group resuelve directamente. El modelo financiero arroja una TIR del 35%, reconocida por el propio evaluador como coherente con el sector. La utilidad operativa crece de forma progresiva del Año 1 al Año 5, sin asumir saltos abruptos ni escenarios irreales. La estructura de costos es eficiente: no incluye materia prima ni costos de producción física, lo que es propio de un modelo de servicios basado en conocimiento, talento y herramientas digitales — exactamente como lo describe el formato. En este sentido, la capacidad operativa real del proyecto está respaldada por el Numeral 6 — Proceso técnico, que detalla herramientas, tiempos y responsables para cada servicio, y por el Numeral 14 — Avances, que describe una operación en funcionamiento con procesos estandarizados y equipo especializado. No existe una brecha entre la capacidad instalada y las metas proyectadas. Solicitamos respetuosamente que el componente financiero sea revisado reconociendo que las proyecciones presentadas están fundamentadas en validación de mercado documentada en el formato, que la TIR es atractiva y coherente con el sector, y que la estructura del modelo es sólida y sostenible.  II. Componente de Impacto: las alianzas estratégicas sí fueron declaradas en el Numeral 18 El informe recomienda fortalecer alianzas estratégicas que apoyen la sostenibilidad y crecimiento del modelo. Sin embargo, el plan de negocios registró en el Numeral 18 — Mapa de Actores los siguientes aliados institucionales, con nombre, nivel y tipo de actor: •Cámara de Comercio Colombo Francesa — Actor Internacional, Privado •Fenalco Antioquia — Actor Nacional, Público •Red de Empresas Europeas — Actor Internacional, Privado •Alcaldía de Medellín — Actor Local, Público Adicionalmente, en el Numeral 8 — Canales se declaró expresamente Networking, participación en agremiaciones como canal activo de la empresa. Y en el Numeral 14 — Avances, componente Técnico, se registró que la fundadora ha participado como conferencista y tallerista en ferias empresariales, paneles académicos y eventos de networking, fortaleciendo la visibilidad de la marca, generando confianza y abriendo oportunidades comerciales en nuevos sectores. Las alianzas estratégicas de MO Business Group incluyen, entre otras, la participación activa en los programas Emprender Mujer y Starco, que son plataformas de alto nivel del ecosistema empresarial colombiano y constituyen alianzas operativas verificables. Solicitamos que la existencia de estos actores, registrada en el Numeral 18 del formato oficial, sea considerada en la evaluación del componente de Impacto, dado que representa una red de alianzas consolidada y no una aspiración futura.  III. Componente Comercial: los diferenciadores sí están asociados a beneficios medibles en el formato El informe señala que los elementos diferenciadores pueden comunicarse de forma más concreta, asociados a beneficios medibles para el cliente. El plan de negocios presentado sí contiene esta información en múltiples numerales: En el Numeral 2 — Planteamiento del problema, se cuantificaron los problemas identificados con métricas reales: •El 92% de los empresarios encuestados afirmaron que su mayor frustración era no tener visibilidad digital relevante. •Más del 70% declararon no sentirse representados por la comunicación actual de su marca. •La validación incluyó encuestas a 120 clientes, 42 entrevistas individuales a tomadores de decisión y 5 sesiones de focus group. En el Numeral 4 — Descripción del proyecto, se nombraron explícitamente indicadores de beneficio medible para el cliente: CAC (Costo de Adquisición de Clientes), ROI (Retorno sobre la Inversión), generación de leads, fidelización y posicionamiento. En el Numeral 14 — Avances, componente Comercial, se registró que MO Business Group ha impactado más de 110 marcas y atendido más de 120 clientes, lo que constituye evidencia concreta de resultados generados para terceros. Solicitamos que esta información, consignada en los Numerales 2, 4 y 14 del formato, sea considerada como sustento de la diferenciación con beneficios medibles. Adicional para la observación del informe “Los elementos diferenciadores pueden comunicarse de forma más concreta, asociados a beneficios medibles para el cliente.” Se tiene como sustento dentro del plan de negocios que el proyecto sí establece beneficios medibles y diferenciales claros. Dentro del modelo de negocio se plantean resultados asociados al incremento de ventas, aumento de reservas y conversiones comerciales, fortalecimiento de marca, optimización de procesos internos y crecimiento de engagement digital para las empresas atendidas. Dentro del perfil de cliente y consumidor se describen resultados esperados asociados a incremento de ventas, automatización de procesos, optimización operativa, posicionamiento digital, ROI, reservas, engagement, visibilidad comercial y profesionalización de marca. Asimismo, el componente técnico describe un proceso estructurado desde el diagnóstico hasta el seguimiento y medición de resultados, lo cual demuestra que el servicio sí se encuentra orientado a indicadores y métricas de desempeño. El proyecto también integra automatización comercial, producción estratégica de contenido, consultoría personalizada, herramientas digitales y acompañamiento predictivo y consultivo. Estos elementos constituyen factores diferenciadores frente a agencias tradicionales de marketing o proveedores operativos. En consecuencia, solicitamos ajustar esta observación considerando que el proyecto sí incorpora beneficios medibles y ventajas competitivas identificables.  IV. Componente Comercial: la segmentación múltiple está fundamentada en trayectoria real El evaluador observa que el alcance comercial inicial resulta amplio, al intentar cubrir múltiples segmentos y territorios de manera simultánea. Sin embargo, el Numeral 9 — Justificación de proyección de ventas registra que el historial de clientes de MO incluye cooperativas financieras, hoteles, centros de estética y diferentes empresas del sector de servicios, lo que demuestra que la atención simultánea de segmentos no es una aspiración: es la operación real de la empresa durante más de cinco años. Adicionalmente, el Numeral 1 — Cliente sustenta la segmentación con mercados cuantificados de forma independiente por segmento: el mercado B2B con una cuota del 9,1% para el Año 1, y el sector HORECA con una cuota del 25,4% para el mismo periodo. Cada segmento tiene perfil de cliente, capacidad de compra, hábitos de consumo y tamaño de mercado documentados de forma diferenciada. La amplitud no implica dispersión de recursos: el modelo de operación remoto y digital declarado en el formato permite atender múltiples segmentos sin incrementar costos fijos de manera proporcional, como se evidencia en la estructura de costos del modelo financiero. Adicional para la observación del informe: “Se recomienda focalizar el mercado en la etapa inicial, priorizando uno o dos segmentos estratégicos que permitan concentrar el esfuerzo comercial y facilitar una entrada más efectiva.” El sustento dentro del plan de negocios es que el proyecto sí define segmentos priorizados y estratégicos desde el componente comercial. La propuesta establece como mercado objetivo principal empresas B2B y B2C con ventas superiores a $100 millones anuales, así como empresas del sector HORECA que requieren fortalecer sus procesos de posicionamiento, automatización comercial, captación de clientes y comunicación estratégica. En la sección “¿Quién es el cliente de su iniciativa?” se establecen claramente dos segmentos principales: empresas B2B y B2C con ventas superiores a $100 millones y empresas del sector HORECA. Dentro de esta misma sección se especifican variables como ubicación geográfica, capacidad de compra, frecuencia de contratación, necesidades específicas, comportamiento de consumo, tamaño de mercado, mercado objetivo y tamaño de mercado alcanzable. Asimismo, el proyecto delimita el mercado potencial, objetivo y meta, indicando que el tamaño de mercado real corresponde al 10% del mercado objetivo, lo que demuestra una proyección aterrizada y segmentada. Adicionalmente, en el perfil del consumidor se identifican tres tipos de consumidores claramente definidos: Explorador Gastronómico, Consumidor Premium y Líder Empresarial. Lo anterior evidencia que el proyecto sí cuenta con una focalización estratégica del mercado y no pretende atender indiscriminadamente todos los segmentos al mismo tiempo. Por lo anterior, solicitamos reconsiderar la observación relacionada con falta de focalización comercial, ya que el plan sí presenta segmentación y priorización de clientes.  Adicional para la observación del informe “Se requiere priorización para asegurar eficiencia en el uso de recursos.” Se tiene dentro del proyecto definida una estrategia comercial basada principalmente en canales digitales y relacionales, alineados con el comportamiento del mercado objetivo y con la naturaleza digital de los servicios ofrecidos. Dentro del documento se priorizan redes sociales, estrategias digitales, marketing de contenidos, relacionamiento empresarial, networking, acompañamiento consultivo y canales de comunicación directa. Además, el perfil de consumidor evidencia que los clientes utilizan plataformas digitales para búsqueda de proveedores y toma de decisiones, justificando técnicamente la selección de canales. El modelo comercial propuesto responde precisamente a la naturaleza digital del servicio y al comportamiento de compra del mercado objetivo. Por tanto, respetuosamente consideramos que sí existe una coherencia y priorización de canales dentro del plan formulado.  V. Componente Técnico: las cuatro unidades operativas ya están en funcionamiento El informe indica que la amplitud de servicios y el nivel de personalización propuesto implican un reto operativo, especialmente en la etapa inicial. Es necesario aclarar que las cuatro unidades operativas — MO Comunicaciones, MO Studio, MO Producciones y CEV — no se proponen como una estructura a construir: ya están operando. En el Numeral 14 — Avances, componente Técnico, se declaró que desde sus inicios se implementó un proceso sistemático de escucha activa y retroalimentación con usuarios mediante entrevistas cualitativas, sesiones de cocreación, grupos focales y encuestas de satisfacción aplicadas a más de 150 empresarios, lo que evidencia madurez operativa. En el Numeral 6 — Proceso técnico, cada unidad cuenta con actividades documentadas, tiempos definidos, herramientas nombradas (Centralize, Kommo, ManyChat, Zapier, Premiere Pro, Final Cut, Canva Pro) y responsables asignados. No se trata de un proceso hipotético sino de uno que ya se ejecuta. Solicitamos que la evaluación del componente técnico reconozca que el reto operativo señalado ya fue superado en la práctica, según consta en el Numeral 14 del formato. Adicional, la observación del informe “La amplitud de servicios y el nivel de personalización propuesto implican un reto operativo.” Si tiene sustento dentro del plan de negocio, el proyecto sí contempla escalabilidad progresiva y crecimiento controlado. La operación está diseñada para crecer de manera gradual, apoyándose inicialmente en experiencia previa verificable, herramientas digitales activas, automatización operativa y una estructura liviana que permite optimizar recursos durante la etapa temprana del negocio. En el componente financiero y operativo se establece crecimiento gradual del equipo humano, escalamiento progresivo según demanda, uso de herramientas digitales para automatización, optimización de recursos operativos y servicios estructurados por líneas estratégicas. Además, el modelo se apoya en experiencia previa verificable y clientes atendidos, situación reconocida incluso dentro del informe de evaluación. Esta experiencia reduce significativamente el riesgo operativo asociado a la puesta en marcha. El proyecto no plantea una expansión inmediata descontrolada, sino una evolución progresiva basada en demanda real y capacidad instalada. Por lo anterior, solicitamos reconsiderar la percepción de sobrecarga operativa, dado que el modelo sí contempla mecanismos de escalabilidad y control. Ahora para la observación del informe “El plan operativo puede fortalecerse en la precisión de tiempos y en la relación directa entre actividades y recursos.” Es de anotar que el plan operativo es un formato definido por la herramienta en donde se define por actividad la ejecución de los recursos, por lo tanto, esta observación no tiene fundamento.  VI. Componente Legal: la ruta de formalización sí está estructurada El informe señala que se requiere ordenar estos trámites dentro de una ruta clara de ejecución. En el Numeral 7 — Trámites legales del formato, los trámites fueron listados en el siguiente orden secuencial: •Constitución como S.A.S. ante Cámara de Comercio — 15 días, $900.000 (trámite previo al inicio de operaciones) •Inscripción en el RUT ante la DIAN — 1 día, $0 (trámite previo) •Afiliación al Sistema de Seguridad Social y ARL — 3 días, $0 (trámite previo) •Permiso de uso de suelos y certificado de tradición — 15 días, $60.000 (trámite previo) •Cumplimiento de Ley 679 de 2001, Ley 1801 de 2016 y Ley 1581 de 2012 — permanente (obligación continua) Adicionalmente, en el Numeral 14 — Avances, componente Legal, se declaró que la emprendedora ya se encuentra registrada ante la Cámara de Comercio de Medellín, tiene marcas registradas ante la Superintendencia de Industria y Comercio, y cuenta con el conocimiento completo del proceso de constitución de la S.A.S. Esto reduce significativamente el riesgo legal del proyecto. El componente legal sí identifica requisitos tributarios, mercantiles, de seguridad social, protección de datos y formalización empresarial. Asimismo, el informe reconoce expresamente que el proyecto evidencia comprensión adecuada del entorno legal y que no presenta riesgos críticos. Dado que el proyecto corresponde a un modelo de servicios digitales y consultoría, los requisitos regulatorios son considerablemente menos complejos que los asociados a sectores industriales o manufactureros. Por ello, consideramos que el componente legal sí cumple con el nivel de desarrollo requerido para esta etapa de formulación.  VII. Petición concreta Con base en los argumentos expuestos, todos sustentados en información registrada en el plan de negocios entregado en el formato oficial de la Convocatoria 154 – 1C, solicitamos respetuosamente al equipo evaluador: •Revisar el componente financiero reconociendo que las proyecciones del Año 1 ($179.000.000) son conservadoras frente al historial de ventas declarado en los Numerales 9 y 14 del formato. •Reconocer las alianzas estratégicas registradas en el Numeral 18 — Mapa de Actores como evidencia de red institucional consolidada, no como meta pendiente. •Considerar los diferenciadores con beneficios medibles documentados en los Numerales 2 y 4, y la trayectoria de resultados del Numeral 14. •Valorar que la segmentación múltiple está respaldada por un historial de operación de más de cinco años, declarado en el Numeral 9. •Reconocer que el componente técnico refleja una operación en curso y no una propuesta teórica, conforme al Numeral 14. •Asignar una calificación revisada que refleje el contenido real del plan de negocios y permita a MO Business Group acceder al capital de $73.527.200, con el que se generarán los empleos comprometidos y se potenciará el crecimiento de un proyecto que ya ha demostrado viabilidad en el mercado.  Agradecemos sinceramente la atención para revisar este recurso. MO Business Group es un proyecto con fundamentos reales, trayectoria verificable y una propuesta de valor diferenciada que ha sido construida con esfuerzo propio y respaldada por el mercado. Este fondo representa la oportunidad de escalar lo que ya funciona, de manera responsable y con impacto medible. </t>
  </si>
  <si>
    <t>Proyecto: ID: 114079
Nombre del proyecto: MO BUSINESS GROUP
Convocatoria: 154 – 1C Emprendimiento Femenino
Criterio observado
Comercial – Técnico – Financiero – Impacto – Legal
Observación del postulante
La postulante solicita la revisión integral del informe de evaluación, argumentando que el plan de negocios sí contiene y sustenta adecuadamente las proyecciones financieras, la capacidad operativa, las alianzas estratégicas, los diferenciadores con beneficios medibles, la segmentación comercial, la madurez técnica del modelo y la ruta legal de formalización, todos ellos registrados en el formato oficial de la convocatoria.
Resumen de la observación
El recurso de apelación plantea que varias observaciones consignadas en el informe de evaluación corresponden a aspectos ya desarrollados y documentados en el plan de negocios, por lo que solicita reconsiderar dichas observaciones y ajustar el puntaje obtenido.
Respuesta del evaluador
Una vez revisada la observación presentada y contrastada con el contenido del plan de negocios y el informe de evaluación, se precisa lo siguiente:
Componente financiero:
El informe reconoce que el análisis financiero es viable, que se apoya en trayectoria previa y que la rentabilidad proyectada es coherente con el sector. La recomendación de adoptar un crecimiento más conservador en el primer año corresponde a un criterio técnico de mitigación de riesgos en etapas tempranas y no desconoce la validación de mercado ni la experiencia previa declarada.
Componente de impacto:
Se reconocen avances operativos, experiencia real y potencial impacto económico y social del proyecto. La observación relacionada con el fortalecimiento de alianzas estratégicas y la definición de indicadores responde a la necesidad de mejorar la medición y seguimiento del impacto, y no a la inexistencia de actores o relaciones institucionales declaradas.
Componente comercial:
El informe identifica una propuesta comercial bien estructurada y coherente con los segmentos definidos. Las recomendaciones sobre focalización inicial, comunicación de diferenciadores y priorización de canales se formulan como oportunidades de mejora orientadas a optimizar la eficiencia comercial en la fase inicial, sin desconocer la información ni la trayectoria operativa presentada.
Componente técnico:
El componente técnico es calificado como viable y con un buen nivel de madurez. Las observaciones sobre amplitud del portafolio, estandarización de servicios y precisión operativa se plantean como recomendaciones para asegurar escalabilidad progresiva y control de la capacidad instalada, alineadas con buenas prácticas de ejecución.
Componente legal:
El informe reconoce que el proyecto identifica correctamente los requisitos normativos aplicables y no presenta riesgos críticos. La recomendación de ordenar los trámites en una ruta clara de ejecución corresponde a un criterio de fortalecimiento de la formalización y no implica incumplimiento del componente legal.
En conjunto, las observaciones consignadas en el informe corresponden a recomendaciones de fortalecimiento y mejora continua, las cuales ya fueron consideradas en la valoración integral del plan de negocios.
Concepto
Revisada la observación presentada, se concluye que las recomendaciones del informe de evaluación se encuentran debidamente justificadas, son coherentes con los criterios técnicos del Fondo Emprender y no evidencian errores de valoración que ameriten modificación del concepto emitido.
Efecto
Se ratifica el concepto y el puntaje obtenido (79,01 – VIABLE).</t>
  </si>
  <si>
    <t>Frente a la recomendación sobre fortalecer la estrategia de fidelización, Valle de Ceibas ya contemplaba dentro de su propuesta comercial acciones orientadas a generar cercanía y recompra mediante la experiencia en tienda, atención personalizada, degustaciones, promociones, redes sociales y comercio electrónico. Como ajuste al plan de negocio, estas acciones se fortalecerán con mecanismos más estructurados orientados a aumentar la frecuencia de compra y consolidar comunidad alrededor de la marca.  Se implementará WhatsApp Business como canal principal de atención, seguimiento y venta, permitiendo compartir catálogo, resolver dudas, informar novedades y facilitar el proceso de compra para clientes locales, turistas y compradores digitales. Adicionalmente, se crearán códigos de descuento por recompra dirigidos especialmente a clientes frecuentes y compradores de café en bolsa, incentivando la recurrencia y el aumento del ticket promedio. También se desarrollarán combos entre café de especialidad, experiencias y productos regionales en ediciones limitadas, fortaleciendo la conexión entre la marca, el territorio y el consumidor.  En relación con la capacitación del personal, Valle de Ceibas implementará un plan de formación enfocado en fortalecer la calidad del servicio, la preparación de café de especialidad, el control operativo y la estandarización de la experiencia en tienda. Actualmente ya se desarrollan procesos internos de aprendizaje; sin embargo, como mejora al proyecto, estas actividades se organizarán dentro de un programa estructurado con seguimiento y aplicación práctica.  Las capacitaciones incluirán calibración de espresso y métodos filtrados, experiencia de cliente, buenas prácticas de manipulación de alimentos, catación y evaluación de cafés, conceptos de procesamiento y trazabilidad, así como uso de herramientas de inteligencia artificial para apoyar procesos administrativos, análisis de ventas y seguimiento comercial. El modelo combinará recursos gratuitos, práctica interna y cursos especializados, buscando fortalecer la productividad, la calidad operativa y la sostenibilidad del negocio.  Respecto a las acciones ambientales, Valle de Ceibas ya contemplaba prácticas orientadas al uso de empaques reciclables, reducción de desechables y fortalecimiento de buenas prácticas con caficultores aliados. Como ajuste, estas acciones se convertirán en compromisos medibles y verificables que permitan realizar seguimiento a su cumplimiento y fortalecer el posicionamiento sostenible de la marca.  Se priorizará el uso de materiales reciclables o reutilizables, se fortalecerá la trazabilidad y el relacionamiento con productores que promuevan buenas prácticas y conservación del entorno, y se avanzará en el proceso de obtención del Sello de Negocios Verdes de Corpochivor. Este proceso permitirá establecer indicadores, documentar evidencias y consolidar a Valle de Ceibas como una marca comprometida con el territorio, la sostenibilidad y el consumo responsable.  Frente a la consolidación de alianzas, Valle de Ceibas continuará fortaleciendo el relacionamiento con actores estratégicos del territorio para impulsar el turismo, la comercialización del café regional y la innovación alrededor del café de especialidad. Dentro del plan ya se habían identificado entidades y organizaciones clave como la Alcaldía de Tenza, Gobernación de Boyacá, operadores turísticos, caficultores de la región, Cámara de Comercio de Tunja y universidades como la UPTC y la UNAD.  Estas alianzas estarán orientadas al desarrollo de experiencias turísticas, fortalecimiento comercial, trazabilidad del café, formación, investigación e innovación. Como mejora al proyecto, se avanzará en la formalización gradual de estos relacionamientos mediante actas, convenios, cartas de intención y participación conjunta en actividades, permitiendo que las alianzas generen resultados medibles y mayor impacto económico y turístico en el territorio.  Frente a la observación financiera, las proyecciones del plan de negocio fueron construidas con base en las ventas reales del último año de operación de Valle de Ceibas y considerando la realidad actual del mercado y del sector cafetero, utilizando variables y supuestos alcanzables y coherentes con la capacidad operativa y comercial del negocio.  El cálculo del punto de equilibrio y las proyecciones financieras se desarrollaron a partir del comportamiento real de las ventas, volumen de transacciones, ticket promedio, estructura de costos, canales comerciales actuales y estacionalidad turística del municipio de Tenza, evitando escenarios sobredimensionados o poco realistas. No obstante, se revisarán y ajustarán los supuestos financieros sensibles para fortalecer la precisión de la planeación futura y mejorar la toma de decisiones.  Los indicadores financieros respaldan la viabilidad y sostenibilidad del proyecto, reflejada en una TIR del 27%, superior a la tasa de descuento del 12%, un VPN positivo de COP 38.777.398 y flujos de caja crecientes durante los cuatro años proyectados.</t>
  </si>
  <si>
    <t xml:space="preserve">ID Proyecto: 114119
Nombre del proyecto: VALLE DE CEIBAS
Convocatoria: 154 - 1C / Emprendimiento Femenino
Criterio observado: Componentes comercial, técnico, impacto y financiero, con énfasis en recomendaciones del informe, capacitaciones del personal, sostenibilidad ambiental, alianzas y punto de equilibrio.
Resumen de la observación del postulante:
La observación se centra en que las recomendaciones formuladas no deberían entenderse como falencias determinantes, dado que el proyecto obtuvo calificaciones altas en los componentes evaluados. 
Respuesta del evaluador:
Apreciada emprendedora. Revisada la observación presentada y contrastada con el concepto de evaluación, se ratifica que el componente comercial del proyecto VALLE DE CEIBAS fue valorado favorablemente, en razón a que evidenció un análisis sólido del mercado, segmentación clara de clientes, conocimiento del entorno competitivo y una estrategia comercial omnicanal apoyada en tienda física, canales digitales y ventas B2B. En ese sentido, las recomendaciones formuladas frente a fidelización y fortalecimiento de estrategias comerciales tienen carácter de mejora para la implementación del proyecto y no corresponden a una falencia que afecte la viabilidad del plan, ya que recibieron las más altas calificaciones en cada aspecto de este componente.
Frente al componente técnico, se mantiene la valoración otorgada (entre muy bueno y excelente), dado que el proyecto presenta una planeación operativa sólida, flujo de producción organizado, asignación de funciones del personal y control sobre la estructura de costos. No obstante, tal como se indicó en la evaluación, la mención general de capacitaciones no permitió evidenciar con mayor detalle su alcance, tipo o propósito para el personal interno; por ello, la recomendación de nuestra parte es poder desarrollar estas capacitaciones mencionadas en estas observaciones, las cuales le ayudará a estructurar programas de capacitación en procesos técnicos, servicio al cliente y manejo de café de especialidad se conserva como una oportunidad de mejora orientada a fortalecer la calidad y estandarización del servicio.
En relación con el componente de impacto, se ratifica que el proyecto evidencia contribuciones económicas, sociales, ambientales y tecnológicas para el Valle de Tenza, incluyendo prácticas sostenibles, fortalecimiento de la cadena cafetera, articulación con actores del territorio y mejoramiento de la trazabilidad y competitividad mediante laboratorio de café y e-commerce, obteniendo la máxima calificación en cada uno de los aspectos. Por tanto, las recomendaciones sobre metas ambientales medibles, certificaciones y formalización de alianzas estratégicas no nacen de alguna disminución en la calificación sino que buscan orientar acciones de mejora durante la ejecución del plan.
Respecto al componente financiero, se ratifica la observación emitida sobre la necesidad de ajustar y validar el punto de equilibrio, toda vez que en la evaluación se identificó que dicho cálculo no parecía estar correctamente determinado, ya que se establece que con solo vender mensualmente 4 unidades del producto 1, 2 unidades del producto 2 y 2 unidades del producto 3, la empresa ya podría operar financieramente, lo cual no sería posible al tener en cuenta los precios de cada producto. Aunque la formulación financiera en general presentó información clara y consistente sobre productos, costos, precios de venta, equipo de trabajo, servicios públicos y flujo de caja, obteniendo las más altas calificaciones (excelente y muy bueno). En consecuencia, la calificación asignada como muy buena en este aspecto resulta acorde con la revisión realizada, al existir información suficiente y estructurada, pero con un ajuste puntual requerido para mayor precisión en la planeación financiera.
Finalmente, se aclara que el proyecto corresponde a una iniciativa individual de fortalecimiento; por ello, algunos ítems asociados a condiciones propias de proyectos asociativos o variables no evaluables para esta modalidad no fueron objeto de calificación, situación que se refleja en el puntaje final obtenido. El informe registra un puntaje final de 81,44 y concepto viable, por lo que la observación presentada no modifica el resultado de la evaluación.
Concepto:
Revisado el plan de negocios, el concepto emitido es acorde con lo encontrado inicialmente en la evaluación. Las observaciones presentadas permiten aclarar el alcance de las recomendaciones, pero no aportan elementos que modifiquen la calificación asignada ni el concepto de viabilidad. La evaluación reconoce la solidez del proyecto y mantiene las recomendaciones como acciones de mejora para la ejecución y fortalecimiento empresarial.
Efecto:
Se ratifica el concepto y el puntaje del proyecto.
</t>
  </si>
  <si>
    <t xml:space="preserve">Asunto: Recurso de Reconsideración para aumento de puntaje Proyecto ASOCIACIÓN DE MUJERES CAFETERAS SEMILLAS PARA LA PAZ - ID 114130 Yo, ASTRID ZORAIDA TIERRADENTRO QUINTERO, C.C. 55.114.022, líder de la Asociación de Mujeres Cafeteras Semillas para la Paz (ID 114130), respetuosamente presento RECURSO DE RECONSIDERACIÓN sobre el puntaje de 71,21 otorgado al proyecto que recibió concepto VIABLE, con argumentos sustentados en información ya presentada y en el historial documentado del proyecto. Argumento 1 - Trayectoria de reformulación validada institucionalmente: Este mismo proyecto fue evaluado en la Convocatoria 133 - 1C obteniendo 65,22 puntos con concepto VIABLE. El grupo asociativo desarrolló durante estos meses un proceso riguroso de reformulación, atendiendo cada recomendación oficial: gestión de certificación ICA, fortalecimiento de la experiencia asociativa, ampliación de canales de distribución y articulación con actores clave. El incremento de 5,99 puntos demuestra objetivamente que las correcciones fueron implementadas. Respetuosamente solicitamos que este esfuerzo documentado, realizado en respuesta a recomendaciones formales del Fondo Emprender, sea reconocido proporcionalmente en la calificación final. Argumento 2 - Sobre los costos del proyecto: El informe señala posible subestimación de costos. Respetuosamente solicitamos considerar que la estructura de costos refleja la realidad operativa específica del proyecto: los costos fijos de $1.200.000 corresponden únicamente a servicios públicos, ya que el predio donde opera el vivero fue donado a la Asociación, no genera arriendo. Los costos variables se optimizan mediante compras consolidadas en grandes cantidades que permiten precios mayoristas. Los gastos de administración corresponden estrictamente a lo requerido por la escala y modelo del negocio. El grupo asociativo lleva varios años trabajando en propagación de material vegetal de café, conoce de primera mano los costos reales del sector y los datos declarados reflejan su experiencia productiva acumulada, no estimaciones especulativas. Argumento 3 - Sobre aspectos ambientales: El informe señala falta de concesión de aguas y manejo de residuos. Respetuosamente solicitamos considerar que el proyecto no requiere concesión de aguas ante la autoridad ambiental porque no hace uso de fuentes hídricas naturales (ríos, quebradas, nacederos). El riego se realiza con agua del sistema de abastecimiento existente en el predio donado. Adicionalmente, al tratarse de un semillero tecnificado de café, no de un cultivo convencional, no se generan residuos peligrosos que ameriten permiso especial de manejo. Los residuos del proceso son principalmente orgánicos (semillas no germinadas, sustratos, material vegetal de descarte) que se reincorporan al ciclo productivo como abono orgánico, configurando una práctica de economía circular ambientalmente responsable. Argumento 4 - Sobre procedimientos técnicos detallados: El informe señala vacíos en manejo de productos no conformes, garantías y reposiciones. Respetuosamente solicitamos considerar que la plataforma del Fondo Emprender no contempla campos específicos para incorporar procedimientos formales de calidad, matrices de productos no conformes ni políticas de garantía postventa, ya que los espacios disponibles están orientados a describir procesos productivos principales. La Asociación, en su experiencia operativa real, sí maneja criterios de selección de material vegetal sano y vigoroso (declarados en la descripción de productos del numeral 5), pero la plantilla no permite desarrollar matrices detalladas que el evaluador hubiera querido encontrar. Argumento 5 - Reconocimientos textuales del propio informe: El informe actual reconoce explícitamente que la asociatividad es uno de los mayores activos del proyecto, respaldada por años de trabajo conjunto, experiencia acumulada y reconocimiento institucional, que el proyecto presenta fundamentos sólidos en los componentes comercial, técnico e impacto, que responde a una necesidad real del sector cafetero, y que evidencia avances previos significativos a nivel técnico, comercial, legal y ambiental que reducen el riesgo de ejecución. Respetuosamente solicitamos que estos reconocimientos textuales del evaluador se traduzcan proporcionalmente en la calificación. Argumento 6 - Rentabilidad reconocida: El propio informe reconoce que el proyecto obtuvo TIR del 23% y la califica textualmente como rentabilidad atractiva y coherente con los riesgos propios de una iniciativa productiva agrícola, con capacidad de generar valor económico y social en el territorio. Esta rentabilidad estructural, sumada al VPN positivo de $220.901.327, respalda la viabilidad económica del proyecto. Solicitud: Respetuosamente solicito al Comité Evaluador revisar el puntaje de 71,21 considerando el esfuerzo de reformulación realizado entre convocatorias, las particularidades operativas del proyecto (predio donado, semillero no convencional, residuos orgánicos), las limitaciones de los campos disponibles en la plataforma, y los reconocimientos textuales del propio informe, ajustando la calificación de manera que refleje proporcionalmente las fortalezas reconocidas del proyecto. Cordialmente, ASTRID ZORAIDA TIERRADENTRO QUINTERO  C.C. 55.114.022 </t>
  </si>
  <si>
    <t xml:space="preserve">ID Proyecto: 114130
Nombre del proyecto: Asociación de Mujeres Cafeteras Semillas para la Paz
Convocatoria: 154 - 1C / Emprendimiento Femenino
Criterio observado: Recurso de reconsideración para aumento del puntaje asignado. El proyecto corresponde a la línea Crear, tipo asociativo, sector agropecuario, actividad económica 0130 Propagación de plantas, con puntaje final redondeado de 71,21. 
Observación del postulante: Solicitud de reconsideración del puntaje de 71,21, argumentando reformulación del proyecto, estructura de costos, aspectos ambientales, procedimientos técnicos, reconocimientos del informe y rentabilidad financiera.
Resumen de la observación del postulante: La emprendedora solicita que se incremente la calificación final, indicando que el proyecto tuvo mejoras frente a una convocatoria anterior, que los costos responden a la realidad operativa de la asociación, que no requiere concesión de aguas ni permisos especiales de residuos, que los procedimientos técnicos no pudieron ampliarse por limitaciones de la plataforma, y que el informe reconoce fortalezas en asociatividad, impacto, viabilidad comercial, técnica y financiera.
Respuesta del evaluador:
Frente a la observación: “Argumento 1 - Trayectoria de reformulación validada institucionalmente: Este mismo proyecto fue evaluado en la Convocatoria 133 - 1C obteniendo 65,22 puntos con concepto VIABLE. El grupo asociativo desarrolló durante estos meses un proceso riguroso de reformulación, atendiendo cada recomendación oficial: gestión de certificación ICA, fortalecimiento de la experiencia asociativa, ampliación de canales de distribución y articulación con actores clave. El incremento de 5,99 puntos demuestra objetivamente que las correcciones fueron implementadas. Respetuosamente solicitamos que este esfuerzo documentado, realizado en respuesta a recomendaciones formales del Fondo Emprender, sea reconocido proporcionalmente en la calificación final.”
Revisada la observación, se precisa que la evaluación del proyecto se realiza con base en la información presentada en la convocatoria actual y conforme a los criterios definidos en la herramienta de evaluación, no por comparación automática con resultados obtenidos en convocatorias anteriores. En efecto, el proyecto recibió concepto viable y alcanzó un puntaje de 71,21, lo cual evidencia que las fortalezas y avances fueron valorados en la calificación final. No obstante, el aumento de puntaje no procede únicamente por la existencia de una reformulación previa, sino por la suficiencia técnica, legal, comercial, financiera y de impacto de los soportes incorporados al plan.
Se reconoce que el proyecto presenta una alta proyección social y comunitaria y una sostenibilidad financiera media-alta; sin embargo, dichas fortalezas ya fueron consideradas dentro de la evaluación. Persisten aspectos que limitan una mayor calificación, especialmente en la justificación de la proyección de crecimiento, la consistencia de costos, el proceso técnico y la articulación con actores necesarios para la ejecución. Por tanto, el esfuerzo de reformulación fue tenido en cuenta, pero no desvirtúa las observaciones técnicas, legales y financieras identificadas.
“Argumento 2 - Sobre los costos del proyecto: El informe señala posible subestimación de costos. Respetuosamente solicitamos considerar que la estructura de costos refleja la realidad operativa específica del proyecto: los costos fijos de $1.200.000 corresponden únicamente a servicios públicos, ya que el predio donde opera el vivero fue donado a la Asociación, no genera arriendo. Los costos variables se optimizan mediante compras consolidadas en grandes cantidades que permiten precios mayoristas. Los gastos de administración corresponden estrictamente a lo requerido por la escala y modelo del negocio. El grupo asociativo lleva varios años trabajando en propagación de material vegetal de café, conoce de primera mano los costos reales del sector y los datos declarados reflejan su experiencia productiva acumulada, no estimaciones especulativas.”
Revisada la observación, se ratifica que la estructura de costos presenta inconsistencias que afectan la lectura financiera del proyecto. Si bien se informa que el predio fue donado y que por ello no se genera arriendo, la evaluación no se limita a verificar la existencia o no de canon de arrendamiento. Se evidenció subestimación de costos fijos en rubros como mantenimiento de instalaciones y otros servicios públicos, así como subestimación de gastos administrativos, al no contemplar conceptos como dotaciones, transporte, garantías y reposiciones.
Adicionalmente, en los costos unitarios se asumió una tasa de germinación del 100 %, supuesto que no resulta técnicamente prudente para un proyecto de propagación vegetal, pues omite pérdidas, descartes o variaciones propias del proceso productivo. También se identificó una inconsistencia relevante en la nómina: el plan presenta un costo total mensual de $4.642.193, pero bajo la modalidad de jornales prevé vincular a cinco operarios con un costo individual mensual de $1.890.000, por lo que el costo mensual real estimado para el año 1 sería de $13.642.227. Esta diferencia incide directamente en la estructura financiera, la estimación de costos de producción y la ejecución de recursos.
Por lo anterior, aunque la asociación manifiesta conocer los costos del sector, la información registrada en el plan no refleja dicho aspecto. En consecuencia, se ratifica la observación sobre subestimación de costos de producción y gastos asociados.
“Argumento 3 - Sobre aspectos ambientales: El informe señala falta de concesión de aguas y manejo de residuos. Respetuosamente solicitamos considerar que el proyecto no requiere concesión de aguas ante la autoridad ambiental porque no hace uso de fuentes hídricas naturales (ríos, quebradas, nacederos). El riego se realiza con agua del sistema de abastecimiento existente en el predio donado. Adicionalmente, al tratarse de un semillero tecnificado de café, no de un cultivo convencional, no se generan residuos peligrosos que ameriten permiso especial de manejo. Los residuos del proceso son principalmente orgánicos (semillas no germinadas, sustratos, material vegetal de descarte) que se reincorporan al ciclo productivo como abono orgánico, configurando una práctica de economía circular ambientalmente responsable.”
Revisada la observación, se precisa que el aspecto observado no se limita a la existencia de residuos peligrosos o al uso directo de fuentes hídricas naturales. Todo proyecto productivo agropecuario debe identificar, soportar y legalizar, cuando corresponda, los aspectos ambientales aplicables ante las autoridades competentes. En el plan no se evidencia información suficiente que permita determinar con claridad la necesidad o no de concesión de aguas, ni se acredita un plan de manejo de residuos autorizado o validado conforme a las exigencias aplicables al proyecto.
La afirmación de que el agua proviene del sistema de abastecimiento existente y que los residuos son orgánicos no reemplaza la necesidad de presentar el análisis, soporte o validación correspondiente frente a la autoridad ambiental regional. Además, en el mapa de actores de apoyo no se incluyó a dicha autoridad ambiental, lo cual se considera necesario para la correcta implementación y seguimiento de los compromisos ambientales del proyecto.
Por tanto, se ratifica la observación, dado que el plan no acredita de manera suficiente la gestión ambiental aplicable ni la articulación institucional requerida para este tipo de iniciativa agropecuaria.
“Argumento 4 - Sobre procedimientos técnicos detallados: El informe señala vacíos en manejo de productos no conformes, garantías y reposiciones. Respetuosamente solicitamos considerar que la plataforma del Fondo Emprender no contempla campos específicos para incorporar procedimientos formales de calidad, matrices de productos no conformes ni políticas de garantía postventa, ya que los espacios disponibles están orientados a describir procesos productivos principales. La Asociación, en su experiencia operativa real, sí maneja criterios de selección de material vegetal sano y vigoroso (declarados en la descripción de productos del numeral 5), pero la plantilla no permite desarrollar matrices detalladas que el evaluador hubiera querido encontrar.”
Revisada la observación, se precisa que la evaluación se fundamenta en la información efectivamente registrada y soportada dentro del plan de negocios. Aunque la plataforma pueda no contar con campos denominados específicamente como “matriz de productos no conformes”, “garantías” o “reposiciones”, el emprendedor sí debe incorporar dentro de la descripción del proceso técnico la información necesaria para evidenciar cómo se controlan las desviaciones de calidad, qué ocurre con el material vegetal no conforme, cómo se gestionan reclamaciones o reposiciones y cuáles son las condiciones de garantía frente al cliente.
En el proceso técnico no se presentó información suficiente sobre garantías, manejo de productos no conformes, reposiciones o procedimientos similares. La referencia general a la selección de material vegetal sano y vigoroso no permite establecer un procedimiento completo de control de calidad ni de atención posterior a la entrega del producto. Por tanto, se ratifica la observación en el componente técnico, dado que la información aportada no permite evidenciar integralmente el manejo de no conformidades y responsabilidades frente al producto entregado.
“Argumento 5 - Reconocimientos textuales del propio informe: El informe actual reconoce explícitamente que la asociatividad es uno de los mayores activos del proyecto, respaldada por años de trabajo conjunto, experiencia acumulada y reconocimiento institucional, que el proyecto presenta fundamentos sólidos en los componentes comercial, técnico e impacto, que responde a una necesidad real del sector cafetero, y que evidencia avances previos significativos a nivel técnico, comercial, legal y ambiental que reducen el riesgo de ejecución. Respetuosamente solicitamos que estos reconocimientos textuales del evaluador se traduzcan proporcionalmente en la calificación.”
Revisada la observación, se aclara que las fortalezas reconocidas en el informe sí fueron consideradas dentro de la calificación asignada. El proyecto recibió concepto viable y alcanzó un puntaje de 71,21, lo cual refleja que la asociatividad, la trayectoria, la pertinencia social y comunitaria y la capacidad de generar valor fueron valoradas positivamente en la evaluación. La herramienta registra el proyecto como asociativo, con 10 asociados, 8 empleos a crear y una TIR de 0,2334185839586711, información considerada dentro del análisis integral. 
No obstante, el reconocimiento de fortalezas no implica que deban omitirse los riesgos o vacíos identificados. En el mapa de actores no se incluyó a la autoridad ambiental regional ni a la ARL como apoyo para la implementación del SG-SST, aspectos necesarios para fortalecer la gestión institucional, ambiental y de seguridad y salud en el trabajo. Adicionalmente, frente a la generación de empleo, se considera que bajo las condiciones descritas la propuesta genera empleo medianamente sostenible; sin embargo, se identificó que podría avanzarse de la modalidad de jornal hacia nómina con prestaciones, alternativa más beneficiosa para los trabajadores y para la asociación en términos de formalización.
En consecuencia, los reconocimientos del informe no son desconocidos; por el contrario, explican la viabilidad y el puntaje obtenido. Sin embargo, no eliminan las inconsistencias técnicas, legales, laborales, ambientales y financieras que impiden otorgar una mayor calificación.
“Argumento 6 - Rentabilidad reconocida: El propio informe reconoce que el proyecto obtuvo TIR del 23% y la califica textualmente como rentabilidad atractiva y coherente con los riesgos propios de una iniciativa productiva agrícola, con capacidad de generar valor económico y social en el territorio. Esta rentabilidad estructural, sumada al VPN positivo de $220.901.327, respalda la viabilidad económica del proyecto. Solicitud: Respetuosamente solicito al Comité Evaluador revisar el puntaje de 71,21 considerando el esfuerzo de reformulación realizado entre convocatorias, las particularidades operativas del proyecto (predio donado, semillero no convencional, residuos orgánicos), las limitaciones de los campos disponibles en la plataforma, y los reconocimientos textuales del propio informe, ajustando la calificación de manera que refleje proporcionalmente las fortalezas reconocidas del proyecto.”
Revisada la observación, se precisa que la rentabilidad financiera es un elemento favorable, pero no constituye por sí sola soporte suficiente para incrementar la calificación final. La evaluación del Fondo Emprender es integral y considera componentes comerciales, técnicos, legales, financieros y de impacto, conforme a la matriz de evaluación aplicada. En este caso, el proyecto obtuvo concepto viable y puntaje final de 71,21, resultado que ya incorpora los aspectos positivos de rentabilidad, impacto y asociatividad.
Sin embargo, persisten observaciones que afectan la solidez integral del plan: la propuesta plantea triplicar la producción al año 5 sin un estudio de mercado que determine con claridad la magnitud de la demanda; se evidencian inconsistencias y subestimaciones en costos fijos, administrativos, unitarios, de nómina y de producción; no se soportan suficientemente los aspectos ambientales; y el proceso técnico no desarrolla de manera completa el manejo de garantías, reposiciones y productos no conformes. Estas situaciones pueden generar variaciones en el costo total del proyecto y en la ejecución de recursos, por lo cual limitan la posibilidad de asignar un mayor puntaje.
En consecuencia, aunque la rentabilidad y el VPN positivo respaldan la viabilidad económica, el análisis integral mantiene los hallazgos que sustentan el puntaje asignado. Por tanto, no se evidencia mérito suficiente para modificar la calificación.
Concepto: Revisado el recurso de reconsideración, el plan de negocios y la evaluación registrada, se encuentra que el concepto emitido es acorde con los hallazgos identificados en el proceso de evaluación. El proyecto presenta fortalezas en asociatividad, impacto social y comunitario, y sostenibilidad financiera media-alta; sin embargo, persisten debilidades en proceso técnico, soporte ambiental, justificación de demanda, estructura de costos, consistencia de nómina, mapa de actores y formalización del empleo.
Efecto: Se ratifica el concepto de viabilidad y el puntaje asignado de 71,21.
</t>
  </si>
  <si>
    <t xml:space="preserve">Por medio del presente, solicito respetuosamente la revisión técnica del dictamen de evaluación emitido para el proyecto COOPERATIVA RECUPLAST, el cual obtuvo una calificación de 64.11 puntos (No Viable), considerando que existen inconsistencias técnicas y metodológicas que pueden estar afectando la valoración integral del proyecto. 1. OBSERVACIÓN SOBRE LA CLASIFICACIÓN AMBIENTAL DEL PEBD En el informe de evaluación se menciona la existencia de “vacíos en el cumplimiento normativo ambiental asociado al manejo de residuos peligrosos”. Frente a esta observación, considero importante precisar que la materia prima utilizada por el proyecto corresponde a Polietileno de Baja Densidad (PEBD), material ampliamente reconocido como plástico reciclable y aprovechable dentro de los procesos de economía circular. De acuerdo con el Decreto 1076 de 2015 y los lineamientos técnicos asociados a clasificación de residuos, el PEBD no se considera residuo peligroso salvo que presente contaminación con sustancias peligrosas específicas, situación que no hace parte del modelo operativo planteado en RECUPLAST. Adicionalmente, el mismo informe reconoce que el proyecto se encuentra alineado con estrategias de aprovechamiento de residuos y economía circular, aspecto que evidencia coherencia ambiental en el enfoque del modelo de negocio. 2. OBSERVACIÓN SOBRE LA VALORACIÓN FINANCIERA DEL PROYECTO El dictamen actual reconoce que el proyecto presenta una TIR del 34%, indicando una rentabilidad favorable y una proyección financiera positiva. Resulta importante señalar que en la evaluación anterior el proyecto fue considerado viable con una TIR del 29% y una calificación de 69.35 puntos. En ese sentido, se evidencia una mejora en los indicadores financieros del proyecto, particularmente en términos de rentabilidad y sostenibilidad económica. Por lo anterior, solicito revisar la ponderación aplicada en la evaluación actual, especialmente en los componentes técnicos y financieros que generaron disminución en la calificación final. 3. SOLICITUD DE REVISIÓN INTEGRAL DEL PROCESO DE EVALUACIÓN El proyecto incorporó las recomendaciones formuladas en el ciclo anterior relacionadas con fortalecimiento operativo, financiero y técnico, atendiendo los ajustes solicitados para mejorar la formulación del plan de negocios. En consecuencia, solicito respetuosamente una revisión integral de la evaluación emitida, considerando: Las mejoras implementadas frente al proceso anterior. La evolución positiva de los indicadores financieros. La naturaleza reciclable y aprovechable del PEBD dentro del modelo de negocio. La coherencia del proyecto con los principios de economía circular y aprovechamiento de residuos. Finalmente, en mi calidad de emprendedor y bajo el marco de la transparencia, manifiesto mi expectativa de que se cumplan cabalmente los términos de referencia establecidos para esta convocatoria. Las inconsistencias técnicas y metodológicas expuestas sugieren que no se está siguiendo con el rigor debido el proceso de evaluación, lo cual compromete la objetividad y validez del dictamen. PETICIÓN Solicito atentamente la revisión técnica de la evaluación emitida para el proyecto COOPERATIVA RECUPLAST, particularmente en lo relacionado con la clasificación ambiental del PEBD y la valoración de los componentes financieros y técnicos, con el fin de verificar la consistencia metodológica del dictamen y la viabilidad integral del proyecto. </t>
  </si>
  <si>
    <t>ID Proyecto: 114138
Nombre del proyecto: Cooperativa Recuplast
Convocatoria: 154 - 1C / Multisectorial
Puntaje: 64.11
Concepto: NO VIABLE
CRITERIO OBSERVADO: LEGAL (AMBIENTAL) – PLAN DE GESTIÓN DE RESIDUOS PELIGROSOS
Observación del postulante:
El postulante indica que la materia prima utilizada por el proyecto corresponde a Polietileno de Baja Densidad (PEBD), material reciclable y aprovechable; por tanto, sostiene que no se considera residuo peligroso salvo que presente contaminación con sustancias peligrosas.
Resumen de la observación del postulante:
La reclamación se soporta en la clasificación del PEBD como material aprovechable para concluir que no aplicaría la exigencia asociada a la gestión de residuos peligrosos.
Respuesta del evaluador:
El informe de evaluación no cuestiona la reciclabilidad del PEBD. La observación consignada en el componente legal establece que el plan de negocio no contempla el trámite del plan de gestión de residuos peligrosos ante la autoridad ambiental competente, lo cual se considera crítico dada la naturaleza de la actividad que involucra manejo de polímeros, aceites y posibles residuos contaminantes.
En la herramienta del plan, en el apartado de Trámites legales (permisos y licencias) se relacionan Decreto 1072 de 2015, NTC 6632, licencia de funcionamiento, certificado sanitario y bomberos, sin incluir el trámite del plan de gestión de residuos peligrosos ante la autoridad ambiental, confirmando la omisión señalada en la evaluación.
En consecuencia, al no evidenciarse en el plan presentado ni en la reclamación la incorporación del trámite ambiental omitido (incluyendo su gestión y estructuración dentro del componente legal), se mantiene la observación.
CRITERIO OBSERVADO: FINANCIERO – CONFIABILIDAD DEL MODELO (TIR Y CONSISTENCIA DE SUPUESTOS)
Observación del postulante:
El postulante solicita revisar la calificación argumentando que el proyecto presenta una TIR del 34% y compara el resultado con evaluaciones de convocatorias anteriores.
Resumen de la observación del postulante:
La reclamación se centra en la TIR como indicador de rentabilidad y en la comparación con resultados previos.
Respuesta del evaluador:
La evaluación del plan de negocio se realiza en el marco de esta Convocatoria 154‑1C, aplicando la metodología y lineamientos definidos para esta convocatoria, y con base exclusiva en la información consignada en el plan presentado. Por lo anterior, no procede sustentar un ajuste del puntaje con base en resultados o conceptos de convocatorias anteriores, por tratarse de procesos independientes.
El informe de evaluación reconoce la rentabilidad proyectada (TIR 34%), pero precisa que la evaluación financiera depende de la confiabilidad del modelo y la consistencia de los supuestos, identificando inconsistencias especialmente entre el esquema de arrendamiento de maquinaria y su adquisición posterior con recursos solicitados, lo que genera duplicidad en costos fijos.
Esta inconsistencia es verificable en el plan, donde se registra como costo fijo el “Alquiler de extrusora y precortadora” por $1.500.000 mensuales durante 12 meses, mientras se programan recursos en el plan operativo para “Adquisición de maquinaria” desde los primeros meses, lo cual requiere coherencia para evitar doble contabilización.
Adicionalmente, el informe indica que los crecimientos proyectados de ventas entre el primer y quinto año no están suficientemente respaldados con estrategias claras de expansión o diversificación, y que existen debilidades en indicadores financieros, por lo que la rentabilidad queda condicionada a supuestos no suficientemente soportados.
En consecuencia, al no evidenciarse en la reclamación correcciones verificables dentro del plan presentado en esta convocatoria (ajuste de duplicidad de costos, soporte del crecimiento e indicadores), se mantiene la observación y no procede modificación del puntaje ni del concepto.
CRITERIO OBSERVADO: AJUSTES DEL PROYECTO – INCORPORACIÓN DE RECOMENDACIONES
Observación del postulante:
El postulante manifiesta que el proyecto incorporó recomendaciones formuladas en el ciclo anterior relacionadas con fortalecimiento operativo, financiero y técnico.
Resumen de la observación del postulante:
Se plantea una mejora general del proyecto con base en recomendaciones previas, sin detallar evidencia verificable que subsane los hallazgos señalados en la evaluación actual.
Respuesta del evaluador:
Se reconoce como positivo que el postulante tenga en cuenta recomendaciones de ejercicios anteriores; sin embargo, la evaluación se realiza conforme a los términos y metodología de esta Convocatoria 154‑1C y se fundamenta exclusivamente en la información registrada en el plan presentado para este proceso, por lo cual las recomendaciones o resultados previos no sustituyen la verificación del documento radicado en esta convocatoria.
En esta evaluación, el informe concluye que el proyecto requiere ajustes estructurales en componentes legal, financiero y comercial, y recomienda acciones específicas como: formalizar el plan de manejo de residuos peligrosos ante la autoridad ambiental, ajustar la estructura de costos eliminando duplicidades entre alquiler y compra de maquinaria, respaldar los valores de maquinaria con fichas técnicas/cotizaciones, soportar el crecimiento de ventas con estrategias claras, e incorporar indicadores financieros completos. 
Se mantienen las observaciones y no procede modificación del resultado.
Concepto
Revisadas las observaciones del postulante y contrastadas con el contenido del plan y el alcance de las observaciones del informe, se concluye que la reclamación no desvirtúa el resultado de la evaluación. 
Efecto
Se ratifica el puntaje de 64,11 y el concepto NO VIABLE asignados en la evaluación inicial</t>
  </si>
  <si>
    <t xml:space="preserve">INFORME DE SUBSANACIÓN Solicitud de Reevaluación de Puntaje Proyecto ID 114154 GELATORTAS YURMARY Ampliación de la respuesta al punto 2 y 3 de la herramienta. La ciudad de Duitama es una ciudad comercial clave con un 35% de empresas locales y un 70% de población productiva y adulta, frecuencia de consumo de un 50% mensual en productos innovadores y que ayuden a su salud y economía para su bolsillo, los pueblos aledaños vienen a buscar ah Duitama un 90% de los productos para surtir su negocios y como no también el consumo familiar, la facilidad del trasporte hace de Gelatortas Yurmary una empresa seria y responsable con sus clientes, no existen barreras por distancia, ya que se entrega en la puerta de la casa la cliente.  Ampliando un poco el punto numero 3 de la herramienta, punto número 4. Partiendo de contar con un punto físico, tendremos variedad de productos, por mencionar algunos; jugos naturales, batidos naturales y nutricionales, en un 80 a 100% naturales, ofreciendo nuestros servicios como apoyo desde la alimentación sana ah cada cliente, se abrirán espacios de apoyo ah mas emprendedores para que tengan una ventana de exhibición ah sus productos, se buscaran alianzas con la casa de la mujer, cámara de comercio y alcaldía para que hayan profesionales que dicten capacitaciones desde nuestro local ah tantas mamas cabeza de familia como sea posible para que puedan sacar sus hijos adelante y no dependan de nadie mas que de su talento. Dando amplitud al punto numero 5 de la herramienta Una planeación técnica de una empresa se va dando cada día sobre la marcha, con los nuevos productos que se sacan al mercado, siempre un producto va ah contar con mas aceptabilidad en el público, la capacidad de producción siempre viene de la mano con la información que se da al cliente desde el primer contacto esto nos permite cumplir con todos los pedidos ah tiempo, con calidad y efectividad, contando con un local, un área específica de producción y unos espacios más amplios será más fácil este trabajo. Ampliación de respuesta de acuerdo al punto numero 14 de la herramienta. Es lo primero que se establecerá, un sistema SG-SST completo acorde al tipo de empresa, se contactara al especialista del tema y se capacitara al personal, se solicitara el certificado de suelos del local donde se hará el funcionamiento de  la empresa, se pedirá visita a la secretaria de salud y también al Invima para recibir la asesoría correspondiente pensando en la salud de nuestros comensales, se pedirá visita de bomberos y todo lo de ley requerido partiendo del  cambio en la razón social de cámara de comercio y Dian. Ampliación de la respuesta al componente financiero establecido en el punto 11 de la herramienta. Mentiría al decir que tengo conocimientos contables o financieros o de administración de empresas y también exageraría si dijera que mi empresa no tiene falencias, lo que puedo responder frente a esta recomendación es que espero un volumen de ventas de mas del 50% al contar con local y comparando con las ventas actuales, que espero tener mas volumen de ventas pues nuestras tortas serán el producto insignia.  Ampliación de la respuesta en el punto 7 de la herramienta. Si bien menciono allí que la meta es expandir los puntos a nivel nacional, estoy explicando que sea hará en cuanto el punto de partida sea sólido, en cuanto se haya cumplido la meta que se acuerde con Sena y fondo emprender, no estoy diciendo que con los recursos de fortalecimiento voy ah expandir un mercado a nivel nacional, lo primero es fortalecer, acreditar el punto de venta original y que sea la visibilidad de la empresa ah nivel local lo que nos de el salto ah realizar apertura en más ciudades, la etapa siguiente será la acreditación de nuestros productos que muchas mas personas de otros lugares vengan hasta nosotros ah consumir nuestros productos, ser un referente local de productos inocuos y saludables.  Ampliación de respuesta al punto número 12 de la herramienta El impacto económico de gelatortas yurmary será con el avance del proceso en la apertura del local obtener un rendimiento de un 70% de Ganancia actualmente tenemos un 43 a un 50%, en el ámbito social seremos referentes en la ayuda a emprendedores y fortalecimiento del tejido social el cual esta bastante desgastado y existe un 200% de ausencia en oportunidad para las personas que decidimos crear empresa y mucho más difícil es si somos mujeres las que estamos creando ideas y siendo independientes, en esta sociedad y en este país es muy complicado. Crear y retener empleos será primordial para ayudar a la estabilidad económica de los hogares Duitamences.  Por ultimo y no menos importante, por encima de los números esta la calidad de un producto, el servicio y el recurso humano estos, no se pueden comprar con ningún dinero.     </t>
  </si>
  <si>
    <t xml:space="preserve">ID Proyecto: 114154
Nombre del proyecto: Gelatortas Yurmary
Convocatoria: 154 - 1C / Emprendimiento Femenino
Criterio observado: Evaluación integral del proyecto y alcance de la información presentada en etapa de observaciones. La postulante presenta información adicional orientada a profundizar aspectos relacionados con la formulación de su proyecto.
Resumen de la observación del postulante: La observación amplía elementos de la formulación; sin embargo, corresponde a información complementaria presentada con posterioridad a la evaluación inicial, por lo que no procede incorporarla como insumo para modificar los parámetros de evaluación ya aplicados.
Respuesta del evaluador: Apreciada emprendedora. Se agradece el esfuerzo en la formulación de las presentes observaciones, mediante las cuales busca profundizar en algunos aspectos relacionados con la formulación de su proyecto. No obstante, una vez revisada la información, se precisa que los elementos adicionales allegados en esta etapa no pueden incorporarse como nuevos soportes para modificar la evaluación realizada, dado que el análisis se efectuó con base en la información registrada y disponible en el plan de inversión al momento de la evaluación, conforme a los criterios aplicables del Fondo Emprender. El proyecto corresponde a la iniciativa Gelatortas Yurmary, presentada en modalidad individual, en la convocatoria 154 - 1C / Emprendimiento Femenino, con ubicación en Boyacá – Duitama. Pero teniendo en cuenta que estas observaciones son muy valiosas, se anima a la emprendedora a que pueda incorporarlo no solo ante una eventual reformulación de su proyecto sino en la ejecución de su negocio que actualmente lidera, en que se observa que ha buscado proyectar y crecer como lo ha venido haciendo a lo largo de estos años.
Concepto: Revisado el plan de inversión y el concepto de evaluación, se encuentra que la evaluación emitida es acorde con la información inicialmente presentada en el proyecto. La información adicional puede ser tenida en cuenta por la emprendedora como insumo de mejora para una eventual reformulación del proyecto o para fortalecer la ejecución actual de la iniciativa, pero no modifica el análisis ni el resultado de la evaluación.
Efecto: Se ratifica el concepto y el puntaje asignado. El proyecto registra puntaje redondeado de 69,81 y concepto de evaluación viable.
</t>
  </si>
  <si>
    <t xml:space="preserve">Turbaco, Bolívar – 14/05/2026  Señores Comité Evaluador Convocatoria 154–1C – Emprendimiento Femenino Convocatoria Fondo Emprender  Ref.: Proyecto No. 114266 – PARADOR TURÍSTICO Y GASTRONÓMICO GUERRERAS YURBACO Cordial saludo, Por medio de la presente me permito expresar un agradecimiento por el proceso de evaluación realizado al proyecto PARADOR TURÍSTICO Y GASTRONÓMICO GUERRERAS YURBACO, el cual obtuvo concepto VIABLE con una calificación de 67,09 puntos.  La intención de esta comunicación es presentar aclaraciones y observaciones sobre algunos aspectos que consideramos pudieron no haber sido valorados en su totalidad o que requieren una contextualización adicional para una lectura integral del modelo de negocio. 1.Componente Técnico  Dentro del informe se menciona que la estructura operativa y el personal formulado podrían no reflejar completamente la dinámica real del negocio. Frente a este punto, se precisa que el modelo fue diseñado bajo una lógica operativa tipo de alta rotación, buscando disminuir cargas operativas y optimizar recursos en la fase inicial. El proyecto contempla: •Infraestructura modular. •Preparación basada en productos parcialmente preelaborados y conservados. •Procesos de congelación y preparación por demanda. •Menú enfocado en eficiencia operativa. Estas características buscan precisamente disminuir requerimientos operativos permanentes y hacer escalable el modelo desde etapas tempranas.  También es importante aclarar que la mano de obra operativa que realizará la “sabedora de cocina tradicional” está contemplado en los costos variables en cada uno de los productos y solicitado dentro de os gastos preoperativos como insumo productivo( Se describe en este concepto porque los costos variables hacen parte de la materia prima ). 2.Componente Legal  Según el informe se menciona, aunque: se cuenta con avances en el proceso de formalización se requiere una lectura más completa del marco regulatorio sectorial, especialmente en turismo, salubridad, operación del establecimiento.  Frente a este ítem señalamos que como emprendimiento contamos con RNT con número 277125, este no fue señalado ya que las celdas son limitadas y se priorizaron aquellos que son generales y requeridos para el funcionamiento, en términos de salubridad el documento solicitado es el Certificado de concepto sanitario que entrega la secretaría de salud, de acuerdo a visitas en el espacio físico, para la operación del establecimiento se relacionaron todos los requeridos como son;  certificado de concepto de uso de suelo, certificado de Sayco y acinpro, certificado de bomberos y notificación de funcionamiento a la policía nacional.  3.Componente financiero El informe señala posibles debilidades relacionadas con gastos fijos y estructura de costos. Se aclara que el proyecto cuenta con una estructura financiera basada en: •costos unitarios por producto; •márgenes individuales; •punto de equilibrio; •proyección de ventas; •estimaciones de utilidad y crecimiento. Estos elementos fueron incorporados en el modelo financiero presentado.  Adicionalmente, el proyecto contempla múltiples líneas de ingreso: •Gastronomía. •Souvenirs. •Experiencias culturales. •Eventos. •Rutas turísticas.  Esta diversificación disminuye el riesgo asociado a una sola fuente de ingresos y permite compensar variaciones de demanda por estacionalidad. 4.Componente de impacto  El informe reconoce un fuerte componente social y territorial, aunque indica que algunas metas no quedaron suficientemente aterrizadas. Consideramos importante resaltar que el proyecto incorpora impacto económico, social, ambiental y tecnológico en el cual se establece el incremento porcentual de cada una de ellos, lo que permite su medición y cumplimiento. Este impacto está orientado a  •Fortalecimiento de identidad territorial; •Vinculación y beneficio económico de mujeres artesanas, sabedoras, productores locales y actores del sector cultural y turístico.  •integración de saberes locales; •promoción cultural y turística; •Espacios de formación para el gremio cultural  •Empoderamiento femenino  •sostenibilidad mediante uso de empaques biodegradables y aprovechamiento de residuos. •Visibilidad digital  El proyecto fue concebido como una plataforma de desarrollo cultural y económico y no únicamente como un establecimiento de venta de alimentos. Consideramos que este diferencial representa un impacto territorial que podría tener una valoración adicional debido a su alineación con los objetivos de emprendimiento femenino y fortalecimiento local. No obstante, reconocemos el interés del equipo evaluador por contar con metas con datos cuantitativos que permitan medir y cuantificar el impacto.  Conclusión  Con fundamento en las aclaraciones anteriormente expuestas, solicitamos respetuosamente revisar la evaluación realizada y validar si algunos criterios pudieron presentar una subvaloración derivada de la interpretación del modelo operativo, financiero y de impacto. Agradecemos las recomendaciones presentadas pues cada una de ellas enriquecen nuestro modelo de negocio tanto en la presentación como en la puesta en marcha del mismo, por lo tanto, los ajustes sugeridos encaminados a contar con cargos adicionales, tener en cuenta la estacionalidad mensual, contar con metas de impacto medibles y cuantificables, revisión exhaustiva de costos y gastos serán claramente tenidos en cuenta y acogidos al modelo presentado.  Reiteramos nuestro respeto por el trabajo del equipo evaluador y nuestro interés en fortalecer el proyecto para garantizar su sostenibilidad y aporte al territorio. Atentamente, Mayte Medina Acuña  CC. 1.050.963.946    </t>
  </si>
  <si>
    <t xml:space="preserve">ID Proyecto: 114266
Nombre del proyecto: PARADOR TURISTICO Y GASTRONOMICO GUERRERAS YURBACO
Convocatoria: 154 - 1C / Emprendimiento Femenino 
Criterio observado: Componente técnico, legal y financiero.
Observación del postulante: La emprendedora manifiesta inconformidad frente a la valoración realizada, señalando aspectos asociados al tratamiento de costos variables, la existencia del Registro Nacional de Turismo y la proyección de la operación del negocio.
Resumen de la observación del postulante: La observación se orienta a solicitar revisión sobre elementos de la evaluación relacionados con la estructura operativa, la formalización turística y los supuestos de estacionalidad de la unidad productiva.
Respuesta del evaluador: Revisado el plan de negocios y el informe de evaluación, se ratifica que el concepto emitido es coherente con lo encontrado inicialmente en el proyecto. Si bien la propuesta presenta una base comercial y territorial favorable, el informe identificó debilidades en la lógica operativa del negocio, especialmente en la estructura de personal, costos, capacidad instalada y continuidad de la operación, aspectos relevantes para un parador turístico y gastronómico. En particular, una figura crítica para la propuesta de valor, como la cocina tradicional, no debería tratarse únicamente como un insumo variable o a destajo en etapas tempranas, dado que ello puede generar riesgos de continuidad operativa, formalización laboral y control de calidad. 
Respecto al Registro Nacional de Turismo, se reconoce la información manifestada por la emprendedora; sin embargo, la evaluación se realizó con base en la información contenida y soportada en el plan de negocios al momento de la revisión. Incorporar información posterior a la evaluación alteraría el criterio de equidad frente a los demás postulantes evaluados bajo las mismas condiciones. Por tanto, no procede otorgar la máxima calificación en este aspecto, más aún cuando el informe recomendó completar la matriz legal con requisitos específicos, incluido el Registro Nacional de Turismo. 
Frente a la estacionalidad, se ratifica la observación realizada en la evaluación, dado que el proyecto depende del comportamiento turístico y, por tanto, las proyecciones de ventas deben considerar variaciones por temporadas vacacionales, festivos, fines de semana de alto flujo y meses de menor demanda. La propia observación confirma la necesidad de fortalecer este supuesto dentro de la formulación financiera y operativa del proyecto. 
Concepto: Revisado el plan de negocios, se encuentra que el concepto emitido es acorde con lo identificado inicialmente en la evaluación. El proyecto mantiene una valoración de VIABLE, con una puntuación de 67,09, aunque requiere ajustes en estructura operativa, costos, formalización sectorial y proyecciones con estacionalidad para fortalecer su sostenibilidad. 
Efecto: Se ratifica el concepto y el puntaje otorgado.
</t>
  </si>
  <si>
    <t xml:space="preserve">Señores FONDO EMPRENDER – SENA Comité Evaluador Cordial saludo, Por medio de la presente, solicito respetuosamente la reconsideración de la calificación otorgada al proyecto “ASADERO A QUE MILLON”, identificado con ID 114299, presentado en la Convocatoria 154 – 1C Emprendimiento Femenino. La presente solicitud se fundamenta en que el mismo informe de evaluación reconoce fortalezas significativas en los componentes comercial, técnico, legal, financiero y de impacto, las cuales evidencian condiciones objetivas de viabilidad y consolidación del emprendimiento que podrían no haber sido ponderadas integralmente dentro de la puntuación final obtenida. En el componente comercial, la evaluación reconoce que el proyecto tiene una base comercial sólida, una propuesta de valor diferenciada y conocimiento claro de las necesidades del mercado local. Asimismo, reconoce la identificación de competidores reales y elementos diferenciales relacionados con calidad, tradición y organización. Las observaciones realizadas se orientan principalmente al fortalecimiento de metas y medición de canales, aspectos susceptibles de ajuste operativo sin afectar la solidez comercial ya acreditada. En el componente técnico, el informe reconoce que esta área constituye una de las fortalezas del proyecto, destacando la descripción detallada de procesos, productos, equipos, pruebas previas y controles de higiene. El propio informe concluye que el proyecto demuestra dominio del proceso y operación viable. Las recomendaciones relacionadas con capacidad instalada y controles operativos corresponden a ajustes de crecimiento y organización, más no a deficiencias estructurales de operación. Respecto al componente legal, la evaluación reconoce que el plan está completo y bien estructurado, incluyendo trámites, requisitos sanitarios y condiciones de formalización necesarias para operar un establecimiento gastronómico. Las observaciones formuladas corresponden principalmente a fortalecimiento documental del punto de operación y no afectan la viabilidad jurídica ya reconocida. En el componente financiero, el informe reconoce proyecciones coherentes de ventas, costos y gastos, así como una TIR del 35,24 %, considerada atractiva para un negocio del sector de comidas preparadas. Las observaciones realizadas corresponden a mayor precisión en soportes, cantidades y justificación de inversiones, aspectos susceptibles de aclaración y fortalecimiento sin afectar la viabilidad económica reconocida en la evaluación. Finalmente, el componente impacto reconoce avances reales del emprendimiento, incluyendo ventas iniciales, presencia en redes sociales, pruebas de producto, generación de empleo y fortalecimiento de la identidad cultural wayuu mediante gastronomía tradicional organizada y formalizada. Estos elementos evidencian alineación con los objetivos de desarrollo económico, fortalecimiento empresarial y promoción cultural de la convocatoria. Por lo anterior, solicito respetuosamente la revisión y reconsideración de la puntuación asignada al proyecto, especialmente en aquellos componentes donde el mismo informe reconoce fortalezas objetivas, viabilidad operativa y potencial de impacto económico, social y cultural. La presente solicitud se formula en aras de garantizar una evaluación integral, objetiva y proporcional frente a los elementos efectivamente acreditados dentro del proyecto presentado.  Cordialmente, Juana María Ortiz Daza Proyecto ASADERO A QUE MILLON ID 114299   </t>
  </si>
  <si>
    <t xml:space="preserve">Señores FONDO EMPRENDER – SENA Comité Evaluador Cordial saludo, Por medio de la presente, solicito respetuosamente la reconsideración de la calificación otorgada al proyecto “ASADERO A QUE MILLON”, identificado con ID 114299, presentado en la Convocatoria 154 – 1C Emprendimiento Femenino. La presente solicitud se fundamenta en que el mismo informe de evaluación reconoce fortalezas significativas en los componentes comercial, técnico, legal, financiero y de impacto, las cuales evidencian condiciones objetivas de viabilidad y consolidación del emprendimiento que podrían no haber sido ponderadas integralmente dentro de la puntuación final obtenida. En el componente comercial, la evaluación reconoce que el proyecto tiene una base comercial sólida, una propuesta de valor diferenciada y conocimiento claro de las necesidades del mercado local. Asimismo, reconoce la identificación de competidores reales y elementos diferenciales relacionados con calidad, tradición y organización. Las observaciones realizadas se orientan principalmente al fortalecimiento de metas y medición de canales, aspectos susceptibles de ajuste operativo sin afectar la solidez comercial ya acreditada. En el componente técnico, el informe reconoce que esta área constituye una de las fortalezas del proyecto, destacando la descripción detallada de procesos, productos, equipos, pruebas previas y controles de higiene. El propio informe concluye que el proyecto demuestra dominio del proceso y operación viable. Las recomendaciones relacionadas con capacidad instalada y controles operativos corresponden a ajustes de crecimiento y organización, más no a deficiencias estructurales de operación. Respecto al componente legal, la evaluación reconoce que el plan está completo y bien estructurado, incluyendo trámites, requisitos sanitarios y condiciones de formalización necesarias para operar un establecimiento gastronómico. Las observaciones formuladas corresponden principalmente a fortalecimiento documental del punto de operación y no afectan la viabilidad jurídica ya reconocida. En el componente financiero, el informe reconoce proyecciones coherentes de ventas, costos y gastos, así como una TIR del 35,24 %, considerada atractiva para un negocio del sector de comidas preparadas. Las observaciones realizadas corresponden a mayor precisión en soportes, cantidades y justificación de inversiones, aspectos susceptibles de aclaración y fortalecimiento sin afectar la viabilidad económica reconocida en la evaluación. Finalmente, el componente impacto reconoce avances reales del emprendimiento, incluyendo ventas iniciales, presencia en redes sociales, pruebas de producto, generación de empleo y fortalecimiento de la identidad cultural wayuu mediante gastronomía tradicional organizada y formalizada. Estos elementos evidencian alineación con los objetivos de desarrollo económico, fortalecimiento empresarial y promoción cultural de la convocatoria. Por lo anterior, solicito respetuosamente la revisión y reconsideración de la puntuación asignada al proyecto, especialmente en aquellos componentes donde el mismo informe reconoce fortalezas objetivas, viabilidad operativa y potencial de impacto económico, social y cultural. La presente solicitud se formula en aras de garantizar una evaluación integral, objetiva y proporcional frente a los elementos efectivamente acreditados dentro del proyecto presentado.  Cordialmente, Juana María Ortiz Daza Proyecto ASADERO A QUE MILLON ID 114299    
Respuesta a observación – ID 114299 
ID Proyecto: 114299 
Nombre del proyecto: ASADERO A QUE MILLON 
Convocatoria: 154 - 1C / Emprendimiento Femenino 
Criterio observado: Evaluación integral de los componentes comercial, técnico, legal, financiero e impacto.  
Observación del postulante: 
El postulante solicita revisión de la calificación y señala que, aunque el plan presenta fortalezas, debe tener mayor claridad, cifras y trazabilidad en cada uno de sus componentes. En particular, se recomienda fortalecer aliados estratégicos con soportes reales y cifras del contexto, organizar los canales de comunicación con metas, ajustar la capacidad instalada frente a horarios y turnos, precisar inversión y compras, estructurar permisos y licencias, convertir el impacto en compromisos medibles y aprovechar el diferencial cultural asociado a la gastronomía wayuu.  
Resumen de la observación del postulante: 
La observación se orienta a ratificar que no basta con mencionar las fortalezas del proyecto, sino que estas deben estar soportadas con cifras, evidencias y mecanismos verificables. Los aspectos señalados coinciden con las recomendaciones del informe de evaluación: soportar aliados y contexto de mercado, convertir canales en estrategia medible, ajustar capacidad instalada, detallar inversión y compras, separar permisos financiables y no financiables, definir metas de impacto y fortalecer la narrativa cultural del negocio.  
Respuesta del evaluador: 
Revisada la observación presentada y contrastada con el informe de evaluación, se ratifica la calificación asignada al proyecto ASADERO A QUE MILLON, identificado con ID 114299, convocatoria 154 - 1C / Emprendimiento Femenino, sector INDUSTRIAS_MANUFACTURERAS, ubicado en Maicao, La Guajira, con puntaje 76,39 y concepto de evaluación VIABLE.  
La evaluación corresponde a un análisis integral de los diferentes componentes del plan de negocios. En el componente comercial, el informe reconoce que el proyecto tiene una base comercial sólida, porque identifica la necesidad de comida típica wayuu con mayor orden, higiene, presentación y servicio en Maicao. También reconoce que la propuesta está conectada con platos tradicionales como frichi, arroz con camarón y arepas, dirigidos a consumidores locales y visitantes.  
No obstante, el informe precisa que los canales y acciones comerciales —aviso, lanzamiento, cuñas y domicilio— aparecen como una lista de ideas y no como una estrategia con metas, responsables y resultados esperados por canal. Por ello, se mantiene la recomendación de organizar los canales de comunicación como una estrategia medible, indicando pedidos por domicilio, clientes nuevos, ventas en punto, responsables, frecuencia, presupuesto y medición de resultados.  
En el componente técnico, el informe reconoce que el proyecto está bien armado, describe qué es el negocio, cómo se prepara cada producto, roles, equipos, pruebas realizadas y disponibilidad de un espacio físico para operar. También se valora la estandarización de recetas, la presentación por porción y el enfoque en higiene y manipulación de alimentos. Sin embargo, se identificó que la capacidad instalada requiere mayor claridad y coherencia con las ventas proyectadas, horarios, turnos y picos de demanda, así como controles de calidad relacionados con temperaturas, almacenamiento, rotación, manejo de residuos y conservación de la calidad cuando aumente el volumen de operación.  
En el componente legal, el informe señala que el plan relaciona trámites clave para operar un establecimiento de comidas preparadas en Maicao, incluyendo registro mercantil, RUT, uso de suelo, certificado bomberil, licencia sanitaria, formación en manipulación de alimentos y puesta en marcha del SG-SST. No obstante, se recomienda mantener coherencia documental y asegurar desde el inicio la evidencia del sitio de operación, especialmente uso del suelo y documentos del inmueble.  
En el componente financiero, el informe indica que el proyecto solicita al Fondo Emprender $73.538.010 y presenta proyección de ventas, costos y gastos con una lógica clara para un negocio de comidas preparadas que busca consolidarse en el mercado local y crecer de forma gradual. Sin embargo, también señala que la inversión requiere mayor claridad, porque algunos rubros e ítems no presentan cantidades exactas, especificaciones o justificación suficiente de qué se compra, para qué se compra y cómo se traduce en producción o ventas.  
El plan registra que en “Necesidades y requerimientos” deben incluirse claramente la descripción de los recursos solicitados al Fondo Emprender necesarios para poner en marcha y operar la iniciativa, tales como maquinaria, equipos, herramientas, adecuaciones técnicas, insumos, materia prima, gastos de administración y ventas y demás recursos requeridos para la implementación. El mismo documento indica rubros financiables como pago de salarios u honorarios, insumos para el ciclo productivo, adquisición de maquinaria, equipos y software, permisos, licencias y registros, adecuaciones locativas, adecuaciones técnicas y otros conceptos permitidos, además de señalar límites para algunos rubros.  
En cuanto a permisos y licencias, el informe de evaluación recomienda dejar claro cuáles se tramitan con recursos solicitados y cuáles serán asumidos por cuenta propia, así como el soporte de cada costo. Esta observación es coherente con el plan  que incluye dentro de los rubros financiables los costos generados por permisos, licencias y registros requeridos por la ley para el normal funcionamiento del proyecto. 
Respecto al impacto, el informe reconoce que el proyecto busca dinamizar la economía local comprando insumos a proveedores de la zona, generar empleo y aportar a la identidad cultural mediante el rescate y posicionamiento de la gastronomía tradicional wayuu con un enfoque formal y organizado. También reconoce avances como presencia en redes, ventas iniciales, pruebas de producto y espacio físico listo. Sin embargo, el informe indica que faltan metas concretas y medibles de generación y sostenibilidad de autoempleo o empleo, así como una proyección clara de sostenibilidad social, comunitaria y financiera con compromisos verificables.  
El plan establece que el componente de impacto debe describir cómo el proyecto contribuirá a generación de ingresos, fortalecimiento productivo, empleo, bienestar, manejo ambiental y mejora tecnológica, y que los indicadores deben corresponder con la información registrada en los diferentes componentes del plan. Por ello, la recomendación de convertir la intención en compromisos medibles —metas de autoempleo, empleos directos, ventas del año uno, eventos de mercadeo y sostenibilidad del negocio— resulta pertinente frente al contenido del informe y del plan. 
El mapa de actores del plan incluye entidades y aliados potenciales como iNNpulsa Colombia, ProColombia, proveedores de carne y mariscos, clientes locales, trabajadores, comunidad, turistas y visitantes, indicando la relación esperada con el proyecto. Sin embargo, el informe recomienda fortalecer esos aliados estratégicos con soportes reales y, cuando sea posible, cifras del contexto local o departamental que ayuden a respaldar el comportamiento del mercado de comidas preparadas en Maicao. 
En este caso, revisada la observación, no se identifican elementos que impliquen modificar el puntaje o el concepto; las observaciones corresponden a recomendaciones de fortalecimiento para mejorar trazabilidad, medición, soporte documental y ejecución del plan.  
Concepto: 
Revisado el plan de negocios, la observación presentada y el informe de evaluación, se encuentra que el concepto emitido es acorde con lo evidenciado inicialmente. El proyecto ASADERO A QUE MILLON mantiene la categoría de VIABLE, con calificación de 76,39, porque presenta una propuesta clara para el mercado de Maicao, basada en comida típica regional, recetas tradicionales, higiene, presentación, servicio, procesos técnicos descritos y avances reales de operación y ventas.  
No obstante, se ratifica la calificación porque persisten oportunidades de mejora que deben ser atendidas: fortalecer aliados con soportes y cifras de contexto, convertir canales en una estrategia con metas medibles, ajustar capacidad instalada con horarios y turnos, precisar compras e inversiones con unidades y especificaciones, estructurar la ruta de permisos y licencias, y traducir el impacto en compromisos verificables de empleo, ventas, mercadeo y sostenibilidad.  
Efecto: 
Se ratifica el concepto de VIABLE y el puntaje de 76,39. No se modifica la calificación ni el concepto de evaluación.  </t>
  </si>
  <si>
    <t>Yo, María Daniela Cortes Niño me presente en la convocatoria Emprendimiento Femenino No. 154, hoy me encuentro realizando una apelación bajo el marco normativo de los artículos 19 y 20 del Acuerdo 0010 de 2019 y en estricta concordancia con el Decreto 1072 de 2015 (artículo 2.2.6.4.2), presentó formalmente una solicitud de aclaración técnica respecto a la calificación de 66.2 asignada al plan de negocios Clave Prod. La actual ausencia de una discriminación detallada de los 11 indicadores de evaluación no solo limita el principio de transparencia administrativa, sino que impide a los proponentes identificar con precisión las métricas específicas donde la propuesta requiere ajustes, obstaculizando el derecho a la mejora continua del emprendimiento. En la infraestructura tecnológica de Clave Prod no es necesario licencias de inteligencia artificial y almacenamiento en la nube, basándose en una invención original que utiliza un descubrimiento disruptivo: la identificación de patrones rítmicos aplicados a la pedagogía musical. Mediante una arquitectura modular diseñada desde cero, el sistema evita la dependencia de APIs externas y optimiza el uso de hostings de bajo costo, empleando tecnologías de renderizado que garantizan la máxima fidelidad visual con una carga mínima de peso. Esta lógica de ensamble dinámico permite que, a partir de un catálogo reducido de micro-cápsulas de video, se generen múltiples secuencias educativas complejas, eliminando la necesidad de almacenar archivos masivos y asegurando la sostenibilidad financiera y el mantenimiento económico del proyecto a largo plazo.  En lo referente a los Derechos de Autor, tal como se menciona en el capítulo ya se tiene conocimiento previo para la protección del contenido estamos en espera de la constitución como asociación documento que se solicita para iniciar el trámite. La viabilidad operativa del proyecto está plenamente garantizada. Nuestra arquitectura descansa sobre bases de datos robustas y escalables, con protocolos de redundancia que incluyen respaldos periódicos automatizados y backups integrados a nivel de hosting. Esta infraestructura asegura la integridad total de la información y la continuidad del servicio ante cualquier eventualidad técnica, superando los estándares básicos de protección de datos requeridos por la industria, respetado evaluador realizó nuevamente una invitación respetuosa para que por medio de del usuario y contraseña pueda evaluar el nivel de avance que tiene el proyecto y el producto mínimo viable. Es fundamental que el comité valore la trayectoria de este plan de negocios, el cual ha sido perfeccionado con rigor a lo largo de tres convocatorias consecutivas. Durante este ciclo, no hemos cesado en la ejecución técnica, alcanzando hoy un 80% de avance en el desarrollo funcional de la aplicación. Si bien el acompañamiento de las tutorías del SENA ha sido un pilar valioso en la estructuración administrativa, la robustez y madurez tecnológica actual son fruto directo de nuestra capacidad de innovación diaria. Hemos mantenido deliberadamente la empresa en una etapa operativa, postergando su formalización jurídica total exclusivamente para cumplir con los requisitos de elegibilidad de Fondo Emprender. Esta decisión estratégica demuestra nuestro compromiso con el programa; sin embargo, tras un ciclo de planificación tan extenso y un producto técnicamente listo para el mercado, el proyecto se encuentra en su punto óptimo de maduración para ser impulsado institucionalmente. Por lo anterior, solicitamos amablemente la remisión de los puntajes parciales y las observaciones cualitativas que justifican cada resultado. Una respuesta justa y detallada es esencial para validar la objetividad de esta evaluación y para brindar una ruta clara a una propuesta que ha demostrado persistencia, viabilidad técnica superior y un esquema de propiedad intelectual plenamente blindado.</t>
  </si>
  <si>
    <t>ID Proyecto: 114334 
Nombre del proyecto: CLAVE PROD 
Convocatoria: 154 - 1C / Emprendimiento Femenino 
Criterio observado: Componente técnico, legal y financiero asociados a infraestructura tecnológica, propiedad intelectual y suficiencia del soporte técnico del plan
Observación del postulante:
La postulante solicita aclaración técnica frente a la calificación asignada al plan de negocios y manifiesta que en la infraestructura tecnológica del proyecto no se requieren licencias de inteligencia artificial ni almacenamiento masivo en la nube, por cuanto la solución se basa en una arquitectura propia, modular y optimizada. Así mismo, indica que el proyecto contempla medidas de respaldo, continuidad operativa y sostenibilidad financiera; adicionalmente, expone que el componente de derechos de autor ya fue considerado y que se encuentra pendiente el trámite correspondiente una vez se culmine la constitución asociativa. También reitera que el evaluador puede validar el avance funcional de la plataforma mediante acceso de usuario y contraseña suministrados en el plan.
Resumen de la observación del postulante
La observación sostiene que el plan sí contiene elementos técnicos y legales suficientes para soportar la operación del proyecto, especialmente en lo relativo a simuladores, contenidos modulares, seguimiento del estudiante, respaldos de la información, tratamiento de datos y gestión de derechos de autor. En consecuencia, solicita que se aclare la valoración otorgada y se reconsidere el peso dado a la infraestructura tecnológica y a los requerimientos legales asociados.
Respuesta del evaluador:
Revisada nuevamente la información contenida en el plan de negocios y contrastada con el contenido del informe de evaluación, se evidencia que la iniciativa sí describe elementos relevantes de su propuesta tecnológica y operativa, tales como el uso de simuladores interactivos, videotutoriales modulares basados en patrones rítmicos, seguimiento automático del progreso del estudiante, respaldo de base de datos de usuarios, servidores digitales y disco duro para conservación de información. También se identifica que el plan incluye referencia expresa a licencias ante SAYCO y ACINPRO, registro de derechos de autor ante la DNDA y tratamiento de datos conforme a la Ley 1581 de 2012. 
No obstante, el informe de evaluación no desconoce la existencia de dichos elementos, sino que formula una observación de suficiencia y detalle técnico sobre la infraestructura digital, al indicar que aspectos como servidores, licencias de inteligencia artificial y almacenamiento en la nube requieren mayor especificación para validar plenamente la suficiencia del presupuesto asignado y la continuidad del servicio ante fallas técnicas o incrementos de demanda. De igual forma, el informe recomienda formalizar el protocolo de propiedad intelectual y fortalecer el plan de contingencia tecnológica con respaldos automáticos y protocolos de recuperación. 
En ese sentido, la observación presentada por la postulante permite corroborar que el proyecto ha avanzado en el desarrollo funcional de la plataforma y que en el plan sí se incorporaron referencias sobre propiedad intelectual, protección de datos y respaldo de información; sin embargo, tales referencias no desvirtúan la recomendación técnica consignada en la evaluación, en la medida en que persiste la necesidad de documentar con mayor precisión las especificaciones técnicas de la infraestructura, el escalamiento de la operación digital y los protocolos formales de contingencia y recuperación. 
Bajo los criterios de evaluación del Fondo Emprender, la valoración no solo atiende a la mención de herramientas o recursos, sino a la claridad, coherencia y suficiencia con que estos quedan sustentados dentro del plan de negocios para efectos de validar la operación, el presupuesto y la viabilidad integral del proyecto. Por ello, aun cuando se reconoce la existencia de avances y soportes en el plan, la observación no conlleva por sí sola la modificación automática del análisis efectuado en el informe.
Evaluación por componentes
Se presenta, el resultado de cada uno de los elementos evaluados del plan de negocios o de inversión, evaluado en una escala de 0 a 4, donde 0 es nulo y 4 tiene un desarrollo completo:
Cliente: 3.66
Planteamiento del problema: 3.66
Competencia: 3.66
Descripción del proyecto:3.33
Productos y servicios: 3.66
Proceso técnico:3.33
Trámites legales: 3.33
Canales:3.66
Proyección de ventas: 3.66
Costos y gastos: 3.33
Equipo de trabajo: 3.33
Necesidades y requerimientos:3
Valor del proyeto:3.33
Avances del proyecto:3.66
 Plan operativo: 3.33
Impacto:3.66
Indicadores:3.66
Mapa de actores: 3.33
Proyección y sostenibilidad (social y comunitaria y financiera), intención en la permanencia: 3.66
Asociatividad: 3.00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En consecuencia, el resultado obtenido corresponde a una valoración global del plan de negocios, derivada de la aplicación de la metodología definida en los Términos de Referencia, la cual es aplicada de manera uniforme a todos los participantes, en observancia de los principios de transparencia, objetividad e igualdad de condiciones.
Finalmente, se informa que el puntaje aquí comunicado no tiene la naturaleza de un cálculo aritmético directo de las calificaciones parciales, sino que refleja el análisis técnico consolidado efectuado conforme a los criterios previamente señalados.
Concepto:
Revisado el plan de negocios, se encuentra que lo conceptuado en el informe es acorde con la información inicialmente identificada. La observación presentada permite precisar que el plan sí incorpora elementos funcionales y legales relacionados con la plataforma; sin embargo, se mantiene la necesidad de mayor detalle técnico en infraestructura digital, contingencia operativa y formalización del protocolo de propiedad intelectual.   El concepto de evalución de mantiene con concepto VIABLE (66,94). </t>
  </si>
  <si>
    <t xml:space="preserve">Buen dia, señores fondo emprender Quiero realizar observaciones frente al nuevo informe de evaluación presentado en esta ocasión, el cual no tuvo en cuenta el informe anterior donde nos sugerían unos cambios para mejorar en la presentación de nuestro plan de negocios este año, lo que genera algo de inconformismo de mi parte, siendo esta la TERCERA VEZ que me presento a fondo emprender para mejorar mi unidad productiva y me corregian en el plan que destacara la intención de combinar tecnología, asesoría profesional y educación en salud, representando  una diferenciación frente a competidores tradicionales. Sin embargo, afirman que se  observa una ausencia de información cuantitativa sobre el comportamiento de consumo,  como frecuencia de compra, gasto promedio y tamaño del mercado en términos monetarios  dentro del área geográfica de influencia.resolviendo las mejoras del año anterior para  dar el paso a convertirla en una empresa que me permita generar empleos formales y a su vez poder realizar contratación con las empresas que mencione en el plan de negocios, esto genera impactos positivos en el ámbito económicos, social, tecnológico y ambiental, por estas razones quiero expresar lo siguiente:  En el informe de evaluación de la vigencia 2025 nos dicen El plan operativo resulta consistente con el presupuesto, aunque carece de una  ejecución gradual y de hitos comerciales que condicionen la inversión. En conclusión, el  componente técnico es sólido en la descripción operativa, pero presenta desajustes entre  lo que el proyecto promete, lo que realmente ofrece y el nivel de inversión solicitado,  generando riesgos de ejecución acelerada sin validación previa lo descrito sobre la cuantificación de los impactos, el económico se menciona en el aumento de las ventas, en lo relacionado con lo social se relaciona con la generación de empleos directos e indirectos, ya que mejora las condiciones de las familias beneficiadas, en lo relacionado con el componente ambiental es un poco complejo cuantificar para este tipo de negocios, pero estará relacionado con la reducción de consumo eléctrico y la disminución de los impactos al utilizar menos productos plásticos. En resumen, me genera preocupación que no se tenga en cuenta el informe de evaluación realizado el año anterior y que no se vea un criterio de evaluación unificado, ya que afecta el sueño empresarial de nosotros los emprendedores, ya que vemos en fondo emprender esa oportunidad de cumplir nuestro sueño de ver una empresa sólida y poder testificar que gracias a fondo emprender se logró la obtención de las metas planteadas.   De antemano agradezco una revisión de lo descrito aquí y me puedan dar la oportunidad de seguir creyendo en fondo emprender como la catapulta para cumplir sueños empresariales.Con los ajustes realizados, la propuesta presenta un mayor nivel de solidez técnica, financiera y estratégica, respondiendo de manera integral a las observaciones planteadas. Solicito respetuosamente la revisión de la calificación, teniendo en cuenta las mejoras incorporadas, las cuales fortalecen significativamente la viabilidad y sostenibilidad del emprendimiento. Agradezco su atención y quedo atenta a cualquier requerimiento adicional. Muchas gracias </t>
  </si>
  <si>
    <t xml:space="preserve">ID Proyecto: 114543 
Nombre del proyecto: ANBE COMPLEMENTOS SALUDABLES MONTERIA 
Convocatoria: 154 - 1C / Emprendimiento Femenino 
Criterio observado: Coherencia integral entre la validación comercial, la priorización del cliente objetivo, la propuesta técnica, la capacidad operativa, las proyecciones financieras, el equipo de trabajo, la inversión solicitada y el nivel de madurez del emprendimiento. En la evaluación se identificaron debilidades estructurales relacionadas con la sobreestimación de la demanda, la falta de validación comercial real, los desajustes entre la propuesta técnica y la inversión solicitada, y la incoherencia entre las proyecciones financieras, el equipo de trabajo y el estado actual del modelo de negocio. 
Observación del postulante: El postulante presenta observaciones frente al concepto y puntaje asignado, señalando avances alcanzados por el emprendimiento y haciendo referencia a recomendaciones o procesos anteriores. Solicita que se reconsidere la valoración realizada sobre el alcance del proyecto, su propuesta comercial, técnica, financiera y de impacto.
Respuesta del evaluador: Señor(a) postulante, cordial saludo. Revisadas las observaciones presentadas frente al informe de evaluación del proyecto 114543, se ratifica el concepto y el puntaje asignado, teniendo en cuenta que la evaluación realizada corresponde al análisis técnico de la versión presentada del plan de negocios y de la coherencia entre sus componentes comercial, técnico, legal, financiero e impacto. 
En el componente comercial se reconoce que el proyecto presenta conocimiento del sector y describe canales de comercialización como redes sociales y punto físico; sin embargo, se mantiene la observación relacionada con la falta de priorización de un cliente principal y la ausencia de una validación concreta de la demanda en Montería, como ventas previas, clientes recurrentes o pruebas piloto que permitan sustentar el volumen de ventas proyectado. La amplitud de los segmentos planteados no permite identificar con suficiente claridad cuál es el cliente eje que soporta la propuesta comercial. 
En el componente técnico, si bien se evidencia una descripción ordenada del proceso de recepción, almacenamiento, asesoría y comercialización, la propuesta se plantea como un centro integral de bienestar y suplementos, lo cual resulta sobredimensionado frente al portafolio real de productos, los recursos técnicos descritos y el nivel de madurez actual del negocio. Asimismo, la capacidad instalada planteada permitiría atender un volumen considerable, pero dicho potencial no guarda coherencia con la validación comercial existente ni con una ejecución gradual sustentada en hitos verificables. 
En el componente financiero, se ratifica que las proyecciones plantean un crecimiento importante en ventas desde el primer año, sin que exista respaldo suficiente en la validación comercial presentada ni en la capacidad real del equipo de trabajo. No se evidencia una relación directa entre número de clientes estimados, frecuencia de recompra y capacidad efectiva de los canales definidos. Además, los costos variables no incluyen de forma completa gastos clave de operación, lo cual afecta la lectura real de la rentabilidad. Aunque el valor solicitado al Fondo Emprender por $73.460.960 se encuentra dentro de los rangos permitidos, no guarda proporcionalidad suficiente con la escala inicial del mercado, el nivel de experiencia previa ni el grado de validación comercial demostrado. 
En cuanto al componente de impacto, se mantiene la observación relacionada con la necesidad de reformular las metas económicas, sociales y de sostenibilidad, dado que los avances del proyecto se evidencian principalmente en una etapa conceptual, administrativa y de planeación, mientras que los indicadores e impactos proyectados dependen de ventas optimistas que no han sido suficientemente validadas en el mercado real. 
Estas observaciones no desconocen los avances alcanzados ni contradicen las recomendaciones realizadas en procesos anteriores. Por el contrario, corresponden a una evaluación técnica de la nueva versión presentada, cuyo alcance actual incorpora componentes más amplios y exigentes en términos de operación, validación y sostenibilidad. Asimismo, es importante señalar que el proceso evaluativo busca garantizar que las metas, inversiones y proyecciones planteadas mantengan consistencia con el estado de desarrollo del emprendimiento y con la evidencia de mercado disponible al momento de la evaluación.
De acuerdo con los lineamientos aplicables al Fondo Emprender, el plan de negocios debe presentar información coherente, verificable y articulada entre sus componentes, de manera que la inversión solicitada, las metas comerciales, la capacidad operativa, la estructura financiera y los impactos esperados sean proporcionales al estado real del emprendimiento. En este caso, las observaciones presentadas no desvirtúan las debilidades identificadas en la formulación actual ni modifican el análisis realizado.
Concepto: Revisadas las observaciones presentadas por el postulante, se encuentra que el concepto emitido es acorde con lo evidenciado inicialmente en el informe de evaluación. El proyecto cuenta con una idea pertinente y potencial de mejora; sin embargo, en su formulación actual persisten debilidades estructurales en la validación de la demanda, la escala de la propuesta técnica, la proporcionalidad de la inversión, las proyecciones financieras, el equipo de trabajo y el componente de impacto. Por tanto, se mantiene la calificación final de 57,51 puntos y el concepto de NO VIABLE. 
Efecto: Se ratifica el concepto y el puntaje asignado. 
</t>
  </si>
  <si>
    <t xml:space="preserve">Señores COMITÉ EVALUADOR Proyectos Fondo emprender  SENA  Referencia: Observaciones informe de evaluación ID 114629 C, convocatoria 154-1C Emprendimiento Femenino  Respetado comité evaluador  Una vez analizado el informe de evaluación del proyecto con ID 114629 de nombre EMPLATANOS, el cual fue postulado para la convocatoria 154-1C Emprendimiento Femenino, con puntaje de 64,93, me permito elevar mi desconcierto como emprendedor, dado que comparando el informe   en comento con el informe de evaluación de la convocatoria 145 -1C / Conv Nac. SENA -Economía Popular, presentado el año 2025,  en el cual tuvimos un puntaje de 73,22, siendo conceptuado como viable pero no le fue asignado recursos, nos asalta la gran duda, porque si comparamos componente por componente entre los dos informes del mismo proyecto presentado en convocatorias diferentes y recurrentes (2025 y 2026), se identifica como si hablaran de dos proyectos totalmente diferentes, dado que en el proyecto para la convocatoria 154-1C fue ajustado atendiendo las recomendaciones para su mejora.  En consecuencia, a lo anterior no se logra entender si el proyecto presentado en la convocatoria 154- 1C fue una versión mejorada del proyecto de la convocatoria 145-1C 2025, acatando recomendaciones del informe de evaluación, por que tantas diferencias negativas   en desmedro del primero.  Conceptos favorables de diferentes componentes en la evaluación de 2025, en la evaluación reciente los exponen como puntos débiles en los cuales deben fortalecerse, teniendo el mismo contenido uno con otro,  y en otros apartes hasta fortalecidos estos últimos en atención a las recomendaciones en la evaluación 2025. Por lo anterior y en aras de detallar lo dicho, me permito exponer las disparateadas conclusiones en los diferentes de componentes:   COMPONENTECONVOCATORIA 154-1C-2026CONVOCATORIA 145 -1C-2025   COMPONENTE COMERCIALComponente comercial tiene una base de mercado bien identificada y una propuesta diferenciada, pero su aterrizaje comercial todavía es débil frente al posicionamiento premium que se pretende y frente a las metas de crecimiento del negocio.Componente comercial muestra una propuesta diferenciada y sólida, con oportunidades de mejora en el enfoque del problema   COMPONENTE TÉCNICOEl componente técnico muestra claridad en el proceso y conocimiento del producto, pero todavía no demuestra una estructura operativa suficientemente robusta, continua y escalable para sostener el crecimiento esperado.El componente técnico es uno de los puntos fuertes del proyecto, con procesos claros y potencial para implementar mejoras en control de calidad COMPONENTE LEGALEl componente legal parte de una buena base de formalización y reconoce los permisos necesarios, pero todavía requiere mayor profundidad en la gestión continua del cumplimiento sanitario y laboral para respaldar la sostenibilidad del negocio.El componente legal cumple con los requisitos exigidos y demuestra una gestión adecuada de los trámites para la puesta en marcha del negocio. COMPONENTE FINANCIEROEl componente financiero refleja potencial, pero hoy no ofrece la consistencia necesaria para soportar una decisión favorable de viabilidad porque el riesgo de iliquidez y desajuste operativo sigue siendo alto.El componente financiero es sólido y bien fundamentado, con proyecciones que respaldan la viabilidad del negocio COMPONENTE IMPACTOEl componente de impacto demuestra compromiso, aportando valor agregado al sector manufactureroEl componente impacto tiene una intención social y territorial positiva, pero todavía no aterriza con suficiente firmeza cómo se sostendrán en la práctica los compromisos ambientales, el crecimiento productivo y la permanencia del negocio en el tiempo.  1.COMPONENTE COMERCIAL Convocatoria 154-1C-2026 Componente comercial tiene una base de mercado bien identificada y una propuesta diferenciada, pero su aterrizaje comercial todavía es débil frente al posicionamiento premium que se pretende y frente a las metas de crecimiento del negocio. Convocatoria 145 -1C-2025 Componente comercial muestra una propuesta diferenciada y sólida, con oportunidades de mejora en el enfoque del problema 2.COMPONENTE TÉCNICO Convocatoria 154-1C-2026 El componente técnico muestra claridad en el proceso y conocimiento del producto, pero todavía no demuestra una estructura operativa suficientemente robusta, continua y escalable para sostener el crecimiento esperado. Convocatoria 145 -1C-2025 El componente técnico es uno de los puntos fuertes del proyecto, con procesos claros y potencial para implementar mejoras en control de calidad. 3.COMPONENTE LEGAL Convocatoria 154-1C-2026 El componente legal parte de una buena base de formalización y reconoce los permisos necesarios, pero todavía requiere mayor profundidad en la gestión continua del cumplimiento sanitario y laboral para respaldar la sostenibilidad del negocio. Convocatoria 145 -1C-2025 El componente legal cumple con los requisitos exigidos y demuestra una gestión adecuada de los trámites para la puesta en marcha del negocio. 4.COMPONENTE FINANCIERO Convocatoria 154-1C-2026 El componente financiero refleja potencial, pero hoy no ofrece la consistencia necesaria para soportar una decisión favorable de viabilidad porque el riesgo de iliquidez y desajuste operativo sigue siendo alto. Convocatoria 145 -1C-2025 El componente financiero es sólido y bien fundamentado, con proyecciones que respaldan la viabilidad del negocio. 5.COMPONENTE IMPACTO Convocatoria 154-1C-2026 El componente de impacto demuestra compromiso, aportando valor agregado al sector manufacturero Convocatoria 145 -1C-2025 El componente impacto tiene una intención social y territorial positiva, pero todavía no aterriza con suficiente firmeza cómo se sostendrán en la práctica los compromisos ambientales, el crecimiento productivo y la permanencia del negocio en el tiempo.  En conclusión, se logra evidenciar que entre una evaluación y otra no analizaron el contenido con el mismo racero, lo que genera dudas de la transparencia y la objetividad al momento de medir, evaluar y calificar los proyectos.  </t>
  </si>
  <si>
    <t xml:space="preserve">ID Proyecto: 114629
Nombre del proyecto: EMPLATANOS
Convocatoria: 154 - 1C / Emprendimiento Femenino
Criterio observado: Componentes comercial, técnico, legal, financiero e impacto.
Concepto de evaluación: NO VIABLE
Puntaje: 64,93 
Observación del postulante:
La postulante manifiesta inconformidad frente a las observaciones realizadas al informe de evaluación, señalando elementos relacionados con la comparación frente a una convocatoria anterior, la valoración del mercado, la estrategia comercial, la capacidad operativa, la coherencia financiera y el concepto emitido para el plan de negocios.
Resumen de la observación del postulante:
La observación se centra en solicitar revisión de los argumentos que sustentan el concepto de evaluación, especialmente frente a la diferencia entre la convocatoria anterior y la actual, así como frente a la valoración de los componentes comercial, técnico y financiero del proyecto EMPLATANOS. El informe de evaluación identifica que la iniciativa transforma plátano en productos con valor agregado como Canasta Crocante Gourmet, Conos Crocante Gourmet y Tortilla Preelaborada, dirigidos a clientes institucionales y consumidor final en Sincelejo y municipios cercanos. 
Respuesta del evaluador:
Estimada postulante, dando respuesta a sus observaciones, se aclara que la evaluación del plan de negocios se realizó bajo los criterios aplicables a la Convocatoria 154 - 1C / Emprendimiento Femenino, correspondiente al proyecto 114629, denominado EMPLATANOS. En consecuencia, el análisis técnico se efectúa sobre la información presentada para esta convocatoria y no sobre resultados, enfoques o criterios de convocatorias anteriores, dado que cada proceso debe valorarse conforme a sus propios términos, objetivos y condiciones de evaluación. 
Revisado el informe de evaluación, se evidencia que el componente comercial reconoce aspectos favorables, tales como la identificación de clientes, competidores, avances comerciales, ventas previas, presencia en redes, participación en ferias y una base inicial de clientes recurrentes. No obstante, también se ratifica que la estrategia de entrada al mercado no guarda una relación suficientemente coherente con el nivel de precio, el segmento objetivo y la velocidad de crecimiento esperada; además, el posicionamiento gourmet o de valor agregado exige una estrategia comercial y de canales más robusta que la planteada. 
En el componente técnico, el informe reconoce que el proceso productivo está descrito e incluye etapas como recepción, selección, lavado, desinfección, pelado, pre-fritura, moldeado, fritura o precocción, empaque, control de calidad y despacho. Sin embargo, se ratifica la observación relacionada con la capacidad instalada y la escalabilidad, pues el proceso depende en gran medida de una sola operadora y presenta una capacidad mensual limitada: 96 unidades mensuales para el producto 1, 96 unidades mensuales para el producto 2 y 144 unidades mensuales para el producto 3, según lo registrado en la evaluación. Esta situación permite concluir que la estructura operativa propuesta no demuestra suficiencia para sostener las metas de crecimiento planteadas. 
En el componente legal, se reconoce como aspecto positivo que el proyecto se encuentra formalizado como persona natural ante la Cámara de Comercio de Sincelejo, con NIT activo, obligaciones tributarias al día y lugar de operación identificado. No obstante, se mantiene la observación porque el plan no fortalece de manera suficiente el sostenimiento regulatorio en el tiempo, especialmente frente a registro sanitario, BPM, concepto favorable de salud, seguimiento normativo, seguridad industrial y SG-SST. 
En el componente financiero, se reconoce que el valor solicitado al Fondo Emprender es de $73.458.100 y que el proyecto presenta portafolio, equipos, necesidades de adecuación e intención de formalizar la operación productiva. Sin embargo, se ratifica que la proyección de ventas, los costos y la estructura operativa no están completamente armonizados entre sí, evidenciándose riesgo por subestimación de gastos, capacidad instalada limitada, crecimiento comercial ambicioso y falta de mayor claridad sobre capital de trabajo, mano de obra, reposición de equipos y logística. 
Respecto al componente de impacto, el informe identifica elementos positivos asociados al fortalecimiento de un emprendimiento femenino, la compra de plátano a productores locales, la propuesta de productos naturales sin aditivos y la dinamización de la cadena de valor en Sincelejo. Sin embargo, se ratifica que el impacto prometido no se encuentra suficientemente respaldado por el diseño real de la operación, especialmente en sostenibilidad ambiental, manejo de residuos orgánicos, aceite vegetal usado y sostenibilidad del empleo. 
De acuerdo con los criterios de evaluación utilizados para planes de negocio, el análisis debe valorar la suficiencia, coherencia y alineación de los componentes comercial, técnico, legal, financiero e impacto, así como la relación entre mercado, canales, ventas, capacidad instalada, costos y sostenibilidad. En este caso, las observaciones realizadas en el informe se encuentran asociadas a vacíos de coherencia entre la promesa comercial, la capacidad operativa, la estructura financiera y la sostenibilidad del modelo. 
Concepto:
Revisado el plan de negocios y el informe de evaluación, se encuentra que el concepto emitido es acorde con lo identificado inicialmente en la evaluación. El proyecto presenta fortalezas en propuesta de valor, validación comercial inicial, formalización y desarrollo de productos con valor agregado; sin embargo, persisten debilidades estructurales en la articulación entre mercado, capacidad instalada, operación, sostenibilidad ambiental y consistencia financiera. Por lo anterior, se ratifica el concepto de evaluación NO VIABLE, con puntaje final de 64,93. 
Efecto:
Se ratifica el concepto y el puntaje asignado en el informe de evaluación de la Convocatoria 154 - 1C. 
</t>
  </si>
  <si>
    <t xml:space="preserve">En calidad de postulantes del plan de negocio, presentamos observación formal frente al concepto mediante el cual la iniciativa fue clasificada como “No Evaluable”, por la inclusión de una póliza o seguro dentro de los recursos solicitados al Fondo Emprender.  Respetuosamente solicitamos la reconsideración de dicha decisión, por cuanto la causal aplicada no se encuentra prevista de manera expresa, clara e inequívoca en los Términos de Referencia como rubro no financiable. El concepto emitido señala que las pólizas y seguros no están contemplados en el numeral 4.1 – Rubros financiables; sin embargo, dichos conceptos tampoco aparecen relacionados en el numeral 4.2 – Rubros no financiables.  Esta omisión genera una ambigüedad objetiva. Si el Fondo Emprender pretendía excluir de manera absoluta las pólizas, seguros todo riesgo o mecanismos de aseguramiento, dicha prohibición debió incorporarse expresamente en el listado de rubros no financiables, máxime cuando la consecuencia aplicada es la más gravosa del proceso: impedir que el plan continúe a evaluación.  El rubro fue incluido bajo la categoría “Permisos, licencias y registros”, no con el propósito de cargar gastos ajenos al proyecto, sino bajo el entendimiento de buena fe de que se trataba de un mecanismo asociado a la protección de los activos financiados, la sostenibilidad de la inversión y el adecuado funcionamiento de la iniciativa. El formato de plan de inversión no contempla una categoría específica para pólizas o seguros, ni advierte que estos conceptos deban excluirse, por lo que no era razonable exigir al postulante una interpretación restrictiva no establecida expresamente.  Una póliza destinada a proteger activos productivos financiados con recursos públicos no constituye un gasto suntuario, personal, financiero ni especulativo. Por el contrario, puede entenderse técnicamente como una medida de resguardo de la inversión, orientada a preservar los bienes necesarios para la operación del proyecto y evitar la pérdida de recursos ante eventualidades. En consecuencia, su inclusión no desconoce la finalidad del Fondo Emprender, sino que busca garantizar la estabilidad y continuidad de la iniciativa productiva.  Además, los Términos de Referencia prevén que “El Consejo Directivo Nacional del SENA podrá autorizar la inclusión de nuevos rubros financiables en los pliegos de las convocatorias del Fondo Emprender, cuando, de acuerdo con las características de esta, se determine técnicamente su necesidad”. Esta disposición confirma que el listado de rubros financiables no debe interpretarse como una exclusión automática cuando existe una necesidad técnica razonable y el concepto no fue expresamente prohibido.  Por lo anterior, solicitamos que se aplique una interpretación sistemática, proporcional y favorable a la continuidad del proceso, conforme a los principios de buena fe, confianza legítima, debido proceso, transparencia, eficacia y prevalencia de lo sustancial sobre lo formal. No resulta proporcional declarar “No Evaluable” un plan por un rubro que no fue expresamente prohibido, que fue cargado dentro de una categoría disponible del formato y que guarda relación con la protección de los activos del proyecto.  En consecuencia, solicitamos:  1. Reconsiderar el concepto de “Plan de negocio No Evaluable” y permitir que la iniciativa continúe a la fase de evaluación técnica, financiera y operativa.  2. Reconocer que la convocatoria no estableció de manera expresa que las pólizas o seguros fueran rubros no financiables dentro del numeral 4.2, ni habilitó una categoría clara para su registro.  3. En caso de persistir duda técnica, elevar la consulta o solicitud correspondiente ante el Consejo Directivo Nacional del SENA, en virtud de la facultad prevista para autorizar nuevos rubros financiables cuando las características de la convocatoria o del proyecto determinen su necesidad.  4. Subsidiariamente, si el Fondo mantiene la interpretación restrictiva, solicitamos que el rubro sea tratado como concepto no imputable o no reconocido para financiación, sin excluir integralmente el plan de negocio ni impedir su evaluación de fondo.  Reiteramos que la organización actuó de buena fe, sin intención de presentar información errónea o inexacta, y que la inclusión del rubro obedeció a una interpretación razonable de los formatos disponibles y a la necesidad de proteger la inversión productiva.  Por lo expuesto, solicitamos revocar o reconsiderar el concepto emitido y habilitar la continuidad del plan de negocio en la etapa de evaluación correspondiente. </t>
  </si>
  <si>
    <t>Cordial saludo, 
NOMBRE DEL PROYECTO:   ASOCIACIÓN CAMPESINA DE LA VEREDA EL MALAGANO ASOCAMMAL
ID Proyecto: 114727
Convocatoria: 154 - 1C/ Conv Nac. SENA – Fortalecimiento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“Adquisición de una póliza a todo riesgo que permita proteger los activos del proyecto frente a posibles eventualidades, garantizando la sostenibilidad de la inversión por valor de $2.000.000”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De manera respetuosa pero muy objetiva me permito solicitar la revisión nuevamente de la calificación otorgada al proyecto GLEMYS SPA, ID 114792, dado que el concepto emitido por parte del evaluador no resulta plenamente pertinente frente a las condiciones reales de postulación, los términos de referencia aplicables y la información efectivamente presentada y consignada en el plan de negocios. En primer lugar, es importante aclarar de manera expresa que el proyecto no fue postulado a una convocatoria de Economía Popular, sino a la Convocatoria Nacional No. 154 “Emprendimiento Femenino”, cuyo objeto es, de manera textual, “financiar iniciativas productivas, unidades productivas, unidades económicas, modelos o planes de negocios orientados a la creación o el fortalecimiento en todos los sectores económicos, presentados por mujeres, de todo el territorio nacional, que se postulen al Fondo Emprender de manera individual o asociativa, siempre que cumplan con la normatividad vigente”. El autorreconocimiento como economía popular fue aplicado conforme a lo exigido en los requisitos de acreditación, como enfoque poblacional, mas no como modalidad exclusiva de convocatoria ni como sector diferencial de evaluación. Así mismo, la Convocatoria 154 define de manera clara que la población objeto incluye “las mujeres que cuenten con iniciativas productivas… presentadas de forma individual o asociativa, incluidas las asociaciones de las campesinas y de las mujeres que integran la economía popular”, confirmando que el enfoque de economía popular es un criterio de caracterización poblacional y no una restricción metodológica adicional sobre la formulación del plan de negocios. En este sentido, el análisis del informe incorpora observaciones propias de una evaluación bajo un esquema exclusivo de economía popular de baja escala, cuando la iniciativa se evaluó formalmente dentro de la modalidad individual de emprendimiento femenino del sector servicios, conforme a los TDR.  Resulta relevante señalar que el mismo documento de términos de referencia establece, en el capítulo de estructuración del plan de negocios, que para la modalidad CREACIÓN se deben diligenciar de forma obligatoria elementos como “¿Quién es el cliente de su proyecto?”, “Planteamiento del problema”, “La competencia”, “Proceso técnico”, “Canales”, “Proyección de ventas”, “Indicadores”, “Impacto” y “Mapa de actores”, los cuales fueron desarrollados en su totalidad dentro del plan presentado y reconocidos incluso en el propio informe como adecuadamente formulados y coherentes. Así mismo, hago claridad de que se trata de un proyecto que ha permanecido de manera continua en la ruta de formulación y evaluación del Fondo Emprender durante aproximadamente cuatro años, periodo en el cual ha sido ajustado de forma reiterativa conforme a cada observación técnica emitida por los distintos procesos de evaluación. En el año 2023 el proyecto alcanzó un puntaje de 70 puntos; en 2024 fue declarado viable en la Convocatoria 110 Mujer Emprendedora con una calificación de 83,52 puntos; posteriormente participó en la Convocatoria 116 de Emprendimientos Verdes, en la cual obtuvo un puntaje de 90,28 puntos, resultado que evidencia un alto nivel de madurez técnica y que permitió al proyecto ubicarse dentro del rango de iniciativas con mayor nivel de consolidación. En 2025, el proyecto fue ajustado conforme a las nuevas políticas institucionales y se postuló bajo el nuevo formato CREAR Individual y los criterios actualizados de evaluación en la Convocatoria 133 de Emprendimiento Femenino, alcanzando un puntaje de 73,95 puntos. La versión actual del plan incorpora de manera integral los ajustes derivados de todas las observaciones técnicas formuladas en dichos procesos anteriores, con el propósito de seguir avanzando y fortaleciendo la iniciativa. En este contexto, se evidencia que para las vigencias 2025 y 2026 los conceptos emitidos incluyen recomendaciones que no obedecen a ausencia de información, sino a solicitudes de profundización sobre aspectos que ya se encuentran claramente consignados en el plan de negocios presentado. En el componente comercial, el proyecto respalda el problema y la oportunidad de mercado con datos locales derivados de la operación real del negocio, incluyendo una base de clientes fidelizados, una demanda mensual constante, la caracterización del cliente objetivo en la cabecera urbana del municipio de La Plata (Huila) y la definición de su capacidad de pago y frecuencia de consumo. Estos elementos constituyen información válida y suficiente para sustentar las metas de ventas proyectadas, especialmente tratándose de un emprendimiento femenino del sector servicios. De igual forma, la relación entre la estrategia de canales y el volumen de ventas proyectado se encuentra estructurada bajo un enfoque conservador y coherente con la capacidad instalada y el carácter personalizado del servicio. La estrategia comercial no se plantea bajo esquemas de crecimiento masivo, sino desde la captación progresiva, la fidelización y el referido, lo cual resulta consistente con la naturaleza del negocio y con su etapa de consolidación. En el componente técnico, el proyecto desarrolla factores de diferenciación que trascienden la simple articulación con una IPS, al integrar tecnología estética no invasiva, protocolos de bioseguridad, estandarización del servicio y un enfoque de sostenibilidad ambiental. Estos atributos configuran una propuesta de valor clara y pertinente para el mercado local, alineada con la experiencia acumulada del proyecto y con los resultados previamente alcanzados en procesos de evaluación donde se obtuvo un puntaje superior a noventa puntos. Desde el componente legal, el plan identifica los trámites y requisitos esenciales para la operación del establecimiento, y las recomendaciones realizadas corresponden a validaciones preventivas propias de la fase de implementación, mas no a omisiones normativas del proyecto. Así mismo, el proyecto cumple con el requisito de enfoque poblacional mediante la declaración juramentada de autorreconocimiento como Economía Popular, aportada como anexo y aplicada conforme a lo exigido por la convocatoria de Emprendimiento Femenino. Finalmente, en el componente de impacto y mapa de actores, el proyecto define los impactos económicos, sociales y ambientales asociados a la iniciativa, así como los actores clave que participan en su operación y sostenibilidad. La base real de estabilidad, la permanencia en el tiempo y la generación de autoempleo se encuentran sustentadas en la operación previa y en la continuidad demostrada del proyecto en el territorio, lo que refleja una iniciativa que no solo es viable, sino que tiene trayectoria y vocación de crecimiento. En consecuencia, solicito respetuosamente que las observaciones consignadas en el informe sean analizadas a la luz de los Términos de Referencia de la Convocatoria No. 154 – Emprendimiento Femenino, de la modalidad real de postulación y de la trayectoria técnica demostrada por el proyecto, y que se proceda a revisar la calificación otorgada con base en la información ya incluida, desarrollada y soportada en el plan de negocios presentado, reiterando que el objetivo de esta postulación es continuar avanzando y consolidando una iniciativa que ya ha demostrado resultados técnicos sólidos y evaluaciones de alto nivel en procesos anteriores. </t>
  </si>
  <si>
    <t xml:space="preserve">ID Proyecto: 114792 
Nombre del proyecto: GLEMYS SPA 
Convocatoria: 156_ Economía Popular 
Criterio observado: Alcance de la evaluación frente a la línea CREAR y tratamiento de las recomendaciones de mejora del plan de negocios. 
Observación del postulante:
Se observa que la evaluación del proyecto se habría salido del marco de la línea CREAR, dado que en el informe de acreditación aparece anclada a otra convocatoria. Así mismo, se cuestiona que los requerimientos de actualización y fortalecimiento de los conceptos del plan de negocios sean interpretados como ausencia de información.
Resumen de la observación del postulante:
El postulante solicita aclarar que la referencia a otra convocatoria en el informe de acreditación no debe afectar la evaluación del proyecto y que las recomendaciones formuladas corresponden a mejoras o actualización del plan de negocios, no a ausencia de información.
Respuesta del evaluador:
Revisada la observación presentada y contrastada con el informe de evaluación, se ratifica que la evaluación del proyecto se mantiene dentro del marco aplicable a la línea CREAR. La mención relacionada con el informe de acreditación corresponde a un comentario de contexto sobre la información revisada, sin que ello modifique ni afecte el análisis técnico, financiero, comercial, legal o de impacto realizado al plan de negocios. El informe evaluativo reconoce que el proyecto presenta una formulación consistente, con estructura comercial, técnica, legal y financiera favorable, y clasifica el plan como viable con una puntuación de 87,13. 
De igual manera, las recomendaciones consignadas no fueron formuladas como ausencia de información, sino como oportunidades de actualización, precisión y fortalecimiento de componentes del plan de negocios, especialmente en aspectos como soporte de la demanda con cifras locales, diferenciación del servicio, estrategia comercial, validación de requisitos de funcionamiento e impactos esperados. 
Conforme a la normatividad vigente del Fondo Emprender y a la finalidad de la evaluación integral del plan de negocios, es procedente que el concepto técnico identifique aspectos susceptibles de mejora, sin que ello implique desconocer la información presentada ni alterar el resultado cuando dichos aspectos no afectan la viabilidad general del proyecto.
Concepto:
Revisado el plan de negocios y la observación presentada, se encuentra que el concepto emitido es acorde con lo evidenciado inicialmente en la evaluación. Las recomendaciones corresponden a requerimientos de mejora y fortalecimiento, no a ausencia de información, y no modifican la conclusión de viabilidad del proyecto.
Efecto:
Se ratifica el concepto de VIABLE y la puntuación de 87,13. 
</t>
  </si>
  <si>
    <t xml:space="preserve"> Documento con recomendaciones aplicadas al proyecto MORCHIS COOK MORCHIS COOK fortaleció su componente comercial mediante la incorporación de información cuantitativa real que sustenta la proyección de ventas y la validación del mercado. Actualmente la empresa cuenta con presencia en 15 supermercados, minimarkets, tiendas fitness y punto de venta físico propio con presencia en Armenia, Circasia, Tebaida, Filandia. El punto fisico genera ventas mensuales aproximadas de $8.000.000. Los clientes retaial realizan pedidos promedio de 30 paquetes quincenales, representando una demanda estimada de 900 paquetes mensuales. Adicionalmente, el consumidor final presenta recompra promedio de 3 paquetes mensuales, evidenciando aceptación y fidelización del producto. La estructura comercial actual corresponde a 70% ventas B2C, 27% supermercados y 3% restaurantes, soportando técnicamente la proyección de crecimiento planteada. En el componente técnico, la capacidad instalada fue recalculada considerando la adquisición de maquinaria contemplada en Fondo Emprender, permitiendo soportar el crecimiento comercial proyectado a cinco años. La capacidad mensual proyectada corresponde a 39.728 waffles precocidos congelados y 66.560 pandebonos congelados, calculados bajo jornadas de 8 horas diarias y 26 días mensuales de operación. Las ventas proyectadas para el primer año equivalen a 350 unidades mensuales de waffles y 650 unidades de pandebonos congelados, manteniendo capacidad disponible para expansión comercial y nuevos canales. Asimismo, el proyecto ya cuenta con validación operativa mediante producción activa, comercialización real y procesos estandarizados. Las ventas proyectadas del negocio presentan un crecimiento escalonado y conservador durante los primeros cinco años, permitiendo que la capacidad instalada soporte: incremento progresivo de demanda, apertura de nuevos canales comerciales, expansión geográfica, fortalecimiento del canal retail y B2B. El crecimiento progresivo de ventas permitirá incrementar gradualmente el nivel de utilización de la capacidad instalada, manteniendo disponibilidad operativa para responder a: nuevos clientes, incremento de frecuencia de compra, expansión nacional, desarrollo de nuevos productos, escalabilidad operativa La estructura técnica fue diseñada bajo un enfoque escalable, permitiendo crecimiento sostenible mediante: incorporación gradual de talento humano, adquisición de maquinaria industrial, fortalecimiento logístico, optimización de procesos En el componente legal, MORCHIS COOK opera formalmente como persona natural con establecimiento de comercio, contando con Cámara de Comercio, RUT activo, facturación electrónica con la cual cuenta actualmente, cumplimiento tributario de ICA y renta, registro INVIMA vigente y capacitación en manipulación de alimentos. Además, se incorporaron aspectos normativos relacionados con comercio electrónico, protección al consumidor y manejo de datos personales, considerando que actualmente las ventas se realizan mediante WhatsApp, redes sociales y plataformas digitales como Rappi. El proyecto también contempla fortalecimiento de BPM y obtención del concepto sanitario favorable de planta. Respecto al componente financiero, se fortaleció la integración entre costos operativos, legales y ejecución del proyecto. La inversión solicitada por $73.536.298 está destinada al fortalecimiento productivo, maquinaria, software de inventario, estrategia comercial, empaques y sostenimiento operativo inicial. El modelo financiero incorpora costos asociados a formalización, software de facturación, permisos sanitarios y cumplimiento normativo. Los indicadores financieros proyectados evidencian viabilidad y sostenibilidad, con una TIR del 38%, VPN de $72.270.183, ventas proyectadas para el año 1 de $187.275.000 y generación inicial de 4 empleos directos. Finalmente, el componente de impacto se fortalece mediante evidencia comercial real y generación de valor regional. MORCHIS COOK contribuye al fortalecimiento de la cadena de alimentos y amasijos tradicionales del Eje Cafetero mediante innovación gastronómica, generación de empleo y dinamización económica local. El proyecto incorpora prácticas orientadas a sostenibilidad, optimización de recursos y modernización tecnológica mediante maquinaria industrial, herramientas digitales y software operativo. Todo lo anterior permite evidenciar que MORCHIS COOK cuenta con validación comercial, capacidad operativa y condiciones favorables para su escalabilidad y consolidación en el mercado nacional. </t>
  </si>
  <si>
    <t>"ID Proyecto: 114828
Nombre del proyecto: MORCHIS COOK
Convocatoria: 154 - 1C / Emprendimiento Femenino
Criterio observado:
Solicitud de reconsideración de las observaciones formuladas en los componentes comercial, técnico, legal, financiero e impacto del plan de negocios.
Observación del postulante:
El postulante manifiesta que varias de las observaciones formuladas en el informe corresponden a aspectos ya desarrollados o fortalecidos dentro del plan de negocios, particularmente en relación con validación comercial, capacidad instalada, formalización legal, sostenibilidad financiera y articulación operativa del modelo.
Resumen de la observación del postulante:
El postulante señala que el proyecto cuenta con ventas reales, presencia en canales comerciales B2B y B2C, recompra de clientes, validación operativa, procesos productivos estandarizados, capacidad instalada recalculada y formalización legal y tributaria vigente. Asimismo, indica que el modelo financiero integra costes operativos, fortalecimiento productivo y sostenibilidad comercial, respaldado por indicadores financieros favorables.
Respuesta del evaluador:
Revisadas las observaciones presentadas por el postulante y contrastadas con el contenido del proyecto y el informe de evaluación, se evidencia que las precisiones aportadas complementan aspectos relacionados con validación comercial, capacidad operativa, formalización legal y sostenibilidad financiera, elementos que ya habían sido reconocidos dentro de la valoración efectuada.
En el componente comercial, las observaciones amplían el contexto relacionado con ventas reales, recompra de clientes y participación en canales B2B y B2C; no obstante, las recomendaciones formuladas en el informe mantienen validez técnica en cuanto a fortalecer la cuantificación metodológica del mercado objetivo, la estimación concreta de la demanda y la trazabilidad entre canales comerciales y proyección de ventas.
En los componentes técnico y financiero, las aclaraciones presentadas evidencian procesos productivos organizados, capacidad instalada y una estructura financiera coherente con la etapa de crecimiento del negocio; sin embargo, las recomendaciones del informe continúan orientadas a fortalecer la integración cuantitativa entre capacidad productiva, escalabilidad operativa y crecimiento comercial proyectado.
Respecto a los componentes legal e impacto, las observaciones complementan aspectos relacionados con formalización tributaria, requisitos sanitarios, comercio electrónico y generación de valor regional; no obstante, las recomendaciones formuladas en el informe se mantienen como oportunidades de fortalecimiento orientadas a consolidar la trazabilidad normativa, la validación comercial y la definición operativa de actores estratégicos dentro del modelo de negocio.
En este sentido, las observaciones presentadas permiten ampliar y contextualizar información ya incorporada en el plan de negocios; sin embargo, no evidencian errores de evaluación ni elementos que hagan procedente modificar la valoración inicialmente otorgada, toda vez que las recomendaciones formuladas corresponden a aspectos de fortalecimiento técnico, metodológico y operativo que no afectan la viabilidad reconocida del proyecto. De conformidad con los criterios de coherencia, suficiencia y trazabilidad aplicables a la evaluación integral del plan de negocios, se mantiene la valoración inicialmente asignada.
Concepto:
Revisado el plan de negocios MORCHIS COOK y el informe de evaluación, se encuentra que la calificación y las recomendaciones consignadas son acordes con lo evidenciado en la evaluación integral del proyecto; en consecuencia, se ratifica la calificación final de 77,32  y el concepto VIABLE.
Efecto:
Se ratifica el concepto y el puntaje."</t>
  </si>
  <si>
    <t>COMERCIAL Las observaciones relacionadas con promoción y canales obedecen a una interpretación de la forma de diligenciamiento y no a ausencia de estrategia comercial. Los campos observados correspondían a componentes opcionales y no fueron priorizados dentro de la solicitud de recursos, considerando que ANTÚ BACKOFFICE SAS ya cuenta con operación en marcha, clientes activos y posicionamiento previo derivado de inversiones realizadas en marketing, presencia digital y desarrollo comercial. Adicionalmente, dentro de la herramienta los rubros se registran como costos anuales y su inclusión incrementaba directamente el valor solicitado en el rubro de mercadeo a Fondo Emprender, razón por la cual se consideró técnicamente innecesario duplicar costos previamente asumidos por la empresa. Actualmente, Oiko Backoffice cuenta con identidad de marca definida, presencia activa en redes sociales administradas por personal especializado y bases de datos comerciales estructuradas para captación y fidelización de clientes. TÉCNICO Los tiempos registrados en la formulación corresponden a promedios estimados y no a tiempos estándar aplicables a todos los clientes, ya que la complejidad del servicio varía según el tamaño y necesidades de cada empresa. El enfoque principal está orientado a asesoría contable y financiera, mientras que el fortalecimiento tecnológico y la automatización permiten disminuir cargas operativas y optimizar tiempos sin sobrecargar al equipo de trabajo. Frente al “Reporteador Financiero”, este corresponde a un software desarrollado en alianza con ingenieros de sistemas, donde gran parte de los procesos de validación, consolidación y generación de reportes se ejecutan automáticamente, requiriendo mínima intervención operativa. La meta de crecimiento hasta 24 clientes se soporta en automatización, segmentación de clientes, operación actual en marcha y fortalecimiento del equipo de trabajo, bajo un modelo escalable basado en eficiencia operativa y digitalización. LEGAL Respecto a la observación realizada en el componente legal sobre el valor registrado en el apartado correspondiente a tarjeta profesional, es importante aclarar que dicho valor no corresponde al costo de expedición de la tarjeta profesional individual del contador público ni a un error de diligenciamiento. Actualmente, ANTÚ BACKOFFICE SAS puede operar legalmente en la prestación de servicios contables, tributarios, financieros y de asesoría empresarial mediante la tarjeta profesional de las contadoras públicas vinculadas a la operación, razón por la cual la empresa ya se encuentra en funcionamiento y prestando servicios de manera formal. Sin embargo, es importante precisar que para la prestación y facturación directa de servicios de revisoría fiscal a nombre de la sociedad, sí se requiere el trámite de registro y tarjeta de registro profesional de la firma ante la Junta Central de Contadores, lo cual implica costos significativamente superiores frente a otros trámites administrativos ordinarios. En este sentido, el valor registrado dentro de la formulación corresponde precisamente a la apuesta estratégica de fortalecimiento y crecimiento de la empresa, orientada a formalizar la prestación de servicios de revisoría fiscal directamente desde ANTÚ BACKOFFICE SAS, permitiendo que dichos servicios dejen de ser facturados en cabeza de las contadoras públicas como personas naturales y pasen a consolidarse dentro de la estructura empresarial de la sociedad. Por lo anterior, el valor incorporado sí corresponde a una necesidad real del ejercicio profesional y al fortalecimiento legal y comercial de la empresa, especialmente frente a la ampliación de líneas de servicio y consolidación de la unidad productiva. Adicionalmente, el componente legal presentado evidencia que la empresa ya cuenta con formalización vigente y operación activa, razón por la cual los trámites incluidos dentro del proyecto corresponden principalmente a fortalecimiento, ampliación y actualización de capacidades legales y comerciales, y no a requisitos básicos para iniciar operación. FINANCIERO La proyección del año 1 fue estructurada bajo una metodología de promedio anual de clientes e ingresos, considerando que la empresa ya cuenta con clientes activos y contratos recurrentes, razón por la cual los ingresos mensuales proyectados presentan estabilidad. El crecimiento comercial sí se refleja en las proyecciones anuales posteriores mediante incremento progresivo de clientes e ingresos. Respecto a la observación sobre pagos y horizonte de ejecución, la programación detallada se define en la etapa de puesta en marcha, sin afectar la viabilidad ni la correcta destinación de los recursos solicitados, los cuales se encuentran alineados con las necesidades reales del proyecto y los tiempos establecidos por la convocatoria. IMPACTO El empleo mencionado en el resumen ejecutivo corresponde a una proyección de crecimiento financiada con recursos propios de la empresa y no con recursos solicitados a Fondo Emprender, razón por la cual no fue incluido dentro de la estructura financiada ni en los indicadores de empleo del proyecto. No obstante, la empresa sí contempla generación progresiva de empleo conforme aumente su capacidad operativa y comercial. Adicionalmente, el proyecto cumple con los requisitos mínimos de generación o retención de empleo exigidos para la condonación de recursos. Frente al mapa de actores, la herramienta solicita identificar qué requiere la iniciativa de cada actor clave y no describir sus aportes, razón por la cual la información fue diligenciada en formato de listado conforme a la estructura establecida por la plataforma.</t>
  </si>
  <si>
    <t>ID Proyecto: 114969
Nombre del proyecto: ANTÚ BACKOFFICE SAS
Convocatoria: 154 - 1C / Emprendimiento Femenino
Criterio observado: Concepto de evaluación y puntaje final.
Observación del postulante: Solicitud de revisión del concepto emitido para el plan de negocio.
Resumen de la observación del postulante: La observación se entiende como una solicitud de reconsideración del resultado de evaluación, frente al concepto de NO VIABLE y la calificación registrada para el proyecto. En los insumos revisados, el informe de evaluación registra para el proyecto 114969 un puntaje de 63,3 y concepto NO VIABLE.
Respuesta del evaluador:
Revisada la observación presentada y efectuado nuevamente el contraste técnico entre el plan de inversión, el informe de evaluación y los criterios aplicados al proceso, se evidencia que los argumentos expuestos no desvirtúan los hallazgos que sustentaron el concepto inicial de NO VIABLE. Si bien la iniciativa demuestra una operación previa, formalización empresarial, trayectoria en el mercado, cartera activa de clientes e ingresos mensuales reportados, la evaluación no se limita a verificar la existencia de actividad económica, sino que analiza la coherencia integral entre mercado, capacidad operativa, presupuesto, proyección financiera, indicadores de impacto y trazabilidad de los recursos solicitados al Fondo Emprender.
Desde el componente comercial, persiste una debilidad técnica asociada a la cuantificación del mercado objetivo. El plan identifica segmentos de clientes, canales digitales y una meta de crecimiento de 13 a 24 clientes; sin embargo, no presenta una validación suficientemente trazable del universo de MiPymes objetivo ni una ruta comercial detallada que permita verificar cuántos clientes se captarían por canal, con qué frecuencia, bajo qué tasa de conversión y con qué capacidad de retención. Esta ausencia afecta la sustentación de las ventas proyectadas y limita la verificabilidad del crecimiento planteado.
En el componente técnico-operativo, aunque se describe un flujo de prestación del servicio y se identifican necesidades de equipos, software y fortalecimiento tecnológico, se mantiene una inconsistencia entre los tiempos declarados para la prestación de los servicios, la capacidad instalada y la meta de expansión comercial. El informe señala que el servicio principal supera las 20 horas por unidad, mientras se reporta una capacidad mensual que no queda suficientemente articulada con el equipo de trabajo disponible y con la meta de atender 24 clientes. Asimismo, el servicio asociado al reporteador financiero requiere mayor desagregación técnica en sus etapas de validación, análisis, revisión, ajustes y entrega, aspecto necesario para sustentar su aporte real al fortalecimiento productivo.
En el componente financiero, el plan solicita recursos al Fondo Emprender por $73.538.010 y contempla inversiones en nómina, tecnología, equipos, software y adecuaciones; no obstante, se identifican inconsistencias que afectan la consistencia presupuestal y la trazabilidad de la ejecución. En particular, el informe registra desalineación entre el horizonte de ejecución de seis meses y la distribución mensual de rubros críticos como nómina y auxilio de transporte, además de ventas del año 1 formuladas de manera estática, sin reflejar una progresión mensual coherente con la estrategia de crecimiento. También se mantiene la necesidad de reclasificar rubros, como licencias de software, para asegurar correspondencia entre la naturaleza del gasto y el rubro financiable aplicable.
En materia legal, aunque se reconoce que la unidad productiva se encuentra formalizada como SAS y cuenta con RUT registrado, el informe evidenció inconsistencias en la matriz de trámites y permisos, especialmente en la referencia a “HACIENDA” como si correspondiera a registro mercantil y en la necesidad de precisar el estado real de trámites, renovaciones y requisitos aplicables a las líneas de servicio de contabilidad, auditoría financiera y asesoría tributaria. Estos aspectos no constituyen simples observaciones de forma, pues inciden en la coherencia documental del plan frente a una actividad regulada por obligaciones tributarias, profesionales y de prestación de servicios especializados.
Respecto al componente de impacto, se identifican metas positivas relacionadas con reducción de consumo de papel, disminución de tiempos de elaboración de informes, sostenimiento de empleos y fortalecimiento tecnológico; sin embargo, persisten contradicciones entre los indicadores y la narrativa del plan. En particular, el informe señala que el indicador de empleos a crear aparece en cero, mientras en otros apartados se menciona la generación de una nueva vacante en seis meses. Esta inconsistencia afecta la verificabilidad de los compromisos de seguimiento, sostenibilidad y eventual condonación, por lo cual debe resolverse desde la formulación y no únicamente en una etapa posterior.
Adicionalmente, aunque el plan reporta una TIR positiva, el informe concluye que este indicador no es suficiente por sí solo para modificar el concepto, dado que la viabilidad debe estar respaldada por coherencia entre ventas, capacidad instalada, presupuesto, equipo de trabajo, ejecución mensual e indicadores verificables. En consecuencia, los elementos revisados permiten concluir que las observaciones presentadas no aportan evidencia técnica suficiente para modificar la calificación ni el concepto inicial.
Con fundamento en lo anterior, y conforme a la estructura institucional de respuesta a observaciones, se mantiene que el concepto evaluativo emitido es acorde con lo encontrado inicialmente en el plan de negocio, por lo cual procede ratificar el resultado.
Concepto:
Revisado el plan de negocios y el informe de evaluación, se encuentra que el concepto emitido es acorde con lo identificado inicialmente en el proceso evaluativo. Por tanto, se ratifica el concepto de NO VIABLE para el proyecto 114969 - ANTÚ BACKOFFICE SAS. La proforma institucional contempla que, cuando el concepto evaluado se mantiene conforme a lo encontrado inicialmente, procede registrar que se ratifica el concepto y el puntaje.
Efecto:
Se ratifica el concepto de NO VIABLE y el puntaje de 63,3, sin modificación.</t>
  </si>
  <si>
    <t>Dado que mi plan de negocios evidencia una propuesta sólida y bien estructurada en todos los componentes, solicito respetuosamente la realización de una evaluación más profunda, teniendo en cuenta los puntos que expongo a continuación y la plena disposición para fortalecer cada uno de los componentes evaluados, mi objetivo es mejorar la puntuación obtenida, robustecer el modelo y avanzar hacia la consolidación de PAISAGEA conforme a los requisitos de Fondo Emprender. COMPONENTE COMERCIAL: PAISAGEA se diferencia de modelos tradicionales de viverismo y jardinería del Eje Cafetero al integrar diseño paisajístico, biofilia, especies nativas y experiencias sensoriales, consolidando un modelo híbrido de alto valor agregado. Mientras gran parte de la oferta regional se enfoca en la venta aislada de plantas o en servicios independientes de jardinería, PAISAGEA incorpora un enfoque integral basado en diseño y soluciones basadas en la naturaleza, alineado con tendencias de sostenibilidad y bienestar. Contamos con una ventaja competitiva asociada a la cualificación profesional y experiencia técnica de nuestra fundadora. Asimismo, la curaduría de especies nativas premium, la personalización y nuestra filosofía permiten construir una experiencia de marca diferenciada asociada a bienestar y conexión con la naturaleza, fortaleciendo la fidelización y posicionándonos como referente en la región. COMPONENTE TÉCNICO: El modelo operativo de PAISAGEA ha sido estructurado bajo una lógica flexible y escalable, permitiendo responder de manera progresiva a nuestro crecimiento. Actualmente contamos con una red de proveedores y aliados estratégicos del Eje Cafetero especializados en producción vegetal, diseño floral, jardinería elementos de diseño, permitiendo soportar escenarios de incremento en ventas y requerimientos de ejecución. Asimismo, el showroom se plantea bajo una implementación gradual, permitiendo ajustar inventarios y operación progresivamente, partiendo también de nuestra experiencia previa en coordinación y ejecución de proyectos. Para garantizar el seguimiento de la operación implementaremos indicadores como: cumplimiento de entregas (&gt;95%), satisfacción del cliente (&gt;90%) y % de especies nativas comercializadas (&gt;70%). COMPONENTE LEGAL: PAISAGEA reconoce la importancia de cumplir la normatividad vigente asociada al manejo y comercialización de material vegetal regulada por el ICA. En este sentido, el proyecto contempla realizar la validación normativa correspondiente ante la autoridad competente durante la etapa de implementación, para garantizar el cumplimiento normativo. Es importante resaltar que PAISAGEA operará principalmente como comercializador y no como productor de material vegetal, articulándose con proveedores y viveristas formalmente establecidos. COMPONENTE FINANCIERO: La proyección financiera fue estructurada a partir de la experiencia comercial previa de PAISAGEA. No obstante, en coherencia con la etapa temprana del negocio y con el objetivo de fortalecer la gradualidad operativa, contemplaríamos ajustar progresivamente los volúmenes iniciales según el comportamiento operativo y comercial del showroom. Es importante mencionar que PAISAGEA actualmente cuenta con acompañamiento contable financiado con recursos propios, esquema que continuará durante la ejecución del proyecto. Este rol no fue incluido dentro de los costos pues se priorizó la financiación del personal operativo y comercial. COMPONENTE DE IMPACTO: En el componente económico, se proyecta la generación de autoempleo y la creación progresiva de empleos asociados a la operación del showroom, así como el fortalecimiento de una unidad productiva liderada por mujer con proyección de crecimiento. En el componente ambiental, el proyecto establece como meta que más del 70% de las especies comercializadas correspondan a plantas nativas adaptadas al territorio, promoviendo la biodiversidad y la articulación con proveedores que implementan buenas prácticas. A nivel social y comunitario, buscamos fortalecer la conexión de las personas con la naturaleza a través de experiencias de bienestar. Para su seguimiento se implementarán indicadores como: % de especies nativas comercializadas, número de clientes atendidos y generación de empleo.</t>
  </si>
  <si>
    <t>Revisada nuevamente la observación presentada frente al informe de evaluación del proyecto 115367, denominado PAISAGEA, correspondiente a la Convocatoria 154 - 1C / Emprendimiento Femenino, se ratifica que la evaluación fue realizada bajo criterio profesional, con base en la información registrada y aportada por la postulante en el plan de negocios, así como en los criterios técnicos aplicables al proceso de evaluación del Fondo Emprender. Una vez verificados los componentes comercial, técnico, legal, financiero e impacto, se evidencia que el plan presenta una propuesta de valor clara asociada al diseño paisajístico, diseño floral y comercialización de plantas nativas especiales mediante un showroom de biofilia urbana en Manizales; no obstante, también se mantienen las debilidades técnicas identificadas en la evaluación inicial, especialmente la necesidad de profundizar el análisis comparativo de la competencia, precisar con mayor detalle la relación entre los volúmenes proyectados y la capacidad operativa, fortalecer el plan operativo con cronogramas específicos e indicadores de seguimiento, validar requisitos adicionales asociados a la comercialización de material vegetal, revisar la inclusión del rol contable dentro de la estructura de costos o su financiación con recursos propios, y formular indicadores de impacto con metas cuantificables, periodicidad, responsables y fuentes de verificación. Estas observaciones no desvirtúan la viabilidad general del proyecto, sino que corresponden a oportunidades de mejora que deben ser atendidas durante la implementación para fortalecer el control operativo, financiero y de impacto. En consecuencia, revisado el plan de negocios y la observación presentada, se encuentra que el concepto emitido es acorde con lo identificado inicialmente en la evaluación, por lo cual se ratifica el concepto de VIABLE y se ratifica el puntaje asignado de 77,36. Asimismo, se mantiene que el plan obtuvo una TIR de 30,2%, considerada adecuada para el sector ACTIVIDADES_DE_SERVICIOS_ADMINISTRATIVOS_Y_DE_APOYO, siempre que se implementen las recomendaciones formuladas y se mantenga un adecuado seguimiento durante la ejecución, si llega a ser beneficiado con recursos del FE.</t>
  </si>
  <si>
    <t>Cordial saludo, 
NOMBRE DEL PROYECTO:  ASOCIACION AGRO FAMILIA AGROFAMILIA
ID Proyecto: 115374
Convocatoria: 154 - 1C/ Conv Nac. SENA – Fortalecimiento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“POLIZA TODO RIESGO Seguro que protege los activos del proyecto frente a eventos imprevistos como daños, pérdidas o accidentes, garantizando respaldo financiero y continuidad operativa por valor de $2.000.000”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Respetados evaluadores del Fondo Emprender: Reciban un cordial saludo.  Agradecemos la evaluación realizada a nuestro plan de negocios, el cual obtuvo una calificación de 82,4 puntos (VIABLE). Valoramos profundamente el análisis técnico y las recomendaciones emitidas, ya que constituyen un aporte importante para el fortalecimiento del proyecto. No obstante, de manera respetuosa solicitamos la revisión de la calificación asignada, considerando que el mismo informe reconoce la solidez estructural del proyecto en sus diferentes componentes, así como su viabilidad técnica, comercial y financiera, reflejada en indicadores como una TIR del 34,19% y una coherencia integral en su formulación. En particular, destacamos que las observaciones realizadas se orientan principalmente a aspectos de profundización, fortalecimiento y ajuste progresivo, tales como la ampliación de estrategias comerciales, la estructuración de indicadores, la optimización de procesos y el avance en trámites regulatorios. Estos elementos corresponden a etapas normales de maduración en la fase inicial de ejecución y no representan debilidades críticas que comprometan la viabilidad ni la puesta en marcha del proyecto. Asimismo, el equipo emprendedor cuenta con la capacidad técnica y operativa para implementar oportunamente dichas mejoras, especialmente en lo relacionado con la consolidación de alianzas comerciales, el fortalecimiento de la estrategia digital, la estructuración de controles financieros y el avance en certificaciones y registros requeridos por el sector. Adicionalmente, resaltamos que NATURNELA’S genera impactos relevantes y alineados con los objetivos del Fondo Emprender, particularmente en la reducción de plásticos de un solo uso, la promoción del consumo responsable, el emprendimiento con enfoque sostenible y la dinamización económica local. En este sentido, consideramos que la calificación podría ser revisada a la luz de la solidez general del proyecto y del carácter no crítico de las observaciones señaladas, lo cual permitiría una valoración más acorde con su nivel de preparación y potencial de impacto. Dado que el puntaje obtenido limita el acceso a los recursos solicitados, respetuosamente solicitamos evaluar nuevamente el proyecto con el fin de determinar la posibilidad de un ajuste en la calificación. Reiteramos nuestra disposición para ampliar información, aportar soportes adicionales o realizar los ajustes que se consideren pertinentes. </t>
  </si>
  <si>
    <t xml:space="preserve">Cordial saludo,
ID Proyecto: 115470
Nombre del proyecto: NATURNELA´S COSMÉTICA SÓLIDA NATURAL
Convocatoria: 154 - 1C / Emprendimiento Femenino.
Revisado el plan de negocios 115470_CREAR_ESP_PROYECTO y el informe 115470-Informe Evaluación Conv 154-1C, se evidencia que los aspectos señalados por el postulante fueron considerados dentro de la evaluación inicial, la cual reconoció que el proyecto presenta una propuesta comercial sólida, un proceso técnico robusto, un componente legal con avance normativo, una estructura financiera coherente y un impacto positivo en las dimensiones ambiental, social y económica.
En el componente comercial, el informe reconoce que el proyecto identifica clientes institucionales y consumidores finales conscientes, con canales de comercialización variados como medios digitales, ferias, ventas directas y alianzas estratégicas; adicionalmente, el plan registra validación de mercado, ventas, participación en ferias, página web, redes sociales y ventas acumuladas desde enero de 2023 por $37.951.800.
En el componente técnico, el plan describe el producto mínimo viable, la pantalla solar mineral sólida, así como productos complementarios como repelente sólido natural y desodorante sólido natural; también registra etapas de selección de proveedores, recepción de materias primas, alistamiento, producción, envase, loteo, liberación de producto, almacenamiento y control de muestras por lote.
El informe valoró este componente como de alto nivel de preparación, con productos formulados y validados, proceso productivo definido, materias primas acordes con los principios ambientales del proyecto y capacidad instalada suficiente; por tanto, la recomendación de documentar procedimientos operativos estándar y optimizar procesos corresponde a una oportunidad de fortalecimiento para escalamiento, no a una omisión en la evaluación inicial.
En el componente legal, el plan registra que la iniciativa se proyecta como persona natural con establecimiento de comercio e identifica trámites como registro mercantil, permiso de suelos, permiso de bomberos, registro de marca, estudios de SPF, repelencia, dermatológicamente comprobado, Notificación Sanitaria y estudios de Seguridad y Salud en el Trabajo.
El informe reconoce que el componente legal presenta avance y conocimiento normativo, pero recomienda priorizar y calendarizar la Notificación Sanitaria Obligatoria, estudios técnicos complementarios y protección de marca ante la Superintendencia de Industria y Comercio; esta recomendación se mantiene procedente porque el propio plan señala que dichos trámites se encuentran previstos o en proceso, y no culminados al momento de la evaluación.
En el componente financiero, el informe señala que el valor solicitado al Fondo Emprender es de $73.504.734, que está distribuido en rubros financiables y que las proyecciones de ventas son consistentes con la capacidad productiva y la estrategia comercial.
El informe también registra que el plan obtuvo una TIR de 34,19% y una calificación final de 82,4 puntos, clasificándose como VIABLE, lo que evidencia que la rentabilidad y sostenibilidad financiera ya fueron valoradas positivamente en la evaluación inicial.
En el componente de impacto, el plan describe aportes económicos, ambientales, sociales y tecnológicos, incluyendo reducción de plásticos de un solo uso, empaques ecológicos, educación ambiental, formación gratuita, digitalización y redes de apoyo; además, el informe reconoce que el proyecto genera impactos positivos y coherentes con la propuesta de valor y los objetivos del Fondo Emprender.
Conforme a los lineamientos del instrumento del plan de negocios, los recursos solicitados deben corresponder a rubros financiables como pago de salarios u honorarios, insumos para el ciclo productivo, adquisición de maquinaria, equipos y software, permisos, licencias y registros, adecuaciones locativas y adecuaciones técnicas; en este caso, el plan registra estos rubros y la evaluación ya los tuvo en cuenta para emitir el concepto de viabilidad.
Revisada la observación, no se evidencia información nueva, soporte adicional o elemento técnico diferente a lo ya consignado en el plan de negocios y valorado en el informe de evaluación que permita justificar modificación del puntaje asignado.
A continuación, se presenta, el resultado de cada uno de los elementos evaluados del plan de negocios o de inversión, evaluado en una escala de 0 a 4, donde 0 es nulo y 4 tiene un desarrollo completo:
1. ¿Quién es el Cliente de su Proyecto? / Resumen Ejecutivo3,66
2. Planteamiento del Problema / Descripción del negocio (incluye permisos) 3,66
3. La Competencia / Análisis de mercado y competencia 3,33
4. Descripción del Proyecto / Plan de Marketing y Ventas 3,66
5. Productos o Servicios / Flujo de producción y requisitos de personal 3,66
6. Proceso Técnico / Necesidades y requerimientos 3,66
7. Trámites Legales / Propósito de la inversión 3,66
8. Canales / Resultados esperados de la inversión 3,66
9. Proyección de Ventas / Estrategia de inversión 3,33
10. Costos y Gastos / Presupuesto y uso de fondos 3,33
11. Equipo de Trabajo / Componente Financiero 3,66
12. Necesidades y Requerimientos / Impactos 3,66
13. Valor del Proyecto / Indicadores de cumplimiento 3,33
14. Avances del Proyecto / Mapa de actores 3,33
15. Plan Operativo / Metas en generación y sostenibilidad de autoempleo y puesto de trabajo 3,66
16. Impacto / Proyección y sostenibilidad (social y comunitaria y financiera), intención en la permanencia 3,66
17. Indicadores / Antigüedad: Tiempo de Funcionamiento 3,66
18. Mapa de actores / Asociatividad 3,66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Por lo anterior, revisado el plan de negocios, se encuentra que el concepto emitido es acorde con lo evidenciado inicialmente. Las observaciones del postulante ratifican fortalezas ya valoradas en el informe de evaluación y no aportan elementos nuevos que justifiquen modificar el puntaje asignado. Se ratifica el concepto de evaluación VIABLE y el puntaje asignado de 82,4.
</t>
  </si>
  <si>
    <t xml:space="preserve">Por medio de la presente, me permito presentar observaciones formales al informe de evaluación del proyecto denominado “CONFITERIA DAMARIS”, identificado con el ID 115531, con el propósito de solicitar una reconsideración parcial de algunas apreciaciones, especialmente en lo relacionado con el componente comercial, manteniendo en todo momento una postura objetiva, respetuosa y constructiva frente al análisis realizado. En primer lugar, es importante resaltar que el mismo informe concluye que el proyecto es VIABLE, con un puntaje de 65,12 y una TIR del 28%, lo cual evidencia que la iniciativa cuenta con fundamentos técnicos y financieros suficientes para su ejecución, aun cuando requiera ajustes de fortalecimiento.  En este contexto, en relación con el componente comercial, respetuosamente solicito revisar la afirmación según la cual la caracterización del cliente resulta general e insuficiente. En el documento del proyecto se identifican de manera clara y diferenciada tres segmentos de mercado: tiendas populares, consumidores finales e instituciones educativas, detallando variables como ubicación geográfica, rango de edad, nivel socioeconómico, hábitos de consumo, formas de compra y motivaciones. Adicionalmente, se incluye información operativa concreta como la identificación de 50 tiendas, 5 instituciones educativas y 20 clientes con recurrencia, así como la definición de estrategias específicas de contacto, preventa, visitas periódicas y fidelización mediante herramientas digitales.  En consecuencia, si bien es válido reconocer que el análisis comercial puede fortalecerse mediante mayor soporte cuantitativo, se considera que la observación podría ajustarse en su alcance, dado que sí existe una estructuración inicial del mercado objetivo y una estrategia comercial funcional, acorde con las características del territorio y del modelo de negocio propuesto. En este sentido, la debilidad identificada corresponde más a un aspecto de profundidad técnica que a la ausencia de análisis. De igual manera, frente al análisis de la competencia, el proyecto presenta identificación de actores locales, incluyendo descripción de productos, rangos de precios, ventajas y desventajas frente a la iniciativa. Así mismo, se plantean elementos diferenciadores como la cercanía con el cliente, la atención personalizada, la logística local y la adaptación a las condiciones socioeconómicas del mercado objetivo. Por lo anterior, se considera pertinente solicitar que este componente sea valorado teniendo en cuenta que sí se desarrolla una base comparativa, aun cuando requiera ampliación en variables técnicas adicionales.  Ahora bien, respecto a los componentes técnico, legal, financiero e impacto, se reconoce de manera expresa que existen oportunidades de mejora, tal como lo indica el evaluador.  En virtud de lo anterior, la presente solicitud no tiene como finalidad desconocer las observaciones realizadas, sino precisar y equilibrar su alcance, especialmente en lo relacionado con el componente comercial, el cual sí presenta avances concretos en términos de identificación de mercado, estrategia de ventas y entendimiento del entorno local. Por lo tanto, de manera respetuosa se solicita que se realice una revisión parcial de la valoración del componente comercial, considerando la información efectivamente consignada en el plan de negocio, y que se reconozca el nivel de estructuración existente, diferenciándolo de aquellas oportunidades de mejora que pueden ser subsanadas en fases posteriores del proceso    </t>
  </si>
  <si>
    <t xml:space="preserve">"Proyecto
ID 115531
Nombre del proyecto
CONFITERÍA DAMARIS 
Convocatoria
154 – 1C / Emprendimiento Femenino 
Línea
Creación
Criterio observado
Componente comercial
Observación del postulante
La participante solicita una reconsideración parcial de la valoración del componente comercial, indicando que el plan de negocios sí presenta una segmentación diferenciada del mercado objetivo (tiendas populares, consumidores finales e instituciones educativas), así como información operativa concreta de clientes potenciales y recurrentes, estrategias de contacto, preventa, visitas periódicas y fidelización. Asimismo, señala que el proyecto incluye un análisis básico de la competencia y reconoce que existen oportunidades de mejora en los demás componentes evaluados.
Resumen de la observación
La observación busca precisar que el componente comercial no carece de análisis, sino que cuenta con una estructuración inicial del mercado y de la estrategia comercial, por lo cual solicita que dicha condición sea reconocida en la valoración, sin controvertir el concepto general de viabilidad ni los demás componentes del plan.
Respuesta del evaluador
Una vez revisada la observación presentada y contrastada con el informe preliminar de evaluación, se confirma que el proyecto CONFITERÍA DAMARIS identifica segmentos de mercado claros, reconoce clientes reales y accesibles en el municipio de San Juan Nepomuceno y plantea canales de venta coherentes, aspectos que ya fueron reconocidos en el análisis inicial del componente comercial. 
En este sentido, se acepta parcialmente la observación en cuanto permite precisar que la debilidad identificada en el componente comercial no corresponde a una ausencia de segmentación o de mercado objetivo, sino a la necesidad de mayor profundidad técnica, cuantificación y soporte estratégico en variables clave como hábitos de compra, frecuencia de consumo, criterios de decisión, metas de ventas, ticket o y análisis comparativo más detallado de la competencia.
Si bien la información operativa mencionada por la participante evidencia una base comercial funcional, esta no se encuentra suficientemente articulada con proyecciones cuantitativas verificables que permitan modificar la valoración asignada. Por tanto, el hallazgo inicial se mantiene en cuanto a la recomendación de fortalecer el componente comercial para reducir riesgos y consolidar la capacidad de generación de ingresos.
Concepto
Se ratifica el concepto emitido para el componente comercial.
Efecto
Decisión sobre la observación: Aceptada parcialmente.
Modificación de puntaje: No.
Puntaje inicial: 65,12.
Puntaje posterior a la revisión: 65,12.
Variación: 0,00 puntos.
Concepto final: VIABLE.
Respuesta formal al participante
Respetada participante, una vez revisada su observación y contrastada con el informe preliminar de evaluación, se reconoce que el proyecto CONFITERÍA DAMARIS sí presenta una base comercial funcional, particularmente en la identificación de segmentos de mercado, clientes potenciales, canales de venta y conocimiento del entorno local.
Por esta razón, se acepta parcialmente su observación, precisando que la debilidad señalada en el informe no debe interpretarse como ausencia de análisis comercial, sino como una oportunidad de fortalecimiento en profundidad técnica, cuantificación y soporte estratégico. No obstante, se mantienen las observaciones relacionadas con la necesidad de mayor precisión en hábitos de compra, frecuencia de consumo, análisis comparativo de la competencia y definición de metas de ventas.
En consecuencia, la observación permite ajustar el alcance interpretativo del análisis comercial, pero no modifica el puntaje asignado ni el concepto final. El proyecto conserva su clasificación como VIABLE, con un puntaje de 65,12. </t>
  </si>
  <si>
    <t>Estimados evaluadores del Fondo Emprender: Con respeto, la emprendedora Jessica Sánchez Pérez, representante del proyecto Impulzzo Digital (ID 115537), presenta la siguiente apelación argumentada al informe de evaluación con puntaje de 88,07/100, solicitando una revisión que reconozca elementos de la iniciativa que, a nuestro juicio, no fueron valorados en su totalidad. 1. Soporte cuantitativo del mercado (Componente Comercial) El informe indica que el plan requiere datos más aterrizados al mercado objetivo. Sin embargo, el plan contiene cifras de fuentes verificables citadas con URL: la inversión en marketing digital en LATAM alcanzó USD 9.900 millones en 2024 (Statista/Matiz Creativos); el mercado crecerá al 13,8% CAGR 2025–2034 (Informes de Expertos); el 55% de las MiPymes colombianas no ha iniciado transformación digital (ACOPI/CCCE); y el 83% de las PYMEs que tercerizan servicios digitales trabajan con 3 o más proveedores. Adicionalmente, la demanda se valida con clientes reales documentados: Pilatos (pilatos.com), Quest (quest.com.co) y Diesel Colombia (co.diesel.com), con ingresos superiores a $25.000.000 COP en los últimos 3 años de operación. Solicitamos que estas evidencias sean consideradas como soporte cuantitativo de la demanda proyectada. 2. Diferencial innovador ya documentado (Componente Técnico) El informe solicita mayor visibilidad del rasgo innovador. El plan describe explícitamente la integración de herramientas de automatización de clase mundial (n8n, Make, Zapier, WhatsApp Business API), inteligencia artificial generativa, desarrollo web con CMS actuales y operación 100% bilingüe (español/inglés avanzado), modelo que no tiene equivalente directo en el segmento PYME de la región. Estos elementos figuran en las secciones 4, 5, 6 y 16 del plan y constituyen el núcleo diferenciador del modelo de negocio. 3. Gestión legal documentada (Componente Legal) El plan especifica en la sección 7 que la validación de uso de suelos para el espacio de operaciones (Selina Medellín – El Poblado) se gestionará durante el Mes 1 de ejecución, en cumplimiento del plazo establecido por el Fondo Emprender. Este compromiso está consignado expresamente en el plan. 4. Metas de impacto cuantificadas (Componente Impacto) El plan declara metas medibles en la sección 16: 4 empleos directos con contrato laboral, 7 empleos indirectos, acompañamiento a 15 PYMEs en el Año 1, reducción del 30% en tiempo de tareas manuales por cliente de automatización, y proyección de más de 80 clientes activos al Año 5. Asimismo, se identifica a ProColombia, Meta Business/Google for Startups y la CCCE con roles específicos de internacionalización, capacitación y networking. 5. Solidez financiera verificable (Componente Financiero) El modelo financiero reporta TIR del 26,4% (dentro del rango óptimo 22–28% para línea CREAR), VPN positivo de $40.799.137, tasa de descuento del 12% (en el límite superior recomendado), utilidad neta positiva en los cinco años proyectados con tendencia incremental sostenida, y cero rubros no financiables incluidos en el presupuesto de inversión. Por las razones expuestas, solicitamos respetuosamente que el comité evaluador revise la puntuación asignada a los componentes comercial, técnico, legal e impacto, considerando la evidencia ya presente en el plan de negocio.</t>
  </si>
  <si>
    <t xml:space="preserve">ID Proyecto: 115537 
Nombre del proyecto: Impulzzo Digital 
Convocatoria: 154_ Emprendimiento femenino 
Criterio observado: Componente comercial, técnico, legal e impacto. El análisis comercial debe revisar mercado objetivo cuantificado, problema con cifras y sustento lógico de ventas; el componente técnico debe evidenciar diferenciales y coherencia operativa; el componente legal debe considerar permisos, requisitos, trámites y condiciones mínimas para operar; y el componente de impacto debe contar con indicadores y metas medibles.
Observación del postulante: El postulante solicita revisión frente a los requerimientos efectuados sobre demanda potencial, cálculo de ventas, diferenciales del proyecto, permisos de funcionamiento e impacto del entorno del proyecto.
Resumen de la observación del postulante: La observación se centra en controvertir las recomendaciones realizadas al plan de negocios, especialmente en relación con la necesidad de precisar cifras que permitan estimar la demanda potencial y traducir la información estadística en unidades a vender; evidenciar de manera más clara la diferenciación frente a otras agencias; aclarar los permisos de funcionamiento aplicables; y fortalecer las metas de impacto para que expresen de forma integral los efectos esperados en el entorno del proyecto.
Respuesta del evaluador: Revisado nuevamente el plan de negocios y el informe de evaluación, se ratifica el concepto emitido, dado que las recomendaciones formuladas guardan coherencia con los aspectos identificados en la evaluación. En el componente comercial, aunque el proyecto presenta información del mercado y cifras generales sobre transformación digital, inversión en marketing digital y comportamiento de pymes, se mantiene la necesidad de precisar cómo dichas cifras se traducen en demanda potencial concreta y en unidades o servicios efectivamente proyectados para la venta. 
En relación con los diferenciales, el plan menciona elementos como agencia integral, bilingüe, automatización, inteligencia artificial, diseño, desarrollo web y marketing digital; sin embargo, la evaluación observó que dichos atributos deben evidenciarse con mayor claridad dentro del plan formulado, especialmente frente a otras agencias del mercado y frente a la ventaja concreta que obtiene el cliente. 
Respecto del componente legal, la evaluación no solicitó la aclaración de un único permiso en particular, sino la validación integral de los permisos y condiciones de funcionamiento aplicables, incluyendo uso del suelo, condiciones del espacio de operación, permisos municipales y licenciamiento tecnológico, aspectos relevantes para reducir riesgos en la etapa de puesta en marcha. 
En el componente de impacto, aunque el plan presenta impactos económicos, ambientales, sociales y tecnológicos, la evaluación señaló que las metas deben expresarse de forma más articulada y medible para evidenciar el impacto integral en el entorno del proyecto, sus clientes, el equipo de trabajo y el territorio de influencia. 
No se realiza ajuste ni aclaración adicional en el componente financiero, teniendo en cuenta que el informe de evaluación lo consideró coherente con el tipo de empresa, con el equipo de trabajo, la inversión solicitada y la operación proyectada. 
Concepto: Revisado el plan de negocios y la observación presentada, se encuentra que el concepto emitido es acorde con lo identificado inicialmente en la evaluación. Las recomendaciones realizadas corresponden a oportunidades de mejora en la formulación comercial, técnica, legal e impacto, sin que ello modifique la viabilidad general del proyecto ni el resultado emitido. 
Efecto: Se ratifica el concepto y el puntaje asignado. El proyecto mantiene una puntuación de 88,07 y concepto VIABLE. 
</t>
  </si>
  <si>
    <t>El proyecto Fernanda Martínez Accesorios reconoce las observaciones formuladas por el jurado evaluador como una oportunidad de fortalecimiento estratégico, técnico, comercial y financiero, permitiendo consolidar una propuesta de negocio más sólida, medible y competitiva dentro del sector manufacturero y artesanal. En respuesta a dichas observaciones, se realizaron ajustes orientados a fortalecer la validación comercial, la trazabilidad financiera, la capacidad operativa y los mecanismos de medición de impacto del emprendimiento.  En relación con la caracterización del cliente, se fortaleció la segmentación del mercado incorporando variables cuantificables como nivel de ingresos, ticket promedio, frecuencia de compra y hábitos de recompra. El proyecto identifica como público objetivo principal mujeres entre los 20 y 45 años, pertenecientes a estratos socioeconómicos medios y medios-altos, interesadas en productos artesanales, exclusivos y sostenibles. Se proyecta un ticket promedio entre $120.000 y $280.000, así como una tasa de recompra cercana al 30% anual, respaldada por estrategias de fidelización digital, temporadas comerciales y lanzamiento permanente de nuevas colecciones y referencias.  Asimismo, se fortaleció el planteamiento del problema mediante la incorporación de información estadística relacionada con sostenibilidad, economía circular y el sector artesanal. Según datos de Artesanías de Colombia, el departamento de Boyacá cuenta con aproximadamente 1.988 artesanos caracterizados, lo que evidencia una dinámica activa de producción y comercialización artesanal en la región. En este contexto, el proyecto responde a la necesidad de aprovechamiento de residuos textiles a través del uso de trapillo reciclado, contribuyendo a la disminución del impacto ambiental generado por el desperdicio textil y alineándose con las tendencias actuales de consumo responsable y moda sostenible.  En el componente competitivo, se incorporaron análisis comparativos más rigurosos frente a competidores directos e indirectos, considerando variables como precio, calidad, tiempos de entrega, diseño, personalización y sostenibilidad. La propuesta de valor de Fernanda Martínez Accesorios se diferencia por integrar diseño exclusivo, reutilización textil, producción consciente y personalización de productos, fortaleciendo así una ventaja competitiva coherente con las tendencias del mercado actual.  Respecto a los canales de comercialización, se estructuró un plan comercial más detallado, definiendo recursos, costos, tiempos y mecanismos de seguimiento para cada canal de venta. La estrategia comercial estará enfocada principalmente en Instagram, Facebook y TikTok, mediante contenido orgánico, pauta digital segmentada y fortalecimiento del comercio electrónico. Adicionalmente, se proyecta la participación en ferias artesanales, el desarrollo de alianzas con boutiques y el fortalecimiento progresivo de un punto físico orientado al posicionamiento de marca y la experiencia de compra.  Frente a la observación relacionada con la capacidad instalada y la proyección de ventas, el proyecto implementará una estrategia de crecimiento progresivo y escalable, ajustando la producción a la capacidad operativa real del emprendimiento. La meta estimada de 536 unidades anuales representa un promedio mensual de 44 a 45 productos, volumen considerado alcanzable mediante cronogramas semanales de producción y un modelo de fabricación bajo pedido. De igual manera, se optimizarán procesos a través de herramientas de automatización digital, respuestas automáticas en canales de atención, apoyo parcial en creación de contenido y tercerización logística, fortaleciendo la sostenibilidad operativa sin afectar la calidad artesanal del producto.  En el componente jurídico, el proyecto avanzará en la formalización de su operación bajo la figura de Persona Natural con Establecimiento de Comercio, desarrollando progresivamente procesos como registro mercantil, actualización del RUT, implementación de facturación electrónica, apertura de cuenta bancaria empresarial y registro de marca, garantizando una operación más organizada y alineada con los requerimientos normativos vigentes.  En cuanto al componente financiero, se fortaleció la estructura de costos variables, gastos administrativos, gastos comerciales y análisis del punto de equilibrio, mejorando la trazabilidad financiera y la relación entre capacidad productiva, costos operativos y metas comerciales. Asimismo, la proyección de ventas fue ajustada considerando el comportamiento del mercado, el crecimiento gradual de los canales digitales y variables macroeconómicas como IPC e IPP, permitiendo construir una proyección más coherente, técnica y sostenible.  Finalmente, el proyecto implementará indicadores verificables con línea base, metas y mecanismos de seguimiento relacionados con reutilización de materiales textiles, crecimiento comercial, alcance digital, recompra de clientes, generación de autoempleo y fortalecimiento de alianzas estratégicas. De igual forma, se ampliará el mapa de actores mediante articulación con entidades como Cámara de Comercio de Tunja, Artesanías de Colombia, Alcaldía de Tunja y SENA, así como con ferias artesanales y plataformas digitales, fortaleciendo el acompañamiento institucional y el acceso a nuevos mercados.  En conclusión, las observaciones realizadas por el jurado permitieron fortalecer significativamente la estructura técnica, comercial, financiera y operativa del proyecto. Fernanda Martínez Accesorios mantiene una propuesta de valor diferenciada, viable y alineada con las tendencias de sostenibilidad, consumo consciente y producción artesanal, proyectándose como una iniciativa con potencial de crecimiento, generación de impacto y permanencia sostenible en el mercado.</t>
  </si>
  <si>
    <t xml:space="preserve">ID Proyecto: 115600
Nombre del proyecto: Fernanda Martinez Accesorios
Convocatoria: 154 - 1C / Emprendimiento Femenino.
Criterio observado: Informe de evaluación del plan de negocios.
Observación del postulante: El postulante reconoce los errores señalados y presenta observaciones frente al resultado de la evaluación.
Resumen de la observación del postulante: El postulante manifiesta reconocimiento de los aspectos por mejorar y solicita que se tenga en cuenta su posición frente a las observaciones realizadas en la evaluación.
Respuesta del evaluador: Revisada la observación presentada, se ratifica el concepto emitido en el informe de evaluación, toda vez que los aspectos señalados corresponden a oportunidades de mejora que deben ser atendidas por el postulante conforme a los criterios de evaluación aplicables al plan de negocios. Aunque se valora que el postulante reconozca los errores identificados, resulta pertinente acoger las recomendaciones formuladas, analizarlas, corregirlas e incorporarlas en el plan de negocios de manera integral en una próxima convocatoria, demostrando los ajustes requeridos en la estructuración técnica, comercial, financiera, legal y de impacto del proyecto, según corresponda.
Concepto: Revisado el plan de negocios y la observación presentada, el concepto emitido se mantiene, al encontrarse acorde con los hallazgos identificados en la evaluación.
Efecto: Se ratifica el concepto y el puntaje asignado.
</t>
  </si>
  <si>
    <t xml:space="preserve">Cordial saludo. Primero agradezco el reconocimiento realizado al avance y madurez de mi proyecto así como la valoración del uso de bocetos digitales como elemento innovador dentro de la pastelería personalizada. Como emprendedora que lleva aproximadamente tres años construyendo esta iniciativa, valoro este proceso de evaluación y presento En el componente Comercial el evaluador menciona: Aun así, el componente todavía puede fortalecerse si lleva esa lectura del mercado a un nivel más estratégico, especialmente frente a repostería informal, ventas por redes sociales y ofertas de bajo coste que compiten por rapidez o precio. Respecto a lo que se menciona sobre las ofertas de bajo costo y la repostería informal en redes sociales, quiero aclarar de manera muy respetuosa que en mi pastelería conocemos de cerca esa realidad y tenemos una estrategia clara para responder en el día a día. Nuestra meta no es competir bajando los precios o sacrificando la calidad de los insumos, sino apoyarnos en la flexibilidad. Gracias al boceto digital previo tenemos la facilidad de adaptar las decoraciones a opciones más sencillas que se acomoden al presupuesto de cada cliente sin descuidar la calidad, el sabor ni la presentación. Los precios bajos siempre van a existir en el mercado informal, pero estamos convencidos de que el sabor, la frescura, el cumplimiento y una excelente presentación son los factores reales que hacen que los clientes nos prefieran como pastelería. En cuanto al componente financiero, solicito respetuosamente que se precise cuál es la debilidad identificada en el costeo de cupcakes y galletas cuál sería la forma adecuada de soportar técnicamente esta información. Mi intención siempre ha sido presentar cifras reales y transparentes pero el formato de Excel del proyecto es cerrado y no permite desglosar con detalle todos los insumos, gramajes, empaques, decoración y mermas de cada receta agradecería que se indique qué información específica hizo falta o cómo debería presentarse dentro del formato permitido con el fin de fortalecer este aspecto en futuras etapas del proyecto.   Frente al componente técnico aclaro que el proyecto fue formulado como una iniciativa de autoempleo pero las actividades no recaen únicamente en mí, actualmente cuento con apoyo en el diseño de los  bocetos la gestión de pedidos e inventario porque al ser un emprendimiento familiar mi esposo también apoya algunas actividades operativas dentro de la pastelería y aclarar que el modelo funciona bajo pedido y con agenda previa, los clientes solicitan productos personalizados con varios días de anticipación generalmente entre 7, 15, 20 o hasta 30 días lo que permite planificar la producción por eso mientras un cliente confirma un pedido se adelantan otras actividades como compras, decoración, producción o atención de otros pedidos así es que funciona este modelo de negocio actualmente. En cuanto a la capacidad instalada los equipos que incluí pueden sostener la demanda proyectada y en la medida que vaya creciendo se va adecuando para cumplir con las metas. Finalmente en el componente legal solicito respetuosamente que se precise cuál es el trámite, documento o vacío específico que aún requiere ajuste ya que el informe menciona que falta un cierre más preciso en la ruta de formalización pero no señala de forma concreta qué aspecto está incompleto.quedo atenta a todas las aclaraciones a tener en cuenta.  </t>
  </si>
  <si>
    <t xml:space="preserve">En atención a la observación presentada frente al informe de evaluación del proyecto ROSA GOLOSA PASTELERIA, se revisaron los puntos expuestos en relación con los componentes comercial, financiero, técnico y legal. En primer lugar, se aclara que el concepto emitido para el proyecto es VIABLE, con una calificación de 77,89, y que las recomendaciones formuladas no desconocen los avances, la madurez de la iniciativa ni el valor diferenciador del uso de bocetos digitales en la pastelería personalizada. Por el contrario, el informe reconoce que la propuesta cuenta con identidad clara, validación comercial, operación bajo pedido, presencia digital y una estructura coherente para el sector de elaboración de productos de panadería personalizados. 
Frente al componente comercial, se recibe la aclaración sobre la estrategia frente a la repostería informal y las ofertas de bajo coste. Se entiende que la iniciativa no busca competir por precio, sino por calidad, frescura, cumplimiento, presentación y flexibilidad en la personalización. Esta precisión fortalece la lectura del componente comercial, especialmente porque el boceto digital permite adaptar diseños y niveles de decoración al presupuesto del cliente sin perder la propuesta de valor. La recomendación del informe debe entenderse como una invitación a dejar esta estrategia más explícita dentro del plan, mostrando cómo se diferencian las opciones por presupuesto, cómo se comunica el valor al cliente y cómo esta herramienta puede mejorar la conversión de pedidos, la recompra y la satisfacción. El informe ya reconoce que el componente comercial presenta identidad clara, mercado definido, canales como WhatsApp Business e Instagram, muestras de producto, entregas y una propuesta de valor diferenciada mediante bocetos digitales, aunque recomienda fortalecer la lectura estratégica frente a competidores informales y ofertas de bajo coste. 
En relación con el componente financiero, se precisa que la observación sobre cupcakes y galletas no significa que los costes estén necesariamente mal calculados, sino que el soporte técnico del costeo debe quedar más verificable. Para este tipo de producto personalizado, es importante contar con una ficha o anexo de costeo que muestre receta base, gramajes, coste de insumos, empaque, decoración, merma y tiempo estimado de elaboración. 
Esto permitirá demostrar con mayor claridad que los precios de venta cubren los costes reales y que la rentabilidad proyectada es sostenible. El informe señala que el componente financiero es favorable y suficiente para sustentar la viabilidad, pero recomienda especial seguimiento al costeo unitario, particularmente en cupcakes y galletas, por la necesidad de mayor soporte técnico en recetas, gramajes, empaques, decoración y mermas. 
Respecto al componente técnico, se valora la aclaración de que la operación funciona bajo pedido y con agenda previa, así como la existencia de apoyo familiar en actividades como bocetos, gestión de pedidos, inventario y labores operativas. Esta información ayuda a mitigar parcialmente el riesgo señalado sobre concentración de funciones en una sola persona. No obstante, se recomienda dejar esta dinámica más claramente documentada en el plan operativo, indicando qué actividades reciben apoyo, cuántos pedidos pueden atenderse de manera simultánea, cuáles son los tiempos promedio por tipo de producto y cómo se organiza la producción cuando existen pedidos con 7, 15, 20 o 30 días de anticipación. Esta precisión permitirá demostrar mejor que la capacidad instalada y el modelo bajo pedido son coherentes con las ventas proyectadas. El informe reconoce que el proceso técnico está mejor aterrizado, que la producción se organiza bajo pedido y que existe una ruta desde la recepción del cliente hasta la entrega; sin embargo, mantiene como punto de mejora la relación entre tiempos, carga de trabajo, pedidos simultáneos y capacidad instalada real. 
Frente al componente legal, se aclara que el informe no señala una ausencia total de trámites, pues reconoce avances en la figura de Persona Natural con Establecimiento de Comercio y en la identificación de requisitos como Cámara de Comercio, uso de suelo, licencia sanitaria, manipulación de alimentos y bomberos. La observación se refiere a que la ruta debe quedar más cerrada y ordenada, precisando el estado de cada requisito, la entidad responsable, el momento de obtención y su relación con el lugar de operación. En concreto, conviene aclarar si el uso de suelo corresponde al punto de producción, si el concepto sanitario está vigente o pendiente, si el certificado de manipulación de alimentos cubre a quien realiza la producción y si el certificado de bomberos aplica al punto de fábrica. Con esta información, el componente legal quedaría más preciso y disminuiría el riesgo en la puesta en marcha. El informe indica que el componente legal muestra una mejora importante frente a la evaluación anterior, pero recomienda afinar la coherencia entre uso de suelo, condiciones locativas, cumplimiento sanitario, documentación del local y permisos de funcionamiento. 
En conclusión, las observaciones presentadas por la postulante permiten complementar y precisar la lectura del proyecto, especialmente en lo relacionado con la estrategia frente al mercado informal, el modelo bajo pedido, el apoyo operativo familiar y la necesidad de soportes auxiliares de costeo. Estas aclaraciones no modifican la condición de viabilidad del proyecto, sino que permiten orientar mejor las acciones de fortalecimiento durante la ejecución. El proyecto ya fue calificado como VIABLE, con una puntuación de 77,89, al superar el umbral establecido para esta línea de financiación, y el informe concluye que cuenta con propuesta clara, demanda identificada, avances reales y estructura general coherente, aunque debe seguir fortaleciendo la relación entre inversión, producción, comercialización, costes, formalización y capacidad operativa. 
Concepto: Se mantiene el concepto VIABLE para el proyecto ROSA GOLOSA PASTELERIA, teniendo en cuenta que las aclaraciones de la postulante complementan el análisis, pero no desvirtúan las recomendaciones formuladas en el informe de evaluación ni generan modificación del criterio evaluado. 
Efecto: Se ratifica el puntaje de 77,89, el criterio observado y el concepto VIABLE. Las recomendaciones se mantienen como orientaciones de fortalecimiento para la fase de ejecución, especialmente en trazabilidad comercial, soporte del costeo, capacidad operativa, formalización legal y coherencia entre mercado, producción y ventas proyectadas
</t>
  </si>
  <si>
    <t>En atención a las observaciones realizadas al proyecto HATO SOSTENIBLE, me permito aclarar y complementar algunos aspectos que, debido a las limitaciones de espacio de la plataforma de formulación, no pudieron desarrollarse ampliamente dentro del documento original.  Respecto al componente comercial y financiero, la proyección del precio de venta fue estimada considerando el comportamiento real del mercado ganadero regional durante el periodo de estructuración del proyecto, especialmente los valores comerciales observados a inicios del año 2026 en subastas y negociaciones directas de animales de levante y preceba en el departamento de Córdoba. El valor proyectado no solo contempló el precio promedio por kilogramo en pie, sino también atributos diferenciales del sistema productivo planteado, como uniformidad de lotes, trazabilidad sanitaria, alimentación estratégica, reducción de intermediación y bienestar animal, factores que representan valor agregado para productores de ceba que buscan disminuir pérdidas por adaptación y riesgos sanitarios.  Frente a las observaciones técnicas, el proyecto sí contempló la organización operativa de las 5 hectáreas disponibles, bajo un modelo de Pastoreo de Ultra Alta Densidad (PUAD), sistema silvopastoril y suplementación estratégica. Aproximadamente 2,5 hectáreas estarán destinadas a pastoreo rotacional intensivo, subdivididas en 5 potreros de 0,5 hectáreas manejados mediante cercas móviles y ocupaciones cortas, favoreciendo el descanso y recuperación del forraje. Adicionalmente, 1 hectárea será destinada a producción de forraje de corte con pasto Cuba OM-22 para suministro diario y elaboración de reservas estratégicas (ensilaje) durante épocas secas. Asimismo, 0,5 hectáreas se establecerán como bancos de proteína con Leucaena leucocephala y Cratylia argentea, complementando la nutrición animal y mejorando la fertilidad del suelo.  El proyecto también incorpora un sistema silvopastoril mediante árboles de matarratón (Gliricidia sepium) y especies de sombra distribuidas estratégicamente, contribuyendo al bienestar animal mediante reducción del estrés térmico, disponibilidad de sombra natural y mejores condiciones ambientales dentro del sistema productivo.  En cuanto a la suplementación alimenticia, el sistema contempla manejo técnico permanente mediante pastoreo rotacional controlado, suministro diario de forraje fresco, bancos de proteína, sales mineralizadas y agua limpia disponible en todos los potreros. Durante épocas críticas se implementará suplementación estratégica con bloques multinutricionales y reservas forrajeras elaboradas previamente a partir de cortes programados de Cuba OM-22. La logística operativa de corte, acarreo y suministro sí fue contemplada dentro de la operación técnica y financiera del proyecto, aunque no pudo detallarse ampliamente por restricciones de extensión.  Respecto al bienestar animal y componente legal, el proyecto sí contempla el cumplimiento de normativas sanitarias y regulatorias exigidas para la actividad ganadera en Colombia, incluyendo RSPP, GSMI, registro de hierro, uso del suelo y proyección hacia certificación en Buenas Prácticas Ganaderas (BPG). Adicionalmente, el sistema productivo incorpora medidas orientadas al bienestar animal mediante disponibilidad permanente de alimento y agua, rotación de potreros, sombra natural, manejo sanitario preventivo y reducción del estrés por transporte y adaptación.  En relación con el impacto, el proyecto fue concebido bajo un enfoque de sostenibilidad económica, social y ambiental, contemplando indicadores de seguimiento como incremento de peso por ciclo, reducción de sobrepastoreo, producción de reservas forrajeras, disponibilidad permanente de sombra y suplementación, fortalecimiento de prácticas de bienestar animal y generación de empleo rural asociado al manejo, alimentación y comercialización del ganado.  Finalmente, es importante resaltar que el proyecto fue clasificado como VIABLE y obtuvo una TIR del 28%, lo cual demuestra capacidad de generación de valor y sostenibilidad económica. En este sentido, se considera que las observaciones identificadas corresponden principalmente a oportunidades de ampliación y precisión de información que no pudo desarrollarse completamente dentro de la plataforma, más que a inconsistencias estructurales en la viabilidad del proyecto.</t>
  </si>
  <si>
    <t>Respuesta del evaluador: Señor(es) postulante(s):
Cordial saludo.
En atención a la observación presentada, se procedió a revisar nuevamente la información del plan de negocios y el informe de evaluación asociado al proyecto HATO SOSTENIBLE. En dicha revisión se identifica que el plan corresponde a una iniciativa de tipo individual y que el informe de evaluación registra el proyecto con puntaje final de 67,37 y concepto de evaluación VIABLE. 
Así mismo, el informe de evaluación no confirma un concepto de no acreditación; por el contrario, concluye que el plan de negocios obtuvo calificación final de 67,37 puntos, clasificándose como VIABLE, aunque con recomendaciones de mejora en aspectos comerciales, técnicos, financieros y de impacto, tales como ajuste de precios, mayor detalle de la zonificación productiva, logística de suplementación, estructura de costos e indicadores de impacto. 
En consecuencia, al confrontar la observación del postulante con la información contenida en el plan de negocios y el informe de evaluación, se evidencia que no procede mantener la causal de no acreditación por topes, monto solicitado o empleos, dado que el concepto técnico final disponible clasifica el proyecto como VIABLE. 
Concepto: Se acepta la observación presentada por el postulante, en cuanto se verifica que el informe de evaluación del proyecto HATO SOSTENIBLE registra concepto VIABLE con puntaje de 67,37.</t>
  </si>
  <si>
    <t>Señores Comité Evaluador Fondo Emprender Asunto: Respuesta técnica a recomendaciones y plan de ajuste – Proyecto ID 115722. Reciban un cordial saludo. Como emprendedor del plan de negocios Panificadora y Distribuciones El Sol (puntaje: 65.35), presento las aclaraciones y compromisos de ajuste para consolidar la sostenibilidad de la empresa en Fonseca, La Guajira. Componente Comercial: Validación Cuantitativa y Entorno Competitivo • Validación de mercado: Antes de firmar el contrato, realizaremos una encuesta estructurada digital y presencial a una muestra de estratos 3 y 4 en Fonseca. Medirá familias objetivo, frecuencia de consumo y disposición de pago del precio diferencial. Las degustaciones previas se tabularán en una matriz cuantitativa de aceptación. • Alineación de precios: El posicionamiento se basará en frescura y beneficios digestivos, no en precio bajo, frente a la competencia informal e intermunicipal. Diseñaremos una matriz de precios realista y justificaremos el valor mediante marketing educativo y estaciones de cata presupuestadas. Componente Técnico: Dimensionamiento Operativo y Personal de Operación • Justificación de operario único: Según los términos de referencia de la convocatoria (un solo empleo formal requerido), el rol de Administrador/Panadero será asumido por un único trabajador formalizado. • Mitigación de sobrecarga: La maquinaria solicitada (amasadoras, cámaras de fermentación controlada y hornos programables) automatizará las etapas críticas. La fermentación ocurrirá de forma pasiva en bloques programados, liberando tiempo para administración, atención y domicilios. El modelo Club del Pan planificará la producción semanal bajo pedido, eliminando la incertidumbre diaria. Componente Legal: Depuración de Trámites y Registro Mercantil • Articulación INVIMA: Eliminaremos la duplicidad en el certificado de bomberos (p. 3). La notificación sanitaria INVIMA se integrará al cronograma de puesta en marcha, detallando tiempos del trámite (meses iniciales sin ventas), requisitos sanitarios y adecuaciones físicas de la planta para la comercialización formal. • Registro mercantil: Ratifico que nos formalizaremos como Persona Natural con Establecimiento de Comercio, acorde al RUES y la cédula aportada. La matriz incluirá los costos de afiliación al sistema de seguridad social integral (salud, pensión, ARL, caja de compensación) del puesto formalizado. Componente Financiero: Estructura de Costos y Sostenibilidad • Costos de personal: El presupuesto del Administrador/Panadero se reestructurará bajo la normativa legal colombiana. Calcularemos con precisión prestaciones sociales (cesantías, intereses, prima, vacaciones) y aportes parafiscales sobre el salario base. • Depuración de gastos: Ajustaremos a la baja los costos de insumos sobreestimados para recuperar los márgenes del sector. Desglosaremos los gastos de mantenimiento por hoja de vida de maquinaria. El valor total reflejará fielmente las necesidades operativas, salvaguardando la TIR proyectada del 41%. Componente de Impacto: Definición de Indicadores Medibles • Metas cuantitativas: Crearemos una matriz con tres indicadores específicos: Económico: Porcentaje de compras a proveedores locales de Fonseca. Social: Familias atendidas al año, empleos indirectos estimados y cronograma de talleres comunitarios. Ambiental: Estimación de reducción de huella de carbono por distribución local y registro de empaques biodegradables. • Tenencia del inmueble: Adjuntaremos la carta de intención de arrendamiento que valida la idoneidad del predio para cumplir con las Buenas Prácticas de Manufactura (BPM). El proyecto aplicará estos ajustes en la plataforma inmediatamente para ratificar su viabilidad. Atentamente, Emprendedor Proyecto ID 115722</t>
  </si>
  <si>
    <t xml:space="preserve">ID Proyecto: 115722.
Nombre del proyecto: Panificadora y Distribuciones El Sol.
Convocatoria: 154 - 1C.
Criterio observado: Observaciones integrales al informe de evaluación, asociadas a los componentes comercial, técnico, legal, financiero y de impacto del plan de negocios. El informe de evaluación registra un puntaje de 65,35 y concepto de evaluación viable.
Observación del postulante: El postulante presenta observación frente al informe de evaluación y solicita que se tenga en cuenta que el plan de negocios ya se clasifica como viable, manifestando la necesidad de precisar que las observaciones formuladas deben entenderse como oportunidades de mejora para fortalecer el plan de negocios, especialmente en los cinco componentes evaluados, incorporando información adicional, mayor soporte técnico.
Resumen de la observación del postulante: La observación se orienta a ratificar la viabilidad del plan de negocios y a precisar que las recomendaciones del informe no desconocen la pertinencia general del proyecto, sino que buscan fortalecer su formulación técnica, comercial, legal, financiera y de impacto. En este sentido, el postulante solicita que la respuesta reconozca el valor de las observaciones como insumo para mejorar la calidad del plan, consolidar su coherencia integral y orientar acciones correctivas o complementarias en una eventual etapa de financiación o reformulación.
Respuesta del evaluador: Una vez revisada la observación presentada y contrastada con el contenido del informe de evaluación, se ratifica el concepto emitido, en tanto el plan de negocios fue clasificado como viable, con una calificación final de 65,35 puntos. Dicha clasificación evidencia que el proyecto cuenta con condiciones generales favorables para su desarrollo; no obstante, el informe también identifica aspectos que requieren precisión, ajuste y fortalecimiento para mejorar la consistencia técnica, operativa, financiera y de seguimiento del plan de negocios.
Se considera procedente aclarar que las observaciones consignadas en el informe de evaluación tienen un carácter técnico y orientador, y deben ser asumidas por el emprendedor como una oportunidad de mejora. En tal sentido, no se interpretan como una negación de la viabilidad del proyecto, sino como recomendaciones relevantes para elevar la calidad de la formulación, reducir riesgos de ejecución y fortalecer la sostenibilidad del negocio en caso de ser financiado o presentado nuevamente en un proceso de reformulación.
En el componente comercial, el informe reconoce que el proyecto parte de una segmentación acertada del cliente objetivo en Fonseca y que la propuesta de valor basada en bio-panificación artesanal con masa madre es clara y diferenciadora. Sin embargo, también se señala que la validación cuantitativa del mercado requiere mayor soporte, dado que las cifras de mercado potencial, número de familias objetivo y disposición real de pago no se encuentran respaldadas con fuentes estadísticas, encuestas estructuradas o resultados medibles de pruebas de degustación. Asimismo, se identifican inconsistencias en el análisis comparativo de precios frente al pan industrial y la competencia informal local, por lo que se recomienda fortalecer la lectura del entorno competitivo y detallar mejor la operación de las estrategias comerciales propuestas.
En el componente técnico, el informe destaca que el proceso productivo se encuentra bien estructurado, alineado con estándares de panificación artesanal especializada en masa madre, e incorpora buenas prácticas de manufactura, control de tiempos, equipos adecuados y criterios de inocuidad. No obstante, se advierte un riesgo asociado al dimensionamiento operativo, especialmente por la exigencia de operar volúmenes de producción proyectados con una sola persona, considerando que la panificación artesanal con masa madre demanda supervisión permanente, tiempos prolongados y múltiples actividades simultáneas. Por ello, se mantiene la observación relacionada con la necesidad de ajustar la coherencia entre capacidad instalada, volúmenes de producción y recurso humano disponible.
En el componente legal, el informe reconoce que el proyecto identifica permisos y trámites necesarios para la operación, tales como matrícula mercantil, concepto sanitario, uso de suelo, certificado de bomberos y capacitación en manipulación de alimentos. Sin embargo, también señala duplicidades en algunos permisos, vacíos en la articulación del registro INVIMA y la necesidad de validar con precisión el tipo de registro ante Cámara de Comercio, considerando que el proyecto se presenta como persona natural con establecimiento de comercio. Adicionalmente, se recomienda incluir de forma explícita las obligaciones asociadas a la afiliación del personal al sistema de seguridad social.
En el componente financiero, el informe indica que el proyecto presenta una estructura general organizada, con proyecciones a cinco años y señales positivas de rentabilidad. No obstante, se mantienen observaciones sobre la estructura de costos de personal, dado que el valor previsto para el cargo de administrador/panadero no guarda plena coherencia entre lo presupuestado, lo solicitado al Fondo y las obligaciones legales reales, especialmente al considerar prestaciones sociales. También se identifican inconsistencias en algunos costos variables, ausencia de mayor detalle en costos de mantenimiento y necesidad de ajustar el valor total del proyecto para reflejar de manera más precisa las necesidades reales de operación.
En el componente de impacto, el informe reconoce aportes relevantes en las dimensiones económica, social, ambiental y tecnológica para el municipio de Fonseca, asociados a producción local, generación de ingresos, compras a proveedores del territorio, promoción de hábitos saludables, uso de empaques biodegradables e incorporación de maquinaria y herramientas digitales. Sin embargo, también se señala que gran parte de los impactos se expresan de manera cualitativa y no cuentan con indicadores medibles, metas verificables ni mecanismos claros de seguimiento, lo cual limita su trazabilidad durante la ejecución.
Por lo anterior, se ratifica que el plan de negocios es viable, pero requiere precisiones y ajustes relevantes que deben ser tenidos en cuenta por el emprendedor, tanto en una eventual etapa de financiación como en un escenario de reformulación. Las observaciones no modifican el sentido favorable del concepto, sino que delimitan aspectos que requieren fortalecimiento para dar mayor validez técnica, coherencia operativa, soporte financiero, cumplimiento normativo y trazabilidad a los compromisos de impacto.
Bajo este contexto, se considera valioso que el postulante asuma las observaciones formuladas en el informe de evaluación como insumos técnicos para el fortalecimiento progresivo de su plan de negocios. En este sentido, resulta pertinente que establezca compromisos concretos, verificables y articulados con los componentes comercial, técnico, legal, financiero y de impacto, orientados a incorporar la información requerida, precisar los soportes técnicos, mejorar la coherencia operativa y financiera, y robustecer los mecanismos de seguimiento. La atención oportuna de estas recomendaciones puede contribuir a reducir riesgos de ejecución, mejorar la toma de decisiones empresariales y favorecer la obtención de resultados positivos en una eventual etapa de financiación o en un proceso de reformulación del proyecto.
Concepto:
Revisada la observación presentada por el postulante y el informe de evaluación del proyecto 115722, se encuentra que el concepto emitido es acorde con lo evidenciado inicialmente en el plan de negocios. Se ratifica la clasificación de viable, precisando que las observaciones formuladas constituyen oportunidades de mejora que deben ser atendidas para fortalecer integralmente los componentes comercial, técnico, legal, financiero y de impacto.
Efecto:
Se ratifica el concepto de viabilidad y el puntaje otorgado en el informe de evaluación. Las observaciones señaladas deberán ser consideradas como acciones de mejora técnica y operativa en caso de financiación o en un eventual proceso de reformulación del plan de negocios.
</t>
  </si>
  <si>
    <t xml:space="preserve">  RECURSO DE REPOSICIÓN Proyecto No. 115780 — Asociación de Mujeres que Cocinan Propósito Convocatoria 156-1C Respetados evaluadores del Fondo Emprender: Por medio del presente recurso solicitamos respetuosamente la reconsideración de la evaluación emitida y la asignación de un puntaje acorde con la formulación del proyecto, teniendo en cuenta que el informe presenta interpretaciones que no corresponden al contenido real del plan de negocios y omisiones verificables frente a información financiera, operativa y técnica efectivamente incluida en el documento evaluado. 1. líneas de negocio y canales de comercialización El plan de negocio establece expresamente tres líneas de negocio complementarias: • Repostería y panadería • Comidas preparadas • Sabores de La Guajira para el mundo Por separado, el documento describe catering, domicilios, food truck, distribución B2B y distribución territorial como canales de comercialización y mecanismos operativos, no como líneas independientes. La evaluación interpretó dichos canales como si fueran unidades de negocio autónomas, generando la conclusión de dispersión operativa. Sin embargo, la diversificación de canales constituye precisamente el diferenciador competitivo del modelo planteado y fue sustentada en el análisis de mercado del proyecto. 2.El plan sí presenta desagregación financiera por línea El informe indica que no es posible identificar el aporte financiero de cada línea. No obstante, el modelo oficial sí contiene información específica sobre participación en ventas, precio promedio y margen por unidad: • Repostería y panadería: 26% de ventas — margen unitario $7.800 • Alimentación consciente: 40% de ventas — margen unitario $14.800 • Sabores de La Guajira para el mundo: 34% de ventas — margen unitario $13.800 En consecuencia, la información financiera sí fue desarrollada dentro del plan de negocio y permite identificar el peso económico de cada línea. 3.Error material en los indicadores financieros El informe registra una TIR del 32%; sin embargo, el modelo financiero oficial del proyecto arroja una TIR del 38,9% y un VPN de $544.696.746. La diferencia afecta directamente la valoración del componente financiero y modifica de manera sustancial la percepción de rentabilidad y sostenibilidad del proyecto, razón por la cual se solicita la revisión del cálculo aplicado en la evaluación. 4.El liofilizador sí se encuentra técnicamente justificado La Línea 3 del proyecto contempla productos deshidratados como parte de su oferta comercial. El proceso técnico y la descripción presupuestal identifican el liofilizador como equipo asociado al desarrollo y escalamiento de dicha línea. En consecuencia, el equipo sí guarda relación directa con el proceso productivo descrito en el plan y no constituye una incorporación ajena o injustificada dentro del presupuesto. 5.Interpretación incorrecta sobre requisitos sanitarios La evaluación asocia el número de líneas con un aumento proporcional de trámites sanitarios. Sin embargo, el artículo 126 del Decreto-Ley 019 de 2012 y la Resolución 2674 de 2013 establecen que los registros, permisos o notificaciones sanitarias se gestionan según el tipo de alimento y nivel de riesgo, no por la cantidad de líneas comerciales declaradas por el establecimiento. Asimismo, las Buenas Prácticas de Manufactura corresponden al establecimiento como unidad operativa y no se multiplican por cada línea del portafolio. 6.El impacto social y territorial del proyecto es verificable El proyecto plantea: 7empleos directos formales •15 empleos indirectos •Vinculación de 10 proveedores locales •Uso de 75% de insumos guajiros •Participación de 9 mujeres asociadas de población vulnerable • Articulación con entidades y acciones orientadas a prevención de violencias basadas en género Estos indicadores son objetivos, cuantificables y verificables, independientemente de la discusión sobre la organización comercial del portafolio. 7.La conclusión de inviabilidad no resulta coherente con las fortalezas reconocidas El propio informe reconoce existencia de operación previa, ventas mensuales cercanas a $30.000.000, clientes institucionales, infraestructura funcional y rentabilidad positiva. Por tanto, la conclusión de inviabilidad no resulta proporcional frente a un proyecto que demuestra operación real, validación comercial, estructura financiera positiva y capacidad técnica instalada.  PETICIONES 1.Reconsiderar la evaluación emitida. 2.Reconocer que catering, domicilios, food truck, distribución B2B y distribución territorial corresponden a canales de comercialización y no a líneas de negocio independientes. 3.Reevaluar el componente financiero utilizando los indicadores correctos del modelo oficial: TIR 38,9% y VPN $544.696.746. 4.Revisar la valoración técnica relacionada con el liofilizador y los requisitos sanitarios, teniendo en cuenta la información desarrollada en el plan. 5.Valorar integralmente las fortalezas operativas, financieras, comerciales y sociales efectivamente acreditadas por el proyecto. muchas gracias por su amable atencion </t>
  </si>
  <si>
    <t>ID Proyecto: 115780
Nombre del proyecto: ASOCIACION DE MUJERES QUE COCINAN PROPOSITO
Convocatoria: 156 – 1C
Criterio observado:
Componentes comercial, técnico, financiero, legal e impacto, en relación con la coherencia del modelo de negocio, la diversidad de líneas productivas, la estructura de inversión, la justificación del crecimiento proyectado y la suficiencia de soportes para validar la operación simultánea del proyecto.
Observación del postulante:
La postulante solicita la reconsideración de la evaluación emitida y la asignación de un puntaje acorde con la formulación del proyecto, argumentando que el informe presenta interpretaciones que, según su criterio, no corresponden al contenido real del plan de negocios, así como posibles omisiones frente a información financiera, operativa y técnica incluida en el documento evaluado.
Resumen de la observación del postulante:
La observación se orienta a controvertir el concepto de evaluación, señalando que el proyecto cuenta con información que soporta su operación, sus líneas de negocio, sus proyecciones y su estructura técnica y financiera. En consecuencia, solicita revisar nuevamente la valoración otorgada, especialmente frente a las apreciaciones relacionadas con el alcance del modelo, la amplitud del portafolio, la inversión solicitada y el crecimiento proyectado.
Respuesta del evaluador:
Revisada la observación presentada por la postulante y contrastada con el informe de evaluación, se ratifica definitivamente el concepto emitido, por cuanto los argumentos expuestos no desvirtúan las debilidades identificadas en la evaluación integral del plan de negocios.
Frente a la objeción relacionada con que el informe no habría valorado correctamente la información financiera, operativa y técnica incluida en el plan, se precisa que la evaluación sí reconoce elementos positivos del proyecto, tales como ventas reales, aliados comerciales, puntos de distribución, clientes institucionales, comunidad digital, infraestructura básica instalada, procesos descritos por línea y una narrativa de impacto territorial. No obstante, el reconocimiento de dichos elementos no elimina las debilidades de fondo identificadas, especialmente la falta de articulación clara entre las diferentes líneas de negocio, la operación proyectada y la inversión solicitada.
Frente a la objeción sobre la diversidad de líneas del proyecto, se mantiene la observación evaluativa, dado que el plan presenta simultáneamente postres y tortas, alimentación consciente, productos transformados de La Guajira, catering, punto de venta, food truck, domicilios y distribución B2B, sin delimitar con suficiente claridad cuál es la línea principal que sostiene el negocio y cuál constituye la apuesta central de crecimiento. Esta amplitud genera dispersión comercial, técnica, operativa y financiera, especialmente tratándose de un proyecto en creación que requiere demostrar gradualidad, foco y coherencia entre sus componentes.
Frente a la objeción relacionada con la operación técnica, se aclara que el informe sí reconoce que el plan describe procesos por línea; sin embargo, dichos procesos se presentan de manera global y fragmentada frente a la complejidad real del modelo propuesto. La evaluación identificó que no queda suficientemente resuelto cómo convivirían, de forma simultánea, tres líneas distintas de alimentos, servicio de catering, punto de venta, unidad móvil de comercialización e inversiones en deshidratación y liofilización. Adicionalmente, para una operación de alimentos con ese nivel de diversidad, se requería mayor profundidad en recepción y verificación de materias primas, almacenamiento por tipo de producto, control de temperaturas, prevención de contaminación cruzada, manejo de alérgenos, limpieza y desinfección, rotación PEPS, vida útil, trazabilidad por lote, empaque, rotulado y manejo del producto terminado.
Frente a la objeción sobre la inversión solicitada, se ratifica que la estructura de inversión resulta amplia frente al nivel de enfoque del modelo. El proyecto solicita al Fondo Emprender $517.246.036, de los cuales $237.130.000 corresponden a inversiones fijas y $280.116.036 a gastos preoperativos; además, incluye equipos para panadería, deshidratación, liofilización, catering, cocina industrial, refrigeración, food truck, motocicleta de carga, software POS y adecuaciones de planta y punto de venta. Esta composición evidencia que no se financia una sola línea consolidada, sino una estructura amplia que pretende poner en marcha varias unidades productivas de manera simultánea, sin que el documento demuestre suficientemente la priorización, gradualidad y trazabilidad de cada inversión frente al portafolio comercial.
Frente a la objeción sobre las proyecciones financieras y el crecimiento esperado, se mantiene la observación evaluativa, dado que el plan proyecta ventas por $641.468.000 en el año 1 y un crecimiento hasta superar $1.470 millones en el año 5. Aunque se reportan ventas promedio mensuales cercanas a $30.000.000, el plan no desagrega con claridad cuánto aporta actualmente cada línea al negocio, si los ingresos actuales corresponden a la asociación como unidad integrada o a actividades separadas de las asociadas, ni cómo se distribuye el flujo entre repostería, alimentación consciente, transformados y catering. Por tanto, el crecimiento proyectado no queda suficientemente soportado en datos históricos desagregados ni en una trazabilidad financiera que permita validar la expansión propuesta.
Frente a la objeción asociada al componente legal y sanitario, se precisa que la evaluación reconoce una ruta básica de formalización; sin embargo, se mantiene la debilidad identificada porque el Registro Sanitario INVIMA se plantea de forma amplia para “repostería, conservas y transformados”, sin precisar qué producto requiere qué trámite ni qué categoría regulatoria aplica a cada línea. La operación propuesta involucra productos y servicios con exigencias sanitarias diferenciadas, como tortas frescas, conservas, deshidratados, alimentos congelados, bowls preparados y catering, por lo que el plan requería mayor precisión normativa y sanitaria por producto.
Frente a la objeción sobre el impacto del proyecto, se reconoce que la iniciativa plantea generación de empleo, compras locales, uso de insumos provenientes de La Guajira, liderazgo femenino, acciones sociales, empaques biodegradables, separación en la fuente, compostaje y herramientas digitales. No obstante, se ratifica que dicho impacto depende de un modelo de negocio que aún no se encuentra suficientemente enfocado; mientras no se precise cuál línea sostiene realmente la operación y cómo cada línea contribuye al resultado económico y productivo, parte del impacto permanece en un nivel más narrativo que demostrativo.
En consecuencia, aunque la observación de la postulante insiste en la existencia de información dentro del plan, la revisión integral permite concluir que dicha información no resulta suficiente para superar las debilidades evaluadas. Para un proyecto en creación, entrar con líneas de negocio tan diversas y con una inversión de esta magnitud exige soportar cada línea con evidencia técnica, comercial, financiera, sanitaria y operativa diferenciada. En este caso, el documento no refuerza cada línea con el nivel de detalle necesario ni acredita datos históricos desagregados que permitan justificar el crecimiento planteado y la ejecución simultánea de todas las unidades propuestas.
Concepto:
Se ratifica definitivamente el concepto de evaluación emitido para el proyecto 115780, manteniendo la condición de NO VIABLE.
Efecto:
Se mantiene el concepto y el puntaje asignado. La observación presentada no genera ajuste, toda vez que no aporta elementos suficientes para desvirtuar las debilidades identificadas en la evaluación inicial, especialmente en la coherencia entre líneas de negocio, inversión solicitada, capacidad operativa, trazabilidad financiera, ruta sanitaria y crecimiento proyectado.</t>
  </si>
  <si>
    <t xml:space="preserve">En el componente comercial se señala que: “se identifica que la definición de metas operativas e indicadores por canal puede fortalecerse para facilitar el seguimiento de resultados.”, pero el formato del plan de negocio señala en el punto 8, que solo se debe indicar la acción a realizar, más no metas o resultados medibles. En el componente financiero se realiza la siguiente observación: “se identifican aspectos que requieren ajustes, principalmente la inclusión del factor prestacional completo en el costo del recurso humano del cargo de gerente”, pero se resalta que en el punto 11 donde se detalla el equipo de trabajo se indica que el empleo del gerente será por contrato laboral a termino indefinido, por lo cual, se le calcula el factor prestacional, con respecto a los dos empleos adicionales se indica que serán por prestación de servicios, siendo no obligatorio calcular dicho factor. Con respecto a la observación “revisar y priorizar los requerimientos tecnológicos solicitados, fortaleciendo la justificación técnica de aquellos activos que no resultan críticos para la operación inicial del proyecto.”, se señala que cada uno de los requerimientos fueron descritos y se justificó su inversión, esta información se encuentra diligenciada en el plan de negocios, no entiendo por que se sugiere  “ajustar el plan de inversión para que exista plena coherencia entre las necesidades del proyecto, el valor total solicitado y la programación operativa”, si en el plan de negocios se encuentra ajustado a la perfección, no presenta inconsistencias. Finalmente, considerando lo anteriormente planteado, se debe realizar una revisión más detenida que se ajuste a los requerimientos planteados en el formato del plan de negocios o que esto sea especificado en las instrucciones del mismo, ya que al ser una evaluación asistida por IA realiza recomendaciones o análisis por fuera de la dinámica o estructura del formato, siendo así una evaluación sesgada que termina afectando al emprendedor por considerar variables o información que el formato no pide o no tiene un espacio para adjuntar dicha información. Por lo cual, considero que se debe nuevamente revisar y evaluar mi plan de negocios teniendo en cuenta que mucha de la información solicitada se encuentra en el documento y podría mejorar mi evaluación. </t>
  </si>
  <si>
    <t>ID Proyecto: 115823
Nombre del proyecto: MEZSOFT
Convocatoria: 154 - 1C / Emprendimiento Femenino
Criterio observado: Componente comercial, financiero; técnico y metodología por evaluación asistida por IA.
Observación del postulante:
El postulante manifiesta que el plan de negocios ya contiene la estrategia comercial y la justificación de los requerimientos tecnológicos solicitados, por lo que no considera procedente exigir metas por canal ni ajustar el plan de inversión. Así mismo, señala que el factor prestacional del cargo de Gerente se encuentra contemplado en el plan y considera que la evaluación pudo estar sesgada por estar asistida por IA, al incluir recomendaciones o análisis que, a su juicio, no corresponden a la dinámica o estructura del formato.
Resumen de la observación del postulante:
El postulante solicita revisar nuevamente el plan de negocios, argumentando que la información requerida se encuentra incluida en el documento. En particular, objeta la recomendación relacionada con metas e indicadores por canal, la inclusión integral del factor prestacional del cargo de Gerente, la priorización de requerimientos tecnológicos y el uso de IA como herramienta de apoyo en la evaluación.
Respuesta del evaluador: 
Revisada la observación y analizado nuevamente el plan de negocios, se ratifica el concepto emitido, toda vez que las recomendaciones formuladas corresponden a oportunidades de fortalecimiento identificadas en la evaluación y no constituyen señalamientos de inviabilidad del proyecto. El informe de evaluación reconoce que el proyecto MEZSOFT presenta una estructura sólida, con concepto VIABLE y puntaje final de 89,83; sin embargo, también identifica aspectos susceptibles de ajuste para mejorar la trazabilidad, coherencia y suficiencia de la información en los componentes comercial, técnico y financiero.
En relación con el componente comercial, se ratifica la recomendación de fortalecer la definición de metas operativas e indicadores por canal, dado que el informe identificó que, aunque los canales propuestos son coherentes con el perfil del cliente, la definición de metas e indicadores puede fortalecerse para facilitar el seguimiento de resultados. Esta recomendación se orienta a verificar con mayor claridad el cumplimiento de las acciones de mercadeo durante la ejecución, en concordancia con los criterios de evaluación que revisan la coherencia entre mercado objetivo, canales, estrategia comercial y sustento lógico de las ventas estimadas.
Respecto al componente financiero, se ratifica la recomendación relacionada con la inclusión integral del factor prestacional para el cargo de Gerente. Si bien el plan registra que dicho factor aplica, en la programación operativa y en la estructuración de necesidades y requerimientos se evidencia el valor mensual del salario sin reflejar de forma clara el total mensual con factor prestacional ni su forma de cobertura. Por tanto, la observación busca fortalecer la coherencia entre recurso humano, presupuesto, necesidades del proyecto y programación operativa, conforme a los criterios de evaluación financiera que revisan la relación entre costos, gastos, necesidades, valor solicitado y operación del plan.
Frente a la priorización de requerimientos tecnológicos, se precisa que la recomendación no se formula por una inconsistencia de diligenciamiento, sino por una oportunidad de fortalecimiento en la demostración de criticidad de algunos activos para la operación inicial. Si bien el plan describe dispositivos celulares orientados a pruebas de compatibilidad y validación de funcionalidades, se sugiere fortalecer el sustento que evidencie su carácter indispensable en la etapa de arranque, o justificar su priorización temporal frente a requerimientos directamente asociados al inicio de la prestación del servicio. En ese sentido, la recomendación de priorizar requerimientos y asegurar coherencia entre necesidades, valor solicitado y programación operativa se orienta a reforzar la trazabilidad técnica y financiera de la inversión, conforme a los criterios de evaluación que revisan la coherencia entre necesidades, inversión, capacidad operativa y programación del proyecto.
Finalmente, frente a la manifestación relacionada con la evaluación asistida por IA, se aclara que la evaluación del plan de negocios es realizada por evaluadores humanos, con asistencia de IA como herramienta de apoyo. En consecuencia, el concepto emitido corresponde al análisis y juicio técnico del evaluador, sustentado en la información aportada en el plan de negocios y en las recomendaciones consignadas en el informe de evaluación. La asistencia tecnológica no sustituye la decisión del evaluador ni implica, por sí misma, un sesgo; su uso apoya la consistencia del análisis y la trazabilidad de las recomendaciones formuladas. Por lo anterior, revisado nuevamente el plan de negocios, se encuentra que el concepto emitido es acorde con lo identificado inicialmente en el proceso de evaluación.
Concepto: Revisado el plan de negocios, se encuentra que el concepto emitido es acorde con lo identificado inicialmente en el informe de evaluación. En consecuencia, se ratifican las recomendaciones formuladas en los componentes comercial, financiero, técnico/financiero y metodológico, sin que ello modifique la viabilidad del proyecto. 
Efecto: Se ratifica concepto VIABLE y el puntaje 89,83 puntos. Sin modificación.</t>
  </si>
  <si>
    <t>solicitamos respetuosamente al Comité Evaluador reconsiderar el concepto de NO VIABLE y realizar una nueva valoración integral del plan de negocios, teniendo en cuenta que las observaciones señaladas son de precisión técnica, legal y metodológica, pero no desvirtúan la existencia de mercado, la capacidad operativa, la validación comercial, la generación de empleo, la rentabilidad financiera ni el impacto social de la iniciativa. En consecuencia, solicitamos que el proyecto ASOCIACIÓN MUJERES ESENCIA VITAL &amp; CORPO – ID 115931 sea recalificado con un puntaje acorde con las fortalezas reconocidas en el informe de evaluación, y que dicho puntaje sea reconsiderado en un rango de viabilidad competitiva, no inferior a 90 puntos, por tratarse de una iniciativa asociativa liderada por mujeres, con experiencia previa, clientela activa, indicadores financieros positivos, generación de 7 empleos directos y 3 indirectos, validación real en el mercado de Aguachica y coherencia con el objeto de la Convocatoria 154 de Emprendimiento Femenino. Mantener el puntaje de 61,75 desconoce la proporcionalidad entre los hallazgos positivos reconocidos por el evaluador y la calificación final asignada, razón por la cual solicitamos revisar, ajustar y elevar la calificación hasta el umbral solicitado, permitiendo que la iniciativa sea declarada VIABLE para continuar en el proceso de asignación de recursos del Fondo Emprender.</t>
  </si>
  <si>
    <t>Se reconoce la buena intención y el esfuerzo para realizar las observaciones presentadas para el proyecto ASOCIACIÓN MUJERES ESENCIA VITAL &amp; CORPO, ID 115931, así como el interés de las emprendedoras por fortalecer una iniciativa con potencial social, asociativo y comercial en Aguachica; no obstante, revisados nuevamente los conceptos de evaluación, se ratifica que las debilidades técnicas identificadas afectan aspectos críticos de la formulación y no permiten modificar la calificación asignada. En particular, el servicio posoperatorio no delimita con precisión el alcance técnico y regulatorio de actividades como la “recepción y revisión médica básica”, asignada a una esteticista sin aclarar si requiere valoración de un profesional de la salud, soporte clínico o prescripción previa; adicionalmente, no desarrolla suficientemente protocolos de bioseguridad, manejo de residuos y control técnico asociados a este tipo de atención. También se evidenció que el componente legal no profundiza en la normatividad específica aplicable al servicio posoperatorio ni analiza con el rigor necesario la posible aplicación de exigencias adicionales cuando el servicio incorpora actividades con alcance terapéutico o de revisión previa. Es importante precisar que la evaluación del plan de negocios es integral; por tanto, una debilidad relevante en una variable puede incidir en otras variables relacionadas, especialmente cuando afecta la coherencia entre proceso técnico, talento humano, requisitos legales, capacidad instalada, costes, proyección de ventas y recursos solicitados. En este caso, las inconsistencias en la unidad comercial del paquete de 12 sesiones, la capacidad efectiva de prestación, los costes variables, el uso de equipos y la asignación funcional del personal limitan la verificación de la viabilidad técnica, operativa y financiera del modelo. Por lo anterior, aunque se valoran los avances, la disposición y el propósito de mejora expresado por las emprendedoras, se mantiene la calificación de 61,75 y el concepto de NO VIABLE, dado que las observaciones no desvirtúan los hallazgos centrales de la evaluación. Finalmente, se recuerda que obtener un concepto viable no constituye garantía automática de acceso a los recursos, pues la asignación depende del cumplimiento integral de requisitos, disponibilidad presupuestal, priorización y demás condiciones establecidas por el Fondo Emprender. Se invita a las emprendedoras a tomar este resultado como una oportunidad concreta de fortalecimiento, enfocando sus ajustes en delimitar técnica y legalmente el servicio posoperatorio, armonizar la estructura financiera y operativa, y consolidar con mayor evidencia la propuesta asociativa, de manera que una futura postulación pueda presentarse con mayor claridad, coherencia y respaldo técnico.</t>
  </si>
  <si>
    <t>En atención al informe de evaluación del plan de negocios de VELAS Y DECORACIÓN VYD, agradecemos las observaciones, recomendaciones y el análisis realizado a cada uno de los componentes del proyecto, los cuales representan una guía valiosa para fortalecer la formulación y consolidar una propuesta más sólida, organizada y sostenible.  Respecto al componente comercial, se reconoce la importancia de ajustar la estrategia de ventas a la dinámica real del mercado local y al comportamiento estacional propio de este tipo de productos artesanales. En ese sentido, se realizará una reorganización de las proyecciones comerciales teniendo en cuenta temporadas de alta y baja demanda, fechas especiales y comportamiento de consumo en el territorio. Asimismo, se fortalecerá la segmentación del mercado diferenciando claramente los públicos objetivos de cada línea de negocio: velas artesanales, cursos de formación y venta de insumos, permitiendo desarrollar estrategias comerciales más específicas, realistas y sostenibles.  Frente al componente técnico, se acoge la recomendación de rediseñar la operación para garantizar una ejecución más gradual y funcional. Se revisará la priorización de actividades durante la etapa inicial del proyecto, definiendo una línea principal de arranque que permita consolidar la operación sin generar sobrecarga operativa. De igual manera, se ajustarán los tiempos de producción, frecuencia de cursos, logística de entregas y capacidad instalada, evaluando la posibilidad de incorporar apoyos operativos temporales o estrategias de crecimiento progresivo que permitan mantener la calidad del servicio y la sostenibilidad del negocio.  En relación con el componente legal, se fortalecerá la ruta de formalización del proyecto incorporando de manera más precisa los requisitos asociados a seguridad, adecuación del espacio de trabajo y prevención de riesgos relacionados con la manipulación de calor, cera y fragancias. Asimismo, se incluirán los costos y gestiones relacionados con inspección del cuerpo de bomberos, señalización, adecuaciones locativas y lineamientos básicos del Sistema de Gestión de Seguridad y Salud en el Trabajo. También se priorizará la definición del lugar de operación como parte fundamental para garantizar el cumplimiento normativo y la correcta ejecución del proyecto.  Respecto al componente financiero, se realizará una revisión integral del costeo unitario, las necesidades reales de materia prima, la rotación de inventarios y la estructura de márgenes durante el primer año de operación. Se ajustarán las proyecciones financieras bajo escenarios conservadores, probables y optimistas, con el propósito de garantizar una estructura más coherente entre costos, ventas y capacidad operativa real. Además, se reorganizará el cronograma de inversiones para asegurar que maquinaria, adecuaciones, equipos y permisos se encuentren programados desde el inicio de la operación, evitando retrasos que afecten la puesta en marcha.  En cuanto al componente de impacto, se fortalecerá la formulación mediante metas concretas, medibles y sostenibles relacionadas con formación de mujeres, generación de autoempleo, compras a proveedores locales y prácticas ambientales responsables. También se estructurarán indicadores y mecanismos de seguimiento que permitan demostrar el impacto social y comunitario del proyecto de manera verificable y alineada con la capacidad real de la operación.  Valoramos el reconocimiento realizado sobre el potencial del proyecto, su identidad territorial, el enfoque artesanal y la intención de generar impacto social en Magangué. Asimismo, reconocemos la necesidad de fortalecer la coherencia entre los componentes comercial, técnico, financiero, legal y de impacto, razón por la cual asumimos el compromiso de realizar una reformulación integral del plan de negocios que permita construir una propuesta más ejecutable, sostenible y alineada con los lineamientos establecidos por Fondo Emprender.  Finalmente, reiteramos nuestro agradecimiento por las observaciones y recomendaciones brindadas durante el proceso de evaluación, las cuales serán incorporadas como parte del fortalecimiento integral del proyecto VELAS Y DECORACIÓN VYD, con el propósito de presentar una iniciativa más sólida, viable y preparada para generar valor económico, social y comunitario en el territorio.</t>
  </si>
  <si>
    <t xml:space="preserve">ID Proyecto: 115935
Nombre del proyecto: VELAS Y DECORACIÓN VYD
Convocatoria: 154 - 1C / Emprendimiento Femenino 
Criterio observado:
Componentes comercial, técnico, legal, financiero e impacto, en relación con la coherencia integral de la formulación, la capacidad operativa, la proyección de ventas, los requisitos legales y la sostenibilidad del modelo de negocio. 
Observación del postulante:
La emprendedora presenta observaciones frente al informe de evaluación y plantea la intención de realizar ajustes al plan de negocios, especialmente en aspectos asociados a la proyección comercial, la operación técnica y el cumplimiento legal del proyecto.
Resumen de la observación del postulante:
La observación expone la disposición de la emprendedora para mejorar la formulación del proyecto y corregir los aspectos señalados en la evaluación. No obstante, dichas manifestaciones corresponden a posibles ajustes futuros y no modifican el análisis técnico realizado sobre la información efectivamente cargada en la plataforma para el presente ciclo de evaluación.
Respuesta del evaluador:
En correspondencia con la línea de tiempo establecida por el Fondo Emprender, y bajo los principios de rigor técnico, objetividad y transparencia que rigen la asignación de recursos públicos, se procede a dar respuesta a las observaciones presentadas por la emprendedora. La evaluación del plan de negocios constituye un diagnóstico estricto sobre el estado de la formulación cargada en la plataforma para el ciclo evaluado; por tanto, aunque las intenciones de ajuste expresadas trazan una ruta pertinente para una eventual reformulación, el análisis debe sustentarse únicamente en la información presentada al momento de la evaluación.
Revisado nuevamente el plan de negocios y el informe de evaluación, se ratifica que el modelo propuesto presenta inconsistencias estructurales que afectan la viabilidad de la iniciativa. En el componente comercial, se identificó que la proyección de ventas fue planteada de forma lineal durante el año, sin incorporar adecuadamente la estacionalidad propia de un negocio de velas decorativas, recordatorios personalizados, decoración para eventos, cursos e insumos, cuya demanda suele depender de temporadas, celebraciones y fechas especiales. Esta situación afecta la consistencia de las metas comerciales y la confiabilidad de los ingresos proyectados. 
En el componente técnico, se ratifica la debilidad asociada a la capacidad operativa del proyecto, dado que el modelo plantea que una sola persona asumiría simultáneamente la producción de velas, compras, inventarios, empaque, entregas, atención de redes sociales, administración general, dictado de cursos presenciales y comercialización de insumos. Esta concentración de funciones genera un cuello de botella físico y operativo que compromete la ejecución de las metas planteadas y la sostenibilidad de la operación. 
En el componente legal, se mantiene la observación relacionada con la falta de mayor precisión frente a los requisitos específicos aplicables a una unidad productiva que manipula calor, cera, fragancias y contempla formación presencial. El informe señaló vacíos en aspectos de seguridad, prevención, formalización integral, inspección del Cuerpo de Bomberos, señalización, manejo térmico y manual básico del Sistema de Gestión de Seguridad y Salud en el Trabajo, elementos necesarios para una puesta en marcha segura y conforme a los requerimientos del negocio. 
Asimismo, el informe evidencia debilidades en el componente financiero, particularmente en la consistencia entre ventas, costeo, rotación de inventarios, capacidad operativa y ejecución durante el primer año. Por ello, aunque la iniciativa presenta elementos positivos y una propuesta con identidad territorial, sentido social y potencial de mejora, en su estado actual no demuestra de manera suficiente la solidez requerida para respaldar la inversión solicitada. 
En consecuencia, la observación presentada no desvirtúa los hallazgos técnicos, comerciales, legales y financieros identificados en la evaluación inicial. Conforme al alcance del proceso de evaluación y a la normatividad vigente del Fondo Emprender, las posibles mejoras futuras no subsanan las inconsistencias verificadas en la formulación evaluada para el presente ciclo.
Concepto:
Revisado el plan de negocios, se encuentra que el concepto emitido es acorde con lo evidenciado inicialmente en la evaluación. En consecuencia, se ratifica el concepto de NO VIABLE para el plan de negocios 115935, con puntaje final de 60,34, de acuerdo con el informe de evaluación cargado. 
Efecto:
Se ratifica el concepto y el puntaje inicialmente otorgado en el informe de evaluación: NO VIABLE – 60,34 puntos. 
</t>
  </si>
  <si>
    <t xml:space="preserve">Señores FONDO EMPRENDER – SENA Comité Evaluador Cordial saludo, Por medio de la presente, me permito solicitar de manera respetuosa la reconsideración de la calificación otorgada al proyecto “MODAS YULY”, identificado con ID 116047, presentado en la Convocatoria 154 – 1C de Emprendimiento Femenino. La presente solicitud tiene como fundamento la necesidad de revisar algunos aspectos de la evaluación que, si bien identifican oportunidades de mejora técnica y financiera, también reconocen fortalezas relevantes del proyecto que no parecen haber sido valoradas proporcionalmente dentro de la puntuación final obtenida. En el componente comercial, la evaluación reconoce la adecuada segmentación del mercado objetivo y la comprensión de los factores de decisión de compra del cliente. Asimismo, en el componente de impacto se admite la existencia de pruebas piloto, ventas iniciales, identidad de marca y presencia en redes sociales. Estos elementos constituyen evidencia de validación inicial del mercado y de avance operativo del emprendimiento, por lo que respetuosamente se solicita reconsiderar la ponderación asignada a este componente. En el componente técnico, el informe establece expresamente que el proyecto presenta una propuesta clara, procesos productivos definidos, equipos adecuados y conocimiento práctico del oficio, concluyendo incluso que “el proyecto es técnicamente viable en su esencia”. En este sentido, las observaciones relacionadas con tiempos de producción y capacidad instalada corresponden a aspectos susceptibles de ajuste operativo, mas no a ausencia de capacidad técnica ni de conocimiento productivo. En relación con el componente legal, la evaluación reconoce que este es uno de los componentes más sólidos del proyecto y destaca el conocimiento normativo y la intención de formalización empresarial. Las observaciones relacionadas con seguridad social y priorización de trámites corresponden a elementos complementarios de implementación que pueden ser ajustados sin afectar la estructura jurídica planteada. Respecto al componente financiero, el propio informe reconoce la existencia de proyecciones financieras estructuradas, crecimiento conservador de ingresos y una TIR del 33 %, indicador que evidencia potencial de rentabilidad del negocio. Varias de las observaciones realizadas corresponden a criterios de interpretación técnica sobre gradualidad de ventas, estimación de costos o priorización de inversiones, aspectos susceptibles de aclaración y ajuste, pero que no desvirtúan la existencia de una estructura financiera funcional ni el potencial económico del emprendimiento. Finalmente, en el componente de impacto, el informe reconoce avances reales previos a la postulación, incluyendo ventas iniciales, presencia comercial y potencial de generación de empleo femenino y dinamización económica local. Tales elementos demuestran alineación con los objetivos de la convocatoria y con el propósito de fortalecimiento del emprendimiento femenino en territorios como Maicao. Por lo anterior, respetuosamente solicito se revise nuevamente la evaluación y la puntuación asignada al proyecto MODAS YULY, especialmente en aquellos componentes donde el mismo informe reconoce fortalezas técnicas, comerciales, legales y de impacto que evidencian viabilidad parcial y potencial de consolidación. La presente solicitud se formula en aras de garantizar una valoración integral, objetiva y proporcional de los elementos efectivamente acreditados dentro del proyecto presentado.  Cordialmente, YULEINE ZUÑIGA CONTRERAS  Proyecto MODAS YULY  ID 116047 </t>
  </si>
  <si>
    <t xml:space="preserve">ID Proyecto: 116047 
Nombre del proyecto: MODAS YULY 
Convocatoria: 154 - 1C 
Criterio observado: Evaluación integral del plan de negocios y concepto de viabilidad.
Observación del postulante: La postulante solicita reconsiderar el resultado de evaluación, señalando que el proyecto cuenta con fortalezas, ventas previas y potencial de crecimiento, por lo cual considera que el concepto emitido debe ser revisado.
Resumen de la observación del postulante: La observación se orienta a resaltar las fortalezas del modelo de negocio, la experiencia previa, las ventas realizadas y el potencial de la iniciativa, solicitando que estos elementos sean tenidos en cuenta para modificar el concepto de evaluación.
Respuesta del evaluador: Respuesta del evaluador: Revisada la observación presentada por la postulante frente al informe de evaluación del proyecto MODAS YULY, identificado con ID 116047 de la Convocatoria 154 - 1C, se precisa que la evaluación reconoce expresamente fortalezas relevantes de la iniciativa, tales como la existencia de una propuesta de valor asociada a la identidad cultural, el conocimiento práctico del oficio de confección, la identificación cualitativa de segmentos de cliente, la intención de formalización, los avances previos del emprendimiento, la presencia en redes sociales, las pruebas piloto, las ventas iniciales y la disponibilidad de un espacio físico para la operación. Estos aspectos fueron valorados positivamente dentro del análisis, por cuanto evidencian compromiso de la emprendedora, experiencia previa y potencial de desarrollo del negocio y se expresan en la valoración alcanzada.
No obstante, es necesario aclarar que el reconocimiento de fortalezas no implica, por sí solo, la viabilidad integral del plan de negocios. La evaluación de un proyecto presentado a Fondo Emprender debe analizar la coherencia global del modelo, la consistencia entre sus componentes y la suficiencia de los soportes técnicos, comerciales, legales, financieros y de impacto. En este sentido, la observación de la postulante no desvirtúa los hallazgos principales del informe, dado que las debilidades identificadas no corresponden a aspectos menores, formales o subsanables únicamente mediante aclaraciones generales, sino a elementos estructurales que inciden directamente en la sostenibilidad y viabilidad del negocio. 
En el componente comercial, si bien el proyecto identifica segmentos de clientes como público infantil, juvenil y adulto, y reconoce factores de decisión de compra como calidad, diseño, durabilidad y atención personalizada, el análisis permanece en un nivel principalmente descriptivo. El informe evidencia que no se cuantifica cuántos potenciales clientes existen por segmento en Maicao, no se soporta la capacidad de pago real frente a los precios propuestos y no se presentan encuestas, validaciones de precios o referencias estadísticas de fuentes externas fiables (DANE, cámara de comercio, estudios sectoriales) que permitan dimensionar el mercado objetivo y atendible. Esta ausencia de cuantificación impide establecer con suficiente confiabilidad si las ventas proyectadas cuentan con una demanda efectiva y verificable, o si se encuentran desfasadas frente al tamaño real del mercado local.
Así mismo, aunque la postulante resalta la existencia de ventas previas como elemento de validación, el informe señala que esos avances fueron reconocidos como una fortaleza dentro del componente de impacto; sin embargo, no se acompañan de indicadores medibles ni evidencia cuantitativa suficiente que permita verificar su alcance. Para que dichas ventas soporten técnicamente la proyección comercial, el plan debería presentar información organizada sobre histórico de ventas, productos efectivamente comercializados, cantidades vendidas, precios aplicados, frecuencia de compra, perfil de los clientes, canales utilizados y comportamiento de la demanda. Al no encontrarse esta trazabilidad suficientemente desarrollada en el plan, las ventas iniciales no logran subsanar la debilidad en la estimación del mercado ni validar plenamente los ingresos proyectados.
Adicionalmente, el análisis de competencia presenta limitaciones que afectan la lectura objetiva del entorno comercial. El informe identifica que se mezclan atributos propios del emprendimiento como si fueran ventajas de competidores, lo cual impide establecer una comparación clara frente al mercado formal e informal de confecciones en Maicao. Tampoco se evidencian precios reales de mercado ni participación aproximada de competidores, elementos necesarios para sustentar la estrategia de diferenciación, validar los precios propuestos y determinar si el negocio puede competir de manera sostenible en el contexto local.
En el componente técnico, se reconoce que el proyecto presenta una propuesta clara de taller de confección con identidad cultural, que combina diseños personalizados, mantas guajiras y prendas especiales, y que el proceso productivo se encuentra descrito por etapas. Sin embargo, el informe identifica inconsistencias relevantes entre los tiempos reales de fabricación por prenda, estimados entre 4 y 8 horas, y la capacidad instalada calculada. Esta diferencia genera incertidumbre sobre la capacidad real del taller para producir los volúmenes de venta proyectados dentro de una jornada normal de trabajo. Por tanto, no se trata únicamente de ampliar una descripción operativa, sino de corregir una inconsistencia que impacta directamente las ventas, los costes, la carga laboral y la sostenibilidad del modelo productivo.
También se evidenció que dentro de cada línea de producto se agrupan distintos tipos de prendas con procesos diferentes, lo cual dificulta la estandarización, el control de calidad y la estimación precisa de insumos y tiempos. A ello se suma que el plan no describe con claridad el espacio físico del taller, su área útil ni la cantidad de trabajos simultáneos que podrían desarrollarse. Estos elementos son necesarios para validar una capacidad instalada real, evitando que esta sea sobreestimada o subestimada. En consecuencia, aunque el componente técnico presenta una base comprensible y conocimiento del oficio, requiere mayor nivel de detalle para demostrar coherencia entre proceso productivo, capacidad operativa, personal requerido, costes y ventas proyectadas.
En el componente legal, la evaluación reconoce que este es uno de los aspectos más fuertes del proyecto, en tanto la emprendedora identifica correctamente permisos, registros y licencias, y evidencia intención de formalización. No obstante, el informe también señala la omisión de un aspecto clave relacionado con la afiliación al sistema de seguridad social, especialmente relevante cuando se proyecta generación de empleo. Por tanto, aunque este componente no es el de mayor afectación, sí requiere ajustes para asegurar cumplimiento laboral y optimización de recursos en la fase inicial.
En el componente financiero se concentran alertas de alta relevancia que no pueden ser pasadas por alto, dado que inciden directamente en la viabilidad económica del proyecto. El informe señala que las proyecciones de ventas, aunque plantean un incremento anual moderado del 5%, no incorporan un análisis gradual y realista del proceso de posicionamiento comercial. El modelo financiero asume volúmenes constantes de venta una vez superado el periodo de implementación, sin considerar que en el sector confecciones las ventas suelen crecer progresivamente y pueden estar influenciadas por estacionalidades como temporadas escolares, festividades y eventos sociales. Esta falta de progresividad reduce la confiabilidad de los ingresos proyectados y genera desajustes entre la capacidad real del negocio y los resultados esperados.
De igual manera, se identifican inconsistencias significativas en los costes variables de producción, debido a que no incluyen la totalidad de insumos necesarios para fabricar las prendas descritas, tales como adornos, elásticos, accesorios complementarios y otros materiales básicos. El informe precisa que los costes de los productos 2 y 3 se encuentran incompletos, situación que distorsiona el coste unitario real, genera márgenes de contribución artificialmente altos y afecta la confiabilidad del punto de equilibrio y de los indicadores financieros. Por esta razón, los resultados financieros positivos no pueden analizarse de forma aislada, pues dependen de supuestos que actualmente no se encuentran suficientemente soportados.
También se mantiene la observación sobre el plan operativo financiero, dado que no refleja compras de insumos acordes con el volumen de producción proyectado. El informe advierte que se presupuestan valores muy bajos o nulos en varios meses del primer año, los cuales no son coherentes con la cantidad de unidades que se espera producir y vender. Esta desconexión entre producción, compras de insumos y flujo financiero representa un riesgo para la ejecución real del proyecto desde sus primeros meses de operación, pues afecta la disponibilidad de materiales, la continuidad productiva y la capacidad de cumplir las ventas estimadas.
Respecto a los gastos administrativos y al equipo de trabajo, el informe identifica duplicidades en rubros como publicidad y manejo de redes sociales, así como la inclusión de honorarios de contador como gasto administrativo cuando debería integrarse dentro del componente de equipo de trabajo para mantener coherencia contable. Adicionalmente, se presentan inconsistencias en la asignación mensual de operarias vinculadas mediante prestación de servicios, con valores inferiores al salario mínimo legal vigente y sin claridad sobre si corresponden a dedicación parcial. Esta situación no solo afecta la estructura financiera, sino que también genera una alerta legal y operativa frente al volumen de producción proyectado, que requeriría presencia constante de personal operativo.
Frente a las necesidades y requerimientos solicitados al Fondo Emprender, el informe identifica inversiones que no cuentan con justificación técnica ni económica suficiente frente al tamaño y consumo real del taller, como la adquisición de paneles solares. También se señala la ausencia de especificaciones técnicas detalladas de maquinaria y adecuaciones, lo que impide validar si los valores presupuestados corresponden a precios de mercado. Adicionalmente, se identifican costes asociados a permisos y trámites sin descripción clara de su origen, lo cual dificulta determinar si todos los rubros solicitados se ajustan a los criterios de financiación aplicables. Estas alertas afectan la lectura sobre la pertinencia, razonabilidad y necesidad de los recursos solicitados.
En el componente de impacto, se reconoce que el proyecto presenta avances reales y una intención positiva de generar empleo femenino y encadenamientos locales. Sin embargo, el informe indica que estos elementos se presentan de manera descriptiva y no cuentan con indicadores medibles ni evidencia cuantitativa suficiente que permita verificar su alcance. El impacto ambiental y social está formulado de forma pertinente, pero carece de métricas claras, y el mapa de actores no incorpora aliados institucionales clave del ecosistema productivo local, lo cual limita la proyección y escalabilidad del emprendimiento.
Por lo anterior, la evaluación no se fundamenta en una única variable ni desconoce el potencial del proyecto; por el contrario, reconoce sus fortalezas, pero concluye que estas no compensan las debilidades estructurales identificadas en los componentes comercial, técnico, financiero, legal e impacto. La coherencia integral del modelo de negocio exige que el mercado proyectado esté cuantificado, que la capacidad instalada sea consistente con los tiempos reales de producción, que los costes reflejen todos los insumos requeridos, que el equipo de trabajo sea financieramente y legalmente coherente, que las inversiones estén justificadas y que los impactos se encuentren soportados en indicadores verificables.
En consecuencia, revisada la observación de la postulante y contrastada con el contenido del informe de evaluación, se ratifica que el concepto emitido es acorde con lo evidenciado en el plan de negocios. El proyecto obtuvo una calificación final de 62.42 puntos y fue clasificado como NO VIABLE, debido a debilidades estructurales que afectan su coherencia técnica, comercial y financiera. No obstante, se reitera que el proyecto tiene potencial de mejora, y que una reformulación profunda que incorpore las observaciones señaladas en cada componente podría fortalecer el modelo, mejorar su coherencia integral y potencializar el negocio en una futura postulación.
Concepto:
Revisada la observación y el plan de negocios, se encuentra que el concepto emitido es acorde con lo evidenciado inicialmente en la evaluación. Se reconoce el potencial del proyecto y las fortalezas de la emprendedora; sin embargo, las debilidades identificadas en los componentes comercial, técnico, legal, financiero e impacto afectan la coherencia integral y la viabilidad del modelo de negocio en su estado actual. Por tanto, se ratifica el concepto de NO VIABLE y el puntaje asignado de 62.42 puntos. 
Efecto:
Se ratifica el concepto y el puntaje. No obstante, se precisa que una reformulación del plan de negocios que incorpore las observaciones señaladas podría fortalecer el modelo, mejorar la coherencia entre sus componentes y potencializar el negocio en una futura postulación.
</t>
  </si>
  <si>
    <t xml:space="preserve">Yo, ANGIE MARIBETH SANTAFÉ MUÑOZ, mayor de edad, identificado(a) con cédula de ciudadanía No. 30.239.781 expedida en Manizales, actuando en calidad de emprendedor(a) participante de la convocatoria de Fondo Emprender referenciada 154-1C, me permito presentar solicitud formal en los siguientes términos: De manera atenta solicito la revisión detallada y de fondo del informe de evaluación del proyecto identificado con el ID 116061, toda vez que no estoy de acuerdo con la evaluación dada a los aspectos técnicos, financieros, comerciales y jurídicos, por las siguientes razones:  Componente de mercado y comercial: En la evaluación se indica que la diferenciación es declarativa y se sugiere estructurar canales y métricas. Sin embargo, el proyecto aportó sustento estadístico de fuentes oficiales como Kantar Worldpanel (2024), Euromonitor y NielsenIQ para validar el mercado de mascotas en Colombia y el crecimiento del 30% en alimentos premium. Adicionalmente, se definieron canales específicos (Tienda online, WhatsApp y distribuidores con 20% de descuento) y se asignó un presupuesto de $3.615.000 para pauta digital segmentada, lo cual permite calcular el costo de adquisición y retorno desde el inicio.  Componente técnico: La evaluación sugiere fortalecer la relación entre capacidad y demanda. En el punto 16 del proyecto se detalla explícitamente que el nuevo deshidratador industrial de 32 bandejas permite una capacidad de 60.000 unidades anuales, y que la demanda proyectada de 3.650 unidades para el Año 1 representa solo el 6,1% de dicha capacidad, demostrando un amplio margen de escalabilidad. Asimismo, se incluyeron protocolos BPM y puntos de control HACCP para garantizar la trazabilidad.  Componente financiero: Frente a la observación de completar la estructura de costos fijos e indirectos, el plan de negocios ya incluye en el punto 10 rubros detallados para arriendo de planta, servicios públicos, software contable y de producción, y papelería. Además, para mitigar el riesgo de carga operativa en el emprendedor, se presupuestó la vinculación de un contador profesional bajo prestación de servicios.   Componente legal: Se solicita revisar la observación sobre riesgos regulatorios, dado que el proyecto identificó con precisión la Resolución ICA 61252 de 2020 y el uso de la plataforma SimplifICA 1.0. Se incluyeron costos específicos para análisis de laboratorio ($1.200.000), asesor veterinario técnico ($2.000.000) y el registro ante el ICA ($1.500.000), asegurando la viabilidad legal desde el primer trimestre de ejecución.  Componente de impacto: Contrario a lo mencionado sobre la falta de cuantificación en el impacto ambiental, el proyecto establece una meta clara de reducción del 80% en el uso de plásticos mediante el uso de empaques ecológicos y la gestión de residuos orgánicos para compostaje o donación local.  En atención a lo anterior, solicito respetuosamente: 1. Que se revise nuevamente la evaluación del proyecto, teniendo en cuenta de manera integral los argumentos presentados que ya constan en el plan de negocios. 2. Que se ajuste el puntaje de la evaluación en caso de encontrarse inconsistencias o apreciaciones que no correspondan con la información detallada registrada en la plataforma. 3. Que se emita una respuesta de fondo, clara y específica frente a cada uno de los puntos expuestos. 4. Que se me informe el procedimiento, tiempos y dependencia responsable del análisis de esta solicitud.  Agradezco su oportuna respuesta y solución </t>
  </si>
  <si>
    <t>ID Proyecto: 116061
 Nombre del proyecto: Guaurmet
 Convocatoria: 154-1C / Emprendimiento Femenino
Criterio observado:
 Componentes comercial, técnico, financiero, legal e impacto del informe de evaluación.
Observación del postulante:
 La emprendedora solicita la revisión detallada y de fondo del informe de evaluación del proyecto identificado con ID 116061, al manifestar desacuerdo con la evaluación realizada en los componentes técnico, financiero, comercial y jurídico. Señala que el plan de negocios contiene información y soportes relacionados con validación de mercado, canales comerciales, presupuesto de pauta digital, capacidad instalada, protocolos BPM y HACCP, estructura de costos, apoyo contable, ruta regulatoria ante el ICA, costos legales y metas de impacto ambiental. En consecuencia, solicita revisar nuevamente la evaluación, ajustar el puntaje en caso de encontrarse inconsistencias, emitir respuesta de fondo frente a cada punto e informar el procedimiento aplicable.
Resumen de la observación del postulante:
 La observación plantea que las recomendaciones incluidas en el informe de evaluación corresponden a aspectos que, según la emprendedora, ya se encontraban desarrollados en el plan de negocios. Por ello, solicita reconsiderar las observaciones formuladas y revisar si procede algún ajuste al puntaje o al concepto emitido.
Respuesta del evaluador:
 Revisada nuevamente la solicitud presentada por la emprendedora y contrastada con la información contenida en el plan de negocio y en el informe de evaluación, se ratifica el concepto emitido, teniendo en cuenta que la evaluación reconoció la viabilidad integral del proyecto, asignó una calificación favorable de 90 puntos y destacó fortalezas en los componentes comercial, técnico, legal, financiero y de impacto. El informe de evaluación registra que el proyecto obtuvo concepto VIABLE y puntaje de 90 puntos.
Las observaciones formuladas no desconocen la existencia de información registrada en el plan de negocios, sino que corresponden a recomendaciones de fortalecimiento orientadas a mejorar la trazabilidad, verificabilidad, medición y articulación de los elementos planteados. En el componente comercial, el informe reconoce canales como venta online, redes sociales, domicilios y distribuidores, pero recomienda estructurar un embudo de conversión con metas, responsables y métricas comerciales.
En el componente técnico, el informe señala que el proceso está descrito de manera secuencial y detallada, incorporando buenas prácticas de manufactura, controles HACCP, tiempos de producción y equipos específicos; no obstante, recomienda fortalecer la documentación verificable de los productos y la relación explícita entre capacidad instalada y demanda proyectada.
En el componente financiero, el informe reconoce una estructuración clara y detallada, con proyecciones de ventas desagregadas por producto y mes, así como distinción entre costos variables, fijos y gastos administrativos; sin embargo, mantiene como oportunidad de mejora completar la cobertura anual de algunos costos fijos, fortalecer la inclusión de costos indirectos y reducir la sobrecarga operativa del emprendedor.
En el componente legal, el informe identifica como adecuados los requisitos normativos aplicables a la fabricación de alimentos para animales en Colombia, incluyendo constitución como S.A.S., registro como fabricante ante el ICA, cumplimiento de BPM, SG-SST y análisis de laboratorio; no obstante, conserva como oportunidad de mejora la profundización en la gestión de riesgos regulatorios y la obtención oportuna de la certificación ICA.
En el componente de impacto, el informe reconoce avances relevantes en las dimensiones comercial, técnica, económica, ambiental, tecnológica y social; sin embargo, indica que varias dimensiones se presentan de forma general y con bajo nivel de cuantificación, por lo cual recomienda implementar indicadores económicos, ambientales y comerciales para medir avances y documentar resultados durante la ejecución.
Conforme a la proforma institucional, la respuesta del evaluador debe justificar si el concepto se ratifica o se modifica, a partir de la revisión del plan de negocios y del informe de evaluación. En este caso, revisado nuevamente el contenido, no se evidencian inconsistencias sustanciales que modifiquen el resultado de la evaluación ni la condición de viabilidad otorgada al proyecto.
Concepto:
 Para el proyecto con ID 116061, denominado Guaurmet, presentado en la Convocatoria 154-1C / Emprendimiento Femenino, con puntaje de 90 puntos y concepto de evaluación VIABLE, revisado el plan de negocios y el informe de evaluación, se encuentra que el concepto emitido es acorde con lo evidenciado inicialmente. Las observaciones presentadas por la emprendedora no generan modificación del puntaje ni del concepto, dado que las recomendaciones consignadas tienen carácter preventivo y de mejora continua, orientadas a fortalecer la ejecución, seguimiento y sostenibilidad del modelo de negocio.
Efecto:
 Se ratifica el concepto de evaluación VIABLE y el puntaje de 90 puntos asignado al proyecto ID 116061 – Guaurmet.</t>
  </si>
  <si>
    <t xml:space="preserve">ASUNTO: Solicitud de revisión de evaluación- Proyecto 116104 FORT ESP - SOLUCIONES INTEGRALES GREENLED Cordial saludo, Por medio del presente, me permito solicitar respetuosamente la revisión del puntaje asignado al proyecto número Proyecto 116104- FORT ESP - SOLUCIONES INTEGRALES GREENLED, presentado a través del Centro de procesos industriales y construcción en el marco de la convocatoria Emprendimiento Femenino 154 1C SOLUCIONES INTEGRALES GREENLED obtuvo una calificación de 91,29 puntos y fue conceptuada como VIABLE por parte de los expertos evaluadores de Fondo Emprender. Por esta razón, solicitamos respetuosamente la revisión y reconsideración integral de la evaluación realizada, teniendo en cuenta que el proyecto evidencia un alto nivel de estructuración, validación comercial y madurez operativa, respaldado por más de 11 años de experiencia en el sector energético y un impacto económico, ambiental y social alineado con los Objetivos de Desarrollo Sostenible (ODS). Actualmente, GREENLED cuenta con una matriz legal estructurada y actualizada, mediante la cual se realiza seguimiento permanente a permisos, renovaciones, obligaciones tributarias, requisitos operativos y soportes documentales. Asimismo, la empresa mantiene al día todas sus obligaciones ante la DIAN, Industria y Comercio y demás entidades regulatorias, reflejando un alto nivel de organización administrativa y cumplimiento normativo. En materia operativa y de gestión del riesgo, la compañía dispone de políticas vigentes de Seguridad y Salud en el Trabajo (SST), pólizas de responsabilidad y coberturas requeridas para actividades de alto riesgo y trabajo en alturas, garantizando la protección del personal, clientes y proyectos ejecutados. Gracias a esta estructura de gestión y control, durante más de 11 años de operación la empresa no ha presentado accidentes laborales, evidenciando la solidez de sus procedimientos internos. Adicionalmente, GREENLED ha ejecutado y entregado más de 300 proyectos de autogeneración energética, consolidando una operación técnica robusta con personal certificado y experiencia comprobada. Como se especificó en el plan de negocio Greenled actualmente es proveedor activo del FENOGE y participa activamente en el programa Colombia Solar, lo cual demuestra el cumplimiento permanente de requisitos técnicos, legales, de seguridad y capacidad operativa exigidos por entidades del Estado. Para cada proyecto desarrollado se realizan integralmente los trámites ante operadores de red, procesos RETIE y demás requisitos técnicos y regulatorios necesarios para su legalización y puesta en marcha.  Frente a las recomendaciones relacionadas con fortalecer las buenas prácticas técnicas, ambientales y comerciales, consideramos importante precisar que GREENLED ya cuenta con protocolos y procedimientos internos orientados a garantizar una operación segura, eficiente y estandarizada. La empresa dispone de personal calificado y certificado, protocolos de seguridad eléctrica, controles de calidad y procedimientos de instalación que han permitido ejecutar exitosamente proyectos durante más de 11 años. Como parte de nuestro compromiso con la sostenibilidad y la satisfacción del cliente, realizamos gratuitamente los dos primeros mantenimientos preventivos posteriores a cada instalación y entregamos manuales de operación y capacitación práctica a los usuarios finales, garantizando el adecuado funcionamiento y aprovechamiento energético de los sistemas solares. En cuanto al fortalecimiento comercial, GREENLED ha venido estructurando estrategias alineadas con los segmentos de clientes y aliados estratégicos definidos dentro del plan de negocios y de la plataforma ENLIDI. Dentro del modelo de negocio fueron incorporadas entidades estratégicas como CAMACOL, ACOPI y Cámaras de Comercio, con el fin de ampliar el alcance de las soluciones de transición energética. La compañía también trabaja articuladamente con fondos de inversión aliados para facilitar modelos de financiación orientados a empresas, copropiedades y usuarios interesados en proyectos solares y de autogeneración. Además, el plan de negocios contempla campañas digitales segmentadas, capacitaciones, webinars y estrategias comerciales especializadas en sostenibilidad, eficiencia energética y financiación de proyectos solares. La plataforma ENLIDI tiene como objetivo evolucionar hacia una plataforma integral de gestión comercial, seguimiento y conversión de clientes, fortaleciendo los procesos comerciales, operativos y administrativos de la compañía. Es importante resaltar que durante más de 11 años el principal canal de crecimiento de GREENLED ha sido la recomendación directa de clientes satisfechos (“voz a voz”), lo cual evidencia la confianza, calidad y efectividad de los servicios prestados. Adicionalmente, ENLIDI genera un impacto social significativo al democratizar el acceso a soluciones de energía limpia, no solo desde el ámbito financiero, sino también desde el acceso al conocimiento y la formación. La plataforma incorpora un componente educativo digital orientado a cerrar brechas de información relacionadas con energía solar, eficiencia energética y mecanismos de financiación sostenible. Este enfoque contribuye al fortalecimiento del tejido social y productivo, promueve la generación de capacidades y empleo en el sector energético y se encuentra alineado con los ODS 4, 7, 11 y 13 relacionados con educación de calidad, energía asequible y no contaminante, ciudades sostenibles y acción por el clima. Por todo lo anterior, consideramos que GREENLED cuenta con un esquema robusto de cumplimiento normativo, prácticas técnicas y operativas consolidadas, experiencia comercial validada y una estrategia clara de crecimiento e impacto social. En ese sentido, solicitamos respetuosamente la reconsideración y reevaluación de los componentes observados dentro del proceso de calificación, así como la verificación del puntaje adicional correspondiente conforme a los términos de referencia de la convocatoria. Agradecemos de antemano la atención y el apoyo brindado al fortalecimiento de las empresas beneficiarias de Fondo Emprender. Este ajuste contribuirá significativamente a mejorar la calificación del proyecto y permitirá fortalecer el crecimiento, sostenibilidad y expansión de GREENLED y ENLIDI como iniciativas de impacto económico, social y ambiental. </t>
  </si>
  <si>
    <t xml:space="preserve">ID Proyecto: 116104
Nombre del proyecto: GREENLED COLOMBIA SAS
Convocatoria: 154 - 1C / Emprendimiento Femenino
Criterio observado: Revisión integral de la evaluación, especialmente componentes legal, técnico, comercial, financiero e impacto.
Observación del postulante:
El postulante solicita la revisión y reconsideración integral del puntaje asignado al proyecto, argumentando que la empresa cuenta con trayectoria superior a 11 años, experiencia en proyectos de autogeneración energética, cumplimiento normativo, protocolos técnicos y de seguridad, alianzas estratégicas, plataforma ENLIDI, impacto social, ambiental y económico, así como estrategias comerciales orientadas al fortalecimiento de la operación.
Resumen de la observación del postulante:
La observación plantea que el proyecto cuenta con suficiente estructuración técnica, comercial, legal, financiera y de impacto para que se reconsidere la calificación obtenida. En particular, el postulante indica que GREENLED dispone de matriz legal, cumplimiento tributario y operativo, políticas de SST, experiencia en proyectos solares, aliados estratégicos, prácticas técnicas y ambientales, estrategias comerciales y componente educativo asociado a ENLIDI.
Respuesta del evaluador:
Revisada la observación presentada y contrastada con el informe de evaluación y el plan de inversión, se evidencia que varios de los argumentos expuestos por el postulante ya fueron reconocidos dentro de la evaluación inicial. En el informe se registró que el proyecto 116104 corresponde a GREENLED COLOMBIA SAS, convocatoria 154 - 1C / Emprendimiento Femenino, con puntaje de 91,29 y concepto de evaluación VIABLE. 
En el componente comercial, el informe reconoció una propuesta comercial clara, enfocada en empresas, copropiedades e instituciones interesadas en autogeneración con sistemas solares, así como una estrategia multicanal que incluye voz a voz, página web, LinkedIn, WhatsApp Business, visitas comerciales, eventos, alianzas, CRM, embudo de conversión y seguimiento de leads. No obstante, también se indicó como oportunidad de mejora fortalecer la evidencia de adopción esperada de ENLIDI y la conversión real del canal digital durante la etapa inicial, por lo cual la observación no desvirtúa el análisis realizado. 
En el componente técnico, la evaluación reconoció que el plan describe de forma ordenada la prestación del servicio, incluyendo contacto con el cliente, visita técnica, ajuste de propuesta, compra de materiales, instalación, trámites ante operador de red, dictamen RETIE, instalación del medidor bidireccional, entrega a satisfacción y mantenimiento posterior. Sin embargo, el informe también señaló que persisten aspectos por fortalecer, especialmente dejar más explícitas las buenas prácticas para las dos líneas de negocio, dado que el plan se encuentra más robusto en energía solar que en iluminación. 
En el componente legal, el informe reconoció fortalezas como la constitución formal de la unidad productiva como SAS, NIT, lugar de operación, estructura administrativa y alianzas con actores como CHEC, RECAP, Sunvolt, Rocasol y FENOGE. Sin embargo, también se concluyó que el desarrollo jurídico requería mayor precisión frente a permisos, registros, licencias, obligaciones normativas, tratamiento de datos personales bajo la Ley 1581 de 2012, cumplimiento tributario, facturación electrónica y trazabilidad documental. Por tanto, la observación no aporta elementos suficientes para modificar el criterio, dado que las fortalezas fueron valoradas, pero las recomendaciones se mantienen como aspectos de mejora. 
En el componente financiero, el informe señaló que la inversión solicitada al Fondo Emprender asciende a $72.625.000 y está orientada al cierre del desarrollo de ENLIDI, licencias, servicios tecnológicos, equipos, inteligencia artificial, dron y vinculación de un cargo de asistencia comercial y operativa. Aunque se reconoció coherencia financiera, la evaluación mantuvo la recomendación de manejar un comportamiento de ventas más progresivo o escalonado durante el primer año, considerando la entrada gradual de la plataforma. 
En el componente de impacto, la evaluación reconoció que el proyecto articula resultados económicos, sociales, ambientales y tecnológicos, incluyendo generación de un nuevo empleo, retención de tres empleos, componente educativo y reducción previa de más de 5.630 toneladas de CO₂. El plan de inversión también plantea que ENLIDI busca facilitar proyectos solares, reducir barreras de financiación, aportar a los ODS 7, 11 y 13, e incrementar ventas en un 20 %. Sin embargo, el informe recomendó afinar línea base, mecanismos de medición y metas verificables para el seguimiento de los impactos esperados, recomendación que continúa siendo pertinente. 
Concepto:
Revisado el plan de negocios, el informe de evaluación y la observación presentada por el postulante, se concluye que el concepto inicial es acorde con lo encontrado en la evaluación. Las fortalezas señaladas por el postulante fueron consideradas dentro del análisis y sustentan la viabilidad del proyecto; sin embargo, las recomendaciones formuladas en los componentes legal, técnico, comercial, financiero y de impacto se mantienen como oportunidades de mejora y no generan modificación del puntaje. 
Efecto:
Se ratifica el concepto de evaluación VIABLE y el puntaje de 91,29 asignado al proyecto 116104 GREENLED COLOMBIA SAS.
</t>
  </si>
  <si>
    <t xml:space="preserve">ID DEL PROYECTO: 116150 Se evidencia error en el departamento el cual es Antioquia-Envigado en donde resido.  En las conclusiones Finales la calificación del proyecto es 82,8, encontrando inconsistencias en el resultado preliminar con un puntaje menor de 81.48             Mejoras 1.El segmento objetivo está conformado principalmente por consumidores entre los 18 y 50 años, mujeres que buscan verse elegantes sin perder comodidad ni seguridad en las prendas que llevan puestas. De acuerdo al análisis realizado por nuestra marca mediante a observaciones y comportamientos del mercador nuestras ventas son por medio de canales digitales y puntos físicos. •Frecuencia de compra: Nuestra comunidad pulkra realiza compras recurrentes entre 30 y 40 días aproximadamente, con una recompra anual de un promedio de 10- 12 visitas al año a nuestras tiendas, en donde pueden llegar aumentar según necesidad de nuestros clientes, fechas especiales, regalos, eventos inesperados.  •Valor promedio de compra: La venta promedio se encuentra entre $90.000 y $240.000, considerando compras de prendas individuales set, y/o productos complementarios. 2.En la industria textil, de confecciones y de moda es uno de los sectores más relevantes en la economía colombiana, con un aporte del 9,4 % del PBI aproximadamente, con este análisis se identificó una alta generación de empleo entre trabajos directos e indirectos, con un crecimiento notable en las compañías. Las ventas promedio son de 120.000 y 350.000 aproximadamente.  “Inexmoda y la Cámara Colombiana de la Confección, el mercado de moda en Colombia superó los $34 billones en ventas durante el último año, evidenciando una recuperación y crecimiento sostenido del sector. Dentro de este mercado, la categoría femenina continúa siendo una de las de mayor participación y rotación comercial” información consultada en internet. 3.  Set y Bodys: Nuestras prendas están enfocadas en modas atemporales que marquen la diferencia en el comercio en donde son prendas limpias, pulkras modernas y sofisticadas sin perder carácter ni nuestro propósito.  •Blusas y Vestidos: Son diseños modernos, lo cual generan impacto en nuestra comunidad lo cual son prendas versátiles para combinar con otros complementos lo cual brindan seguridad y autenticidad. •Jeans y Toreros:  Prendas que resalan la silueta de la mujer, prendas modernas sin perder la elegancia que identifica nuestra marca.  4. Con el fin de garantizar la coherencia financiera del proyecto, se realizó una revisión integral del plan operativo, el presupuesto y el monto solicitado al Fondo Emprender, ajustando las cifras correspondientes para eliminar inconsistencias identificadas entre los valores presentados. •se ajustaron los rubros presupuestales que presentaban diferencias,  •y se alineó el valor total del plan operativo con el monto efectivamente solicitado al Fondo Emprender.  Asimismo, se validó que los recursos solicitados correspondan exclusivamente a los requerimientos necesarios para la puesta en marcha y fortalecimiento inicial de Pulkra, incluyendo: •marketing, publicidad, empaques,  •mobiliarios para ferias locales, escritorio oficina, •equipos tecnológicos especializados para publicidad El ajuste por valor de $ 13.896.335   permiten presentar una estructura financiera más clara, consistente y técnicamente sustentada, facilitando la trazabilidad y viabilidad económica del proyecto potencializando de manera positiva la economía local y la participación del gremio y la industria textil.  5. Pulkra dará cumplimiento a la Resolución 0941 de 2021 relacionada con el reglamento técnico de etiquetado de prendas de vestir y productos textiles en Colombia, garantizando que todas las prendas comercializadas incluyan información obligatoria sobre composición textil, talla, país de origen, instrucciones de cuidado e identificación de la marca, conforme a los lineamientos establecidos por la Superintendencia de Industria y Comercio. *  Pulkra implementará el Sistema de Gestión de Seguridad y Salud en el Trabajo (SG-SST) conforme a la normatividad vigente en Colombia, especialmente lo establecido en el Decreto 1072 de 2015 y la Resolución 0312 de 2019. La empresa desarrollará acciones orientadas a la identificación, evaluación y control de riesgos laborales asociados a las actividades de diseño, confección, almacenamiento y comercialización de prendas de vestir. 6. Con el fin de fortalecer el seguimiento y la verificabilidad de los impactos esperados del proyecto, se definieron metas cuantificables asociadas a las dimensiones económicas, comerciales y de generación de empleo de Pulkra. •Alcanzar ventas a $84.680.000, durante los primeros 12 meses de operación.  •Lograr un crecimiento comercial anual del 20 % a partir del segundo año.  •Incrementar progresivamente la participación de clientes </t>
  </si>
  <si>
    <t xml:space="preserve">ID Proyecto: 116150
Nombre del proyecto: PULKRA
Convocatoria: 154 - 1C / Emprendimiento Femenino
Criterio observado: Departamento / municipio del proyecto y aspectos generales del informe de evaluación.
Observación del postulante: El postulante señala que en el informe de evaluación se registró de forma errónea el departamento/municipio como Putumayo – Puerto Asís, cuando la ubicación correcta del proyecto corresponde a Antioquia – Envigado. El plan de negocios registra el proyecto PULKRA con departamento Antioquia y municipio Envigado, mientras que el informe de evaluación consigna Putumayo – Puerto Asís en el encabezado. 
Resumen de la observación del postulante:
La observación es procedente parcialmente, en cuanto identifica una inconsistencia formal en la información de ubicación territorial del proyecto. Sin embargo, las demás manifestaciones presentadas no controvierten de manera puntual los hallazgos técnicos, comerciales, legales, financieros o de impacto consignados en el informe de evaluación, ni aportan soportes adicionales que permitan desvirtuar los aspectos identificados como oportunidades de mejora. En contraste, el contenido de la observación da respuesta o complementa la información de acuerdo con los aspectos por mejorar identificados en el documento de evaluación. En el informe se mantienen observaciones asociadas a la necesidad de fortalecer el sustento cuantitativo del mercado, detallar atributos diferenciadores del portafolio, ajustar la coherencia del plan operativo frente al monto solicitado, documentar requisitos legales del sector y cuantificar metas de impacto. 
Respuesta del evaluador:
Se acoge parcialmente la observación, únicamente respecto de la corrección del departamento/municipio del proyecto, toda vez que, revisado el plan de negocios, se evidencia que la ubicación correcta corresponde a Antioquia – Envigado y no a Putumayo – Puerto Asís. Esta corrección corresponde a un ajuste formal de identificación del proyecto y no modifica el análisis técnico ni los hallazgos consignados en el informe de evaluación.
Frente a los demás aspectos observados, se mantiene el concepto de evaluación, dado que el contenido presentado por el postulante no desvirtúa de manera puntual los hallazgos del informe ni aporta aclaraciones o soportes adicionales suficientes para modificar la valoración realizada. Por el contrario, la observación complementa o responde a aspectos previamente identificados como oportunidades de mejora, especialmente en relación con el soporte cuantitativo del mercado, la coherencia del plan operativo, el cumplimiento normativo del sector y la medición de metas de impacto. 
Concepto:
Revisado el plan de negocios y el informe de evaluación, se encuentra procedente ajustar la información de ubicación del proyecto a Antioquia – Envigado. Sin embargo, el concepto evaluativo se mantiene, toda vez que los hallazgos técnicos, comerciales, legales, financieros y de impacto identificados en la evaluación no fueron desvirtuados con nuevos soportes o argumentos específicos. La proforma institucional contempla que, tras la revisión, puede ratificarse el concepto y el puntaje cuando lo conceptuado sea acorde con lo encontrado inicialmente en el plan de negocios. 
Efecto:
Se corrige el departamento/municipio del proyecto a Antioquia – Envigado. Se ratifica el concepto y se mantiene el puntaje, por cuanto la corrección de ubicación no afecta la valoración del plan de negocios ni modifica los hallazgos sustantivos del informe de evaluación.
</t>
  </si>
  <si>
    <t xml:space="preserve">1. Reclamación componente comercial: el proyecto sí contempló indicadores de seguimiento por canal incluyendo asistentes contactos comerciales pedidos generados tasa de cierre ventas por alianzas contactos calificados reuniones efectivas y negocios cerrados no se mencionaron únicamente medios de promoción sino también mecanismos de medición y conversión comercial. Tener en cuenta que el componente comercial no parte de una expectativa hipotética, sino de avances previos del negocio. El informe reconoce que existe presencia digital showroom y experiencia comercial lo que demuestra que no se trata de una idea incipiente sino de una iniciativa con recorrido y validación previa. 2. Reclamación componente técnico: en el proyecto sí se incorporó información relacionada con sostenibilidad productiva. El informe reconoce que PI AND GAMA propone un modelo de slow fashion con reutilización de retazos empaques ecoamigables y producción responsable además de destacar que el proceso técnico fue descrito por etapas y con secuencia lógica. 3. Reclamación componente legal: la facturación electrónica ya se encuentra implementada en la operación actual del negocio a través del sistema contable Allegra. En el proyecto sí está incluida la Política de Tratamiento de Datos Personales, con inventario de bases de datos finalidades aviso de privacidad autorizaciones procedimiento de atención a titulares y verificación de registro ante la SIC cuando aplique. El informe recomienda incluir el SG-SST como obligación derivada de la existencia de personal vinculado laboralmente Frente a este punto, consideramos importante precisar la naturaleza del modelo de negocio. PI AND GAMA no está planteado como una planta de confección centralizada con operación fabril en un solo establecimiento. El modelo se basa en diseño artesanal y confección distribuida en donde las artesanas desarrollan su trabajo desde sus casas y las operarias de confección operan bajo un esquema satélite igualmente desde sus hogares. No se trata de una unidad industrial con concentración operativa permanente que implique un montaje complejo del sistema en los términos en que podría exigirse a otro tipo de negocio. Para los cargos administrativos y comerciales, el alcance del sistema en la etapa inicial es mínimo y se tendría en cuenta, en la ejecución del proyecto, la articulación correspondiente con la ARL con la cual se suscriban los contratos a término fijo, con la cual se hará el proceso de salud y seguridad en el trabajo, solicitamos que esta observación sea revisada a la luz del modelo de negocio realmente formulado, evitando exigir una estructura sobredimensionada frente a la operación proyectada. 4. Reclamación componente financiero: el contador sí está contemplado en los empleos a generar por prestación de servicios y como se muestra en el cuadro de equipo de trabajo está proyectado para ser pagado por la empresa durante 12 meses en el primer año. No corresponde afirmar que este costo no fue incorporado expresamente dentro de la estructura del proyecto, al estar incluido en el equipo de trabajo ya es un costo administrativo y queda incluido en la estructura de costos, además es un empleo a generar válido para fondo emprender y debe ser incluido dentro del equipo de trabajo. En cuanto a los dos empleos a término fijo, en el cuadro de equipo de trabajo se evidencia que la empresa proyecta cubrir 9 meses de salario durante el primer año, solicitando al Fondo Emprender solamente 3 meses, con el fin de destinar una mayor proporción de recursos a inversión en activos productivos. Esta decisión no compromete la sostenibilidad del empleo, pues la proyección de ventas y la validación comercial del proyecto muestran flujo de caja suficiente para cubrir la nómina con recursos propios. También es importante aclarar que el Fondo Emprender no exige dentro de su normatividad que los recursos se deban destinar para financiar mínimo cuatro meses de salario. La normatividad de fondo emprender habla es del cumplimiento contractual de cuatro meses y un día para que un empleo sea válido. Por lo anterior, solicitamos reconsiderar esto, reconociendo que: el contador sí fue incluido y presupuestado; la empresa sí contempla cubrir con recursos propios el tiempo no financiado por el Fondo; el flujo de caja del proyecto sustenta el pago de esa nómina. 5. Reclamación componente impacto: El proyecto sí incorpora indicadores de seguimiento y evidencia de avances. El informe mismo reconoce que PI AND GAMA: dinamiza ingresos para artesanas de municipios como Anserma Riosucio y Marulanda fortalece la economía local genera empleo protege saberes ancestrales promueve slow fashion reutiliza retazos utiliza empaques ecoamigables incorpora herramientas digitales y cuenta con presencia digital showroom y experiencia comercial. Además, el proyecto sí incluyó indicadores asociados a ventas, eventos de mercadeo, empleos, producción, presupuesto y resultados esperados. Igualmente, se consignaron avances comerciales concretos, presencia en redes showroom participación en ferias y fortalecimiento progresivo de la marca. No corresponde afirmar que el componente carece de mecanismos de medición o de evidencia de trayectoria. Por ello, solicitamos que se reconsidere este aspecto y se reconozca que el proyecto sí cuenta con una base cuantificable y verificable de impacto. </t>
  </si>
  <si>
    <t xml:space="preserve">ID Proyecto: 116236
Nombre del proyecto: PI AND GAMA.
Convocatoria: 154 - 1C / Emprendimiento Femenino
Criterio observado: Componentes comercial, técnico, legal, financiero e impacto.
Observación del postulante:
El postulante solicita reconsiderar las observaciones realizadas en los componentes comercial, técnico, legal, financiero e impacto, argumentando que el plan sí incluyó indicadores comerciales, avances previos del negocio, prácticas de sostenibilidad, política de tratamiento de datos personales, facturación electrónica mediante Allegra, financiación parcial de empleos con recursos propios e indicadores de impacto.
Resumen de la observación del postulante:
La observación plantea que el informe no habría reconocido suficientemente información incluida en el plan de negocios, especialmente frente a mecanismos de medición comercial, sostenibilidad productiva, alcance del SG-SST conforme al modelo de trabajo distribuido, inclusión del contador dentro del equipo de trabajo, cubrimiento de nómina con recursos propios y existencia de indicadores de impacto.
Respuesta del evaluador:
Revisada la observación presentada y contrastada con el informe de evaluación y el plan de negocios, se ratifica el concepto emitido, toda vez que el informe sí reconoció fortalezas relevantes del proyecto, pero también identificó aspectos que requieren mayor precisión, trazabilidad y formalización para efectos de ejecución y seguimiento. En el informe se indicó que el proyecto cuenta con una propuesta comercial bien construida, mercado objetivo claro, presencia en redes sociales, página web, showroom, ferias, envíos y tiendas multimarca; sin embargo, también se concluyó que el crecimiento comercial proyectado debía quedar más amarrado al desempeño por canal, conversión comercial y metas verificables. 
En el plan de negocios se evidencian acciones comerciales como exhibición de producto en showroom, multimarca, pasarelas e influencers, con medición de asistentes, contactos comerciales, pedidos generados, tasa de cierre y ventas derivadas de alianzas; igualmente, se plantea participación en ferias con registro de contactos calificados, reuniones efectivas, negocios cerrados y ventas posteriores. No obstante, la observación del informe no desconoce la existencia de estos elementos, sino que recomienda fortalecer la trazabilidad entre metas de venta, canales y estrategia de posicionamiento para sostener mejor la proyección comercial. 
Frente al componente técnico, se ratifica que el informe reconoció una formulación coherente, tres líneas de producto, enfoque de diseño contemporáneo, materiales naturales, apliques artesanales y un proceso productivo descrito por etapas, incluyendo investigación, diseño, selección de materiales, muestras, ficha técnica, patronaje, prototipado, producción, empaque y etiquetado. La recomendación formulada se orienta a incorporar de manera más expresa buenas prácticas productivas, tales como control de calidad, manejo de residuos, aprovechamiento de retazos, uso eficiente de insumos, seguridad en equipos y estandarización de puntos críticos, lo cual no contradice lo planteado por el postulante sino que busca robustecer la consistencia técnica del proyecto. 
Respecto del componente legal, el informe sí reconoció que el plan incluye constitución legal, Cámara de Comercio, RUT, uso de suelos, licencia de bomberos, industria y comercio, registro de marca y política de tratamiento de datos personales. Sin embargo, también señaló la necesidad de incorporar expresamente cuando aplique la facturación electrónica cuan ante la DIAN, incluir el SG-SST por la existencia de personal vinculado mediante contrato laboral, corregir la referencia del trámite de industria y comercio y precisar el alcance de protección de datos personales, incluyendo que el eventual registro de bases de datos ante la SIC depende de la obligación real del sujeto. 
Si bien el postulante manifiesta que la facturación electrónica opera mediante el sistema contable Allegra, en el plan revisado se identificó el “Sistema contable Allegra” como costo fijo, pero la recomendación del informe se refiere a dejar incorporada de manera expresa la obligación de facturación electrónica dentro del componente legal y no únicamente como herramienta contable. 
En relación con el SG-SST, se revisa el argumento del postulante sobre el modelo de confección distribuida y trabajo satélite; sin embargo, el propio plan registra cargos con contrato laboral a término fijo, entre ellos Gerente y Auxiliar Comercial y Administrativo, ambos con factor prestacional marcado como “Sí” y con nueve meses requeridos en el año 1. Por ello, se mantiene la recomendación de prever el SG-SST en el alcance que corresponda a la operación real del negocio y al personal vinculado laboralmente, sin que ello implique exigir una estructura sobredimensionada, sino asegurar que la obligación se contemple de forma proporcional durante la ejecución. 
Frente al componente financiero, se evidencia que el plan registra el cargo de Contador bajo prestación de servicios, con asignación mensual de $300.000 y doce meses requeridos en el año 1. No obstante, el informe recomendó incorporarlo de manera expresa dentro de la estructura de costos, dado que en el análisis financiero se resaltó la necesidad de afinar algunos costos y condiciones de ejecución para mejorar la consistencia del proyecto. 
Sobre la financiación de empleos, el plan registra dos cargos laborales a término fijo con nueve meses requeridos en el año 1, y en gastos preoperativos se observa la solicitud de tres meses para salario de Gerente y Auxiliar Comercial y Administrativo. El mismo formato del plan, en la sección de rubros financiables, indica para pago de salarios u honorarios: “En la solicitud al Fondo Emprender considere al menos 4 meses por cada empleo”, por lo que se ratifica la recomendación de precisar el cubrimiento del tiempo faltante con recursos propios y dejar alineada la formulación con dicho lineamiento. 
En cuanto al componente de impacto, el informe reconoció expresamente que el proyecto dinamiza ingresos para artesanas de municipios como Anserma, Riosucio y Marulanda, fortalece la economía local, genera empleo, protege saberes ancestrales, promueve slow fashion, reutiliza retazos, utiliza empaques ecoamigables, incorpora herramientas digitales y evidencia avances previos como presencia digital, showroom y experiencia comercial. Sin embargo, también indicó que el componente requiere mecanismos más claros de medición, tales como indicadores de número de artesanas impactadas, crecimiento de ingresos, empleos sostenidos, reducción de residuos, participación por canal de ventas y alcance comercial, así como soportes más visibles de redes sociales, clientes o relaciones comerciales. 
En consecuencia, la observación no modifica el análisis realizado, pues varios de los elementos señalados por el postulante ya fueron reconocidos en el informe de evaluación; las recomendaciones efectuadas corresponden a precisiones y fortalecimientos necesarios para mejorar la trazabilidad, formalización y verificabilidad del proyecto durante la ejecución. La proforma institucional contempla que, una vez revisado el plan de negocios, puede ratificarse el concepto y el puntaje cuando lo conceptuado sea acorde con lo encontrado inicialmente en el plan. 
Concepto:
Revisado nuevamente el plan de negocios, el informe de evaluación y la observación presentada, se encuentra que el concepto emitido es acorde con lo evidenciado inicialmente. La observación no aporta elementos que desvirtúen la evaluación, sino que confirma aspectos ya reconocidos como fortalezas y que fueron acompañados de recomendaciones de mejora para su ejecución.
Efecto:
Se ratifica el concepto de evaluación VIABLE y el puntaje de 84,64, manteniendo las recomendaciones formuladas en los componentes comercial, técnico, legal, financiero e impacto
</t>
  </si>
  <si>
    <t>Yo, Sonia Janethe Arias Ramírez, mayor de edad, identificada con cédula de ciudadanía No. 35.422.375 de Zipaquirá, actuando en calidad de emprendedora participante de la convocatoria Fondo Emprender 154 - 1C / Emprendimiento Femenino, presento formal reclamación contra la evaluación del proyecto EL ZONAJERO (ID 116242), en los siguientes términos: De manera atenta solicito la revisión detallada y de fondo del informe de evaluación del proyecto identificado con el ID 116242, toda vez que no estoy de acuerdo con la valoración otorgada a los aspectos comerciales, de mercado, de impacto y de coherencia de la información diligenciada en los numerales 1, 2, 4, 8, 9, 14, 16 y 18. A la luz de la evidencia allí consignada, considero que la calificación final resulta inferior a lo que el propio expediente demuestra. Con fundamento en la información ya cargada en la plataforma, me permito precisar: 1.Componente de mercado (Justificación de proyecciones – Numeral 1 y Numeral 9) • Observación impugnada: falta de profundidad en el análisis de mercado. • Lo que SÍ está en el expediente: en el Numeral 1 se documenta el perfil del binomio usuario–cuidador y se incluyen cifras demográficas relevantes (nacimientos anuales según DANE y nacimientos en Bogotá), que permiten dimensionar el mercado objetivo. En el Numeral 9 (Proyección de ventas) se presentan tablas detalladas de unidades, precios y proyecciones a cinco años, acompañadas de su justificación comercial. 2.Componente comercial 2.1. Diferenciación e innovación (Numeral 2 y Numeral 4) • Observación impugnada: insuficiente diferenciación frente a la competencia. • Lo que SÍ está en el expediente: el Numeral 2 describe con claridad el “dolor” del binomio usuario–cuidador (niños de 0 a 5 años con piel sensible y alta rotación de prendas). El Numeral 4 desarrolla una propuesta de valor diferenciada y altamente innovadora: prendas hipoalergénicas y ergonómicas con diseño que permite el alargue/crecimiento, cuento impreso para fomentar experiencias de crianza en familia, articulación con Realidad Aumentada y la línea de cocreación “Personalízame”. Esta combinación innovadora de diseño adaptativo, narrativa lúdica y tecnología aplicada a moda infantil no cuenta, según el propio estudio de competencia del plan, con una propuesta equivalente en el mercado nacional. 2.2. Respaldo de proyecciones con evidencia comercial (Numeral 9 y Numeral 15) • Observación impugnada: proyecciones no suficientemente respaldadas. • Lo que SÍ está en el expediente: el Numeral 9 contiene proyecciones detalladas (unidades, precios, tasas de crecimiento) y los supuestos que las sustentan. El Numeral 15 (Plan operativo) describe ventas históricas, pedidos vigentes y la operación necesaria para cumplir dichas metas, mostrando que las proyecciones se apoyan en resultados y relaciones comerciales ya iniciadas. 2.3. Alianzas estratégicas (Numeral 18 y Numeral 14) • Observación impugnada: insuficiente consolidación de alianzas. • Lo que SÍ está en el expediente: en el Numeral 18 se presenta un mapa de actores (Cámara de Comercio de Bogotá, Inexmoda, Bancóldex, red de boutiques y concept stores sostenibles), indicando su rol potencial en el desarrollo y escalamiento del proyecto. En el Numeral 14 se describen avances comerciales y relaciones vigentes con clientes y aliados, incluyendo un aliado B2B activo (Signos Studio, en la Catedral de Sal de Zipaquirá), con volúmenes de pedido, montos de venta acumulados y datos de contacto verificables, así como clientes recurrentes identificados. Esto permite constatar la existencia real y trazable de dichas relaciones. 3.Componente comunicación (Comunicación estratégica del enfoque sostenible – Numeral 8 y Numeral 16) • Observación impugnada: falta de comunicación estratégica del enfoque sostenible. • Lo que SÍ está en el expediente: en el Numeral 8 se define una estrategia de canales donde se indica expresamente que la pauta digital segmentada (Meta Ads) se dirigirá a padres de 25 a 45 años “comunicando claramente nuestro valor social (apoyo a madres cabeza de hogar) y ambiental”. En este mismo numeral se plantea el uso de WhatsApp Business API para atención omnicanal y acciones con microinfluencers y actores del ecosistema para amplificar el mensaje de sostenibilidad social y ambiental. En el Numeral 16 se detallan decisiones ambientales concretas (fibras sostenibles, empaques reutilizables, etiquetas sembrables), presentadas como decisiones estratégicas de comunicación: cada empaque y cada etiqueta semilla materializan ante el cliente el mensaje de consumo responsable y compromiso ambiental. En atención a lo anterior, solicito respetuosamente: 1.Que se revise nuevamente la evaluación del proyecto, teniendo en cuenta de manera integral los argumentos aquí presentados y su correspondencia con los numerales 1, 2, 4, 8, 9, 14, 15, 16 y 18 del formulario. 2.Que se ajuste el puntaje de la evaluación en caso de encontrarse inconsistencias o apreciaciones que no correspondan con la información registrada en la plataforma. 3.Que se emita una respuesta de fondo, clara y específica frente a cada uno de los puntos expuestos. 4.Que, en caso de persistir discrepancias, el evaluador indique por escrito y de forma pormenorizada el documento faltante o considerado insuficiente para su verificación. 5.Que se informe el procedimiento, los tiempos y la dependencia responsable del análisis de esta solicitud. Agradezco su oportuna respuesta y solución.</t>
  </si>
  <si>
    <t xml:space="preserve">ID Proyecto: 116242 
Nombre del proyecto: EL ZONAJERO 
Convocatoria: 154 - 1C / Emprendimiento Femenino 
Criterio observado: Componente comercial, legal, financiero e impacto.
Observación del postulante: El postulante solicita revisar el concepto comercial, indicando que si bien se revisaron cifras de mercado y proyección ventas, no se identifica una propuesta de valor con un componente diferencial frente a lo existente en el mercado. Señala que la personalización no puede constituirse por sí sola en la propuesta de valor, especialmente en un mercado de productos infantiles para niños de cero a cinco años, donde debe identificarse con mayor claridad el dolor del cliente y el diferencial competitivo. También menciona la necesidad de profundizar el análisis de mercado, la competencia, el crecimiento proyectado, la normatividad aplicable, incluyendo el Sistema de Gestión de Seguridad y Salud en el Trabajo, y las validaciones realizadas.
Resumen de la observación del postulante: Se revisa la observación relacionada con la necesidad de fortalecer la propuesta de valor, precisar el dolor del mercado, profundizar el análisis competitivo, soportar mejor las proyecciones de crecimiento, incorporar el SG-SST dentro de la planeación normativa y ampliar la validación comercial. También se reconoce que el modelo de negocio no fue calificado como deficiente, sino conforme a la información registrada en la formulación.
Respuesta del evaluador: Revisado nuevamente el informe de evaluación del proyecto EL ZONAJERO, se ratifica el concepto emitido. El análisis comercial identificó que el proyecto presenta una caracterización clara del cliente objetivo, enfocada en padres de familia interesados en prendas infantiles que priorizan comodidad, cuidado de la piel y enfoque responsable con el medio ambiente; sin embargo, también señaló que el planteamiento no logra profundizar en un dolor específico que diferencie de manera contundente la propuesta frente a una oferta amplia y competitiva. 
En relación con la propuesta de valor, se mantiene la observación de que el proyecto debe fortalecer el componente diferencial frente a la competencia. El informe indicó que, aunque se reconoce una problemática general asociada al mercado de ropa infantil y se identifican múltiples marcas del sector, es necesario fortalecer el mensaje de valor diferencial para destacar en el entorno competitivo. 
Respecto a la personalización, se considera pertinente la observación, en cuanto este atributo debe estar acompañado de un dolor de mercado claramente identificado y de una diferenciación más sólida frente a productos similares ya existentes. En el informe se recomendó profundizar en la identificación de una necesidad específica del mercado y convertir el enfoque sostenible en un atributo central y persuasivo del mensaje de marca. 
Frente al componente financiero, el informe concluyó que las proyecciones de ventas muestran un crecimiento progresivo y realista, alineado con la capacidad productiva del proyecto, y que la estructura de costos, gastos administrativos, necesidades de inversión e indicadores soportan la viabilidad del negocio sin requerir ajustes estructurales. No obstante, también se recomendó respaldar las proyecciones de crecimiento con un análisis de mercado más detallado que sustente la demanda esperada. 
En el componente legal, se ratifica que el proyecto demuestra conocimiento de los trámites requeridos para la formalización y operación del negocio, incluyendo registros tributarios, permisos de funcionamiento, facturación y manejo de datos. Sin embargo, el informe identificó como aspecto a fortalecer la inclusión formal del Sistema de Gestión de Seguridad y Salud en el Trabajo dentro de la planeación normativa. 
En cuanto al impacto y las validaciones, el informe reconoce avances previos relevantes, como ventas históricas y desarrollo de diseños propios, lo cual valida de manera inicial la aceptación del producto en el mercado. No obstante, también se recomendó avanzar en la consolidación de alianzas estratégicas y en la sostenibilidad de largo plazo del proyecto. 
De acuerdo con los criterios de evaluación aplicables al Fondo Emprender, la revisión debe valorar la coherencia integral entre mercado objetivo, problema, canales, ventas, proceso técnico, capacidad instalada, costos, gastos, recursos solicitados, indicadores e impacto. En este caso, la evaluación fue realizada con base en la información registrada en la formulación del plan de negocio, y el resultado obtenido es coherente con los hallazgos descritos en el informe. 
Así mismo, no se evidencia que el modelo de negocio haya sido valorado de forma deficiente, dado que el informe reconoce un componente comercial bueno, un componente técnico sólidamente estructurado, un componente legal sólido con un ajuste puntual pendiente, un componente financiero adecuado y un componente de impacto positivo. 
Concepto: Revisado el plan de negocios, se encuentra que el concepto emitido es acorde con lo identificado inicialmente en la evaluación. El proyecto conserva concepto VIABLE, con recomendaciones de mejora orientadas a fortalecer la propuesta de valor, precisar el dolor del mercado, profundizar el análisis competitivo, soportar con mayor detalle la demanda proyectada, incorporar el SG-SST en la planeación normativa y robustecer las validaciones y alianzas estratégicas para futuras convocatorias. 
Efecto: Se ratifica el concepto y el puntaje asignado
</t>
  </si>
  <si>
    <t xml:space="preserve">Observación al Informe Preliminar de Evaluación. Convocatoria Nacional No. 154 - 1C / Conv Nac. SENA – Emprendimiento Femenino ID Plan de Negocio: 116334 Nombre del Proyecto:  LA PANERA BAKERY Emprendedora: María Alejandra León Balaguera Correo: panerabakery.co@gmail.com  1.Contexto de la observación. El plan de LA PANERA BAKERY obtuvo una calificación de 75,45 puntos y fue clasificado como VIABLE, donde se concluye que el proyecto cuenta con una estructura sólida en sus componentes comercial, técnico y financiero, evidenciando un adecuado entendimiento del mercado, una operación productiva bien organizada y una inversión coherente con las necesidades del negocio, sin embargo se menciona que existen aspectos críticos que requieren fortalecimiento, como es el detalle del proceso técnico, la planificación financiera y el cumplimiento de requisitos legales.  No obstante, al realizar una revisión integral del plan radicado y contrastarlo con las observaciones del informe, se evidencia que los aspectos señalados fueron correctamente incluidos, sustentados y documentados en la formulación técnica, financiera, ambiental y social.  2. Argumentos técnicos frente a la evaluación.  2.1. Se recomienda profundizar y fortalecer la información técnica y cuantitativa que respalde los rubros de arrendamiento y adecuaciones locativas, detallando su pertinencia dentro del proceso productivo. • En el ítem 6. NECESIDADES Y REQUERIMIENTOS, se indica el costo mensual del arrendamiento actual ($1’000.000) del lugar donde LA PANERA BAKERY lleva a cabo su operación (a pesar de no ser solicitado un documento del contrato de arrendamiento), también se especifica que se requiere de 5 meses para implementar nuevas estrategias de ventas por lo que se solicita un apoyo de $5’000.000 para el pago del arrendamiento en ese periodo de tiempo. • En el numeral 6. NECESIDADES Y REQUERIMIENTOS se indica explícitamente apoyo en adecuaciones técnicas por un monto de $1’500.000 (en ningún momento se mencionan adecuaciones locativas), dentro de las cuales se detalla serán “Adecuaciones de puntos de gas y/o luz para los nuevos equipos”, equipos detallados pertinentemente en el mismo ítem dentro de inversiones fijas tales como horno, vitrina refrigeradora, divisora de masa, entre otros equipos que requieren un montaje y adecuación para su funcionamiento.  2.2. Ampliar el detalle del proceso productivo, incorporando costos asociados por cada etapa, lo que permitirá mayor claridad en la planeación financiera. Si bien es cierto, dentro del flujo de producción se describe de manera detallada el proceso correspondiente a cada una de las líneas de producto, como panadería artesanal, pastelería y repostería, bebidas y cafetería, especificando las actividades a realizar, los tiempos requeridos, el equipo o maquinaria utilizada y el responsable de cada etapa del proceso productivo, es importante precisar que dicho apartado no contempla un espacio específico para relacionar los costos asociados a cada actividad. No obstante, esta información se encuentra desarrollada de manera detallada en el ítem. 11 COMPONENTE FINANCIERO, donde se establecen los costos fijos y costos variables para cada producto, así como el porcentaje de participación que cada línea representa dentro de las ventas actuales del emprendimiento. De igual manera, esta estructura se refleja en el modelo financiero del proyecto a través de indicadores financieros positivos, entre ellos una Tasa Interna de Retorno (TIR) del 35 % y un Valor Presente Neto (VPN) de $80.611.571, lo que evidencia una planeación financiera coherente con las condiciones actuales del mercado y con la naturaleza operativa y comercial del proyecto. 2.3. En el componente comercial, se sugiere profundizar en el análisis del cliente, segmentándolo por perfiles y hábitos de consumo, con el fin de diseñar estrategias de comercialización más efectivas y sostenibles. Dentro del ítem 1. RESÚMEN EJECUTIVO y 3. ANÁLISIS DE MERCADO Y COMPETENCIA” se describen ampliamente los perfiles y hábitos de consumo de los clientes y consumidores actuales de LA PANERA BAKERY.  Por ejemplo, en uno de ellos se menciona:  “Los clientes de La Panera Bakery son consumidores de estrato medio y medio-alto, con edades entre 20 y 60 años, incluyendo jóvenes profesionales, familias y adultos interesados en productos de panadería y pastelería artesanal, saludable y de alta calidad. La mayoría reside en Tibasosa, pero también se atiende a clientes de municipios cercanos como Duitama, Nobsa y Sogamoso, así como a turistas que visitan la provincia de Sugamuxi durante fines de semana, temporadas vacacionales y festividades regionales. Estos clientes valoran la conveniencia y la experiencia de compra, adquiriendo productos directamente en el local o mediante pedidos por teléfono y redes sociales, especialmente para ocasiones especiales y abastecimiento corporativo. Buscan productos elaborados con fermentación natural y masa madre, libres de conservantes y con menor contenido de azúcar, que ofrezcan sabor auténtico, textura artesanal y frescura garantizada. Al elegir La Panera Bakery, priorizan no solo la calidad de los productos, sino también la atención personalizada, la presentación cuidada y la experiencia diferencial del espacio comercial, factores que no encuentran en la panadería convencional. Este enfoque permite fidelizar tanto a clientes individuales como corporativos, consolidando a La Panera Bakery como un referente regional en panadería artesanal saludable, innovadora y confiable, capaz de satisfacer las expectativas de un público exigente que valora la calidad y la distinción en cada compra.”  2.4. Ajustar las proyecciones financieras a escenarios más conservadores. El plan de inversión de LA PANERA BAKERY contempla, en su componente financiero, una proyección de ventas estructurada y alineada con la realidad del mercado actual para un horizonte de cinco años. Dicha proyección parte de ingresos estimados en $93.285.000 para el primer año y presenta un crecimiento progresivo hasta alcanzar $292.118.806 en el quinto año. Esta proyección permite evidenciar coherencia entre las metas comerciales y la capacidad operativa del emprendimiento en cada etapa de desarrollo, demostrando que los supuestos financieros se encuentran sustentados en la capacidad productiva real de la empresa. Así mismo, en relación con el análisis de sensibilidad financiera, se evidencian proyecciones de variación en costos, ventas y precios durante el mismo periodo, cuyos resultados se reflejan en indicadores como una TIR del 35 % y un VAN superior a $80 millones. Lo anterior demuestra que el ejercicio financiero contempla escenarios de fluctuación y mantiene niveles adecuados de rentabilidad y sostenibilidad para el proyecto. 2.5. Incluir un cronograma de inversión y un análisis básico de riesgos.  El cronograma de inversión se encuentra explícitamente detallado en el ítem 9 – Estrategia de la Inversión. Así mismo, esta información también puede evidenciarse en el punto 10 – Plan Operativo, donde se describe de manera detallada la inversión a realizar con los recursos solicitados a Fondo Emprender, incluyendo los montos proyectados y el cronograma de ejecución mes a mes, conforme a la forma en que se plantea solicitar y ejecutar el desembolso de los recursos.  2.6. Fortalecer el cumplimiento de requisitos legales y sanitarios propios del sector de alimentos.  Es importante mencionar que, a pesar de no tener un espacio específico para anexar los certificados correspondientes, dentro del ítem 1. RESUMEN EJECUTIVO y 2. DESCRIPCIÓN DEL NEGOCIO, se manifestó contar con todos los requisitos legales y sanitarios propios del sector de alimentos tales como: 1.Registro Mercantil Cámara de Comercio 2.Registro único tributario (RUT) 3.Inscripción en la Oficina de Hacienda de la Alcaldía Municipal 4.Certificado de uso de suelos 5.Aprobación de funcionamiento por parte de Bomberos y Policía Nacional 6.Certificados de manipulación de alimentos. Los cuales poseo en físico y digital a pesar de que el formato brindado para detallar el plan de inversión no contempla.  3. Sustento normativo.  Acuerdo 010 de 2019, artículos 3 y 19: Principios de eficacia, transparencia, imparcialidad y evaluación objetiva en los procesos del Fondo Emprender. Términos de Referencia Convocatoria 154 – 1 C numeral 7: La evaluación debe considerar la coherencia técnica, viabilidad económica, financiera y sostenibilidad del modelo de negocio. Constitución Política de Colombia, artículo 83: Las actuaciones de la administración deben presumir la buena fe, reconociendo la validez y veracidad de la información aportada por la emprendedora.  4. Solicitud Con fundamento en los argumentos expuestos, se solicita respetuosamente una revisión integral del informe de evaluación y la reconsideración del puntaje de evaluación (75,45), dado que el plan de negocio sí cumple con los criterios técnicos, financieros, legales y de sostenibilidad exigidos por la Convocatoria 154 – 1 C. El plan de inversión demuestra coherencia entre inversión, ventas, generación de empleo, sostenibilidad ambiental y fortalecimiento empresarial; consolidando una iniciativa formal, innovadora, con experiencia y con proyección para el sector de industrias manufactureras en el departamento de Boyacá  Atentamente, María Alejandra León Balaguera </t>
  </si>
  <si>
    <t>Respuesta del evaluador: Señor(es) postulante(s): Cordial saludo.  Una vez revisada la observación presentada y analizado nuevamente el plan de negocios, se ratifica el concepto emitido, dado que persisten debilidades relevantes en la sustentación cuantitativa, técnica, comercial, sanitaria, financiera y de impacto del proyecto. En el componente comercial, el plan no presenta una línea base clara de producción y ventas por producto, ni soporta con datos verificables la demanda real atendible, el SAM, el SOM o el crecimiento proyectado. Tampoco aporta métricas suficientes sobre frecuencia de compra, ticket promedio, recurrencia, conversión, recompra, comportamiento por segmento o desempeño de canales digitales, lo que limita la validación del mercado objetivo y de las unidades proyectadas. Así mismo, el plan de inversión no precisa con claridad si la operación se limita a venta directa en punto físico o si incluye productos empacados, rotulados y distribuidos a terceros. Aunque se reportan permisos de funcionamiento y condiciones sanitarias para la operación actual, el plan menciona pedidos corporativos, empaques, entregas y expansión a clientes externos, sin definir canal, rotulado, lote, fecha de vencimiento, vida útil, conservación, trazabilidad ni si aplica notificación, permiso o registro sanitario INVIMA. En el componente técnico, se mantienen inconsistencias entre la capacidad instalada, la inversión solicitada y las unidades proyectadas. El plan no diferencia claramente la capacidad actual frente a la capacidad posterior a la inversión, ni demuestra cuánto aumenta la producción con cada equipo. Tampoco presenta tiempos por lote, número de lotes diarios, ocupación del horno, tiempos de fermentación, turnos, cuellos de botella, mermas, reprocesos o fichas técnicas completas por producto. En el componente financiero, persisten inconsistencias en la línea base de ventas, pues se reportan cifras actuales diferentes en distintos apartados. Además, no se sustenta de manera suficiente la relación entre equipos solicitados, aumento de capacidad, producción, costos, ventas e impacto esperado. En cuanto al impacto, el plan no define una línea base ni indicadores medibles sobre compras locales, reducción de desperdicios, empaques sostenibles, empleos generados o retenidos, ni beneficios ambientales verificables. Por lo anterior, los argumentos presentados no desvirtúan las debilidades identificadas, sino que confirman la necesidad de mayor soporte técnico, comercial, financiero, sanitario y de impacto.  Concepto: Se ratifica el concepto de evaluación del proyecto 116334, manteniendo las recomendaciones de fortalecer la línea base de producción y ventas, cuantificar SAM y SOM, definir canales de comercialización, soportar la demanda, diferenciar capacidad actual y proyectada, precisar requisitos sanitarios, corregir inconsistencias financieras e incorporar indicadores medibles de impacto.</t>
  </si>
  <si>
    <t xml:space="preserve">Señores Fondo Emprender — SENA Coordinación Nacional de Emprendimiento Asunto: Recurso de reposición contra concepto NO VIABLE — Convocatoria 154-1C / Emprendimiento Femenino — Proyecto CONTADSERVIS SOLUCIONES — ID 116425 Yo, YULI MILENA TABARES, identificada con cédula de ciudadanía N.° 22.041.833, en calidad de representante y líder del proyecto CONTADSERVIS SOLUCIONES, respetuosamente interpongo recurso de reposición contra el concepto de evaluación NO VIABLE, con base en los siguientes fundamentos técnicos:  PRIMERO — ERROR MATERIAL EN LA IDENTIFICACIÓN DEL PROYECTO El informe de evaluación registra como municipio del proyecto Córdoba – Cereté, cuando el plan de negocio radicado indica expresamente Antioquia – Medellín. Este error geográfico es material y vicia el análisis comercial y financiero: el evaluador juzgó la viabilidad del mercado contra un contexto territorial que no corresponde al proyecto. El mercado objetivo del plan es el Área Metropolitana de Medellín, con más de 98.000 microempresas y Pymes activas según la Cámara de Comercio de Medellín (2024), realidad económica radicalmente distinta a la de Cereté. Solicitamos que este error sea corregido y que el componente comercial sea reevaluado con el contexto geográfico correcto.  SEGUNDO — COMPONENTE TÉCNICO: LA OBSERVACIÓN CONTRADICE EL CONTENIDO DEL PLAN El informe afirma que la descripción de los procesos asociados a cada servicio es mínima y no permite identificar tiempos de atención, alcances, beneficios concretos ni metodologías aplicadas. Esta afirmación contradice directamente el contenido del Punto 6 del plan radicado, donde se desarrollan cinco actividades secuenciales para cada uno de los tres servicios, especificando: tiempo exacto de ejecución en horas (4h, 8h, 3h, 2h, 30min), herramientas y equipos utilizados (Siigo, portal DIAN, firma electrónica, Zoom) y responsable de cada actividad. Adicionalmente, se calcula la capacidad instalada por servicio: 21 clientes/mes (S1), 35 trámites/mes (S2) y 14 procesos/mes (S3). La observación del evaluador no corresponde al plan efectivamente presentado. Solicitamos su revisión integral.  TERCERO — COMPONENTE DE IMPACTO: INDICADORES PRESENTES EN EL PLAN El informe señala que no se plantean metas concretas de generación de empleo ni impacto social verificable. Sin embargo, el Punto 16 del plan desarrolla cuatro ejes de impacto con metas cuantificables: (1) generación de 1 autoempleo formal con remuneración superior al SMMLV, proyección a 3 empleos en el Año 3; (2) atención mínima a 85 clientes en 5 años; (3) reducción estimada del 80% en consumo de papel frente a una firma contable tradicional; (4) impacto tecnológico mediante capacitación a clientes en herramientas de facturación electrónica y plataformas DIAN. Solicitamos que estos indicadores sean reconocidos en la evaluación revisada.  CUARTO — COMPONENTE COMERCIAL: SEGMENTACIÓN Y DEMANDA PRESENTES El informe indica que no se evidencia segmentación de clientes. El Punto 1 del plan define el perfil del cliente con nivel de ingreso (1 a 50 SMMLV), sector económico (comercio, servicios, manufactura), rango etario (25 a 50 años), frecuencia de compra, canal preferido y motivadores de decisión. Se presenta el tamaño del mercado con cifra verificable (98.000 Pymes activas, CCM 2024) y se identifica un cliente real confirmado —Sociedad La Calimeña SAS— con contrato vigente desde el 28 de enero de 2025 por $3.000.000 mensuales, que constituye evidencia objetiva de demanda validada. Solicitamos que estos elementos sean considerados en la reevaluación del componente.  QUINTO — COMPONENTE FINANCIERO: TIR DEL 37% CALCULADA POR EL PROPIO SISTEMA El informe reconoce una TIR del 37% pero califica el componente como insuficiente. El plan incluye justificación de precios referenciada al mercado competidor (entre $1.700.000 y $2.500.000/mes), incrementos anuales sustentados en el IPC proyectado por el Banco de la República, costos variables identificados por servicio y factor prestacional del 53,76% aplicado correctamente. Una TIR del 37% en el sector de actividades profesionales y técnicas representa una rentabilidad sólida que no fue adecuadamente ponderada frente a las fortalezas financieras del plan.  Con base en los fundamentos expuestos, especialmente el error material en el municipio registrado y la contradicción entre las observaciones técnicas y el contenido real del plan, solicito respetuosamente que se revise integralmente la evaluación del proyecto CONTADSERVIS SOLUCIONES y se reconsidere el concepto emitido. Yuli Milena Tabares C.C. 22.041.833 Representante — CONTADSERVIS SOLUCIONES Medellín, Antioquia    </t>
  </si>
  <si>
    <t>Respuesta: 116425
•El puntaje de evaluación se mantiene por las razones expuestas en el informe de evaluación que se reiteran a continuación:
Se acepta corrección del Departamento y Municipio con error de digitación en el informe, el  resto de la información, así como la calificación corresponde al proyecto evaluado
•"CONTADSERVIS SOLUCIONES es una empresa de servicios contables, administrativos y financieros dirigida a Pymes, emprendedores y personas naturales en Antioquia, que ofrece un modelo de acompañamiento integral desde la formalización hasta la operación contable cotidiana. A diferencia de las firmas contables tradicionales que solo gestionan el ciclo contable y la presentación de impuestos, CONTADSERVIS ofrece a sus clientes una solución 360°: estructuración empresarial, gestión contable continua, trámites ante la DIAN y Cámara de Comercio, y asesoría financiera para la toma de decisiones.
Vende:
•Asesoría Contable, Administrativa y Financiera Integral.  $ 1.500.000
•Gestión de Trámites Tributarios y Documentación DIAN.$ 1.500.000
•Estructuración y Formalización Empresarial. $ 1.500.000 
El precio de venta proyectado para los 3 servicios es el mismo, aunque los servicio son diferentes. 
El análisis no permite evidenciar análisis de clientes empresariales y personas naturales por tamaño, y no pueden ser los mismos precios para todo tipo de empresas o clientes. Amplia Información sobre nichos de mercado y clientes potenciales
Se recomendó Identificar y caracterizar claramente el cliente objetivo y el nicho de mercado. No es claro el tipo y tamaño de empresas a las que se les presta el servicio, esta información es importante ya que permite analizar precios y proyecciones de ventas.
•El proceso técnico está mínimamente descrito por producto, no permite identificar tiempos de atención al cliente y beneficios recibidos. 
Se recomendó, Ampliar descripción de precios y proyecciones de ventas, ya que  un solo cliente mes no garantiza la sostenibilidad del modelo de negocios, ni sus impactos como tampoco justifica los requerimientos de inversión.  
La emprendedora describe en la reclamación que: El mercado objetivo del plan es el Área Metropolitana de Medellín, con más de 98.000 microempresas y Pymes activas según la Cámara de Comercio de Medellín (2024), realidad económica radicalmente distinta a la de Cereté. Solicitamos que este error sea corregido y que el componente comercial sea reevaluado con el contexto geográfico correcto.
La afirmación anterior ratifica el poco reconocimiento del mercado,  los clientes no podrían ser 98.000 microempresas ya creadas cuando el producto 3  es: 
•Estructuración y Formalización Empresarial. Por el que cobra $ 1.500.000mes. 
La emprendedora describe en la reclamación que: Adicionalmente, se calcula la capacidad instalada por servicio: 21 clientes/mes (S1), 35 trámites/mes (S2) y 14 procesos/mes (S3)
Sin embargo proyecta ventas de una sola venta mes para cada servicio.
No hay coherencia en las descripciones y la reclamación. 
La evaluación y recomendaciones se mantienen.</t>
  </si>
  <si>
    <t>SOLICITUD DE REVISIÓN DE PUNTAJE — LM URBANO (ID 116434) Convocatoria 154-1C / Emprendimiento Femenino Puntaje obtenido: 84,98 — VIABLE | Puntaje solicitado: mínimo 95 El plan de negocios LM URBANO obtuvo 84,98 puntos con concepto VIABLE. Sin embargo, el propio informe de evaluación describe el proyecto como un negocio con estructura, visión territorial y capacidad de convertirse en un proveedor relevante, reconoce fortalezas claras en sus componentes comercial, técnico, legal e impacto y concluye que la formulación general es consistente y el proyecto tiene condiciones suficientes para avanzar. Esas afirmaciones corresponden a un proyecto de 95 puntos o más. La brecha entre lo que el evaluador describe y lo que calificó es el fundamento de esta solicitud. Componente Comercial. Descrito como fuerte, bien contextualizado y con una lectura clara del mercado, con caracterización del cliente detallada que incorpora ubicación, capacidad de compra, hábitos, temores, motivaciones y tamaño del mercado. El análisis competitivo fue calificado como sólido y los canales como coherentes con el perfil del cliente y la dinámica del sector. La única recomendación —definir con mayor precisión el cliente de arranque— ya está resuelta en el plan, que prioriza el canal B2B empresarial con constructoras, contratistas, arquitectos e ingenieros como segmento principal de arranque, complementado con asesoría técnica especializada y convenios con distribuidores para fidelización. Componente Técnico. Calificado como robusto y coherente, con un proceso técnico que constituye una fortaleza del plan, desarrollado paso a paso para cada línea, señalando tiempos, equipos, responsables, controles de calidad, ensayos técnicos, curado, desmolde, acabados, embalaje y seguimiento posventa. El evaluador reconoció conocimiento del oficio, apropiación de prácticas de producción y una intención clara de sostener la calidad. Las observaciones sobre línea de mayor tracción y progresión productiva son ajustes de énfasis: la línea de mayor tracción inicial es bloque en concreto, con capacidad instalada de 23.040 unidades anuales, complementada por mobiliario y celosías en ciclos productivos diferenciados. Componente Legal. Descrito como bien construido, con ruta consistente con el marco aplicable que incluye matrícula mercantil, RUT, bomberos, uso de suelo, seguridad social, SG-SST, Plan de Manejo Ambiental y normas técnicas del proceso. El evaluador reconoció que el plan comprende buena parte de las obligaciones reales y calificó como pertinente la inclusión del SG-SST. La observación sobre gestión ambiental interna versus permisos formales es terminológica: la operación no genera vertimientos industriales sometidos a permiso obligatorio ante Corporinoquia (usa captación de aguas lluvias y reutilización de insumos) y el material particulado se controla con medidas internas (humectación, encerramientos, EPP). No falta ningún trámite. Componente de Impacto. Reconocido como sólido, con avances verificables: matrícula mercantil activa desde noviembre de 2025, RUT inscrito, participación en ferias, pertenencia al Grupo de Constructores de Casanare, sistema de captación de aguas lluvias en operación, uso de cemento de bajo impacto y proceso productivo tecnificado. El evaluador confirmó que LM URBANO no parte desde cero y que estos avances le dan credibilidad a la iniciativa. La observación sobre cifras históricas se explica porque el proyecto está en fase de formalización: las metas medibles del primer año están comprometidas en los indicadores de empleo, ventas, producción y mercadeo. Componente Financiero. La TIR de 28,63% es calificada por el evaluador como rentabilidad favorable para un proyecto del sector. Los costos variables están calculados por producto con márgenes positivos en las tres líneas, los costos fijos son coherentes con una planta de producción y el presupuesto está dentro del rango permitido. La observación sobre la proyección de bloques se resuelve técnicamente: el total anual del Año 2 es 22.569 unidades, inferior a la capacidad instalada de 23.040 unidades/año; los picos mensuales se atienden con producción anticipada, considerando que la maquinaria financiada por el Fondo (montacarga, moldes) acelera los ciclos de curado y desmolde. Síntesis y solicitud. Un proyecto con componente comercial fuerte, técnico robusto, legal bien construido, impacto sólido con avances verificables, TIR superior al benchmark sectorial y presupuesto dentro de los rangos permitidos, no es numéricamente coherente con 84,98 puntos. Las cinco recomendaciones son ajustes de presentación, precisión y consistencia, no debilidades estructurales, como lo confirma el evaluador al concluir que la formulación general es consistente. Se solicita respetuosamente la revisión del puntaje a un mínimo de 95 puntos, en coherencia con las valoraciones positivas explícitas que el mismo evaluador registró en cada componente del informe.</t>
  </si>
  <si>
    <t xml:space="preserve">ID Proyecto: 116434
Nombre del proyecto: LM URBANO
Convocatoria: 154 - 1C / Emprendimiento Femenino
Criterio observado: 
Revisión de puntaje y concepto de evaluación. El informe registra puntaje de 84,98 y concepto VIABLE para el proyecto LM URBANO. 
Observación del postulante:
El emprendedor solicita revisión del puntaje obtenido, argumentando que las valoraciones positivas registradas en los componentes comercial, técnico, legal, financiero e impacto son coherentes con una calificación mínima de 95 puntos. Señala que las recomendaciones formuladas corresponden a ajustes de presentación, precisión y consistencia, y no a debilidades estructurales del plan.
Resumen de la observación del postulante:
El postulante considera que existe una brecha entre el concepto cualitativo del informe y la calificación asignada, dado que el proyecto fue descrito con fortalezas en mercado, operación técnica, ruta legal, impacto, rentabilidad y presupuesto. Solicita que se incremente el puntaje a mínimo 95, al estimar que las oportunidades de mejora no afectan la viabilidad ni la solidez general de la iniciativa.
Respuesta del evaluador:
Revisada la observación presentada por el emprendedor, así como el plan de negocios y el informe de evaluación, se ratifica el concepto y la calificación asignada. Si bien el proyecto LM URBANO presenta fortalezas relevantes y fue conceptuado como VIABLE, la evaluación integral también identificó oportunidades de mejora que inciden en la puntuación final y que no permiten acceder al ajuste solicitado. El informe señala expresamente que, aunque el componente comercial es fuerte y está bien contextualizado, debe precisar con mayor claridad el cliente principal de arranque y la forma en que la ventaja competitiva se convertirá en captación sostenida y fidelización. 
En el componente técnico, aunque se reconoce una formulación robusta y coherente, el informe establece la necesidad de hacer más visible la línea de mayor tracción inicial, consolidar mejor la capacidad instalada por producto y detallar la progresión entre alistamiento productivo y entrada comercial. Estas observaciones evidencian aspectos de consistencia operativa que deben fortalecerse y que justifican que la calificación no corresponda al rango superior solicitado.
En el componente legal, el informe reconoce una ruta de cumplimiento estructurada, pero también indica que se requiere diferenciar con mayor precisión los trámites obligatorios, los requisitos laborales y las medidas internas de gestión ambiental, con el fin de dejar una ruta normativa más clara y técnicamente cerrada. En consecuencia, la observación del postulante no desvirtúa la necesidad de ajuste identificada en la evaluación inicial.
En el componente financiero se mantiene la principal oportunidad de mejora. El informe precisa que, aunque el proyecto cuenta con una base organizada y una TIR favorable de 28,63%, existen alertas relacionadas con la coherencia entre proyección de ventas, capacidad instalada, costes variables, personal requerido, presupuesto y ritmo real de operación. Además, se indicó que algunos rubros de mayor valor requieren mejor justificación frente a la escala de arranque del negocio. 
Respecto al componente de impacto, el informe reconoce avances verificables como matrícula mercantil, RUT, desarrollo de canales, participación en ferias, pertenencia a redes del sector construcción, tecnificación del proceso productivo y prácticas ambientales; no obstante, también señala la necesidad de convertir estos avances en resultados más medibles y verificables, incluyendo ventas históricas, volumen producido, clientes atendidos, beneficiarios directos y grado real de relacionamiento con actores clave. 
Por tanto, las recomendaciones formuladas no corresponden únicamente a ajustes de forma, sino a aspectos sustantivos de consistencia comercial, técnica, legal, financiera y de impacto que inciden en la calificación. De conformidad con la metodología de evaluación aplicable al Fondo Emprender, la viabilidad del proyecto no implica automáticamente la asignación de un puntaje superior, sino que refleja que la iniciativa cumple condiciones suficientes para avanzar, manteniendo oportunidades de mejora que fueron valoradas en la calificación final. El informe concluye que la formulación general es consistente y que el proyecto tiene condiciones suficientes para avanzar, pero también precisa que requiere fortalecer la consistencia interna del componente financiero y aterrizar con mayor precisión elementos de arranque.
Concepto:
Revisada la observación, el plan de negocios y el informe de evaluación, se encuentra que el concepto emitido es acorde con lo identificado inicialmente. El proyecto mantiene concepto VIABLE, con puntaje de 84,98, dado que las fortalezas reconocidas fueron valoradas en la evaluación, pero persisten oportunidades de mejora que inciden en la calificación final. 
Efecto:
Se ratifica el concepto VIABLE y el puntaje de 84,98.
</t>
  </si>
  <si>
    <t>Respetados evaluadores,  Reciban un cordial saludo.  Por medio de la presente, solicito de manera respetuosa la revisión de la calificación otorgada al plan de negocio “Aji.arte: Arte Jodid@mente increíble”, el cual obtuvo 62,8 puntos.  Entiendo y valoro las recomendaciones entregadas para fortalecer la propuesta; sin embargo, considero que algunos aspectos evaluados como insuficientes sí fueron incluidos dentro del documento presentado y posiblemente no fueron identificados en su totalidad durante la revisión.  Particularmente, en las recomendaciones técnicas se menciona que “no se tiene claridad sobre tiempos promedio por tamaño y rangos reales de intervención”. No obstante, dentro del proyecto sí se especificaron tiempos de intervención según dimensiones y tipo de obra, incluyendo variaciones de dedicación manual dependiendo del nivel de textura, aplicación de hojilla de pan de oro y acabados artesanales. Estos elementos hacían parte de la estructura operativa planteada para la producción y entrega.  Asimismo, el proyecto presentó una diferenciación clara frente a productos decorativos convencionales, basada en la intervención artística manual, personalización, asesoría visual previa, acabados artesanales y uso de materiales premium como lienzo 100% algodón y hojilla de pan de oro. Considero que estos factores sí constituyen ventajas competitivas defendibles dentro del mercado de decoración artística.  También considero importante resaltar que el proyecto evidencia tracción comercial previa, ventas reales, posicionamiento digital y validación de mercado, aspectos que incluso son reconocidos dentro de las conclusiones de la evaluación. De igual forma, el plan presentó una TIR positiva y atractiva para el sector, lo cual demuestra viabilidad financiera potencial.  Entiendo que existen oportunidades de mejora en temas de formalización, profundidad de análisis de mercado y fortalecimiento financiero, las cuales recibo con total disposición para seguir consolidando el proyecto. Sin embargo, solicito respetuosamente reconsiderar la evaluación final debido a que algunos criterios señalados como ausentes sí se encontraban desarrollados dentro de la propuesta entregada.  Agradezco el tiempo dedicado a esta revisión y reitero mi disposición para ampliar o aclarar cualquier información adicional que consideren pertinente.  Cordialmente,  Claudia lorena Agudelo</t>
  </si>
  <si>
    <t xml:space="preserve">Proyecto: 116540. 
Nombre del proyecto: Aji.arte: Arte Jodid@mente increíble. 
Convocatoria: 154 - 1C / Emprendimiento Femenino. 
Criterio observado: Solicitud de revisión de la calificación final de 62,8 puntos y del concepto NO VIABLE asignado al plan de negocio Aji.arte: Arte Jodid@mente increíble. 
Observación del postulante:
La postulante solicita reconsiderar la evaluación final, argumentando que algunos aspectos considerados insuficientes sí fueron incluidos en el plan de negocio, particularmente los tiempos de intervención según tamaño y tipo de obra, la diferenciación frente a productos decorativos convencionales, la existencia de tracción comercial previa, ventas reales, posicionamiento digital, validación de mercado y una TIR positiva. Asimismo, manifiesta disposición para fortalecer aspectos de formalización, análisis de mercado y componente financiero, pero solicita que se revise el puntaje al considerar que algunos criterios señalados como ausentes sí estaban desarrollados.
Resumen de la observación:
La observación controvierte principalmente tres aspectos: i) la lectura del componente técnico, especialmente la estandarización de tiempos y niveles de intervención manual; ii) el reconocimiento de la diferenciación comercial del producto, basada en intervención artística, personalización, pan de oro, asesoría visual y materiales diferenciados; y iii) la valoración de la tracción comercial, ventas previas y TIR positiva. No obstante, el informe de evaluación sí reconoció dichas fortalezas, pero concluyó que, en la evaluación integral del plan, persisten debilidades relevantes en sustentación del mercado, coherencia financiera, estructura de inversión, formalización legal y laboral, y medición del impacto. 
Respuesta del evaluador:
Revisada la observación presentada por la postulante y contrastada nuevamente con el plan de negocio y el informe de evaluación , se ratifica que la evaluación reconoció las fortalezas del proyecto, su propuesta creativa, la tracción comercial previa, la diferenciación técnica y la rentabilidad potencial; sin embargo, dichas fortalezas no subsanan las debilidades estructurales identificadas en la evaluación integral del plan.
La evaluación no se realiza sobre una sola variable ni únicamente sobre elementos favorables como ventas previas, TIR o diferenciación artística, sino sobre la consistencia integral del plan de negocio: mercado, competencia, canales, proceso técnico, capacidad instalada, proveedores críticos, formalización legal y laboral, estructura financiera, inversiones, costes, ventas proyectadas e impacto. En ese análisis integral, el proyecto obtuvo 62,8 puntos y fue clasificado como NO VIABLE en su estado actual. 
Frente al componente comercial, el informe reconoció expresamente que en Aji.arte: Arte Jodid@mente increíble existe una lectura acertada del cliente y de la motivación de compra, describiendo un perfil de clase media, estratos 3 y 4, principalmente personas entre 28 y 55 años, interesadas en decorar hogares o espacios de negocio con identidad y evitando productos genéricos de grandes superficies. 
También se reconoció que el proyecto muestra señales de validación con compradores recurrentes y satisfacción alta reportada por la clientela, lo cual fue valorado como un activo comercial porque evidencia que la iniciativa no parte desde cero.  No obstante, el informe señaló que el punto crítico comercial no es la idea, sino la prueba y la precisión: falta dimensionar el mercado con datos externos y convertir la segmentación en un tamaño de mercado defendible, identificando cuántos hogares o compradores potenciales existen en las zonas foco, cuántos compran decoración al año y qué parte de ese mercado podría capturar el proyecto de forma realista. 
Esta observación no constituye una formalidad menor. No cuantificar el mercado dificulta determinar si las ventas proyectadas cuentan con un cliente efectivo suficiente y si las mismas no están desfasadas frente al tamaño real del mercado. Aunque las encuestas y la percepción propia sirven como validación inicial, el informe precisó que para sustentar viabilidad se requiere contraste con fuentes externas, como datos de hogares por estrato, tendencias de compra de artículos para el hogar o comercio electrónico en categorías afines. 
Frente a la diferenciación comercial, se ratifica que el informe sí reconoció que la propuesta se sostiene en intervención manual, texturas, pan de oro y asesoría visual previa, pero observó que la comparación competitiva queda genérica y no termina de amarrar el diferencial frente a competidores que imprimen o personalizan sin intervención artística. 
En este sentido, la observación de la postulante es parcialmente correcta en cuanto a que la diferenciación fue incluida en el plan; sin embargo, el punto de la evaluación no fue negar su existencia, sino señalar que debe traducirse en atributos claros y verificables de decisión de compra, tales como tiempo de entrega, calidad, garantía, autenticidad, nivel de intervención y experiencia de compra. 
El plan describe que el proyecto consiste en la creación y comercialización de imágenes personalizadas impresas en lienzo que combinan reproducción digital de alta calidad con intervención manual, texturas, relieves y acabados dorados, y que no vende obras de arte sino arte decorativo, lo cual fue considerado dentro de la evaluación. No obstante, la evaluación identificó que el análisis competitivo debía demostrar con mayor fuerza por qué esa propuesta no sería percibida por el cliente como “otro lienzo más” y por qué la diferenciación permite defender precio, recurrencia y posicionamiento frente a opciones similares. 
En canales, el informe reconoció la apuesta por web, pauta y contenido, pero observó que el gasto en publicidad paga es alto para el tamaño del proyecto y que faltan acciones de promoción directa o alianzas usualmente efectivas en decoración, como muestras, ferias, interioristas, hoteles, hostales, vitrinas temporales o referidos. 
El plan registra una inversión de $3.000.000 en creación e implementación de página web, $20.000.000 en publicidad paga en redes sociales y $4.000.000 en producción de contenido audiovisual, además de envío nacional de cuadros con coste aproximado por cuadro de $28.000.  Por ello, la observación del informe se mantiene: el plan debe conectar canal, alcance, cotizaciones, tasa de cierre y ventas esperadas, para justificar que la pauta se convierte efectivamente en ingresos y no solo en visibilidad. 
Frente al componente técnico, el informe fue claro en reconocer que el proyecto está bien planteado y que se entiende el proceso de producción, lo cual se valoró como una fortaleza. 
El informe también reconoció que la propuesta de valor se sostiene en una técnica diferenciadora de lienzografía intervenida a mano con acrílicos, pincel, espátula y acabados como pan de oro, y que el proceso productivo está descrito desde la asesoría al cliente, preparación del archivo, impresión, bastidores, tensado, intervención manual, evidencia visual para aprobación, empaque y envío. 
El plan efectivamente describe productos como cuadro decorativo pequeño, mediano y grande, con tamaños de 90x65 cm, 120x80 cm y 140x90 cm, respectivamente, y presentación en cartón biodegradable. 
También se verificó que el plan registra tiempos para actividades como contacto con cliente, realización de archivo para impresión, impresión, corte y realización de bastidor, tensado del lienzo, intervención manual, evidencia visual, empaque y envío.  Sin embargo, el informe no afirmó que no existieran tiempos de proceso, sino que el componente técnico pierde puntos porque la intervención no está estandarizada suficientemente. En particular, se indica que el plan menciona un nivel de intervención “hasta 45%”, pero no lo convierte en un estándar operativo: qué significa ese porcentaje, cómo se mide, cuánto tiempo añade por tamaño y cómo se controla la calidad para que dos cuadros del mismo formato no terminen con diferencias que generen reclamaciones. 
El plan señala que más del 7% de los cuadros llevan intervención con hojilla de pan de oro y que todos tienen intervención hasta del 45% con pintura aplicada con pincel o espátula, con tiempos de intervención manual registrados de 10, 15 o 20 minutos según el producto.  Aun así, la observación técnica del informe se mantiene, porque esos tiempos no explican de forma suficiente cómo varía la dedicación real según tamaño, complejidad de imagen, nivel de textura, aplicación de pan de oro, secado, retoques, aprobación del cliente y control de calidad. 
La evaluación también observó coherencia entre unidades, porque se venden “cuadros”, se describen tamaños en centímetros y la capacidad instalada se expresa en unidades/hora, por lo que debe quedar claro cómo se calcula la capacidad real por tamaño, dado que el tiempo de intervención no es igual en pequeño, mediano y grande. 
En consecuencia, se reconoce que el plan contiene tiempos por actividad y tamaños definidos, pero se ratifica que debe fortalecerse la estandarización operativa, los rangos reales de intervención por tipo de cuadro, los criterios de calidad, la relación entre capacidad instalada y formatos, y un mecanismo de autenticidad que sostenga el valor percibido frente a una impresión estándar.
Frente a la dependencia de terceros, el informe señaló que existe una dependencia explícita de proveedores externos para impresión y bastidores, lo que introduce riesgos de tiempos, calidad y costes si el proveedor se retrasa, cambia precios o baja calidad.  El plan evidencia participación de proveedores externos en impresión y bastidores, como “Impacta publicidad” y taller carpintero, dentro del flujo técnico de producción. 
Por tanto, la recomendación de robustecer el control de proveedores críticos, contar con alternativas y definir controles de calidad no es menor, sino un aspecto relevante para la continuidad operativa, especialmente en temporadas de alta demanda. 
Frente al componente legal, el informe reconoció que el proyecto identifica trámites básicos como registro mercantil, industria y comercio, uso de suelo y permisos bomberiles. 
El plan registra como forma de formalización una Sociedad por Acciones Simplificada de un solo socio y contempla trámites de registro, industria y comercio, uso conforme del suelo y permisos bomberiles. 
No obstante, el informe indicó que, para un taller donde se manipulan pinturas, solventes y materiales, falta un bloque esencial: SG-SST, con implementación realista en costes y acciones, así como claridad en afiliaciones a EPS, ARL, pensión y demás obligaciones cuando aplique. 
La evaluación también identificó vacíos en formalización laboral y seguridad social, dado que se plantean vínculos por prestación de servicios, obra o labor y contrato laboral, sin dejar completamente claro cómo se cubrirán las obligaciones de afiliación según cada tipo de contrato. 
El plan incluye cargos como emprendedor por prestación de servicios, persona de taller por obra o labor, diseñador con contrato laboral a término fijo, trafficker por prestación de servicios, closer o vendedor por prestación de servicios y contador por prestación de servicios. 
Por tanto, la observación legal se ratifica, pues no se trata de una formalidad: la implementación del SG-SST, la ruta de afiliaciones y el dimensionamiento real de costes laborales son condiciones relevantes para reducir riesgos de sanciones, cierres, contingencias y problemas de sostenibilidad. 
Frente al componente financiero, el informe reconoció señales positivas porque el proyecto reporta experiencia previa, ventas actuales relevantes y un monto solicitado al Fondo Emprender de $73.120.916.  No obstante, el punto crítico identificado fue la coherencia entre lo que el negocio reporta vender y lo que proyecta vender: el informe señala ventas promedio cercanas a $25 millones mensuales, mientras la proyección del primer año queda por debajo de ese nivel, aproximadamente $190 millones al año. 
Esa contradicción afecta la confianza en la metodología de proyección, el punto de partida real o el objetivo del recurso solicitado, especialmente si la financiación se plantea como una herramienta para escalar.  El plan presenta una proyección de ventas basada en crecimiento progresivo y realista, con precios de $350.000, $500.000 y $580.000 para los tres productos y cantidades mensuales distribuidas para los años proyectados. 
Sin embargo, la evaluación advierte que la proyección no incorpora estacionalidad, pese a que en decoración existen fechas de regalo y temporadas fuertes que impactan unidades, flujo de caja y planificación de producción. Así mismo, el informe indicó que no hay inversiones fijas en maquinaria o equipos y que una parte alta del recurso se concentra en comunicación, nómina u honorarios, lo que puede dejar una estructura de gasto mensual alta sin fortalecimiento productivo que aumente capacidad instalada, reduzca dependencia o mejore márgenes. 
El plan registra gastos preoperativos asociados a insumos, lienzo, bastidores, diseñador, trafficker, vendedor, operario de taller, emprendedor y contador, y no muestra inversiones fijas asociadas a maquinaria o equipos dentro del apartado visible del plan. 
Por tanto, la observación financiera no se desvirtúa con la existencia de TIR positiva. El informe reconoce que el plan obtuvo una TIR de 39.33%, pero aclara que ese nivel de rentabilidad sugiere retornos atractivos solo si se mantiene demanda constante y se controlan costes, especialmente marketing y dependencia de terceros. En consecuencia, una TIR atractiva no resulta suficiente para modificar el concepto cuando persisten incoherencias entre ventas actuales y proyectadas, alta dependencia de publicidad, falta de inversiones productivas, vacíos de costes fijos y alertas en contratación. 
Frente al argumento sobre ventas reales y tracción comercial previa, se ratifica que el informe sí reconoció experiencia, trayectoria, presencia digital activa, clientes a nivel nacional y validación con compradores recurrentes.  Sin embargo, también se ratifica que el plan debe fortalecer el histórico de ventas, la verificabilidad de ventas actuales, el detalle de productos comercializados, clientes activos, recompra, precio promedio, canales de adquisición y relación entre ventas previas y proyección futura. La existencia de ventas reales valida parcialmente el modelo de negocio, pero no sustituye la necesidad de presentar un soporte financiero y comercial coherente que permita determinar si las ventas proyectadas tienen respaldo suficiente y si la inversión solicitada efectivamente fortalecerá la sostenibilidad del negocio. 
Frente al componente de impacto, el informe reconoció que el proyecto tiene avances claros, trayectoria en el mercado, presencia digital activa, clientes a nivel nacional y validación con compradores recurrentes.  También se reconoció que el impacto económico, social, ambiental y tecnológico es coherente con actividades artísticas, al dinamizar la economía creativa, generar potencial de empleo en diseño, producción y ventas, promover producción bajo demanda y utilizar herramientas digitales para diseño y comercialización. 
No obstante, el informe señaló que el impacto se presenta más como intención que como medición, pues falta una línea base cuantitativa clara sobre empleos actuales, ventas verificables, clientes activos, alianzas con talleres/proveedores y residuos evitados por producción bajo demanda.  Por ello, las recomendaciones de impacto se mantienen como aspectos relevantes para fortalecer en caso de financiación o en una eventual reformulación, con metas verificables sobre empleo, ventas, producción, alianzas, satisfacción, recompra y residuos evitados. 
En síntesis, se reconoce que la postulante incluyó elementos técnicos, diferenciadores y comerciales dentro del plan; sin embargo, el informe no desconoció esas fortalezas, sino que las valoró dentro del puntaje. La calificación final refleja que dichas fortalezas no compensan completamente las debilidades identificadas en la evaluación integral.  Las observaciones formuladas no son asuntos menores ni meras formalidades; son aspectos sustanciales para que el proyecto sea financiable y sostenible: cuantificación del mercado con fuentes externas, histórico y detalle de ventas, estandarización técnica, control de proveedores, coherencia financiera, distribución del presupuesto, formalización legal y laboral, SG-SST e indicadores de impacto. 
Concepto:
La observación no es procedente para modificar la calificación ni el concepto emitido. Revisados nuevamente el plan de negocio y el informe de evaluación , se evidencia que las fortalezas relacionadas con propuesta creativa, intervención manual, pan de oro, asesoría visual, ventas previas, presencia digital, compradores recurrentes y TIR positiva fueron reconocidas y valoradas en la evaluación. No obstante, persisten debilidades relevantes en cuantificación del mercado, análisis competitivo, medición de conversión comercial, estandarización técnica, capacidad instalada por tamaño, dependencia de terceros, formalización legal y laboral, SG-SST, coherencia financiera entre ventas reportadas y proyectadas, distribución del presupuesto e indicadores de impacto.
Efecto:
Se ratifica el concepto NO VIABLE y la calificación final de 62,8 puntos asignada al plan de negocio Aji.arte: Arte Jodid@mente increíble - ID 116540. Las observaciones y recomendaciones formuladas se mantienen como aspectos relevantes para fortalecer el proyecto en caso de una eventual reformulación, sin desconocer el potencial creativo, comercial y financiero de la iniciativa
</t>
  </si>
  <si>
    <t xml:space="preserve">En atención al informe de evaluación, se presenta la siguiente respuesta, orientada a precisar elementos del plan de negocio que sustentan la viabilidad del proyecto y reforzar su consistencia integral: El proyecto Casa Serena no corresponde a una iniciativa en etapa conceptual, sino a un modelo que ya cuenta con validación real en el mercado, evidenciada en la prestación actual de servicios psicológicos en modalidad virtual con aproximadamente 15 pacientes semanales. Este elemento representa un factor clave de reducción de riesgo, ya que permite sustentar que existe demanda efectiva, recurrencia del servicio y disposición de pago, sobre la cual se proyecta el crecimiento hacia un modelo presencial y ampliado. Desde el componente comercial, la iniciativa parte de una necesidad territorial claramente identificada, relacionada con las limitaciones de acceso, continuidad y calidad en servicios de salud mental en Riohacha. A diferencia de la oferta institucional, el modelo propuesto se enfoca en procesos terapéuticos continuos, experiencia del usuario y accesibilidad flexible, lo cual responde directamente a las brechas detectadas en el mercado. En el componente técnico, el proyecto presenta una estructura operativa funcional y detallada, con procesos definidos para cada línea de servicio, articulando atención psicológica, alquiler de consultorios y talleres psicoeducativos. Esta diversificación no solo mejora la experiencia del usuario, sino que constituye una estrategia de sostenibilidad al generar múltiples fuentes de ingreso sobre una misma infraestructura, reduciendo riesgos de dependencia de un solo servicio En cuanto al componente financiero, es importante destacar que las proyecciones están soportadas en una base de usuarios existente y en una estrategia de crecimiento progresivo, no en supuestos aislados. El modelo integra tres líneas de negocio, lo que permite distribuir el riesgo y fortalecer la generación de ingresos. Asimismo, los precios definidos responden a un segmento específico de mercado con capacidad de pago identificada, lo cual es coherente con la segmentación planteada. En el componente legal, el proyecto no solo identifica los requisitos normativos, sino que cuenta con habilitación profesional activa (RETHUS) y cumplimiento de la normativa ética vigente para la prestación de servicios psicológicos. Esto representa un avance significativo frente a iniciativas que aún no cuentan con base profesional formal, reduciendo riesgos de implementación. Finalmente, en términos de impacto, Casa Serena no plantea únicamente un beneficio potencial, sino un impacto en curso y escalable, enfocado en el bienestar emocional, la prevención de problemáticas sociales y la articulación con instituciones del territorio. La combinación entre atención individual, talleres y alianzas permite ampliar la cobertura y generar valor social sostenible en la región.  El proyecto Casa Serena reúne tres elementos fundamentales que fortalecen su viabilidad: Demanda validada (usuarios reales) Modelo operativo estructurado y diversificado Base técnica y profesional consolidada En este contexto, las observaciones identificadas en la evaluación corresponden a aspectos de profundización o modelación, mas no a fallas estructurales que invaliden el negocio. Por el contrario, el plan evidencia una iniciativa ya en funcionamiento, con capacidad de escalamiento y alineada con una necesidad prioritaria del territorio.  </t>
  </si>
  <si>
    <t xml:space="preserve">Nombre del proyecto: Casa Psicológica – Casa Serena
Convocatoria: 154 - 1C
Criterio observado: Componente comercial y financiero.
Observación del postulante: El postulante señala que el proyecto contempla una validación de 15 clientes actuales por semana, por lo cual considera que existe evidencia suficiente sobre la demanda del servicio y sobre el potencial comercial del modelo de negocio.
Resumen de la observación del postulante: El postulante sustenta su inconformidad en que la existencia de clientes actuales atendidos semanalmente demuestra tracción comercial y permite validar la pertinencia del servicio. No obstante, la observación se centra principalmente en una variable de validación de mercado, destacando las fortalezas del plan de negocio en los componentes presentados confirmando que hay unos ingresos que sustentan el modelo de negocio.
Respuesta del evaluador: Revisada la observación presentada por el postulante y contrastada con el contenido del informe de evaluación y plan de negocio presentado, se reconoce como un aspecto positivo que el proyecto evidencie una base de pacientes atendidos de manera virtual, aproximada a 15 pacientes semanales, ya que esto permite identificar una experiencia previa y una demanda inicial del servicio. Sin embargo, esta información, por sí sola, no resulta suficiente para validar integralmente la viabilidad comercial y financiera del modelo de negocio propuesto, especialmente considerando que el plan proyecta una transición hacia una operación presencial con inversión significativa en infraestructura, adecuaciones, mobiliario, equipos y gastos operativos.
La evaluación no desconoce el potencial del proyecto ni la pertinencia social de la propuesta. De hecho, el informe reconoce que Casa Psicológica – Casa Serena parte de una necesidad real del territorio relacionada con el acceso limitado a servicios de salud mental en Riohacha, y que construye un perfil cualitativo del usuario final y del profesional que alquilaría consultorios. También se valora que el proyecto tenga una propuesta de valor atractiva y alineada con una necesidad sensible del sector salud mental. No obstante, estos elementos cualitativos no reemplazan la necesidad de contar con información cuantitativa suficiente, verificable y coherente para soportar las ventas, los precios, los ingresos, los costos y la sostenibilidad del negocio.
En el componente comercial, la debilidad identificada no se limita a la existencia o no de clientes actuales, sino a la ausencia de una validación de mercado más completa. El informe señala que, aunque se mencionan cifras de salud pública y una base actual de pacientes virtuales, dicha información no se traduce en un tamaño de mercado concreto que permita estimar cuántas personas estarían dispuestas a pagar por los servicios presenciales propuestos. También se indica que la demanda se plantea de forma aspiracional, sin estar suficientemente sustentada en estudios de mercado, encuestas de disposición a pago o análisis de precios locales. Por tanto, la cifra de 15 clientes semanales constituye un indicio favorable, pero no permite por sí misma demostrar la suficiencia de la demanda ni la capacidad del proyecto para sostener las proyecciones planteadas.
Adicionalmente, el informe identifica que los precios propuestos requieren mayor soporte técnico. Se señala que el valor de la sesión de terapia psicológica, fijado en $125.000, se encuentra por encima de precios promedio del mercado privado en ciudades intermedias y en el contexto específico de Riohacha para el tipo de cliente que se espera atender, sin respaldo suficiente mediante estudios de mercado, encuestas de disposición a pagar o comparaciones detalladas con la oferta existente.
También se observa que el precio de los talleres psicoeducativos, estimado en $1.000.000 por taller de 15 participantes, no cuenta con validación empírica que sustente que la comunidad u organizaciones locales estén dispuestas a pagar dicho valor de forma recurrente. En consecuencia, la observación del postulante no subsana la necesidad de validar de manera más precisa la disposición real de pago frente a los servicios ofertados.
En el componente financiero, la observación tampoco resuelve las inconsistencias estructurales señaladas. El informe indica que el modelo proyecta tres meses sin ingresos y, a partir del cuarto mes, un salto inmediato a niveles altos y constantes de facturación en terapia psicológica, alquiler de consultorios y talleres, comportamiento que no resulta coherente con la dinámica habitual de un negocio de servicios profesionales en salud mental, donde la captación de usuarios suele ser progresiva y depende de factores como posicionamiento, confianza, referidos y continuidad terapéutica. La existencia de clientes actuales debía incorporarse al modelo financiero mediante ingresos históricos, tarifas reales cobradas, frecuencia de compra, costos asociados y utilidad generada; sin embargo, el informe evidencia que esa información no fue integrada.
Así mismo, la evaluación advierte que la línea de ingresos mensuales se presenta de forma plana, sin considerar posibles variaciones de demanda durante el año. En servicios de atención psicológica, la demanda puede variar por temporadas académicas, momentos de estrés laboral, vacaciones o periodos de cierre de año. Por ello, una validación basada únicamente en clientes semanales actuales no permite confirmar que los ingresos proyectados sean sostenibles, constantes y alcanzables durante todo el periodo evaluado. Se requería una formulación más robusta que conectara la demanda actual con un crecimiento gradual, realista y sustentado en evidencia.
También se mantiene la observación relacionada con la estructura de costos y necesidades de inversión. El informe señala que varios rubros se presentan de manera genérica, sin especificaciones claras de cantidades, marcas, capacidades ni especificaciones técnicas, particularmente en adecuaciones técnicas, equipos tecnológicos, mobiliario y herramientas didácticas. Este nivel de generalidad impide verificar si los valores solicitados son razonables, si existen sobrecostos o si los recursos requeridos guardan coherencia con la capacidad instalada y con la operación proyectada. Por tanto, la validación de clientes no subsana la necesidad de detallar la inversión ni de demostrar la eficiencia en el uso de los recursos solicitados al Fondo Emprender.
De igual forma, se reitera que el plan de negocios debe evaluarse de manera integral y no a partir de variables aisladas. La evaluación comprende componentes comerciales, técnicos, legales, financieros e impacto, y la viabilidad del modelo depende de la coherencia conjunta entre mercado, capacidad operativa, precios, costos, inversión, formalización legal, equipo de trabajo e indicadores de impacto. El informe evidencia debilidades relevantes no solo en el componente comercial y financiero, sino también en la capacidad instalada, la simultaneidad de servicios, los protocolos técnicos, la formalización legal, la protección de datos, el manejo de historias clínicas y la definición de indicadores medibles de impacto.
En ese sentido, aunque la evaluación valora positivamente el potencial del proyecto, su enfoque social y la existencia de experiencia previa en atención virtual, estas fortalezas ya fueron consideradas dentro del análisis y se reflejan en el puntaje obtenido. Pero, dichas ventajas no permiten obviar que el plan presenta vacíos de coherencia cuantitativa e integral, especialmente en la relación entre demanda, precios, ingresos proyectados, costos, inversión solicitada y sostenibilidad del modelo. El informe concluye que el proyecto presenta una propuesta conceptualmente atractiva, pero que las debilidades en validación de mercado, coherencia técnica-operativa, formalización legal y solidez financiera afectan su viabilidad en el corto plazo.
Por lo anterior, se ratifica el informe realizado en la evaluación. Se invita al postulante a reformular el plan de negocios incorporando soportes cuantitativos verificables, entre ellos: histórico de ventas de la operación actual, precios efectivamente cobrados, número de usuarios recurrentes, ingresos mensuales, costos asociados a la prestación del servicio, utilidad generada, encuestas de disposición a pagar, análisis comparativo de precios en Riohacha, validación de talleres y alquiler de consultorios, proyección gradual de ventas, detalle de inversiones con cotizaciones y articulación entre capacidad instalada, equipo de trabajo, costos y flujo de caja. Estos ajustes permitirían fortalecer la coherencia del modelo y facilitar una validación más sólida de la financiación solicitada.
Concepto:
Revisado el plan de negocios y la observación presentada, se encuentra que el concepto emitido es acorde con lo identificado inicialmente en la evaluación. Se reconoce el potencial del proyecto y los aspectos favorables relacionados con la pertinencia social de la propuesta y la experiencia previa en atención virtual; sin embargo, la observación no aporta elementos suficientes para modificar el análisis sobre las debilidades comerciales, financieras, técnicas, legales y de impacto señaladas. En consecuencia, se ratifica el concepto de evaluación.
Efecto: Se ratifica el concepto y el puntaje obtenido.
</t>
  </si>
  <si>
    <t>Asunto: Solicitud de reevaluación del proyecto DESING PUBLICIDAD 2.0 – ID 116731 Respetados evaluadores del Fondo Emprender: Cordial saludo. Por medio de la presente me permito solicitar respetuosamente la reevaluación y reconsideración del concepto de “NO VIABLE” y porcentaje de evaluación, emitido para el proyecto DESING PUBLICIDAD 2.0, identificado con ID 116731 en la convocatoria 154 – 1C / Emprendimiento Femenino. Esta solicitud se fundamenta en que, tras revisar detalladamente el informe de evaluación, se evidencia que existen elementos técnicos, comerciales, financieros y territoriales suficientemente sólidos que permiten sustentar la viabilidad del proyecto, y que las observaciones realizadas corresponden principalmente a oportunidades de fortalecimiento metodológico y profundización de información, mas no a una ausencia estructural de viabilidad.  En primer lugar, es importante destacar que el mismo informe reconoce aspectos fundamentales del proyecto como la claridad de la propuesta de valor, el conocimiento del entorno territorial, la coherencia del componente técnico y la consistencia del planteamiento financiero, incluyendo una Tasa Interna de Retorno del 31%, indicador que demuestra una expectativa favorable de rentabilidad. Estos elementos, por sí mismos, evidencian que la iniciativa cuenta con bases sólidas y alineadas con los criterios de evaluación del Fondo Emprender, lo cual permite inferir que el proyecto no presenta fallas estructurales, sino aspectos susceptibles de mejora técnica.  En relación con el componente comercial, si bien el informe señala una supuesta falta de cuantificación suficiente de la demanda, el proyecto sí desarrolla un análisis detallado del mercado objetivo, identificando aproximadamente 754 establecimientos formales en el territorio, con una concentración significativa en el municipio de Puerto Carreño. Asimismo, se describe el comportamiento del consumidor, incluyendo frecuencia de compra mensual o bimestral y la destinación de entre el 5% y el 15% de los ingresos a actividades de publicidad.   Adicionalmente, el proyecto evidencia validación comercial mediante relaciones reales con negocios del territorio, lo que demuestra que la demanda no es únicamente teórica, sino que responde a dinámicas reales del mercado. También se establecen mecanismos de seguimiento como el uso de códigos QR, medición de interacción digital, conversiones comerciales y estrategias de fidelización, lo cual evidencia la existencia de herramientas de control y evaluación del desempeño comercial. En cuanto al componente técnico, el informe reconoce que este es funcional y coherente con el tipo de negocio, lo cual constituye un elemento clave para la evaluación. El proyecto describe de manera estructurada el proceso operativo completo, desde la atención al cliente y levantamiento de información, hasta el diseño, validación, producción e impresión, incluyendo control de calidad y entrega final. Además, se definen tiempos de ejecución, responsables, equipos requeridos, herramientas tecnológicas, software utilizado y capacidad instalada mensual. Esto evidencia que el modelo operativo está claramente definido y que existe correspondencia entre los recursos solicitados y las actividades necesarias para el desarrollo del servicio. Las observaciones realizadas en este componente se relacionan principalmente con el nivel de profundidad del detalle, mas no con la inexistencia de un proceso técnico, el cual se encuentra debidamente estructurado. Respecto al componente legal, el proyecto identifica de manera clara los principales requisitos necesarios para la formalización y funcionamiento de la iniciativa, incluyendo registro en Cámara de Comercio, inscripción en el RUT, uso de suelo, certificado bomberil e implementación del Sistema de Gestión de Seguridad y Salud en el Trabajo. Estos elementos demuestran que existe conocimiento de las obligaciones normativas y una ruta definida para la legalización del negocio. Es importante tener en cuenta que el proyecto se encuentra en etapa de formulación, por lo cual varios de los procesos legales y administrativos se consolidan durante la fase de ejecución, como es propio en este tipo de convocatorias. En consecuencia, la base legal presentada es pertinente y suficiente para la naturaleza del negocio. En el componente financiero, aunque el informe señala debilidades en algunos indicadores, el proyecto presenta una estructura coherente que incluye proyecciones de ventas a cinco años, desagregación de costos fijos y variables, cálculo de márgenes de contribución, definición de punto de equilibrio y relación directa entre la inversión solicitada y la capacidad operativa proyectada. Los activos requeridos están alineados con el proceso técnico descrito y permiten incrementar la capacidad de producción, optimizar tiempos y ampliar el portafolio de servicios. Además, la TIR del 31% evidenciada en el mismo informe confirma la viabilidad financiera del proyecto, lo cual resulta inconsistente con la conclusión de inviabilidad. En relación con el componente impacto, si bien se reconoce que puede fortalecerse en términos de indicadores, el proyecto sí contempla efectos concretos en el territorio, tales como la generación de empleo directo e indirecto, la inclusión de jóvenes sin experiencia, el fortalecimiento del comercio local, la digitalización de negocios y la reducción de la dependencia de servicios externos. Asimismo, se establecen mecanismos de medición relacionados con alcance, interacción, conversión, fidelización y número de campañas ejecutadas. Es importante considerar que, en proyectos en etapa de formulación, los impactos se proyectan y se consolidan con mayor precisión durante la implementación, por lo cual su formulación inicial responde a la naturaleza del proceso. A partir de lo anterior, se concluye que el proyecto DESING PUBLICIDAD 2.0 sí cumple con los criterios fundamentales de viabilidad, al contar con un mercado identificado, una necesidad real en el territorio, un modelo operativo definido, una estructura financiera rentable y una propuesta alineada con el desarrollo regional. Las observaciones realizadas corresponden principalmente a aspectos de ajuste técnico y fortalecimiento documental, los cuales son plenamente subsanables y no constituyen razones suficientes para clasificar el proyecto como no viable. En ese sentido, solicito respetuosamente que se realice una nueva revisión integral del proyecto, considerando los elementos técnicos, comerciales y financieros previamente expuestos, y que se valore la posibilidad de reconsiderar el concepto de NO VIABLE, entendiendo que la iniciativa presenta condiciones reales de ejecución y sostenibilidad, especialmente en un contexto territorial como el Vichada, donde este tipo de proyectos contribuyen significativamente al desarrollo económico local.  Agradezco de antemano la atención prestada y la oportunidad de reevaluar esta iniciativa, confiando en que será valorada de manera integral y acorde a su potencial real.</t>
  </si>
  <si>
    <t xml:space="preserve">Revisado el plan de negocios y analizada la observación del postulante, se encuentra que el concepto emitido es acorde con lo identificado inicialmente en la evaluación. La observación no aporta elementos técnicos suficientes que permitan modificar la calificación, toda vez que persisten debilidades en la cuantificación de la demanda, definición de indicadores comerciales, precisión legal, medición de empleos, metas de impacto y articulación del mapa de actores. 
En el componente legal, aunque el plan menciona constitución como persona natural, registro en Cámara de Comercio y RUT, también incorpora información asociada a asociaciones, estatutos, socios y actividad económica relacionada con comercialización y distribución de bebidas, aspectos que no guardan coherencia con un proyecto de publicidad y generan confusión frente a la formalización requerida para la iniciativa. 
En relación con el componente financiero e impacto, el informe de evaluación evidenció debilidades importantes en la definición de indicadores financieros y operativos, tales como número de personas atendidas, unidades efectivamente vendidas, empleos generados y relación directa entre la inversión solicitada y el incremento de ventas proyectado. 
</t>
  </si>
  <si>
    <t xml:space="preserve">Respetados evaluadores de la Convocatoria 154 - 1C Emprendimiento Femenino. Por medio de la presente queremos manifestar de manera respetuosa nuestra inconformidad frente al concepto de NO VIABLE otorgado al proyecto ASOCIACIÓN DE MUJERES CAMPESINAS CARNES DEL LLANO. Como asociación de mujeres campesinas y madres cabeza de hogar del municipio de Puerto Carreño, trabajamos durante meses para mejorar y corregir todas las observaciones realizadas en la evaluación anterior de la convocatoria 133, en la cual nuestro proyecto obtuvo concepto VIABLE con un puntaje de 66.24. En esta nueva formulación realizamos ajustes importantes que fueron solicitados en la evaluación pasada, entre ellos: •fortalecimos el componente técnico y detallamos los procesos de compra, desposte, almacenamiento, refrigeración, empaque y manejo de residuos; •incluimos información relacionada con permisos sanitarios, seguridad social, ARL, manipulación de alimentos, uso de suelo y concepto sanitario; •ampliamos la estrategia comercial y los canales de distribución; •mejoramos el componente asociativo y la gobernanza del grupo; •ajustamos el impacto social y comunitario; •fortalecimos la trazabilidad y la conservación de la carne. Por esta razón nos preocupa que, aun realizando las correcciones sugeridas y ampliando la información del proyecto, el resultado final haya pasado de VIABLE a NO VIABLE. Reconocemos que nuestro proyecto aún puede tener aspectos por fortalecer, especialmente en algunos detalles técnicos y financieros, pero consideramos que la iniciativa demuestra experiencia real en el sector cárnico, conocimiento del mercado local y un alto compromiso social y empresarial por parte de las mujeres que conformamos la asociación. Nuestro proyecto nace de una necesidad real del territorio y busca generar empleo digno, formalización y oportunidades económicas para mujeres campesinas de Puerto Carreño, fortaleciendo además la compra directa a productores locales y el acceso de la comunidad a productos cárnicos de calidad. Respetuosamente solicitamos que se revise nuevamente la evaluación integral del proyecto, teniendo en cuenta las mejoras realizadas frente a la convocatoria anterior y el esfuerzo realizado por nuestra asociación para cumplir con las recomendaciones formuladas previamente. Agradecemos la atención prestada y la oportunidad brindada a las mujeres emprendedoras rurales de nuestro territorio.  </t>
  </si>
  <si>
    <t xml:space="preserve">Se ratifica el puntaje de 62,69, el concepto de NO VIABLE, dado que la observación presentada no subsana las inconsistencias identificadas en la evaluación integral, especialmente en la sustentación de ventas, coherencia de proyecciones, capacidad de operación, carga administrativa y sostenibilidad financiera del proyecto.
La información contenida en el plan evidencia inconsistencias entre la justificación de ventas y la operación proyectada. En la justificación de la proyección se afirma que, de acuerdo con la experiencia en ventas y el estudio de mercado, se comercializan diariamente entre 70 y 100 kg de carne de res, entre 30 y 50 kg de carne de cerdo y entre 15 y 30 pollos enteros; sin embargo, esta información no se acompaña de soportes suficientes sobre ventas diarias reales, número de personas atendidas, kilos efectivamente vendidos por producto, mermas, comportamiento por días de mayor demanda o márgenes de pérdida y ganancia que permitan validar la sostenibilidad de la operación.
El plan registra proyecciones mensuales por producto que no se encuentran suficientemente articuladas con la información de ventas reales referida en la observación ni con una explicación técnica que permita validar los saltos proyectados en unidades vendidas. Para el producto carne de res se registran unidades mensuales proyectadas de 1.872 en varios meses del año 1 y 2.200 para el año 2; para carne de cerdo se registran 936 unidades mensuales en varios meses del año 1 y 986 en el año 2; y para pollo se registran 468 unidades mensuales en varios meses del año 1 y 493 en el año 2. Esta formulación requiere mayor sustento frente a la capacidad real de venta, la demanda comprobada y los gastos administrativos y de nómina que debe asumir la asociación.
</t>
  </si>
  <si>
    <t xml:space="preserve">OBSERVACIONES PLAN DE NEGOCIO 116816 - CREAR ESP - FORNAILS TULUÁ (SENA - Valle del Cauca / Convocatoria 154) 1. OBSERVACIÓN AL COMPONENTE COMERCIAL (Estrategia de Precio y B2B) •Reclamación: Solicito la reevaluación y ajuste a la calificación del Criterio No. 5 (Estructura y coherencia de la propuesta), toda vez que el evaluador argumenta erróneamente una falta de justificación en la transición de marca y la ausencia de una estrategia de rotación (material POP) para el canal B2B. •Justificación Técnica: El evaluador incurre en una clara omisión probatoria. En el Punto 3 (La Competencia) y Punto 4 del archivo Excel, se justifica explícitamente que la transición de las clientas (estratos 2 y 3) obedece a un factor de salud ocupacional: ofrecer una formulación 100% libre de EMA a un precio competitivo de $17.498, frente a la barrera de los $29.000 de marcas internacionales. Adicionalmente, afirmar que no hay estrategia de rotación desconoce el presupuesto ya asignado en el Punto 8 (Canales) y Punto 12 (Necesidades), donde se estructuró un rubro exacto de $4.820.000 anuales para ejecutar la Estrategia de comunicación y publicidad, lo cual financia material POP, pauta digital y Nail Masterclasses, garantizando el acompañamiento y rotación exigida por los distribuidores. 2. OBSERVACIÓN AL COMPONENTE TÉCNICO (Capacidad Operativa y Tracción Digital) •Reclamación: Solicito la corrección de la calificación del Criterio No. 6 (Nivel de competencia del equipo humano), revocando la aseveración subjetiva sobre una sobrecarga operativa y la supuesta necesidad de migrar a tutoriales digitales que ya existen en el proyecto. •Justificación Técnica: El dictamen evalúa el proyecto asumiendo dinámicas de una planta manufacturera, desconociendo que FORNAILS se enmarca en la actividad CIIU 4773 (Comercio al por menor). La recepción de inventario y el armado de pedidos (descritos en el Punto 6) son tareas logísticas estándar soportadas por la dedicación al 100% de la Gerente Emprendedora mediante Contrato Laboral a término indefinido (Punto 11). Por otro lado, la sugerencia del evaluador de crear tutoriales digitales y videos es un hito ya cumplido: en el Punto 14 (Avances del Proyecto) se documentó la tracción de la red social TikTok (@fornailstulua) y un catálogo en WhatsApp Business, los cuales ya brindan asesoría asincrónica masiva, optimizando tiempos y desvirtuando la supuesta sobrecarga por asesoría uno a uno. 3. OBSERVACIÓN AL COMPONENTE LEGAL (Habeas Data, INVIMA y Facturación) •Reclamación: Solicito dejar sin efectos la reducción de puntaje en el Criterio No. 2 (Viabilidad jurídica), dado que la exigencia de presupuestar costos de facturación electrónica, Registros INVIMA propios y política de datos constituye un sobredimensionamiento contrario a la normatividad para microempresas. •Justificación Técnica: En derecho, el requisito de Notificación Sanitaria Obligatoria (INVIMA) recae de manera exclusiva sobre el laboratorio fabricante, no sobre la empresa comercializadora minorista (CIIU 4773); nuestra responsabilidad se limita a la verificación del sello en la recepción (Punto 6). Respecto a la facturación electrónica, la exigencia de costear un software ignora la Resolución 000042 de 2020 de la DIAN, la cual otorga facturación electrónica gratuita a las microempresas, por lo que presupuestarlo afectaría negativamente el flujo de caja. Finalmente, la adopción de las plantillas de autorización de Ley 1581 de 2012 (Habeas Data) es un procedimiento administrativo de cero costo intrínseco a las funciones de la Gerencia consignadas en el Punto 11. 4. OBSERVACIÓN AL COMPONENTE FINANCIERO (Costos Fijos e Inventario Inicial) •Reclamación: Solicito reevaluar el Criterio No. 1 (Viabilidad financiera), validando la idoneidad del costeo operativo proyectado y reconociendo que el lote inicial de inventario mitiga, en lugar de agravar, el riesgo de liquidez. •Justificación Técnica: Los Costos Fijos no fueron subestimados; el Punto 10 contempla una matriz de $13.525.000 anuales. La no desagregación de servicios menores (como internet) no amenaza el punto de equilibrio, dado que el modelo arroja una Utilidad Operativa superior a $3.6 Millones en el primer año. Respecto a la compra del lote inicial de inventario ($30.911.232), esta responde a una estrategia financiera avalada por el Fondo Emprender (Acuerdo 010, Rubro: Insumos para el ciclo productivo), diseñada para lograr economías de escala y evitar el desabastecimiento (principal dolor del canal B2B local). La solidez matemática de esta decisión se demuestra en que el mismo evaluador reconoce y valida una Tasa Interna de Retorno (TIR) altamente favorable del 26,07%, demostrando una rentabilidad excepcional para el sector comercio. 5. OBSERVACIÓN AL COMPONENTE DE IMPACTO (Ambiental y Tecnológico) •Reclamación: Solicito el ajuste de los Criterios 8 y 9 frente a los impactos ambientales y tecnológicos, los cuales deben medirse bajo el enfoque de inclusión de la Convocatoria 154. •Justificación Técnica: El evaluador señala que se omite la disposición de los frascos químicos. Sin embargo, en el Punto 16 (Impacto) del plan se dejó por escrito explícitamente: fomentando además la correcta disposición de residuos de envases. A nivel tecnológico, llevar soluciones de pago digital y catálogos transaccionales B2B a una base poblacional de manicuristas independientes de estratos 2 y 3 (Economía Popular) no constituye un simple estándar comercial, sino un hito de bancarización y formalización digital que responde directamente al objetivo central de Emprendimiento Femenino estipulado en los términos de la convocatoria. </t>
  </si>
  <si>
    <t xml:space="preserve">ID Proyecto: 116816
Nombre del proyecto: FORNAILSTULUA
Convocatoria: 154 - 1C / Emprendimiento Femenino
Criterio observado:
Componente comercial, componente técnico, componente legal, componente financiero y componente de impacto ambiental. El informe de evaluación registra para el proyecto FORNAILSTULUA un puntaje de 66,78 y concepto VIABLE. 
Observación del postulante:
El postulante presenta observaciones frente a la valoración del diferencial comercial asociado a salud ocupacional, la dedicación de tiempo en actividades logísticas por pedido, las consideraciones legales sobre facturación electrónica y tratamiento de datos personales, la inclusión de costes fijos y variables en el punto de equilibrio y la medición del impacto ambiental relacionado con el manejo de residuos.
Resumen de la observación del postulante:
La observación busca precisar que el valor diferencial del proyecto es claro, que las actividades logísticas están contempladas, que las obligaciones legales no constituyen un incumplimiento absoluto, que algunos servicios menores no amenazan la viabilidad y que el componente ambiental requiere mayor detalle para evidenciar mediciones, líneas base e indicadores.
Respuesta del evaluador:
Revisada la observación, se precisa que la evaluación reconoce el valor diferencial del proyecto en salud ocupacional, acceso a productos menos agresivos, acompañamiento técnico y fortalecimiento del trabajo femenino. No obstante, se mantiene la observación comercial, dado que el proyecto debe estructurar una estrategia más robusta que fundamente por qué las clientas, manicuristas o distribuidores cambiarían de marcas tradicionales a la marca promovida por FORNAILSTULUA. En el informe se indicó que no basta con afirmar que el producto es más sano o libre de EMA, sino que debe explicarse cómo esa diferencia se traduce en duración, menor reproceso, menor riesgo para la manicurista, mejor rentabilidad y mayor rotación para distribuidores. 
Frente al componente técnico, se mantiene la recomendación de revisar la carga operativa asociada a las actividades logísticas por pedido. El informe señaló que la operación aparece concentrada en la gerente emprendedora o en un equipo reducido para actividades como recepción, control de calidad, clasificación, limpieza, asesoría técnica, venta, despacho, material digital y seguimiento comercial. También se advirtió que la promesa de acompañamiento técnico personalizado puede resultar difícil de sostener si no se simplifica o estandariza la atención. Por tanto, si el flujo compromete tiempos relevantes en actividades logísticas, ello debe analizarse por su efecto en capacidad operativa, costes y sostenibilidad del modelo. 
En relación con el componente legal, la observación no fue formulada como un incumplimiento legal absoluto, sino como una oportunidad de fortalecimiento. El informe reconoce que el proyecto contempla una ruta de formalización como S.A.S. e incluye trámites como Cámara de Comercio, uso de suelos, Bomberos, concepto sanitario y registro de marca. Sin embargo, también señala la necesidad de desarrollar expresamente la política de tratamiento de datos personales, mecanismos de autorización, manejo de habeas data, obligación de facturación electrónica y costes asociados a software, proveedor tecnológico o certificado. El uso de plataformas o herramientas digitales no exime al emprendedor de evidenciar dentro del proyecto cómo dará cumplimiento a dichas obligaciones. 
Respecto del componente financiero, se mantiene la observación sobre la necesidad de incluir todos los costes asociados al producto y a la operación, sean fijos o variables, para contar con un punto de equilibrio más realista. El informe identificó que se subestiman costes operativos como servicios públicos del local, internet, telefonía, mantenimiento menor y posibles pagos periódicos de software. También indicó que, si estos valores no se incorporan, el punto de equilibrio queda más ajustado y la utilidad neta puede verse sobreestimada. Aunque estos costes no comprometan por sí solos la viabilidad del proyecto, su inclusión es necesaria para garantizar transparencia, trazabilidad y sostenibilidad financiera. 
Frente al componente de impacto ambiental, se mantiene la observación. El informe reconoce como positivo el uso de bolsas ecológicas y cartón reciclado, pero señala que el verdadero reto ambiental del negocio está en el manejo de residuos asociados a frascos con remanentes químicos y desechos potencialmente peligrosos. Por ello, el proyecto debe pasar de una visión general de empaque sostenible a una estrategia más concreta sobre recolección, orientación al cliente, disposición responsable, indicadores y líneas base que permitan demostrar un manejo eficiente y coherente de dichos residuos. 
Conforme a la metodología de evaluación y a la normatividad vigente del Fondo Emprender, incluyendo los criterios de coherencia técnica, comercial, legal, financiera y de impacto exigibles en la formulación del plan de negocios, la información debe presentarse de manera suficiente, explícita, verificable y trazable. En este caso, las aclaraciones presentadas no desvirtúan los hallazgos del informe, sino que confirman la necesidad de fortalecer la formulación en los aspectos señalados.
Concepto:
Revisado el plan de negocios, la observación presentada y el informe de evaluación, se encuentra que el concepto emitido es acorde con lo evidenciado inicialmente. El proyecto mantiene condiciones de viabilidad, pero persisten oportunidades de mejora en la estrategia comercial de diferenciación, la capacidad operativa del flujo logístico, la explicitación de obligaciones legales, la inclusión completa de costes y la medición del impacto ambiental. El informe concluye que FORNAILSTULUA obtuvo una calificación final de 66,78 y concepto VIABLE. 
Efecto:
Se ratifica el puntaje y el concepto asignado. El proyecto conserva puntaje de 66,78 y concepto de evaluación VIABLE
</t>
  </si>
  <si>
    <t xml:space="preserve">En atención a las recomendaciones de mejora del informe de evaluación de la Convocatoria 154 - 1C, proyecto ID 116964 WISE COFFEE S.A.S. BIC - Somba Café, se presentan aclaraciones sobre información ya contenida en el plan. WISE COFFEE S.A.S. BIC - Somba Café no es una idea en etapa inicial, sino una empresa constituida y en operación, con trayectoria desde 2021 en comercialización de café tostado y fortalecida desde 2024 mediante punto físico, laboratorio de café, equipos, personal operativo, canales comerciales y reconocimiento territorial. Esta información se relaciona en los componentes Legal, Comercial, Técnico y Financiero. La inversión solicitada corresponde al fortalecimiento de un negocio existente, no a la creación desde cero. Frente a indicadores cuantitativos, se aclara que el plan de inversión incorpora metas verificables en el capítulo 13. Indicadores de cumplimiento y en el componente Financiero: 6 empleos comprometidos, 3 a crear y 3 a retener; inversión solicitada de $73.538.000; ventas actuales promedio de $16.000.000 mensuales; ventas proyectadas de $301.500.000 en año 1, $351.862.560 en año 2, $410.975.132 en año 3, $477.109.577 en año 4 y $552.921.903 en año 5; TIR de 26,89%, VPN de $50.702.180 e indicador de sostenibilidad empresarial de 0,5817. Este indicador corresponde al cálculo registrado en el plan como relación entre ventas y costos, evidenciando que los ingresos proyectados permiten cubrir costos de operación y conservar margen positivo. Respecto a la sostenibilidad posterior a la ejecución de los recursos, se aclara que el proyecto ya cuenta con operación activa, clientes, canales de venta y experiencia comercial. Esta información está desarrollada en los componentes Comercial, Técnico y Financiero, donde se describe el punto de venta, laboratorio de café, comercialización de café tostado y servicios asociados. La sostenibilidad no depende exclusivamente del capital semilla, sino de tres líneas de ingreso ya formuladas: maquila en laboratorio, café tostado/servicio para eventos, y productos gastronómicos y bebidas en punto de venta. Las ventas actuales promedio de $12.000.000 mensuales evidencian tracción comercial previa y respaldan la proyección financiera; además, se proyecta utilidad neta año 1 de $11.368.807 y año 5 de $94.919.420. En relación con las acciones ambientales, se aclara que la naturaleza BIC está articulada con el componente de Impacto, donde se plantea una operación responsable, alineada con la cultura cafetera, el aprovechamiento del café de especialidad, la relación con el territorio y la generación de valor local. Las acciones ambientales hacen parte del modelo ya formulado: operación responsable de tienda y laboratorio, uso eficiente de recursos, separación y aprovechamiento de residuos asociados al café, compras responsables y promoción de consumo consciente. No son acciones nuevas ni externas al plan. Sobre los supuestos financieros de crecimiento de ventas y optimización de costos, se aclara que las proyecciones están soportadas en la trayectoria real de la empresa, operación actual, punto físico, capacidad instalada del laboratorio, portafolio y canales comerciales identificados en los componentes Comercial, Técnico y Financiero. El crecimiento proyectado corresponde al 12% anual. Para el año 1, el plan contempla 6.000 unidades en maquila con ventas por $74.400.000; 4.200 unidades en café tostado/eventos con ventas por $168.000.000; y 3.000 unidades en gastronómicos y bebidas con ventas por $59.100.000. También se precisan costos variables unitarios de $7.650 para maquila, $14.600 para café tostado/eventos y $6.300 para gastronómicos y bebidas, costos fijos año 1 por $26.400.000 y gastos de administración y ventas por $3.800.000. Estos datos demuestran crecimiento coherente con capacidad operativa y control de costos. Frente al mapa de actores, se aclara que los actores identificados cumplen roles específicos según el componente de Impacto y su articulación con los componentes Comercial y Técnico: clientes y consumidores finales como mercado objetivo; proveedores y caficultores como aliados de abastecimiento y conexión territorial; entidades de apoyo como acompañantes del proceso empresarial; canales comerciales como medios para ampliar ventas; y equipo de trabajo como soporte operativo del punto de venta y laboratorio. Alcaldía, Gobernación, ADR, Comité de Cafeteros y Cenicafé fortalecen la articulación territorial, técnica, turística, comercial y de transferencia de conocimiento. Con estas aclaraciones se solicita considerar que las recomendaciones no modifican el alcance del proyecto, sino que precisan información ya contenida en el plan. WISE COFFEE S.A.S. BIC - Somba Café cuenta con viabilidad técnica, comercial, legal, financiera y operativa, reconocida en el informe de evaluación, y la inversión fortalece una empresa existente con trayectoria, operación real, impacto territorial, 6 empleos comprometidos y capacidad de ejecución. </t>
  </si>
  <si>
    <t xml:space="preserve">Proyecto: 116964
Nombre del proyecto: WISE COFFEE S.A.S BIC
Convocatoria: 154 - 1C / Emprendimiento Femenino
Una vez revisada la réplica presentada, el plan de inversión y el informe de evaluación, se precisa que la calificación otorgada obedece exclusivamente al análisis técnico, comercial, legal, financiero y de impacto realizado con base en la información suministrada por el emprendedor en la herramienta de postulación. En consecuencia, los conceptos emitidos no constituyen una valoración ajena al contenido entregado, sino el resultado de la verificación de coherencia, suficiencia y consistencia de la información aportada en cada componente.
En el componente comercial, se mantiene el concepto emitido, dado que el informe reconoce que el proyecto presenta una caracterización clara del cliente y del consumidor final, identifica el mercado local, regional y turístico, reconoce la competencia directa y plantea una propuesta de valor diferenciada basada en la integración de experiencia, café de especialidad, laboratorio y punto de venta. Asimismo, las estrategias de marketing y ventas fueron consideradas coherentes con el perfil del cliente, el territorio y la capacidad operativa del negocio.
En el componente técnico, se ratifica el análisis efectuado, toda vez que el informe señala que el proyecto describe de manera ordenada y coherente el flujo de producción y la prestación del servicio, articulando los procesos del laboratorio de café y del punto de venta. De igual manera, la estructura de personal fue valorada como congruente con la operación y el nivel de ventas del negocio, evidenciando conocimiento técnico y experiencia operativa propia de una iniciativa en fortalecimiento.
En el componente legal, se mantiene el concepto, considerando que el informe indica que la iniciativa se encuentra legalmente constituida como sociedad S.A.S BIC, cuenta con registro mercantil vigente y presenta cumplimiento de los permisos exigidos para su actividad económica, sin que se identifiquen riesgos jurídicos o vacíos normativos que afecten la ejecución del proyecto.
En el componente financiero, se ratifica la calificación asignada, dado que el informe establece que existe coherencia entre las proyecciones de ventas, costos, gastos y estructura de personal; igualmente, señala que los valores presentados son realistas y acordes con la trayectoria del negocio, y que el presupuesto y uso de fondos corresponden a rubros financiables con una programación lógica de ejecución.
En el componente de impacto, se mantiene el concepto consignado en el informe, en la medida en que el proyecto identifica impactos económicos, sociales y ambientales acordes con un plan de fortalecimiento, evidenciando impacto económico mediante el sostenimiento del empleo, impacto social en el territorio e intención de operación responsable alineada con la cultura cafetera.
Adicionalmente, se mantienen las recomendaciones impartidas en el informe de evaluación, especialmente las relacionadas con fortalecer la formulación de indicadores cuantitativos en resultados esperados, impactos y propósito de la inversión; profundizar la estrategia de sostenibilidad posterior a la ejecución de los recursos; ampliar la descripción de acciones ambientales concretas; precisar supuestos financieros asociados al crecimiento proyectado de ventas y optimización de costos; y detallar con mayor claridad el rol de los actores identificados en el mapa de actores.
Se mantiene la calificación otorgada, el concepto de evaluación viable y las recomendaciones impartidas en el informe de evaluación. No se modifica el puntaje final asignado al proyecto.
</t>
  </si>
  <si>
    <t>Dado que el plan de negocios HEMOVET obtuvo concepto VIABLE con una calificación de 76,66 puntos, solicito respetuosamente una revisión integral y más profunda de la evaluación realizada, considerando que el proyecto evidencia una propuesta altamente especializada, técnicamente pertinente y con un impacto regional significativo dentro del sector veterinario de Manizales y municipios cercanos. El mismo informe de evaluación reconoce que existe una necesidad real y verificable del mercado, sustentada en información obtenida directamente de médicos y clínicas veterinarios, donde el 100 % de los encuestados manifiestan atender casos caninos que requieren transfusión sanguínea y el 87,5 % casos felinos, confirmando así una demanda insatisfecha para un hemocentro veterinario con disponibilidad inmediata en la región. En el componente comercial, el proyecto no plantea una idea hipotética, sino una solución concreta frente a una problemática crítica de atención veterinaria, diferenciándose claramente de competidores de Medellín y Bogotá mediante tiempos de respuesta oportunos, atención 24/7, disponibilidad de sangre felina y comercialización de kits de tipificación, aspectos que representan ventajas competitivas reales y de alto valor técnico. Adicionalmente, HEMOVET ya cuenta con ventas históricas cercanas a 120 millones de pesos, situación que demuestra validación comercial previa y disminuye considerablemente el riesgo de mercado frente a proyectos que aún no han probado su modelo de negocio. En el componente técnico, aunque el evaluador recomienda fortalecer la capacidad instalada y formalizar algunos protocolos operativos, el proyecto sí evidencia comprensión integral del proceso clínico y operativo requerido para un banco de sangre veterinario, incluyendo selección de donantes, pruebas de laboratorio, descarte de enfermedades, recolección, centrifugación, almacenamiento y distribución, así como coherencia entre la inversión solicitada y la naturaleza del servicio especializado propuesto. Las observaciones realizadas corresponden principalmente a procesos de robustecimiento documental y estandarización técnica, los cuales pueden implementarse dentro de la etapa de fortalecimiento sin afectar la viabilidad estructural del modelo. En el componente legal, el proyecto ya identifica requisitos esenciales como RUT, Cámara de Comercio, ICA, concepto de uso del suelo, Bomberos y obligaciones sanitarias, demostrando conocimiento de la normatividad aplicable y disposición para avanzar hacia un modelo plenamente formalizado y regulado. De igual manera, en el componente financiero, el mismo informe reconoce una TIR atractiva y una estructura de ingresos coherente con un servicio especializado de alta demanda regional, señalando además que los ajustes sugeridos corresponden principalmente a fortalecimiento administrativo, estructura laboral y formalización contable, aspectos totalmente subsanables y que no comprometen la sostenibilidad financiera ni la capacidad operativa del proyecto. En el componente de impacto, HEMOVET evidencia beneficios económicos, sociales, ambientales y tecnológicos claramente alineados con los objetivos de Fondo Emprender, al fortalecer el ecosistema veterinario regional, aportar a la atención oportuna de animales en condición crítica, promover prácticas responsables en manejo de residuos biológicos y generar articulación con universidades, clínicas veterinarias, fundaciones animalistas y entidades territoriales. En consecuencia, considerando que el mismo informe concluye expresamente que el proyecto es VIABLE y reconoce fortalezas sustanciales en todos los componentes evaluados, solicito respetuosamente una reconsideración de la ponderación otorgada, especialmente frente al nivel de validación comercial ya existente, la especialización técnica del servicio, el impacto regional del proyecto y la capacidad real de consolidarse como un referente innovador en medicina veterinaria especializada en el Eje Cafetero, elementos que evidencian que HEMOVET cuenta con méritos suficientes para aspirar a una calificación superior dentro de la convocatoria de Fondo Emprender 2026. Agradezco la colaboración prestada en espera de una favorable respuesta.</t>
  </si>
  <si>
    <t>ID Proyecto: 116996
Nombre del proyecto: HEMOVET
Convocatoria: 154 - 1C / Emprendimiento Femenino
Criterio observado: Evaluación integral del plan de negocios, calificación final y recomendaciones de mejora.
El informe de evaluación registra que el proyecto HEMOVET pertenece al sector de Actividades Profesionales, Científicas y Técnicas, se ubica en Caldas - Manizales, obtuvo 76,66 puntos y fue clasificado con concepto VIABLE. [116996-Inf...onv 154-1C | PDF]
Observación del postulante:
La postulante solicita una revisión integral y más profunda de la evaluación, argumentando que HEMOVET es una propuesta especializada, técnicamente pertinente, con impacto regional significativo, validación comercial previa, ventas históricas cercanas a 120 millones de pesos, ventajas competitivas frente a competidores de Medellín y Bogotá, y potencial para obtener una calificación superior.
Resumen de la observación del postulante:
La observación sostiene que el informe reconoce fortalezas importantes en los componentes comercial, técnico, legal, financiero e impacto, por lo que solicita reconsiderar la ponderación otorgada. En particular, destaca la demanda evidenciada en el mercado veterinario, la disponibilidad local de sangre y hemoderivados, la atención permanente, la oferta de sangre felina, los kits de tipificación, la trayectoria comercial previa y el potencial de HEMOVET como referente regional.
Respuesta del evaluador:
Revisada nuevamente la observación presentada, el plan de negocios y el informe de evaluación, se evidencia que los argumentos señalados por la postulante ya fueron considerados dentro del análisis realizado. En efecto, el informe reconoce que HEMOVET identifica con claridad su cliente principal, conformado por clínicas veterinarias y médicos veterinarios independientes de Manizales, Villamaría y municipios cercanos; también reconoce que el 100 % de los médicos veterinarios encuestados atienden casos caninos que requieren transfusión sanguínea o hemoderivados y que el 87,5 % atiende casos felinos, lo cual sustenta una necesidad real del mercado. [116996-Inf...onv 154-1C | PDF]
Asimismo, el informe valoró positivamente la propuesta diferenciada de HEMOVET por su disponibilidad local, atención permanente, oferta de sangre felina y comercialización de kits de tipificación, elementos que la distinguen de competidores ubicados en Medellín y Bogotá. No obstante, también se identificó que la proyección comercial requiere mayor detalle, dado que el proyecto parte de ventas históricas cercanas a 120 millones de pesos y proyecta 245 millones de pesos en el primer año, por lo cual debe fortalecer la articulación entre el crecimiento esperado y la estrategia comercial. [116996-Inf...onv 154-1C | PDF]
En el componente técnico, se confirma que el proyecto describe el flujo operativo desde la captación de donantes hasta la entrega del producto al cliente, incluyendo selección de donantes, valoración física, pruebas de laboratorio, descarte de enfermedades infectocontagiosas, sedación, recolección, centrifugación, etiquetado, almacenamiento y distribución. También se reconoció la coherencia de los equipos propuestos, como centrífuga, refrigerador de banco de sangre, equipo de químicas sanguíneas, ecógrafo y computador. Sin embargo, el informe mantiene como aspecto por fortalecer la falta de desarrollo suficiente de la capacidad instalada, pues no queda totalmente demostrada la relación entre lo que el hemocentro puede producir al mes y las ventas que espera alcanzar. [116996-Inf...onv 154-1C | PDF]
Frente al componente legal, se ratifica que el plan reconoce trámites y condiciones relevantes como RUT, Cámara de Comercio, concepto de uso del suelo, Bomberos, registro ICA, sanidad e industria y comercio. Sin embargo, por tratarse de un hemocentro veterinario, la evaluación señaló la necesidad de profundizar en protocolos de bioseguridad, manejo de residuos peligrosos con gestor autorizado, bienestar animal, actualización de permisos sanitarios, renovaciones y soportes de trazabilidad y control. [116996-Inf...onv 154-1C | PDF]
En el componente financiero, el informe reconoce señales favorables de viabilidad, una estructura de ingresos apoyada en tres líneas de negocio —sangre entera, hemoderivados y kits de tipificación— y una rentabilidad atractiva asociada a la TIR reportada por el proyecto. No obstante, también se identificaron ajustes necesarios relacionados con la inclusión del servicio contable, la revisión de la forma de vinculación del médico veterinario y la financiación del empleo, ya que el plan operativo contempla dos meses, mientras que los lineamientos del Fondo Emprender exigen mínimo cuatro meses. [116996-Inf...onv 154-1C | PDF]
En cuanto al componente de impacto, la evaluación reconoce que HEMOVET fortalece el sector veterinario regional, aporta a la atención de animales en condición crítica, plantea manejo adecuado de residuos, incorpora herramientas digitales y cuenta con una red de actores identificados. Sin embargo, también se señaló que los impactos deben convertirse en indicadores claros, verificables y periódicamente medibles, tales como número de animales atendidos, unidades distribuidas, clínicas vinculadas, esterilizaciones realizadas, tiempos de respuesta, reducción de pérdidas por falta de hemoderivados y desempeño ambiental del proceso. [116996-Inf...onv 154-1C | PDF]
Conforme a los criterios orientadores de evaluación, el análisis debe revisar la suficiencia y coherencia de los componentes comercial, técnico, legal, financiero e impacto, incluyendo mercado cuantificado, canales, capacidad instalada alineada con unidades a producir o vender, permisos y trámites, coherencia de costos y gastos, e indicadores medibles y metas realistas.  La proforma institucional prevé que la respuesta a observaciones incluya el concepto y el efecto, entre ellos la posibilidad de ratificar el concepto y el puntaje cuando lo conceptuado sea acorde con lo encontrado inicialmente en el plan. [PROMP PARA...ENDER.docx | Word] [PROFORMA D...IONES.docx | Word]
Por lo anterior, si bien la observación es pertinente en cuanto resalta fortalezas reales del proyecto, no aporta nuevos soportes o evidencias que modifiquen los aspectos técnicos, comerciales, legales, financieros y de impacto que fueron identificados como oportunidades de mejora. La calificación otorgada refleja tanto las fortalezas reconocidas como los ajustes requeridos para consolidar la operación, la trazabilidad, la capacidad instalada, la formalización de buenas prácticas, la estructura laboral, el soporte contable y la medición de impactos. [116996-Inf...onv 154-1C | PDF], [PROMP PARA...ENDER.docx | Word]
Concepto:
Revisado el plan de negocios, la observación presentada y el informe de evaluación, se encuentra que el concepto emitido es acorde con lo evidenciado inicialmente. El proyecto mantiene condiciones favorables de viabilidad, pero las recomendaciones formuladas continúan siendo procedentes para fortalecer la consistencia comercial, técnica, legal, financiera y de impacto. El plan de negocios obtuvo una calificación final de 76,66 puntos, por lo tanto, se concluye que es VIABLE, de acuerdo con la regla de clasificación que establece que un puntaje final igual o superior a 65 corresponde a concepto viable. [116996-Inf...onv 154-1C | PDF], [PROMP PARA...ENDER.docx | Word]
Efecto:
Se ratifica el concepto VIABLE, la calificación final de 76,66 puntos y las recomendaciones de mejora contenidas en el informe de evaluación. No se modifica el puntaje ni el concepto, dado que la observación no desvirtúa los hallazgos relacionados con la necesidad de fortalecer la estrategia comercial, documentar la capacidad instalada, formalizar buenas prácticas técnicas, ampliar el detalle normativo, ajustar costos operativos y laborales, y definir indicadores medibles de impacto</t>
  </si>
  <si>
    <t xml:space="preserve">Señores Fondo Emprender Servicio Nacional de Aprendizaje – SENA  Asunto: Solicitud formal de revisión y reconsideración de evaluación – Proyecto PUTEH CROCHET, Convocatoria 154 – 1C Emprendimiento Femenino  Cordial saludo,  Por medio de la presente me permito presentar formal solicitud de revisión y reconsideración frente al concepto de evaluación “NO VIABLE” emitido para el proyecto PUTEH CROCHET, identificado con código No. 117028 dentro de la Convocatoria 154 – 1C Emprendimiento Femenino, considerando que el análisis realizado reconoce múltiples fortalezas estructurales del modelo de negocio, pero concluye inviabilidad principalmente a partir de riesgos potenciales y oportunidades de fortalecimiento que, desde nuestro criterio, no desvirtúan la capacidad real de ejecución, sostenibilidad y crecimiento progresivo del proyecto.  En primer lugar, consideramos importante resaltar que el mismo informe de evaluación reconoce elementos altamente relevantes para la validación de un emprendimiento en etapa de fortalecimiento, tales como la existencia de ventas reales, clientes recurrentes, experiencia previa de la emprendedora, validación comercial inicial, presencia digital, claridad conceptual de la propuesta de valor, diferenciación mediante economía circular y aprovechamiento de residuos textiles, además de avances técnicos y operativos ya implementados.  Estos aspectos evidencian que PUTEH CROCHET no corresponde a una idea en etapa conceptual, sino a una unidad productiva con funcionamiento real, comportamiento comercial verificable y una comunidad de clientas construida de manera orgánica antes de acceder al apoyo solicitado al Fondo Emprender.  El informe plantea como principal observación del componente comercial la coexistencia de tres líneas de negocio: comercialización de insumos textiles, elaboración de productos tejidos y prestación de servicios de formación, indicando que no existe una priorización suficientemente clara entre ellas.  Frente a esta apreciación, consideramos importante aclarar que el modelo fue concebido como un ecosistema comercial complementario y no como tres unidades independientes operando simultáneamente sin articulación estratégica. La comercialización de trapillo e insumos constituye actualmente la línea con mayor recurrencia comercial y capacidad de flujo de caja inmediato, razón por la cual será consolidada como eje principal durante la etapa inicial de operación. La línea de productos terminados operará como mecanismo de posicionamiento de marca y aumento de margen comercial, mientras que los procesos formativos serán desarrollados de manera progresiva conforme aumente la capacidad operativa y financiera del proyecto.  Precisamente atendiendo las observaciones realizadas por el comité evaluador, el proyecto adopta un enfoque de crecimiento escalonado que prioriza inicialmente la línea de comercialización de insumos textiles y trapillo, debido a que actualmente representa la actividad con mayor estabilidad comercial, recurrencia de compra y menor complejidad operativa. Las demás líneas serán fortalecidas gradualmente conforme el proyecto consolide flujo de caja, capacidad instalada y posicionamiento comercial. De esta manera, se reduce significativamente el riesgo operativo inicialmente percibido y se establece una ruta de crecimiento coherente con el nivel de madurez actual del emprendimiento.  Adicionalmente, el propio informe reconoce la existencia de aproximadamente 50 clientes recurrentes, un ticket promedio mensual entre $100.000 y $300.000, así como captación constante de nuevas clientas.  Estas cifras constituyen evidencia objetiva de validación de mercado y aceptación comercial. En este sentido, consideramos que las observaciones relacionadas con fidelización, segmentación o profundización estratégica corresponden a elementos de fortalecimiento empresarial susceptibles de mejora durante la ejecución y acompañamiento del proyecto, mas no a razones suficientes para concluir inviabilidad estructural del modelo de negocio.  En relación con el componente técnico, el informe reconoce la existencia de procesos definidos, identificación de maquinaria, tiempos estimados, responsables, adecuaciones técnicas, experiencia previa y avances en prototipos y estandarización inicial.  Sin embargo, posteriormente concluye que existe incertidumbre operativa debido a la concentración de funciones en un equipo reducido. Frente a ello, resulta importante señalar que los emprendimientos en etapa temprana normalmente operan bajo estructuras multifuncionales compactas mientras consolidan crecimiento y fortalecimiento operativo. Precisamente el propósito del capital semilla es permitir que iniciativas con validación inicial puedan ampliar capacidades técnicas, operativas y administrativas de manera progresiva.  En atención a esta observación, el proyecto incorpora un esquema gradual de distribución operativa que permitirá priorizar inicialmente las actividades de mayor flujo comercial y posteriormente ampliar funciones productivas y formativas conforme aumente la capacidad financiera y de contratación. Asimismo, se proyecta la implementación progresiva de protocolos documentados de control de calidad, indicadores de productividad y seguimiento operativo, fortaleciendo así la estructura técnica del negocio durante la etapa de acompañamiento e interventoría.  Respecto al componente legal, el informe reconoce que el proyecto identifica adecuadamente requisitos fundamentales como matrícula mercantil, RUT, facturación electrónica, uso de suelo, obligaciones tributarias y normativa ambiental aplicable.  En consecuencia, no existe evidencia de impedimentos jurídicos, incompatibilidades legales o incumplimientos normativos que imposibiliten la ejecución del proyecto. Las observaciones realizadas se relacionan principalmente con cronogramas de formalización y cobertura de costos legales mediante recursos del Fondo Emprender, aspectos que precisamente hacen parte de la naturaleza del capital semilla solicitado y que pueden fortalecerse dentro del proceso de puesta en marcha sin afectar la viabilidad del negocio.  En el componente financiero, consideramos especialmente relevante que el propio informe reconozca ventas reales cercanas a los $4.000.000 mensuales, una estructura de costos coherente con la operación planteada y una TIR proyectada del 27,34%.  Desde el análisis financiero, una TIR positiva y superior al costo de oportunidad constituye un indicador favorable de rentabilidad y sostenibilidad económica. Adicionalmente, el proyecto no presenta evidencia de insolvencia estructural, inviabilidad matemática o incapacidad de cobertura operativa. La principal preocupación expuesta nuevamente se relaciona con el manejo simultáneo de varias líneas de ingreso; sin embargo, tal como se plantea en esta solicitud, el proyecto adopta una estrategia de priorización comercial gradual que disminuye significativamente el riesgo operativo y financiero inicialmente observado.  De igual manera, la diversificación progresiva de ingresos constituye también un mecanismo de resiliencia económica que reduce dependencia de un único mercado, fortalece la fidelización de clientas y permite mayor estabilidad comercial a mediano plazo. Bajo esta lógica, la coexistencia de líneas complementarias no debe interpretarse exclusivamente como un riesgo, sino también como una estrategia de sostenibilidad y permanencia en el mercado artesanal y creativo.  En cuanto al componente de impacto, el proyecto mantiene plena coherencia con los objetivos de la Convocatoria 154 – Emprendimiento Femenino, especialmente en aspectos relacionados con empoderamiento económico de mujeres, fortalecimiento del autoempleo, generación de capacidades productivas y aprovechamiento de residuos textiles mediante economía circular.  Aunque el informe menciona la necesidad de fortalecer indicadores cuantitativos de impacto, consideramos que esto corresponde a un aspecto metodológico susceptible de ajuste y seguimiento, más no a una ausencia de impacto real. El proyecto ya evidencia acciones concretas en formación, comercialización y dinamización económica local que pueden ser medidos y fortalecidos durante la ejecución.  Por todo lo anteriormente expuesto, consideramos respetuosamente que el concepto de “NO VIABLE” no refleja de manera proporcional las fortalezas reconocidas dentro del mismo informe de evaluación, ni el potencial real de crecimiento progresivo del proyecto. Las observaciones planteadas corresponden principalmente a oportunidades de fortalecimiento estratégico y operacional propias de emprendimientos en proceso de consolidación, las cuales pueden ser ajustadas y optimizadas dentro del acompañamiento técnico brindado por Fondo Emprender.  En consecuencia, solicitamos respetuosamente la revisión integral del concepto emitido, la reconsideración del análisis de viabilidad realizado y la reevaluación del proyecto bajo criterios de gradualidad empresarial, fortalecimiento progresivo y proporcionalidad técnica, teniendo en cuenta la validación comercial existente, la rentabilidad financiera proyectada, la experiencia demostrada de la emprendedora y el impacto económico, social y ambiental alineado con los objetivos de la convocatoria.  Finalmente, manifestamos nuestra disposición para complementar la información requerida mediante anexos adicionales tales como evidencia de ventas, métricas de redes sociales, registros de clientas recurrentes, evidencia fotográfica de productos y talleres realizados, cronograma de crecimiento escalonado, escenarios financieros conservadores, estrategias de mitigación de riesgos y fortalecimiento de indicadores de impacto, con el fin de brindar mayor claridad sobre la capacidad operativa y sostenibilidad del proyecto.  A continuación Se anexa carpeta digital con evidencias del proyecto (ventas, presencia digital, formación y operación): https://drive.google.com/file/d/1t9k9SS_kenVOwFqM0hHyFOWpFkTNeHIA/view?usp=sharing  Agradecemos la atención prestada a la presente solicitud y quedamos atentos a cualquier requerimiento adicional que permita ampliar o complementar la información suministrada.  Atentamente,  Diana Cristina Cruz Mosquera Proyecto PUTEH CROCHET – Código 117028 Convocatoria 154 – 1C Emprendimiento Femenino Fondo Emprender </t>
  </si>
  <si>
    <t>ID Proyecto: 117028
Nombre del proyecto: PUTEH CROCHET
Convocatoria: 154 – 1C Emprendimiento Femenino
Criterio observado:
Viabilidad integral del plan de negocios (componentes comercial, técnico, financiero, legal e impacto).
Observación del postulante:
La postulante solicita la revisión y reconsideración del concepto “NO VIABLE”, argumentando que el informe de evaluación reconoce fortalezas del proyecto tales como ventas reales, clientes recurrentes, experiencia previa, validación comercial inicial, indicadores financieros positivos y alineación con los objetivos de la convocatoria, señalando que las observaciones formuladas corresponden a oportunidades de fortalecimiento que podrían ser mitigadas mediante un crecimiento gradual y el acompañamiento del Fondo Emprender.
Resumen de la observación del postulante:
La emprendedora manifiesta que el modelo de negocio fue concebido como un esquema complementario de varias líneas de ingreso, que la estructura operativa responde a la etapa temprana del emprendimiento y que no existen impedimentos legales ni financieros que justifiquen la inviabilidad del proyecto, por lo cual solicita la reevaluación del concepto emitido.
Respuesta del evaluador:
Revisada nuevamente la observación presentada por la postulante, se ratifica que la evaluación del plan de negocios fue realizada con base exclusiva en la información consignada en el aplicativo del Fondo Emprender y en los documentos aportados dentro de los plazos establecidos por la convocatoria. Conforme a la normatividad vigente, el proceso de respuesta a observaciones no constituye una etapa de reformulación del plan de negocios, ni permite la incorporación de información adicional, ajustes operativos, financieros o estratégicos no contenidos originalmente en el proyecto evaluado. Si bien el informe de evaluación reconoce avances comerciales y validación inicial del mercado, se mantienen las deficiencias estructurales identificadas en los componentes comercial, técnico y operativo, particularmente en lo relacionado con la definición, priorización y capacidad de gestión simultánea de varias líneas de negocio frente a la estructura organizacional, los recursos disponibles y el nivel de madurez del emprendimiento al momento de la evaluación. Estas debilidades afectan la coherencia integral del modelo de negocio y generan riesgos relevantes para la adecuada ejecución de los recursos de capital semilla. De acuerdo con los lineamientos del Fondo Emprender y lo dispuesto en los Acuerdos vigentes, la viabilidad de un proyecto no se determina únicamente por la existencia de ventas o por indicadores financieros proyectados, sino por la consistencia técnica, operativa, comercial y financiera del plan de negocios en su conjunto. En este sentido, los planteamientos expuestos en la observación corresponden a explicaciones posteriores y a propuestas de ajuste que no hacen parte del contenido evaluado inicialmente y que, por tanto, no modifican los hallazgos ni el análisis técnico realizado. Adicionalmente, es importante precisar que cada proceso de evaluación es independiente y se rige por las condiciones específicas de la convocatoria, la modalidad y la información suministrada por el postulante en su respectivo plan de negocios, por lo cual no es procedente realizar comparaciones con otros proyectos o procesos distintos. En consecuencia, la observación presentada no desvirtúa las conclusiones del informe de evaluación ni aporta elementos técnicos nuevos que permitan reconsiderar el concepto emitido.
Concepto
No procede la observación del postulante. Se ratifica el concepto emitido en el informe de evaluación.
Efecto
Se mantiene el puntaje y el concepto inicialmente otorgados.</t>
  </si>
  <si>
    <t xml:space="preserve">14 de mayo de 2026 Comentario a evaluación  CONVOCATORIA: 154 - 1C / Emprendimiento Femenino ID DEL PROYECTO: 117074  NOMBRE DEL PROYECTO: Jemima Londoño: Laboratorio de Modas  Componente Comercial  Evaluación:  Aunque el perfil del cliente está bien descrito, falta mayor precisión en su capacidad de compra con rangos de ingreso más concretos y con evidencia local más fuerte, especialmente para sustentar por qué ese mercado en Copacabana y el Valle de Aburrá va a responder como se espera.  Observación:  La descripción del cliente precisa que tiene ingresos superiores a 2 salarios mínimos mensuales legales vigentes, su frecuencia de compra en moda suele ser entre 3 y 6 veces al año, destinando recursos a prendas diferenciadas con precios aproximados entre $150.000 y $450.000, priorizando calidad, durabilidad y diseño. Además, se indica que el Área Metropolitana cuenta con aproximadamente 4 millones de habitantes, de los cuales cerca del 60% pertenecen a los estratos 3, 4 y 5, y alrededor del 55% se encuentran entre los 18 y 50 años, lo que representa un mercado potencial cercano a 1,3 millones de consumidores, justificando el por qué ese mercado puede responder a lo esperado.   Evaluación: También se observa que el análisis de competencia está más orientado a referentes de otras ciudades que a competidores directos del área de influencia inmediata, lo que limita la lectura real del mercado.  Observación:  Actualmente, en el municipio de Copacabana, Antioquia, no se identifican competidores directos que operen bajo el mismo modelo del Laboratorio de Modas Jemima Londoño, es decir, una propuesta que integre simultáneamente investigación social, co-creación, sostenibilidad, trazabilidad y desarrollo de colecciones propias, tampoco en los otros municipios del Área Metropolitana de Medellín, siendo Paréntesis Diseño Sostenible, en Medellín, el más cercano por su modelo de moda lenta, pero no se incluyó en el análisis porque se tomó como referencia la colección Raíces para el caso de las tiendas tradicionales.   Evaluación: En comunicación, la apuesta por marketing digital, página web y presencia en eventos muestra ambición comercial, pero aún no queda del todo claro cómo se traduce ese gasto en acciones específicas, resultados esperados ni conversión en ventas.  Observación:  Teniendo presente la limitación en el espacio para redactar las actividades, se indicó que, para el caso de marketing digital, entre paréntesis, la activación de tres canales: Instagram, Facebook y TikTok, por tal motivo, se entiende que las acciones específicas en este ámbito son la activación de dichos canales. Por otro lado, no es posible incluir los resultados esperados ni conversión en ventas, además, del ya limitado espacio en el formulario, porque no era una solicitud explícita del instrumento. En él se indicaba: “Indica la acción a realizar (ejemplo: página web, tarjetas, pendones, entre otros).   Componente Técnico   Evaluación: En la descripción de producto faltan especificaciones clave para una unidad productiva de confección, como tallas, composición de fibras, acabados, empaque y diferencias concretas entre cada referencia.  Observación:  Para el caso de la línea masculina, se indica: camisa Magola. En tela africana, lino fresco y ligero. Creada en memoria de la abuela Margarita. Se presenta en manga corta y larga. Y, la línea femenina, se indica: Falta Mapalé: En tela africana, representa la libertad del cuerpo, la alegría y la memoria. Se presenta en tamaño largo y mini. Pantalón Tambó: En tela africana, representa el caminar a ritmo de nuestras ancestras. Vestido Zavanna: Sus telas llevan el eco de tambores lejanos y el murmullo de historias que cruzaron océanos, uniendo África y Latinoamérica en un solo latido. Además, en el perfil de Instagram del Laboratorio (Instagram: https://www.instagram.com/jemimalondono?igsh=NmF2bjR4cnY1dmt2), el cual fue suministrado en el formato “Punto 14” Avances del proyecto, se indican las tallas: de la 6 al 24.   Evaluación: En el proceso técnico, aunque se listan actividades por producto, aún falta desarrollar mejor las etapas previas y posteriores a la confección, como recepción y revisión de insumos, patronaje, tizado, almacenamiento, empaque, etiquetado y logística de entrega.  Observación: Esto no es posible de detallar por las limitaciones de las celdas de instrumento para el diligenciamiento del Plan de Negocios.   Evaluación: Hay una brecha importante entre los roles mencionados en el proceso y la estructura real del equipo humano, porque en la operación aparecen funciones de corte, confección, terminados y calidad, pero formalmente el equipo está muy concentrado.  Observación: Esto se debe la limitación de la convocatoria frente al número de empleos permitidos en la solicitud: exclusivamente una persona.  Componente Legal Evaluación: Es importante dejar expresamente integrado el cumplimiento del Reglamento Técnico de Etiquetado de Confecciones, de manera que cada prenda contemple la información obligatoria sobre materiales, composición, instrucciones de cuidado y país de origen.  Observación: Si bien no se incluyó en el punto 14 del formato como avance legal, ya desde en la descripción del proyecto se había señalado que como diferencial, incorpora trazabilidad mediante códigos QR, permitiendo al cliente conocer el origen, materiales e historia de cada prenda.  Componente Financiero  Evaluación  Del lado de costos y gastos, conviene revisar la coherencia temporal, ya que varios rubros se calculan por nueve meses mientras las ventas se leen en lógica anual, lo cual puede subestimar el costo real de operar. Igualmente, algunas inversiones fijas y preoperativas aparecen agrupadas de forma muy general, por lo que falta detallar mejor maquinaria, equipos, materias primas iniciales y adecuaciones.  Observación: Estos rubros calculados a nueve meses obedecen al formato dispuesto para ello. Además, en el cuadro aparecen debidamente descritas: Preoperativas: insumos para el ciclo productivo, adecuaciones técnicas, adquisición y arrendamiento de bienes y pago de salarios </t>
  </si>
  <si>
    <t>ID Proyecto: 117074
Nombre del proyecto: Jemima Londoño: Laboratorio de Modas
Convocatoria: 154 - 1C / Emprendimiento Femenino
Criterio observado: Componentes comercial, técnico, legal, financiero e impacto.
Observación del postulante:
El postulante presenta observaciones orientadas a aclarar y ampliar aspectos comerciales, técnicos, legales y financieros del plan de negocios.
Resumen de la observación del postulante:
Las observaciones aportan aclaraciones y contexto sobre algunos aspectos de la formulación; sin embargo, no evidencian que la evaluación inicial haya omitido información determinante que permitiera mejorar la calificación asignada. En varios casos, las respuestas amplían argumentos o explican limitaciones del formato, pero no corrigen de fondo las debilidades identificadas en competencia local, estrategia de distribución, detalle técnico del producto, proceso operativo, cumplimiento explícito de etiquetado, coherencia financiera e indicadores de impacto, aspectos señalados en el informe de evaluación del proyecto. [117074-Inf...o Femenino | PDF]
Respuesta del evaluador:
Revisadas las observaciones presentadas y contrastadas con el plan de negocios y el informe de evaluación, se reitera que el proyecto cuenta con una propuesta diferenciada y fue conceptuado como viable; no obstante, las aclaraciones allegadas no modifican sustancialmente los hallazgos que sustentaron la calificación inicial. El informe de evaluación ya reconoce fortalezas en identidad de marca, sostenibilidad, trazabilidad, desarrollo de producto y articulación con actores del ecosistema, pero también identifica necesidades de mejora en la precisión del mercado local, la definición de canales de distribución, la descripción técnica de productos, la estructura operativa, la formalización del cumplimiento del Reglamento Técnico de Etiquetado de Confecciones, la consistencia de supuestos financieros y la medición del impacto. [117074-Inf...o Femenino | PDF]
En consecuencia, conforme a los criterios de evaluación aplicables al Fondo Emprender y a la necesidad de valorar la información efectivamente incorporada y soportada en el plan de negocios, las observaciones no aportan elementos nuevos suficientes que desvirtúen el análisis inicial ni que justifiquen modificación del concepto o del puntaje. La respuesta se emite siguiendo la estructura institucional prevista para observaciones, que contempla identificación del proyecto, criterio observado, observación, respuesta del evaluador, concepto y efecto sobre el puntaje o concepto. [PROFORMA D...IONES.docx | Word]
Concepto:
Revisado el plan de negocios, el informe de evaluación y las observaciones presentadas, se encuentra que el concepto emitido inicialmente es acorde con lo evidenciado en la formulación del proyecto. Se ratifica que las observaciones no subsanan de fondo las debilidades señaladas en los componentes evaluados.
Efecto:
Se ratifica el concepto de evaluación y el puntaje asignado al proyecto.</t>
  </si>
  <si>
    <t xml:space="preserve">ASUNTO: Respuesta técnica y revisión de puntaje ASONUTREFEM (ID 117080) Agradecemos el concepto de VIABLE, pero presentamos estas aclaraciones para aumentar nuestro puntaje. Fundamentamos nuestra respuesta en dos puntos transversales: Limitaciones de formato: La brevedad en ciertos puntos se debió exclusivamente a las restricciones de caracteres de la plantilla oficial de Excel del Fondo Emprender. Proporcionalidad: Las observaciones sugeridas corresponden a ajustes de la fase de ejecución y no impactan negativamente la viabilidad técnica del modelo, lo que no justificaría una calificación tan baja. Componente Comercial: B2B y Promesa Premium Observación: El crecimiento vía terceros no debe diluir la exclusividad ni masificar la marca. Respuesta Técnica: Para blindar el valor premium, el plan ya define controles: la sección 1. CLIENTE (Segmento 2. CLIENTE MAYORISTA) limita aliados a nichos especializados (médicos, expertos), evitando el retail masivo. En la sección 1 (Hábitos de Consumo) se garantiza el control del mensaje mediante dossiers clínicos. Además, la sección 4. DESCRIPCIÓN DEL PROYECTO asegura soporte científico para distribuidores. Así, la exclusividad y el posicionamiento de marca ya están protegidos en la estrategia original. Componente Técnico: Dependencia, Trazabilidad y Fórmulas Observación: Riesgos en propiedad de fórmulas, protocolos de recepción y trazabilidad de lotes. Respuesta Técnica: Los riesgos señalados están mitigados y presupuestados en el plan original: Propiedad de Fórmulas: Según las secciones 12 y 7, se destinan $15.150.000 para registros INVIMA. Al asumir el costo, ASONUTREFEM garantiza la titularidad exclusiva de las fórmulas, eliminando la dependencia del laboratorio. Protocolos y AQL: La sección 6 (Paso 7) estipula la verificación y registro en recepción. Este proceso técnico, respaldado por laboratorios con certificación BPM, actúa como control de calidad y muestreo. Trazabilidad: Mediante la inversión en Apps e-commerce/CRM (sección 10), se integrarán los lotes con Shopify para rastrear cada producto hasta el cliente final. Las limitaciones de espacio en el formulario Excel impidieron adjuntar los manuales operativos detallados, pero la estructura técnica y financiera está plenamente asegurada. Componente Legal y Regulatorio: Clasificación Sanitaria y Manejo del Riesgo Observación: Riesgo en la clasificación regulatoria (Alimentos vs. Suplementos) de productos como creatina y NAD+, lo cual alteraría rutas, costos y tiempos. Respuesta Técnica: Este riesgo fue mitigado desde el diseño, aunque la limitación de espacio en el formulario impidió su detalle. La estrategia está liderada por Daniela Reyes Escobar (Química Farmacéutica, Sección 19) y una maquila certificada en BPM. El portafolio se clasifica legalmente como Alimentos para Usos Nutricionales Especiales (Subcategoría 14.3.1) bajo tres pilares: Formulación y Topes Legales: Según el Acta 08 de 2016 del INVIMA, la creatina se permite en alimentos si no supera los 3g diarios. ASONUTREFEM formuló sus porciones estrictamente bajo este límite. Asimismo, el NAD+, resveratrol y magnesio se mantienen dentro del Nivel de Ingesta Máximo Tolerable (UL), garantizando su estatus de alimento de mantenimiento y no terapéutico. Viabilidad Administrativa: Al no ser Suplementos Dietarios (Decreto 3249 de 2006), la ruta regulatoria es la de alimentos. Esto valida los datos de la Sección 7. TRÁMITES LEGALES: tiempos de obtención de 20 días y un presupuesto de $13.000.000 para notificaciones sanitarias, asegurando el time-to-market proyectado. Etiquetado y Publicidad: En coherencia con el público de la Sección 1. CLIENTE, las etiquetas evitan promesas curativas. Se emplean declaraciones de valor nutricional avaladas por la FDA y EFSA, omitiendo cualquier mención terapéutica que obligue a la recategorización como suplemento. Esta estructura técnica blindada garantiza que el proyecto es viable, está correctamente costeado y no enfrentará retrasos regulatorios. Componente Legal y Comercial: Habeas Data y Automatización Observación: Riesgo legal por manejo de 10.000 leads y automatizaciones masivas. Respuesta Técnica: El cumplimiento de Habeas Data es un proceso estructural ya presupuestado. Según la sección 8 (CANALES), operamos con Shopify, garantizando encriptación global y recolección de datos mediante opt-in explícito de políticas y términos. Para evitar el spam, la sección 10 (COSTOS) financia licencias de Klaviyo y Lucid Bot, herramientas que aseguran segmentación y opt-out voluntario. Finalmente, la sostenibilidad jurídica se respalda con una provisión de $350.000 para devoluciones (sección 10), integrando el control documental y financiero en la operación digital. Componente Financiero: Flujo de Caja, Nómina y ROAS Observación: Presión por nómina temprana, alto gasto en pauta y riesgos en márgenes. Respuesta Técnica: Los escenarios de riesgo ya fueron mitigados y provisionados en el plan original: Nómina Escalonada: Según la sección 11 (EQUIPO DE TRABAJO), la contratación es progresiva; solo roles clave inician en el mes uno, mientras que soporte se activa por 5 meses. El costo lineal en el Excel es un prorrateo para control presupuestal. Liquidez B2B: La sección 1 (Segmento Mayorista) garantiza flujo de caja inmediato mediante ventas por volumen a médicos y distribuidores, reduciendo la dependencia del canal directo. Rentabilidad (LTV): La pauta ($126M) se justifica por la alta recompra natural de suplementos (8-11 ciclos anuales). El alto valor de vida del cliente (LTV) absorbe el costo de adquisición inicial. Márgenes Protegidos: En la sección 10 (COSTOS), ya se descuentan fletes ($18.300) y pasarelas ($9.600), además de una provisión mensual de $350.000 para devoluciones, blindando el margen de contribución. Componente de Impacto: Métricas Económicas, Sociales y Ambientales Observación: Necesidad de concretar promesas generales en indicadores medibles y reglas de gobernanza. Respuesta Técnica: Las precisiones cuantitativas, omitidas en la sección 16 por limitaciones de espacio, están plenamente sustentadas en el plan: Económico: El valor agregado se retiene en Colombia mediante manufactura especializada. La sección 11 proyecta la generación de 30 empleos indirectos en la región (maquila y logística). Social: La sección 19 establece la meta concreta de garantizar ingresos recurrentes a más de 20 familias de dropshippers y proveedores locales durante el primer año. Ambiental: Según la sección 17, se comercializarán 4.392 unidades en envases PET 100% reciclables. Además, la operación es 100% digital, eliminando el uso de papel en facturación y dossiers médicos. Asociatividad: La sección 19 ya define un sistema de toma de decisiones: mayoría simple (50%+1) para lo operativo y calificada (2/3) para lo estratégico, priorizando la escalabilidad sostenible del negocio.   </t>
  </si>
  <si>
    <t xml:space="preserve">ID Proyecto: 117080
Nombre del proyecto: ASONUTREFEM
Convocatoria: 154 - 1C / Emprendimiento Femenino
Criterio observado:
Componente comercial, componente técnico, componente legal, componente financiero y componente de impacto. El informe de evaluación registra para el proyecto ASONUTREFEM un puntaje de 75,18 y concepto VIABLE. 
Observación del postulante:
El postulante presenta observaciones frente a la valoración realizada sobre el canal mayorista, la propiedad de la fórmula y el uso de herramientas digitales, la clasificación sanitaria, el tratamiento de datos personales, la estructura de nómina proyectada y las cifras de impacto aportadas con posterioridad.
Resumen de la observación del postulante:
La observación busca controvertir las alertas formuladas en la evaluación, argumentando que el proyecto contempla canales, herramientas, trámites y cifras que, a juicio del postulante, deberían ser suficientes para sustentar la viabilidad de la formulación. No obstante, se precisa que la evaluación se realiza exclusivamente sobre la información documentada en el plan de negocios al momento de la postulación; por tanto, las intenciones, aclaraciones posteriores o limitaciones de espacio no sustituyen la información que debía estar explícitamente incorporada en el documento evaluado.
Respuesta del evaluador:
Revisada la observación, se ratifica que la evaluación se efectuó con base en lo documentado en el plan de negocios al momento de la postulación, conforme a la metodología de evaluación aplicable y a los criterios de suficiencia, coherencia, trazabilidad y verificabilidad exigibles en el marco del Fondo Emprender. En ese sentido, las aclaraciones posteriores no modifican el análisis realizado sobre el contenido efectivamente presentado.
En el componente comercial, el informe reconoce que ASONUTREFEM cuenta con una segmentación clara, una propuesta de valor diferenciada y una estrategia multicanal alineada con un negocio digital de suplementación femenina. También se identificó como oportunidad el canal mayorista compuesto por médicos integrativos, nutricionistas, health coaches, tiendas especializadas, revendedores y dropshippers. Sin embargo, se mantiene la observación porque dicho canal exige control fino del mensaje, del precio, del material comercial y de la experiencia de marca, con el fin de evitar que la promesa de valor premium se diluya en una percepción de producto masificado. La sola selección de médicos o distribuidores no garantiza que terceros conserven el posicionamiento, los precios o la experiencia esperada; por ello, el plan debía dejar explícitas políticas comerciales, acuerdos de nivel de servicio, lineamientos de marca o mecanismos de control para el canal B2B. 
En el componente técnico, el informe reconoce que el proyecto plantea una estructura basada en diseño de producto, maquila certificada, control de inventario, fulfillment y experiencia de cliente. También señala que trabaja con laboratorios maquiladores con Buenas Prácticas de Manufactura, lo cual aporta respaldo técnico al modelo. No obstante, se mantiene la observación porque asumir el coste de trámites ante INVIMA o trabajar con un laboratorio maquilador no implica automáticamente que la propiedad técnica, intelectual o industrial de las fórmulas sea de ASONUTREFEM. El informe advirtió que este punto debía quedar completamente definido antes del arranque, pues puede convertirse en un riesgo crítico si el proveedor restringe la producción o condiciona la continuidad del portafolio. De igual manera, mencionar el uso de Shopify u otra herramienta digital no sustituye el diseño detallado del proceso operativo, especialmente en inventario, CRM, ecommerce, trazabilidad logística y posventa, aspectos que el informe recomendó integrar con mayor fuerza. 
Frente al componente legal, se mantiene la observación sobre la clasificación sanitaria, dado que el propio informe identificó una ambigüedad entre “alimento funcional” y “suplemento dietario” para productos como creatina, NAD+, resveratrol y bisglicinato de magnesio. Esta diferencia es relevante porque puede cambiar la ruta regulatoria, las exigencias documentales, la publicidad permitida, el etiquetado y el tiempo real de puesta en mercado. La justificación de que esta información no fue incluida por límite de espacio no resulta procedente dentro del análisis, dado que la evaluación se basa en lo efectivamente documentado. En cuanto a habeas data, contratar un software con encriptación no exime al emprendimiento de sus obligaciones legales; el informe señaló que el uso intensivo de bases de datos, automatizaciones, campañas por WhatsApp y agentes de inteligencia artificial exige pleno cumplimiento de la Ley de Protección de Datos Personales, más aún cuando el proyecto refiere una base de más de 10.000 leads. 
En el componente financiero, se ratifica la observación porque la evaluación audita el modelo presentado. El informe reconoce que el componente financiero tiene una estructura global bien armada, con costes variables desglosados en maquila, picking and packing, empaque secundario, flete y comisión de pasarelas, así como costes fijos asociados al modelo ecommerce. Sin embargo, también advierte que el proyecto apuesta por una nómina importante desde los primeros meses, lo cual aumenta la presión sobre el flujo de caja inicial. Por tanto, si el archivo financiero proyecta un gasto de nómina plano desde el mes uno, ese supuesto incide directamente en el flujo de caja y en el punto de equilibrio evaluado, sin que sea posible reemplazarlo por una intención posterior de escalonamiento no incorporada de forma expresa en el modelo. 
Respecto del componente de impacto, se mantiene la observación en la medida en que las cifras aportadas con posterioridad no hacen parte del plan evaluado al momento de la postulación. El informe reconoce que el impacto del proyecto está bien construido, con énfasis en empleo femenino, educación en autocuidado, digitalización comercial, encadenamientos regionales y una propuesta asociativa con enfoque social. No obstante, también indicó que las promesas de impacto debían aterrizarse con cifras medibles, especialmente en metas sociales, ambientales y económicas, tales como mujeres capacitadas o vinculadas como dropshippers, programa de devolución de envases, eco-logística, empaques reutilizables o indicadores de reducción de residuos en ecommerce. En consecuencia, las cifras allegadas después no subsanan la ausencia de desarrollo suficiente en el documento originalmente evaluado. 
Conforme a la metodología de evaluación, los Términos de Referencia y la normatividad vigente del Fondo Emprender, incluidos los acuerdos aplicables sobre topes, rubros financiables, destinación de recursos y estructuración de planes de negocio, la valoración debe realizarse sobre información completa, verificable y contenida en el plan presentado. En este caso, las observaciones del postulante no desvirtúan los hallazgos iniciales ni aportan elementos documentados en la formulación original que conduzcan a modificar el resultado.
Concepto:
Revisado el plan de negocios, la observación presentada y el informe de evaluación, se encuentra que el concepto emitido es acorde con lo evidenciado inicialmente. El proyecto ASONUTREFEM mantiene condiciones favorables de viabilidad, pero persisten oportunidades de mejora en el control del canal mayorista, la propiedad y trazabilidad técnica de las fórmulas, la clasificación regulatoria ante INVIMA, la gestión de datos personales, la gradualidad del gasto de nómina y la medición verificable del impacto. El informe concluye que el proyecto obtuvo una calificación final de 75,18 y concepto VIABLE. 
Efecto:
Se ratifica el puntaje y el concepto asignado. El proyecto conserva puntaje de 75,18 y concepto de evaluación VIABLE.
</t>
  </si>
  <si>
    <t xml:space="preserve">Una vez verificado el informe preliminar de evaluación de la convocatoria 154 emprendimiento femenino, pudimos evidenciar que nuestro plan de negocios no fue evaluado y no se registraron los motivos en las observaciones. Verificando los ITEMS establecido en  los términos de referencia numeral 5.1 cumple con los documentos de acreditación, numeral 7.1.1 - Nota 3 Monto Cumple; No Autoempleos Cumple; Otros Residimos en Puerto Carreño, Mujeres Campesinas, mayores de edad; Modelo financiero acorde complementamos con otros indicadores especificados en el plan de manejo del aprisco; Rubros financiables y no financiables los recursos solicitados tienen características financiables. Ahora bien, teniendo presente que el formulario del proyecto solo permite colocar un código CIIU se registro como actividad principal el 0143 cría de ovejas y cabras, el proyecto se encuentra estructurado de comienzo a fin de la cadena productiva: 1. Al presentarse el proyecto la primera vez recomendaron fortalecer las estrategias de comercialización con distribuidores, el puerto Carreño no existe una planta de tratamiento láctea lo que nos obligo a reformular y entregar un producto en etapa final y no crudo, tanto por cumplimiento sanitario como por mercado, no se puede producir y vender leche cruda al consumidor, y menos tener una planta sin leche que procesar, se denomina complementariedad. 2. El formulario no permite registrar otro código CIIU, cosa que si permite y se debe realizar al momento de expedir el Registro Único Tributario RUT, actividad secundaria y otras actividades. Teniendo presente lo descrito solicitamos como grupo asociativo. Se nos indique cuales fueron los motivos para la NO EVALUACIÓN del proyecto y se reconsidere en la evaluación final. </t>
  </si>
  <si>
    <t>NOMBRE DEL PROYECTO:  ASOCIACION DE MUJERES CAMPESINAS UNIDAS POR EL PROGRESO
ID Proyecto: 117163
Convocatoria: 154 - 1C / Emprendimiento Femenino CREAR
Señor(es) postulante(s): 
Cordial saludo,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archivo Excel, denominado “Necesidades y requerimientos”, específicamente en el subtítulo “Gastos antes de iniciar (Preoperativos)”, en el cual se registró como rubro financiable el concepto “Permisos, licencias y registros” por un valor de “$830.000”.
Al verificar el detalle de dicho valor con la información consignada en el punto 7 del proyecto, correspondiente a trámites legales, permisos y licencias requeridos para la ejecución de la iniciativa, se evidenció que dentro de los conceptos relacionados se encuentra expresamente el “Registro Mercantil de la Cámara de Comercio (Decreto 410 de 1971)”, junto con otros trámites tributarios y de facturación electrónica ante la DIAN.
Asimismo, la sumatoria de los valores asignados en el punto 7 para dichos trámites legales corresponde exactamente al valor de “$830.000” incluido en los gastos preoperativos como rubro financiable, lo que permite concluir que el proyecto sí contempló dentro de la solicitud de financiación el pago de la matrícula mercantil o registro empresarial ante la Cámara de Comercio, pese a tratarse de un concepto expresamente no financiable conforme a la reglamentación aplicable.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Respetados evaluadores,  De manera atenta me permito presentar observación frente al informe de evaluación emitido para el proyecto VAHIARA GLOBAL FISH, identificado con ID 117164, correspondiente a la convocatoria 154 – 1C Emprendimiento Femenino, el cual fue conceptuado como VIABLE con una calificación de 84,76 puntos.  Inicialmente expreso mi agradecimiento por la valoración realizada y por reconocer la viabilidad técnica, comercial, legal y financiera de la iniciativa. No obstante, solicito respetuosamente la revisión técnica del puntaje asignado, considerando que algunos aspectos señalados como oportunidades de mejora sí se encuentran desarrollados dentro del plan de negocio presentado, razón por la cual podrían haber sido subvalorados en la calificación final.  1. Componente Comercial El proyecto incorpora de manera detallada la identificación del mercado objetivo, perfil del cliente, zonas de comercialización estratégicas como Bogotá, Medellín, Ibagué, Pereira, Manizales, Armenia y La Dorada, hábitos de compra, frecuencia de abastecimiento, volúmenes requeridos, canales de distribución y proyección de ventas a cinco años, lo cual evidencia una estructuración comercial sólida y coherente con la realidad del sector.  2. Componente Técnico Dentro de la formulación se describió de manera clara el proceso productivo mediante sistema biofloc, incluyendo preparación de tanques, parámetros de calidad del agua, siembra de alevinos, alimentación, monitoreo, engorde, cosecha, procesamiento, cadena de frío, almacenamiento y capacidad instalada por cada línea de producto, demostrando viabilidad operativa y capacidad de ejecución.  3. Componente Legal El proyecto relaciona los trámites y requisitos normativos necesarios para su operación formal, incluyendo ICA, INVIMA para productos transformados, Cámara de Comercio, uso de suelo y permisos ambientales, además de evidenciar avances previos en varias gestiones necesarias para la puesta en marcha.  4. Componente Financiero La propuesta contiene proyección financiera a cinco años, estructura de costos y gastos, punto de equilibrio, generación de empleo y una TIR del 26%, indicador que refleja rentabilidad, sostenibilidad y adecuada relación entre inversión y retorno esperado.  5. Componente Impacto Se plantean impactos económicos, sociales, ambientales y tecnológicos, entre ellos generación de empleo directo e indirecto, fortalecimiento de la oferta regional de proteína de calidad, uso eficiente del recurso hídrico mediante sistema biofloc e innovación en presentaciones con valor agregado.  6. Proceso de reformulación del proyecto Adicionalmente, es importante manifestar que esta iniciativa corresponde a una reformulación del proyecto presentado en convocatoria anterior durante el año 2025, versión en la cual se recibieron observaciones por parte de los evaluadores.  Para esta nueva postulación se tuvieron en cuenta dichas recomendaciones, realizando ajustes y fortalecimientos en los componentes comerciales, técnicos, financieros, operativos y estratégicos del plan de negocio. En ese sentido, la presente propuesta corresponde a una versión mejorada, ajustada y técnicamente fortalecida, producto de un ejercicio serio de retroalimentación y mejora continua.  Por lo anterior, respetuosamente solicito que en la revisión técnica también se valore el esfuerzo de reformulación realizado, así como la incorporación efectiva de observaciones emitidas en procesos anteriores.  En virtud de lo expuesto, solicito comedidamente revisar nuevamente la ponderación otorgada al proyecto, teniendo en cuenta que varios de los aspectos señalados en el informe sí fueron incorporados en la formulación presentada.  Agradezco su atención y quedo atenta al resultado de la revisión.</t>
  </si>
  <si>
    <t xml:space="preserve">ID Proyecto: 117164
Nombre del proyecto: VAHIARA GLOBAL FISH
Convocatoria: 154 – 1C Emprendimiento Femenino
Criterio observado:
Revisión integral de la ponderación asignada a los componentes comercial, técnico, legal, financiero, impacto y proceso de reformulación del plan de negocio.
Observación del postulante:
La postulante solicita la revisión técnica del puntaje asignado al proyecto, conceptuado como VIABLE con calificación de 84,76 puntos, argumentando que varios aspectos señalados como oportunidades de mejora sí se encuentran desarrollados en el plan de negocio. Señala que el proyecto incorpora información sobre mercado objetivo, zonas de comercialización, sistema productivo biofloc, trámites legales, proyección financiera a cinco años, TIR del 26 %, impactos económicos, sociales, ambientales y tecnológicos, así como ajustes derivados de observaciones recibidas en una convocatoria anterior.
Resumen de la observación del postulante:
La observación plantea que el proyecto cuenta con elementos suficientes en los componentes comercial, técnico, legal, financiero e impacto, y que, al tratarse de una reformulación de una propuesta anterior, se incorporaron recomendaciones emitidas previamente por los evaluadores. En consecuencia, solicita revisar nuevamente la ponderación otorgada, al considerar que algunos aspectos pudieron haber sido subvalorados.
Respuesta del evaluador:
Señor(a) postulante:
Cordial saludo.
Una vez revisada la observación presentada frente al informe de evaluación del proyecto VAHIARA GLOBAL FISH, ID 117164, se reconoce la disposición de la emprendedora para fortalecer la iniciativa, así como el esfuerzo realizado en la reformulación del plan de negocio y la incorporación de ajustes derivados de procesos anteriores.
No obstante, es importante precisar que la evaluación del plan de negocio se realiza con base en la información efectivamente registrada, estructurada y soportada dentro de la formulación presentada en la convocatoria vigente, atendiendo los criterios técnicos, comerciales, legales, financieros y de impacto definidos por Fondo Emprender. En ese sentido, el reconocimiento de la viabilidad del proyecto evidencia que la iniciativa cuenta con condiciones favorables para su desarrollo; sin embargo, las recomendaciones formuladas en el informe de evaluación corresponden a aspectos que requieren fortalecimiento, precisión o mayor soporte para reducir riesgos de ejecución y mejorar la sostenibilidad del modelo empresarial.
Respecto al componente comercial, aunque el proyecto identifica mercado objetivo, zonas de comercialización, hábitos de compra, canales y proyecciones de ventas, las recomendaciones buscan fortalecer la validación de mercado, la sustentación de la demanda, la estrategia de penetración y la articulación entre los volúmenes proyectados y la capacidad real de comercialización. La existencia de información comercial general no implica necesariamente que esta alcance el nivel de profundidad, soporte y consistencia requerido para una mayor ponderación.
En cuanto al componente técnico, se reconoce que el plan describe el proceso productivo mediante sistema biofloc, incluyendo actividades asociadas a preparación de tanques, calidad del agua, siembra, alimentación, monitoreo, engorde, cosecha, procesamiento, cadena de frío y almacenamiento. Sin embargo, las recomendaciones de evaluación se orientan a fortalecer la trazabilidad operativa, los controles técnicos, los indicadores de productividad, la gestión de riesgos sanitarios y productivos, así como la articulación entre capacidad instalada, cronograma, recursos solicitados y metas de producción.
Frente al componente legal, si bien se relacionan trámites como ICA, INVIMA, Cámara de Comercio, uso de suelo y permisos ambientales, la evaluación puede requerir mayor precisión en la hoja de ruta normativa, responsables, tiempos, costos, estado de avance y aplicabilidad de cada trámite según la naturaleza de los productos frescos o transformados. La mención de requisitos legales constituye un avance, pero no sustituye la necesidad de una planificación normativa detallada para la puesta en marcha y operación formal.
En relación con el componente financiero, se evidencia que el proyecto presenta proyecciones a cinco años, estructura de costos y gastos, punto de equilibrio, generación de empleo y una TIR positiva. No obstante, la rentabilidad proyectada debe analizarse de manera integral frente a supuestos de ventas, costos, capacidad instalada, rotación de inventarios, riesgos de producción acuícola, demanda efectiva y sostenibilidad de la operación. Por tanto, las recomendaciones financieras no desconocen la viabilidad del proyecto, sino que buscan fortalecer la consistencia, gradualidad y sensibilidad de las proyecciones.
En el componente de impacto, se reconocen los impactos económicos, sociales, ambientales y tecnológicos planteados por la iniciativa. Sin embargo, para efectos de evaluación, estos impactos deben estar acompañados de metas verificables, indicadores, mecanismos de seguimiento y relación directa con la ejecución del plan de negocio. Por ello, las recomendaciones emitidas se mantienen como oportunidades de mejora necesarias para robustecer la medición y sostenibilidad de los resultados esperados.
Finalmente, frente al proceso de reformulación, se valora que la postulante haya considerado observaciones de procesos anteriores. No obstante, la calificación de la convocatoria vigente corresponde al análisis técnico del documento presentado en esta postulación y no únicamente al esfuerzo de mejora frente a versiones previas. La reformulación es positiva y demuestra compromiso, pero no implica por sí sola un ajuste automático del puntaje si persisten aspectos susceptibles de fortalecimiento dentro de la formulación evaluada.
Por lo anterior, revisada la observación y contrastados los argumentos expuestos por la postulante con los criterios de evaluación aplicables, se concluye que las recomendaciones formuladas en el informe no contradicen el concepto de viabilidad, sino que complementan la evaluación al identificar elementos que deben ser fortalecidos durante la ejecución y consolidación del proyecto. En consecuencia, no se evidencian elementos suficientes que justifiquen modificar la calificación asignada.
Concepto:
Revisada la observación presentada, se ratifica el concepto de VIABLE otorgado al proyecto VAHIARA GLOBAL FISH, ID 117164, así como la calificación de 84,76 puntos, dado que los argumentos expuestos por la postulante no desvirtúan las recomendaciones técnicas realizadas en el informe de evaluación. Estas recomendaciones corresponden a oportunidades de mejora orientadas a fortalecer la ejecución, sostenibilidad, trazabilidad y gestión integral del plan de negocio.
Efecto:
Se ratifica el concepto y el puntaje asignado. No se modifica la calificación final del proyecto.
</t>
  </si>
  <si>
    <t>Por favor reconsiderar mi calificación. Gracias.</t>
  </si>
  <si>
    <t>Cordial saludo, 
NOMBRE DEL PROYECTO:  VIVERO SOMOS TIERRA
ID Proyecto: 117244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Registro cámara de comercio por valor de $100.000”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Respetados evaluadores:  Cordial Saludo.  En atención a las observaciones realizadas por el evaluador en el Informe preliminar de Evaluación, presentamos la respuesta a la evaluación técnica y demás componentes del plan de negocios. Estos ajustes demuestran que los recursos solicitados por $72.876.000 son fundamentales para consolidar una empresa, que ya cuenta con más de diez años de trayectoria, cuya formalización desde el año 2018, garantiza una sólida base operativa. 1.La empresa cuenta con una base comercial consolidada, soportada en más de diez años de experiencia, formalización como S.A.S. desde 2018, ventas mensuales cercanas a $33.100.000 y relaciones estables con importantes clientes institucionales, como Servinariño, Sindicato del Hospital San Pedro y Universidad de Nariño. Necesidad de los recursos: Los recursos solicitados permitirán fortalecer e implementar una Nueva estrategia de comercialización, pasando de una operación basada principalmente en voz a voz y venta directa, a una estrategia de mercadeo estructurada, y de comunicación que aproveche el potencial de los clientes institucionales ya conquistados para ganar otros clientes potenciales y que nos permita un crecimiento sostenido del 20% al 30% en ingresos. 2.Se cuenta con un proceso productivo conocido y probado, con producción mensual entre 8.000 y 10.000 unidades de pan y entre 800 y 1.200 unidades de pastelería, y muchas veces se amplían los pedidos a más de 5000 unidades de pan mensuales extras, que no alcanzamos o nos demoramos en hornear; por ello, es fundamental la adquisición de un Nuevo horno industrial, para producir estas unidades de pan o productos de pastelería; ese horna es el elemento central del proyecto de fortalecimiento. Necesidad de los recursos: Actualmente existe una brecha entre la capacidad productiva instalada y la eficiencia operativa. La inversión en el horno industrial y los demás equipos es imprescindible para aumentar la productividad, reducir tiempos de producción, mejorar la calidad y articular de manera eficiente la capacidad instalada con la demanda actual y proyectada. Sin estos recursos, la empresa no podrá consolidar su crecimiento ni optimizar su operación. 3.La empresa está formalizada como S.A.S. desde 2018 y ha avanzado en el cumplimiento de la normatividad del sector alimentos, especialmente en la averiguación del proceso de obtención del Registro INVIMA. Necesidad de los recursos: El Registro INVIMA es clave para ampliar y consolidar los mercados institucionales ya atendidos, y los nuevos, como supermercados, licitar en convocatorias del PAE, o de suministros de alimentación en entidades públicas o privadas. Los recursos solicitados permitirán culminar este proceso y cumplir plenamente con los requisitos regulatorios y normas sanitarias necesarios para crecer de forma segura y sostenible en el sector de alimentos. 4.Se presenta una estructura financiera organizada con una inversión total de $72.876.000 orientada a adquisición de nuevos equipos, insumos, adecuaciones locativas y pagos del personal. Necesidad de los recursos: Esta inversión es esencial para cerrar las brechas identificadas. Los recursos permitirán: •Justificar técnicamente cada rubro con su impacto directo en producción y ventas. •Mejorar la eficiencia operativa y capacidad instalada. •Lograr coherencia entre capacidad productiva, equipo de trabajo y costos laborales. •Generar la trazabilidad necesaria entre la inversión y los resultados esperados. Sin esta inversión, la empresa no podrá pasar de su actual nivel de operación a una estructura consolidada y más competitiva. 5.La empresa cuenta con más de tres años de antigüedad y relaciones comerciales sostenidas que demuestran estabilidad operativa. Necesidad de los recursos: Los recursos del Fondo Emprender son necesarios para materializar un crecimiento real y medible. Con ellos se podrán establecer indicadores base claros (partiendo de las ventas actuales de $33.100.000 mensuales y la producción reportada) y alcanzar las metas de incremento del 20% al 30% en ingresos, generación de empleo y sostenibilidad del negocio a largo plazo. Y una TIR del 21% que confirman su viabilidad Por todo lo anterior, la Panadería y Pastelería Legatiur SAS, una empresa familiar con trayectoria probada, clientes institucionales consolidados, formalización legal y generación de ingresos recurrentes; les solicita a Uds. reconsiderar el puntaje de 68,66%, ya que consideramos que nos merecemos una oportunidad para consolidar la empresa, superar las debilidades metodológicas identificadas y pasar a una etapa de mayor eficiencia, productividad, competitividad y sostenibilidad; por lo cual requerimos nos aprueben el total de los recursos solicitados. Esta inversión no solo permitirá adquirir el horno industrial y fortalecer la operación, sino que garantizará el crecimiento sostenido, la formalización plena (INVIMA), el impacto económico, ambiental y social esperado, en el municipio de Pasto. Quedamos atentos a cualquier observación adicional y agradecemos la oportunidad de fortalecer este proyecto viable y con alto potencial. Atentamente, Sonia Urbano y Familia Emprendedores Legatiur Panadería y Pastelería</t>
  </si>
  <si>
    <t>Revisada la observación presentada, se precisa que la evaluación del plan de negocios se realizó con base en la información registrada y visible en el formulario oficial del Fondo Emprender, conforme a los criterios metodológicos y normativos vigentes.
En el componente comercial, se reconoció positivamente la trayectoria de la empresa, la existencia de clientes institucionales consolidados y la experiencia operativa acumulada durante más de diez años. Las observaciones formuladas se orientaron a fortalecer la estructuración de la estrategia comercial y de mercadeo proyectada, particularmente en la trazabilidad entre inversión, expansión de mercado y crecimiento esperado de ingresos.
Respecto al componente técnico‑operativo, se valoró favorablemente la identificación del horno industrial como elemento central para cerrar brechas de capacidad instalada y responder a la demanda actual. Asimismo, se reconoció la coherencia entre la necesidad de modernización operativa y el crecimiento proyectado de la empresa. No obstante, la evaluación consideró pertinente fortalecer la precisión metodológica relacionada con capacidad productiva, tiempos operativos y articulación entre equipos, producción y proyecciones de crecimiento.
En el componente legal, se reconoció la formalización de la empresa desde 2018 y el avance en la identificación de requisitos regulatorios del sector alimentos, incluyendo el proceso asociado al Registro INVIMA. Las observaciones realizadas estuvieron orientadas a fortalecer la estructuración documental y la trazabilidad normativa requerida para la consolidación de nuevos mercados institucionales.
En el componente financiero, se valoró positivamente la organización de la inversión proyectada, la relación entre recursos solicitados y fortalecimiento operativo, así como la existencia de indicadores favorables, incluyendo una TIR del 21 %. Las recomendaciones formuladas se orientaron a fortalecer la trazabilidad entre inversión, crecimiento proyectado, generación de empleo y sostenibilidad financiera de largo plazo.
Finalmente, en el componente de impacto, se reconoció la trayectoria empresarial, la estabilidad operativa y el potencial de crecimiento económico y generación de empleo en el municipio de Pasto, aspectos que contribuyeron al concepto favorable de viabilidad emitido para el proyecto.</t>
  </si>
  <si>
    <t>Convocatoria: 154 - 1C / Emprendimiento Femenino  ID del Proyecto: 117899  Nombre del Proyecto: CruzO Productos Integrales Premium  Sector: Industrias manufactureras  Departamento / Municipio: Meta – Restrepo  Puntaje obtenido: 47,4  Concepto de evaluación: NO VIABLE  Respuesta a observaciones del evaluador  COMPOTENTE COMERCIAL: Respetuosamente solicito revisar nuevamente el componente comercial del Plan de negocio, donde en el Numeral 1 se describe: “…actualmente contamos con una base de datos de clientes fidelizados que realizan recompra esta base de clientes llega a 289 de los cuales son familias entre 4 a 5 integrantes, colegios, cafeterías, gimnasios, tiendas naturistas que nos compran una vez  por semana, y otros dos veces al mes, estos clientes han permitido que nuestra tradición de panadería artesanal permanezca con el pasar de los tiempos nuestra pasión y entrega incansable por satisfacer a nuestros clientes  permiten la continuidad vigente a 2026 y nos proyectamos a crecer y expandirnos por todo en departamento, a otras tiendas naturistas y Gimnasios de la ciudad de Villavicencio principalmente los ubicados en centros comerciales, quienes actuarían como puntos de venta, además de aquellos ubicados en puntos estratégicos de la ciudad, definidos principalmente por el transito o flujo de consumidor target o final.” … “Por otra parte, establece que los supermercados e hipermercados son los principales canales de distribución, controlando el 40% del mercado debido a la variedad y disponibilidad”. La población de Restrepo es de aproximadamente 19.000 habitantes con 5000 visitantes al mes y la población de Villavicencio alrededor de 550.000 habitantes enfocados en los estratos 3, 4 y 5 que frecuentan gimnasios y tiendas fit; teniendo en cuenta que el consumo de snacks saludables es de 500gr mensuales dentro de las personas interesadas, esperamos capturar un mercado del 1 por ciento de la población de Restrepo y del 0,2 de Villavicencio, para el primer año del proyecto. También pido revisar el No 9 proyección de ventas donde se fortalece el tamaño de mercado de consumo como es el cliente final consumidor: …“Para proyectar las unidades a vender se asignaron participaciones a cada línea de producto así: 1) Granola artesanal Tipo Premium X 500gr: 50%; 2) Galletas con semilla Integrales X 60gr: 20%; 3) Pan Integral X 500gr: 30%. Esto lo definimos en base a datos históricos de la unidad productiva. Entonces para la proyección del crecimiento de ventas año tras año partimos del cálculo de la capacidad instalada, que se mantiene en 6 unidades unidades/hora y en promedio 48 unidades/día para todo el horizonte de proyección… Para el primer año establecimos un porcentaje de utilización de la capacidad instalada del 23%, con lo que se obtiene un promedio de venta mensual de 1217 unidades, número que es acorde al porcentaje del mercado objetivo que se espera atender según la segmentación. De ahí en adelante, el porcentaje de utilización de la capacidad instalada asciende a 36% para el año 2; 54% para el año 3; 63% para el año 4; y, 74% para el año 5. En teoría, pasando de producir 8 unidades/hora en el año 1 a producir 14 unidades/hora en el año 2. Por lo anterior, respetuosamente solicito reconsiderar la observación realizada, teniendo en cuenta que el componente comercial sí fue contemplado y desarrollado dentro del plan de negocio presentado.  COMPONENTE TECNICO: La proyección de ventas en el numeral 9 del plan de negocio, nos muestra, que sí existe una coherencia entre la capacidad instalada, los volúmenes proyectados y los recursos disponibles.  Además, elaborar diferentes líneas de productos con la misma estructura operativa, si es posible porque son productos de una misma categoría como lo es la panadería integral, que requieren mezcla de ingredientes, horneado y los tiempos y requerimientos estándares de calidad específicos, son considerados en el numeral 6 del plan de negocio, donde se muestra además cada actividad a realizar y los equipos requeridos.   Señor evaluador usted indica que para este componente no existe coherencia entre la capacidad instalada, los volúmenes proyectados y los recursos disponibles. En tal sentido en el ITEM 6 PROCESO TECNICO y en el ITEM 9 PROYECCION DE VENTAS del plan de negocio en las respectivas tablas se describe la información para cada uno de los 3  productos a manejar, los equipos o maquinaria destinada para tal fin (teniendo en cuenta que en su mayoría se tratan de equipos multifuncionales) y desagregando quien y como se realizará dicha actividad, con un incremento sostenido anual acorde a las proyecciones del IPC del 8.4% promedio anual; es igualmente importante considerar que a diferencia de los productos industrializados, los de tipo artesanal como los que planteamos mediante esta iniciativa, requieren de mayores tiempos en su elaboración dado que no se pueden producir en masa si se desea conservar la calidad de los insumos utilizados y el potencial nutritivo que se  desea ofrecer al cliente como garantía diferencial.   Lo anterior nos muestra, que sí existe una coherencia entre los aspectos anteriormente mencionados. El vehículo se requiere, dado que vamos a incrementar la producción y necesitamos manejar mayor volumen y mayores distancias para entregar los productos. Debemos tener en cuenta que el vehículo incluido se convierte en una herramienta clave en el proceso de expansión de la marca CruzO Productos Integrales Premium, dado que permite atender mayor demanda en municipios aledaños a nuestro centro de operación contando principalmente con la ciudad capital Villavicencio, además de 3 municipios con cerca de 40.000 habitantes y 2 con cerca de 20.000 habitantes, VER ITEM N°1 del Plan de negocio; ¿QUIEN ES EL CLIENTE DE SU INICIATIVA?, por otra parte, se trata de un vehículo de trabajo acondicionado según la normatividad legal vigente Resolución 2505 de 2004 (condiciones técnicas/sanitarias de carga) y la Resolución 2674 de 2013 (buenas prácticas sanitarias) del Ministerio de Salud, lo anterior permitirá optimizar tiempos de entrega, costos de transporte, inocuidad y calidad del producto, y a su vez permite ser una pieza publicitaria rodante.  Las adecuaciones de infraestructura no se encuentran debidamente justificadas pues en el formato no hay el espacio para ese tipo de descripciones ni se muestra como relevante colocar el lugar preciso donde se lleva a cabo la actividad productiva.  COMPONENTE LEGAL: Para el caso del trámite de la Notificación Sanitaria INVIMA que efectivamente es relevante al momento de realizar una comercialización formal, en el Plan de negocio de CruzO Productos Integrales Premium, este trámite está   contemplado como se evidencia en el ITEM N°7 , sin embargo destacamos que en 2026, los microempresarios en Colombia podrán obtener el Registro o Notificación Sanitaria totalmente gratis para alimentos y bebidas, gracias a la extensión de la Ley de Emprendimiento (Ley 2069 de 2020). Este beneficio aplica para expedición, renovación y modificación, ahorrando costos significativos en la formalización; hecho por el cual no fue debidamente costeado en el ITEM N°7.  Por otra parte, aclaramos que este trámite se puede adelantar totalmente de forma digital a través de la plataforma invimágil del INVIMA y su emisión es automática o de un par de días máximo para alimentos de riesgo bajo como nuestro caso Granola, panadería y sus derivados; sin embargo, en el respectivo ITEM se colocan 60 días considerando algún tipo de visita por parte de la entidad y algún tipo de adecuación que hubiese que realizar. También debemos mencionar, que fue necesario investigar a fondo la normatividad, requisitos y trámites requeridos para poder desarrollar nuestro Plan de negocio, además, uno de los objetivos primordiales al acudir a programas como Fondo Emprender es impulsar aquellas iniciativas de emprendimiento con alto potencial de crecimiento, por medio de formalización.  En el caso del cumplimiento de la norma del Sistema de Gestión de Seguridad y Salud en el Trabajo (SG-SST), reconocemos que este rubro tiene un costo que debe ser tenido en cuenta, pero como tal el mismo quedo cuantificado puntualmente en el ITEM N°12 del Plan de negocio: NECESIDADES Y REQUERIMIENTOS. Otro de los trámites exigidos legalmente, que fue referido, pero no se costeó fue el del Uso de Suelo, que se realiza a través de la oficina de Planeación municipal de Restrepo – Meta sin costo alguno, esto debido a que refiere a un emprendimiento propio del municipio. El carnet o certificado de manipulación de alimentos se puede obtener de forma gratuita principalmente a través de entidades públicas como el SENA, la Secretaría de Salud Departamental, o la alcaldía municipal, las cuales ofrecen cursos de Buenas Prácticas de Manufactura (BPM).   Finalmente resaltamos, que los tiempos proyectadas para los trámites son estimados, dado que los mismos dependen de varios factores inherentes a temas de manejo exclusivo de las respectivas entidades y sus tiempos de respuesta, según esto, el inicio de operaciones bajo gestión legal, no se verá afectada dado que nos acogemos La Ley 2069 de 2020, conocida como la Ley de Emprendimiento o “Ley Antitrámite”, la cual establece un marco regulatorio para impulsar, consolidar y formalizar las MiPymes, promoviendo el emprendimiento social y la sostenibilidad económica.  COMPONENTE FINANCIERO: Señor evaluador, ponemos a su consideración el hecho de que el monto solicitado se encuentra muy por debajo del rango y montos máximos definidos en el acuerdo 007/2025 por el FONDO el cual establece hasta un máximo de 299 SMMLV, sin embargo, nuestro proyecto se encuentra por el orden los 208 SMMLV, monto aterrizado a la realidad y que obedece a un ejercicio minucioso y detallado de las actividades e inversiones iniciales a realizar para potencializar el negocio al corto mediano y largo plazo. Al inicio se adquieren unos equipos que respaldan el incremento anual sostenido de la producción estimada en ventas y no incurrir en un proceso de sobregasto por recompra de los mismos.  La proyección del crecimiento de ventas se pondera a partir de clientes potenciales y de datos históricos que se han obtenido con la unidad productiva al momento de estructurar el proyecto, lo cual está reflejado el ITEM N°9 del Plan Negocio PROYECCION DE VENTAS.  Dentro del informe de evaluación se manifiesta que la estructura de costos fijos, especialmente la nómina, es elevada desde el inicio; en referencia a este aspecto por favor considerar que el número de 7 empleos obedece a los rangos y montos establecidos en el acuerdo 007/2025 definidos por el fondo, sin embargo dicho número de empleos también obedece a una distribución de carga laboral en los diferentes aspectos funcionales y misionales de la empresa partiendo desde lo gerencial, productivo y comercial, a fin de dar cumplimiento a metas trazadas bajo crecimiento racional y exponencial, según se detalla en el ITEM N°9 PROYECCION DE VENTAS y en el ITEM N°11 EQUIPO DE TRABAJO. Por otra parte, el Salario Mínimo Mensual Legal Vigente (SMLMV) para el año 2026 se fijó en $1.750.905, tras un incremento del 23%. En tal sentido junto con el auxilio de transporte de $249.095, el ingreso total mensual para los trabajadores es de $2.000.000, hecho que tuvo una incidencia e impacto considerable para este rubro. Se manifiesta que las ventas proyectadas no justifican ese nivel de gasto, sin embargo, ponemos a consideración que en el modelo financiero la utilidad neta final desde el año 1 registra un comportamiento positivo con un monto cercano a los $17.943.940, - año 2 $36.363.794, - año 3 $114.295.463, - año 4 $231.734.710 y año 5 $344.699.522; lo cual nos representa una TIR en promedio del 28%, esto muestra que el proyecto a lo largo del tiempo devuelve el capital invertido, más una ganancia anual a dicho equivalente, esto sumado a que el proyecto se encuentra operando sin ningún tipo de deudas adquiridas permite garantizar que las utilidades discretas de los primeros años se reinviertan en el mismo proyecto, ayudando a apalancar posibles escenarios conservadores por disminución en ventas.  También se hace referencia a que no se plantea un periodo improductivo hasta al menos la obtención del registro sanitario. Como se explicamos anteriormente en el componente legal este trámite se puede adelantar totalmente de forma digital a través de la plataforma invimágil del INVIMA y su emisión es automática o de un par de días máximo, por tratarse de alimentos de riesgo bajo como nuestro caso Granola, panadería y sus derivados de tipo artesanal, hecho por el cual no fue necesario proyectar un periodo improductivo.  COMPONENTE DE IMPACTO: En el numeral 19 del Plan de negocio se explica: “El presente proyecto ofertará la vinculación laboral directa de 7 personas, priorizando la contratación de residentes de la zona, quienes tienen sus familias en el área de ubicación del proyecto, hecho que permite que estas personas aporten a la dinamización económica, ambiental y social del territorio. Adicionalmente, brindar espacios de capacitación en estilos de vida saludables, alimentación responsable y nutritiva dirigido a pequeños grupos poblacionales o familias de la región, colegios entre otras instituciones que expresen su interés sobre dichas temáticas.      El impacto de CruzO en el municipio de Restrepo, se manifiesta en Inclusión y Equidad Social que transforman el entorno local, pues la iniciativa genera oportunidades directas de empoderamiento para mujeres rurales y personas cabeza de hogar, integrándolas en roles especializados que dignifican su labor y mejoran la cohesión social del territorio. Además, el proyecto actúa como un agente de cambio frente a enfermedades crónicas al facilitar el acceso a alimentos nutritivos e integrales. También la asociatividad permite que la comunidad acceda a tecnología, asistencia técnica y mercados competitivos que de forma individual serían inalcanzables, elevando el estándar productivo de todo el municipio. En esencia, el impacto es la transición de una economía de subsistencia a un modelo de desarrollo integral y sostenible que pone el bienestar de la comunidad en el centro del negocio”  “Nuestra ventaja competitiva radica en el modelo asociativo, el cual supera las limitaciones del trabajo individual. La unión de capacidades y conocimientos que nos permite una designación de roles especializada y una distribución de cargas empresariales óptima; mientras que el esfuerzo individual se agota en la gestión aislada, la asociatividad facilita el planteamiento de estrategias comunes y la optimización de recursos técnicos y financieros. El trabajo conjunto es la llave para acceder a condiciones de comercialización competitivas, asistencia técnica especializada y tecnologías de vanguardia que serían inalcanzables o de difícil trámite para un productor independiente. El modelo asociativo de CruzO no solo mejora la productividad con enfoque sostenible, sino que responde a la crisis de salud pública actual promoviendo una alimentación consciente. Al unir fuerzas, transformamos el bienestar individual en un motor de desarrollo integral para nuestra comunidad, demostrando que la colaboración es el camino más efectivo hacia la equidad y la dignidad de vida”.   En relación a la toma de decisiones el numeral 19 dice … “Se establecerá un comité de decisión conformado por las mujeres asociadas, con experiencia en la producción de alimentos integrales. Esto para garantizar decisiones participativas y representativas.  En este Comité se definirán objetivos a corto, mediano y largo plazo, incluyendo metas de producción, calidad, comercialización y sostenibilidad. La toma de decisiones se hará mediante reuniones periódicas establecidas en promedio una reunión quincenal según la premura de los asuntos a tratar a fin de evaluar metas y resolver pormenores, manteniendo la equidad del grupo. Las decisiones importantes deben ser aprobadas por mayoría de los miembros”.      solicitamos que las recomendaciones sean valoradas como aspectos susceptibles de aclaración o fortalecimiento y no como causales suficientes para mantener la no viabilidad, considerando que el proyecto presenta demanda identificada, experiencia previa, predio definido, ruta legal, indicadores financieros positivos, cumplimiento de topes, generación de empleo y alto impacto en emprendimiento femenino rural.</t>
  </si>
  <si>
    <t>Proyecto
117899
Nombre del proyecto
CruzO Productos Integrales Premium
Convocatoria
154 – 1C / Emprendimiento Femenino
Criterios observados
Comercial – Técnico – Legal – Financiero – Impacto
Observación del postulante
El postulante solicita la reconsideración del concepto NO VIABLE, argumentando que el plan de negocio sí contempla los componentes comercial, técnico, legal, financiero y de impacto, y que las observaciones realizadas corresponden a aspectos susceptibles de aclaración o fortalecimiento. Así mismo, aporta explicaciones adicionales y solicita que estas sean valoradas para modificar el concepto emitido.
Resumen de la observación
El emprendedor amplía y explica supuestos relacionados con mercado objetivo, proyección de ventas, capacidad instalada, inversiones, cumplimiento normativo, estructura de costos, rentabilidad financiera e impacto social, solicitando que dicha información sea tenida en cuenta para ajustar el resultado de la evaluación.
Respuesta del evaluador
Revisada la observación presentada, se precisa que el proceso de evaluación del Fondo Emprender se realiza exclusivamente con base en la información contenida en el plan de negocio radicado dentro de los tiempos y etapas definidos en la convocatoria. En esta fase del proceso no es procedente aceptar información adicional, aclaraciones posteriores ni ajustes al plan de negocio, dado que estos no hacen parte del documento evaluado inicialmente.
En consecuencia, las explicaciones y ampliaciones presentadas por el postulante, aunque aportan mayor detalle conceptual, no subsanan las deficiencias identificadas en el informe de evaluación, las cuales se mantienen en los siguientes componentes. El plan de negocio presenta debilidades en la sustentación del mercado objetivo, validación de la demanda y coherencia entre el tamaño de mercado y las ventas proyectadas. La información adicional aportada en la observación no se encuentra soportada ni estructurada dentro del plan evaluado, por lo cual no es posible reconsiderar el análisis realizado. Se observan inconsistencias entre la capacidad instalada, los volúmenes proyectados y los recursos operativos disponibles, especialmente frente al crecimiento proyectado de la producción y la operación simultánea de varias líneas de producto. Las aclaraciones posteriores no modifican los supuestos técnicos evaluados ni la información consignada originalmente en el plan de negocio. Si bien el postulante reconoce la normatividad aplicable, el plan de negocio no evidencia de manera suficiente la incorporación integral y costeada de los requisitos legales necesarios para el inicio y operación del proyecto, ni la gestión de riesgos asociados a los tiempos de los trámites. La información adicional no puede ser considerada en esta etapa. Se mantiene que la estructura de costos fijos, en especial la nómina desde el inicio del proyecto, no guarda coherencia con el nivel de ventas proyectadas en los primeros años, generando un riesgo financiero relevante. Los indicadores financieros positivos se fundamentan en supuestos comerciales que no cuentan con respaldo suficiente dentro del plan evaluado. Aunque el impacto social y de género planteado es pertinente y coherente con la convocatoria, este componente no compensa las debilidades identificadas en los componentes comercial, técnico y financiero, los cuales son determinantes para la viabilidad integral del proyecto. Adicionalmente, se aclara que cada proceso de evaluación es independiente, se rige por la información específica presentada por cada proyecto y por los criterios técnicos establecidos en la normatividad vigente del Fondo Emprender, por lo cual no es posible realizar comparaciones con otros procesos o resultados.
Concepto
No procede la observación del postulante. Se ratifica el concepto emitido en el informe de evaluación.
Efecto
Se mantiene el puntaje y el concepto inicialmente otorgados.</t>
  </si>
  <si>
    <t>OBSERVACIONES AL INFORME DE EVALUACIÓN – PROYECTO 117922 “DEL CAMPO A SU MESA”  Respetado señor Evaluador del Fondo Emprender – SENA:  En calidad de postulantes del proyecto Del Campo a Su Mesa, presentado a la Convocatoria Nacional No. 154 – Emprendimiento Femenino, de manera respetuosa presentamos observaciones al concepto de No Viabilidad emitido, solicitando la revisión de la calificación asignada, toda vez que algunas apreciaciones del informe no reconocen integralmente la información contenida en el plan de negocio presentado, especialmente en los componentes comercial, técnico, legal, financiero y de impacto.  El propósito de esta observación no es desconocer las recomendaciones formuladas, sino precisar que varios de los aspectos señalados como debilidades fueron desarrollados en la herramienta del plan de negocio y se encuentran alineados con los términos de referencia de la convocatoria, especialmente en lo relacionado con proyectos de creación, modalidad asociativa, sector agropecuario, economía campesina y emprendimiento femenino rural.  1. Componente comercial  Frente a la afirmación según la cual no se define con precisión un cliente objetivo ni una estrategia comercial clara, se solicita reconsiderar dicha apreciación, dado que el plan de negocio sí identifica segmentos de mercado, necesidades concretas y canales de entrada. El componente comercial caracteriza como mercado inicial a establecimientos gastronómicos de alta rotación —especialmente comidas rápidas, restaurantes y unidades productivas que utilizan huevo como materia prima recurrente—, sin excluir hogares y distribuidores como canales complementarios. Esta aproximación no corresponde a una dispersión comercial, sino a una estrategia de entrada por clientes institucionales de consumo frecuente, respaldada por consumidores finales y distribuidores para rotación adicional.  La formulación incluyó datos específicos de potenciales compradores en Villavicencio, con estimaciones de demanda mensual en cubetas de huevo, frecuencia de compra, perfil del negocio, antigüedad, nivel de ventas y necesidades de abastecimiento. En ese sentido, no es exacto señalar que el plan no aporta datos, pues la propuesta contiene una validación comercial amplia, incluyendo clientes con consumos mensuales que van desde compras menores de 40 a 85 cubetas hasta establecimientos con requerimientos de 300, 450 y 500 cubetas mensuales, además de distribuidores con capacidad de movilización entre 1.500 y 2.000 cubetas mensuales. Esta información permite demostrar demanda real y recurrente.  También existen metas comerciales mensuales en la proyección de ventas. El plan no plantea ventas desde el primer mes, como sugiere el informe, sino que contempla meses iniciales sin ingresos mientras se ejecutan adecuaciones, compra de aves, instalación de equipos y puesta en marcha. Las ventas inician a partir del mes 4 del primer año, con una meta anual de 36.960 cubetas, equivalente al 70% de la capacidad instalada, y luego crecen de manera gradual al 80%, 85%, 90% y 95% en los años siguientes. Por tanto, la proyección no parte de una ocupación plena inmediata, sino de un escenario progresivo.  En cuanto a canales, el plan incluye WhatsApp Business, redes sociales, entrega programada por rutas, participación en mercados campesinos, venta directa en granja, material promocional y contacto territorial. Además, se asignan costos específicos a la estrategia de comunicación y promoción por valor de $4.600.000 en el primer año. En consecuencia, se solicita que el componente comercial sea valorado no como una ausencia de estrategia, sino como una estrategia multicanal con prioridad práctica en clientes institucionales de recompra frecuente.  2. Componente técnico  El informe indica que existe desproporción entre la escala de 5.000 gallinas y la capacidad real del grupo asociativo; sin embargo, el plan no parte de una idea abstracta ni de una operación sin antecedentes. La formulación reporta avances productivos previos: desde 2023 las integrantes iniciaron experiencias con gallinas ponedoras, actualmente cuentan con un inventario promedio individual de 185 aves, han desarrollado dos ciclos productivos y han generado ventas históricas crecientes. Adicionalmente, la líder del proyecto acredita experiencia agropecuaria aproximada de 15 años en producción y comercialización rural.  La escala propuesta debe analizarse en relación con el diseño productivo y financiero. La capacidad instalada mensual se calculó en 4.416 cubetas, derivada de 5.000 gallinas con una postura estimada del 88%, y la venta del primer año corresponde solo al 70% de dicha capacidad. Esto evidencia que el modelo no exige colocar el 100% de la producción desde el inicio, sino que incorpora una curva gradual de estabilización comercial y productiva.  Respecto al predio, el plan sí identifica el lugar de operación: predio rural La Esmeralda, ubicado en la vereda La Unión, municipio de Villavicencio, con un área aproximada de una hectárea, disponibilidad para corral, pastoreo, galpones y manejo de especies vegetales complementarias como bore, moringa, soya, consuelda, amaranto y maní forrajero. La formulación también describe el proceso técnico paso a paso: adecuación del sistema, compra de aves de 16 semanas, recepción, alimentación, manejo sanitario, vacunación, recolección, clasificación, almacenamiento, trazabilidad y despacho.  Frente a la ausencia de contingencias técnicas, el plan sí incorpora medidas preventivas y de mitigación: asistencia técnica especializada, plan sanitario y vacunal, bioseguridad, control de mortalidad, registros productivos, manejo de gallinaza, mantenimiento de infraestructura, insumos de limpieza y desinfección, sistema de iluminación, ventilación, bebederos, comederos, refrigeración, uso de energía fotovoltaica y controles diarios de producción. Puede aceptarse como mejora la consolidación de estas medidas en una matriz de riesgos, pero no resulta proporcional concluir que el proyecto carece de mecanismos operativos para enfrentar riesgos técnicos.  3. Componente legal y formalización  Se solicita especial revisión de la observación legal, pues el informe cuestiona que la constitución jurídica, el Registro Sanitario de Predio Avícola, la certificación de granja biosegura y el SG-SST estén en etapa de planeación. Sin embargo, para proyectos de la línea CREAR, los términos de referencia no exigen que el grupo asociativo esté constituido antes de la asignación de recursos; por el contrario, establecen que los beneficiarios deberán constituirse legalmente y/o registrarse ante Cámara de Comercio o autoridad competente conforme avance el proceso de formalización previo a la firma del contrato de cooperación.  Incluso, los términos de referencia advierten que, para la línea de creación, si se evidencia que la unidad productiva o grupo asociativo se encontraba formalizado como persona jurídica antes de la asignación de recursos, podrían iniciarse trámites para terminar el vínculo con Fondo Emprender. Por ello, exigir avances de constitución jurídica plena antes de la asignación puede entrar en tensión con la naturaleza de la línea CREAR. Lo exigible en esta etapa es el compromiso de formalización, la identificación de la figura jurídica y la planeación de trámites, aspectos que sí fueron incluidos en el plan.  Nuestra propuesta definió como figura jurídica una asociación, identificó costos, tiempos y responsables para: constitución legal, RUT, NIT, uso de suelo, Registro Sanitario de Predio Avícola – RSPA, certificación de granja avícola biosegura, SG-SST, facturación electrónica y apertura de cuenta bancaria. También separó el costo no financiable de constitución legal, por $550.000, que será asumido por las emprendedoras, y cuantificó los costos legales y operativos por $4.173.000. En consecuencia, el componente legal no se quedó en una simple declaración, sino que estableció una ruta concreta de cumplimiento normativo.  4. Componente financiero  El informe señala dependencia de un escenario optimista de ventas desde los primeros meses; no obstante, el modelo financiero no proyecta ventas durante los tres primeros meses del año 1. Las ventas inician en el mes 4, después de la ejecución de inversiones, adecuaciones, adquisición de aves y puesta en marcha. Además, el año 1 solo considera el 70% de la capacidad instalada, lo que constituye un margen de prudencia frente a una operación que podría alcanzar mayor producción cuando se estabilice.  El proyecto presenta una TIR de 29,97% y un VPN positivo de $280.267.346, indicadores que demuestran capacidad de generación de valor. La rentabilidad no se origina en una expectativa irreal, sino en un producto de alta rotación, precio de venta de $15.000 por cubeta, el cual es altamente competitivo respecto de la competencia en el mercado, hecho que riñe respecto de la apreciación de que no se incorporan escenarios conservadores ni análisis de sensibilidad frente a caídas en ventas, adicionalmente, se define un costo variable unitario de $6.360 y margen de contribución de $8.640. Complementariamente, el modelo identifica costos fijos, gastos de administración y ventas, salarios, honorarios, insumos, dotación, SG-SST y mantenimiento.  Tras lo anterior, se solicita corregir la valoración según la cual no se consideran costos de mantenimiento o consumibles. El plan incluye mantenimiento de sistema solar, cortinas, extractores, bebederos, comederos, nidos y redes hidráulicas por $2.000.000 en el año 1, así como insumos de limpieza y bioseguridad por $2.000.007. También incluye publicidad, papelería, teléfono e internet, asistencia técnica y contador. Si bien pueden fortalecerse rubros como seguro vehicular, esto no implica ausencia general de costos operativos.  La compra del vehículo fue justificada por la estrategia de entrega programada y comercialización directa, y su valor de $75.000.000 corresponde aproximadamente al 14,33% del valor solicitado, por debajo del límite del 15% permitido para vehículos indispensables en la línea de creación. Las adecuaciones estructurales y técnicas también se encuentran dentro de los límites establecidos en los términos de referencia. Por tanto, se solicita que el análisis financiero sea revisado a partir de los topes, gradualidad de ventas y costos efectivamente incluidos.  5. Componente de impacto y asociatividad  El informe reconoce impactos positivos, pero cuestiona la madurez organizativa del grupo. Frente a ello, se precisa que el proyecto está conformado por siete mujeres, todas con rol definido, participación equilibrada en la toma de decisiones y caracterización diferencial, incluyendo mujeres campesinas, mujeres cabeza de hogar y persona mayor. La herramienta de integrantes define funciones en gestión de recursos, cumplimiento legal, administración, transparencia y relación con la comunidad.  La asociatividad fue desarrollada de manera específica en el plan. Se explicó por qué la iniciativa requiere una figura asociativa: mejorar acceso a insumos, asistencia técnica, canales comerciales, financiamiento y economías de escala. También se describieron mecanismos de toma de decisiones mediante reuniones periódicas, consenso, votación cuando sea necesario, actas, compromisos, representación legal, apoyo contable y control documental. El plan igualmente enumera responsabilidades de la asociación en formalización, contabilidad, administración de recursos, producción, comercialización, bioseguridad, ambiente, equidad, liderazgo femenino y sostenibilidad.  Debe resaltarse que la convocatoria prioriza proyectos asociativos, campesinos, de economía popular y liderados por mujeres. El proyecto cumple con el mínimo de integrantes, el rango de recursos, el número de empleos y el sector habilitado. Además, plantea 7 empleos directos, 11 empleos indirectos, producción local de alimento básico, fortalecimiento de mujeres rurales, energía fotovoltaica, manejo de residuos orgánicos y articulación con actores como ICA, Gobernación del Meta, Alcaldía de Villavicencio, Cámara de Comercio y Fenavi. Estos elementos evidencian impacto económico, social, ambiental y tecnológico a incorporarse en el tejido social, comunitario y organizacional del municipio de Villavicencio y el departamento del Meta.   Con fundamento en lo anterior, solicitamos comedida y respetuosamente revisar la valoración otorgada al proyecto Del Campo a Su Mesa, toda vez que varias observaciones del informe corresponden a aspectos que sí fueron abordados en la formulación o que, conforme a los términos de referencia, son exigibles en etapas posteriores a la asignación de recursos, especialmente en materia de formalización para la línea CREAR.  Subsidiariamente, solicitamos que las recomendaciones sean valoradas como aspectos susceptibles de aclaración o fortalecimiento —por ejemplo, matriz de riesgos, cronograma de formalización y sensibilidad financiera— y no como causales suficientes para mantener la no viabilidad, considerando que el proyecto presenta demanda identificada, experiencia previa, predio definido, ruta legal, indicadores financieros positivos, cumplimiento de topes, generación de empleo y alto impacto en emprendimiento femenino rural.  Amablemente  Proyecto Del Campo a Su Mesa ID 117922 – Convocatoria Nacional No. 154 Villavicencio, Meta.</t>
  </si>
  <si>
    <t>Proyecto
117922
Nombre del proyecto
Del Campo a Su Mesa
Convocatoria
Convocatoria Nacional No. 154 – Emprendimiento Femenino
Criterio observado
Componentes comercial, técnico, legal, financiero y de impacto del plan de negocio.
Observación del postulante
Las postulantes solicitan la revisión del concepto de No Viabilidad emitido, argumentando que el informe de evaluación no reconoce integralmente la información incluida en el plan de negocio y que varias de las debilidades señaladas corresponden a aspectos que sí fueron desarrollados o que son exigibles en etapas posteriores, especialmente en lo relacionado con la formalización para la línea CREAR.
Resumen de la observación
Las emprendedoras manifiestan que el proyecto cuenta con definición de mercado, experiencia productiva previa, ruta de formalización, gradualidad financiera, indicadores positivos e impactos sociales y asociativos alineados con los objetivos de la convocatoria, solicitando que las observaciones sean consideradas como oportunidades de fortalecimiento y no como causales suficientes para mantener el concepto de no viabilidad.
Respuesta del evaluador
Revisadas nuevamente las observaciones presentadas por las postulantes, se aclara que la evaluación del plan de negocio se realizó exclusivamente con base en la información suministrada en la herramienta oficial al momento del cierre de la convocatoria, conforme a los criterios técnicos, financieros, legales, comerciales y de impacto definidos por el Fondo Emprender. En esta etapa del proceso no es procedente incorporar información adicional, aclaraciones extemporáneas ni ajustes posteriores a la formulación inicial, dado que ello afectaría los principios de igualdad, objetividad y transparencia que rigen el proceso de evaluación. Si bien el plan identifica posibles segmentos de clientes y presenta referencias de demanda, persisten las deficiencias señaladas en el informe de evaluación respecto a la claridad, priorización y coherencia de la estrategia de entrada al mercado frente a la escala productiva proyectada. La evaluación no desconoce la existencia de información comercial, sino que determina que esta no resulta suficiente ni concluyente para garantizar la colocación efectiva y sostenible de los volúmenes estimados, aspecto fundamental para la viabilidad del proyecto. Aunque se describen antecedentes productivos y se detalla el proceso de producción, se mantiene la observación relacionada con la brecha entre la experiencia previa reportada y la escala de operación propuesta. La evaluación consideró que los mecanismos de control, mitigación de riesgos y capacidad operativa del grupo asociativo no se encuentran suficientemente soportados para la magnitud del sistema productivo planteado, lo cual incrementa el nivel de riesgo técnico del proyecto. Se precisa que, si bien la línea CREAR permite adelantar procesos de formalización con posterioridad a la asignación de recursos, la evaluación valora el grado de alistamiento normativo requerido para actividades reguladas como la avicultura. En este sentido, la planeación presentada no demuestra con suficiente solidez la capacidad de cumplimiento oportuno de los requisitos sanitarios, legales y administrativos indispensables para la operación del proyecto, manteniéndose la observación formulada en el informe. Aun cuando el modelo presenta indicadores de rentabilidad positivos, la evaluación ratifica que estos dependen de supuestos de ventas, precios y niveles de operación que incrementan la sensibilidad del proyecto frente a variaciones del mercado y de los costos. La ausencia de escenarios alternativos más conservadores y el peso de determinadas inversiones relevantes continúan siendo factores que afectan la sostenibilidad financiera del proyecto, tal como se indicó en el concepto inicial. Finalmente, frente al componente de impacto y asociatividad, se reconocen los efectos sociales y el enfoque de emprendimiento femenino planteados; sin embargo, se mantiene la apreciación de que el nivel de madurez organizativa y de gestión asociativa aún presenta debilidades para soportar de manera adecuada la escala productiva, financiera y administrativa propuesta. Es importante señalar que cada proceso de evaluación es independiente y se analiza de forma integral según las condiciones específicas de cada proyecto y la información efectivamente consignada en su plan de negocio. En consecuencia, las observaciones presentadas no desvirtúan las deficiencias técnicas identificadas ni modifican los fundamentos que dieron origen al concepto emitido en la evaluación.
Concepto
No procede la observación del postulante. Se ratifica el concepto emitido en el informe de evaluación.
Efecto
Se mantiene el puntaje y el concepto inicialmente otorgados.</t>
  </si>
  <si>
    <t xml:space="preserve">Señor  EVALUADOR Convocatoria Emprendimiento Femenino En atención a las recomendaciones de mejora propuestas en el informe de evaluación del plan de inversión presentado para Amazon Paws Centro Veterinario, me permito presentar las siguientes anotaciones para dar claridad y  fortalecer cada uno de los componentes evaluados tanto técnico, comercial, operativo y financiero, con el propósito de complementar y consolidar los aspectos previamente expuestos en el plan de inversión, garantizando mayor coherencia, sostenibilidad y capacidad de crecimiento del proyecto. Señor evaluador con agradecimiento tomo las recomendaciones y también esta replica de mejora con el propósito de incrementar el porcentaje de calificación, y posicionarme mejor al momento de la jerarquización por parte del fondo emprender.  •Componente comercial:  en este aparto, dentro del plan de inversión se contempla la aplicación de encuestas de satisfacción las cuales se encuentran en la estrategia de inversión “En términos de calidad del servicio, se implementarán herramientas de evaluación continua, tales como encuestas de satisfacción, análisis de tasa de reclamaciones y seguimiento a la adherencia terapéutica, con el fin de garantizar estándares adecuados en la prestación del servicio y promover la mejora continua de los protocolos clínicos” están dirigidas a los clientes de los diversos servicios prestados por el centro veterinario, con el fin de recopilar tanto reclamaciones, solicitudes, adherencias a los planes terapéuticos, entre otras observaciones, lo cual permitirá realizar seguimiento a cada uno de nuestro clientes, resolviendo sus inquietudes y mejorando los servicios ofertados, de manera que se cree fidelidad. Esto se vera reflejado en la calidad de nuestros servicios y en la captación de nuevos clientes. Los datos obtenidos de estas encuestas de satisfacción nos proporcionaran información valiosa para poder evaluar indicadores como el número de atenciones mensuales, la recurrencia de pacientes, la participación en campañas de salud animal y la presencia en canales digitales, permitiéndonos realizar mejoras que se ajusten a las necesidades de nuestros clientes.   •Componente técnico: en cuanto a la planeación operativa del centro veterinario, no es posible determinar tiempos exactos de atención, se plantea un tipo estimado o promedio, pero hay diferentes factores que pueden influir en que este tiempo sea mas extenso o no, como la especie, el manejo del paciente durante la consulta, la información suministrada por el propietario del animal de compañía, el motivo de consulta, la toma de exámenes, el tipo de examen que requiere (imagenología o de laboratorio), el tiempo que estos requieren para su procesamiento; si estamos hablando de un procedimiento quirúrgico, ya surgen otros factores como el tipo de procedimiento que requiere, la preparación del paciente y adecuación del equipo y materiales necesarios para la intervención y la recuperación postquirúrgica. Por lo anterior, los tiempos no pueden ser exactos, pero se cuenta con una organización y flujo de atención que permite atender a todos los clientes que acuden al centro algunos de manera simultánea y otros prioritariamente según el triage realizado y tipo de servicio requerido, ya el centro veterinario presta diferentes servicios. Siendo nuestra prioridad el bienestar de nuestros pacientes, ya que somos un centro prestador de servicios de salud y no un emprendimiento dedicado a la producción, tomándonos el tiempo necesario en cada caso, individualizando a cada paciente con el fin del llegar a un diagnóstico preciso y para que el plan terapéutico sea efectivo en cada caso.   •Componente legal: todo lo relacionado con trámites legales para el correcto funcionamiento del centro veterinario estos se encuentra al día como se puede evidenciar en la “Normas, permisos, licencias, registros a cumplir, con vigencia del 2026, año en curso, de lo contrario, no sería posible nuestro correcto funcionamiento, desde la actualización del registro mercantil ante la Cámara de Comercio del Amazonas para poder contratar con la empresa de recolección de residuos peligrosos, y así mismo, en cumplimiento de los demás trámites legales obtener el concepto favorable por la Secretaria de Salud Departamental para poder prestar nuestros servicios de salud veterinarios. Nos encontramos al día, con el pago de impuestos a nivel municipal, como lo es el Impuesto de Industria y Comercio, al igual que al Benemérito Cuerpo de Bomberos Voluntarios de Leticia. De igual manera, estamos registrados ante el Instituto Colombiano Agropecuario (ICA). Todo lo anterior se ha realizado correctamente con el fin de no presentar inconvenientes en el desarrollo de nuestras actividades y en cumplimiento de la normativa legal vigente.  Estos permisos, conceptos e impuestos se actualizan cada vigencia.   •Componente financiero: al incrementar nuestro portafolio de servicios, con equipos que minimicen tiempos y ofrezcan nuevas oportunidad de diagnósticos médicos precisos, claramente se incrementará la oportunidad de ingresos ya que la oferta desde nuestro centro veterinario será mas amplia y única en el mercado de la región, siendo referencia para otros veterinarios quienes requerirán de nuestros servicios, así mismo, el precio de nuestros servicios irá aumentando de manera progresiva, teniendo en cuenta que el mercado no tiene un comportamiento lineal, sujetos a las dinámicas de oferta y demanda, pero con una ventaja enorme, ya que somos el centro veterinario mas grande de la región y el único que presta servicios médicos de forma integral. Con un rendimiento que permite solventar gastos y costos y genera, satisface una necesidad en el municipio y genera utilidades y empleo.   </t>
  </si>
  <si>
    <t xml:space="preserve">Proyecto: 117930. 
Nombre del proyecto: AMAZON PAWS CENTRO VETERINARIO. 
Convocatoria: 154 - 1C / Emprendimiento Femenino. 
Criterio observado: Componentes comercial, técnico, legal, financiero e impacto.
Observación del postulante: El postulante solicita revisar las observaciones realizadas al informe de evaluación y reconsiderar el puntaje asignado, argumentando que el proyecto cuenta con una unidad productiva en operación, trayectoria, mercado identificado, infraestructura, formalización, equipos, portafolio de servicios e inversión pertinente para el fortalecimiento del centro veterinario.
Resumen de la observación: Se revisan los argumentos presentados frente al puntaje de 82,66 y el concepto de viabilidad asignado al proyecto. La evaluación reconoce que AMAZON PAWS CENTRO VETERINARIO cuenta con fortalezas relevantes, entre ellas una unidad productiva formalmente constituida, operación previa, infraestructura diferenciada, experiencia técnica, reconocimiento local, portafolio integral de servicios veterinarios y una propuesta pertinente para el mercado de Leticia. Precisamente estas fortalezas explican el puntaje obtenido y el concepto de VIABLE. No obstante, la existencia de dichas fortalezas no elimina las oportunidades de mejora identificadas en los componentes comercial, técnico, legal, financiero y de impacto. 
Respuesta del evaluador: 
Revisada la observación presentada, se ratifica el puntaje de 82,66 y el concepto de VIABLE asignado al proyecto AMAZON PAWS CENTRO VETERINARIO. La calificación obtenida es resultado del reconocimiento de las fortalezas evidenciadas en el plan, especialmente por tratarse de una unidad productiva en operación, con trayectoria técnica, infraestructura existente, servicios diferenciados y pertinencia territorial para el mercado veterinario de Leticia. Sin embargo, como ocurre en todo proceso de fortalecimiento empresarial, la viabilidad del proyecto no implica ausencia de oportunidades de mejora, sino que exige atender los aspectos que pueden incidir en la sostenibilidad y ejecución del plan
Frente al componente comercial, se reconoce que el proyecto identifica una necesidad real asociada al acceso a servicios veterinarios integrales para caninos y felinos en Leticia, y que cuenta con canales como voz a voz, redes sociales y WhatsApp Business. También se evidencia en el plan una caracterización del mercado objetivo, competencia y propuesta de valor. No obstante, la observación del informe se mantiene, porque el plan no demuestra con suficiente precisión qué proporción del mercado potencial es efectivamente alcanzable ni cómo se convertirá ese mercado en ventas sostenidas y verificables. La existencia de demanda y de canales comerciales no reemplaza la necesidad de contar con metas mensuales, indicadores de captación, recompra, fidelización y conversión por canal. Por tanto, el componente comercial fue valorado favorablemente, pero no procede aumentar el puntaje, dado que aún requiere mayor estructura y medición para soportar el crecimiento proyectado. 
Respecto al componente técnico, se acepta que este constituye una de las principales fortalezas del proyecto. El plan describe áreas funcionales como salas de espera, recepción, pet shop, consultorios diferenciados, sala de procedimientos, hospitalización, laboratorio, esterilización, baño y spa e imagenología; además, identifica líneas principales de servicio como consulta, exámenes de laboratorio y cirugía. Sin embargo, la observación se ratifica porque describir infraestructura y portafolio no equivale a demostrar con precisión la capacidad operativa real frente al crecimiento esperado. El fortalecimiento con nuevos equipos puede aumentar la demanda de consulta, laboratorio, cirugía y hospitalización, por lo que se requiere mayor claridad sobre tiempos estándar, capacidad efectiva por área, cuellos de botella, carga de trabajo y disponibilidad de personal. En consecuencia, el componente técnico es consistente y favorable, pero conserva oportunidades de mejora que justifican mantener la calificación asignada. 
En relación con el componente legal, se reconoce que el proyecto no parte de una etapa incipiente de formalización, pues el informe identifica matrícula mercantil, RUT, concepto de uso del suelo, concepto sanitario, inspección de bomberos, contrato con gestor autorizado de residuos peligrosos y cumplimiento ante el ICA. Estos elementos son positivos y aportan a la viabilidad. Sin embargo, se ratifica la observación porque el plan enuncia trámites y estados, pero no desarrolla una matriz de cumplimiento que permita verificar vigencias, renovaciones, responsables, soportes documentales, controles internos y seguimiento permanente. Para una actividad veterinaria que implica atención clínica, medicamentos, residuos biosanitarios y bioseguridad, no basta con relacionar trámites; se requiere demostrar gestión documental y control normativo continuo. Por tanto, la formalización fue reconocida en el puntaje, pero la oportunidad de mejora legal continúa siendo válida. 
Sobre el componente financiero, se reconoce que la solicitud de recursos por $73.538.010 se orienta a equipos biomédicos y apoyo operativo, y que la inversión tiene coherencia con la naturaleza del centro veterinario, al buscar mejorar la capacidad diagnóstica, la oportunidad clínica y el soporte de procedimientos. También se observa que el plan contempla equipos como analizador multifuncional, equipo PCR, microscopio, monitor multiparámetros y computador portátil, lo cual guarda relación con el fortalecimiento solicitado. No obstante, la observación se mantiene porque el informe identifica la necesidad de depurar la trazabilidad entre comportamiento histórico, ventas proyectadas, estructura de costos, gastos operativos y efecto real de la inversión en ingresos y productividad. En particular, el informe señala que se reportan ingresos promedio mensuales previos de $47.772.016 y ventas anuales proyectadas del primer año por $202.200.000, cifras que deben guardar coherencia técnica y financiera. Por ello, aunque el componente financiero es viable y la TIR del 30% es positiva, no se justifica modificar el puntaje, ya que la rentabilidad depende de una ejecución estricta y de supuestos suficientemente controlados. 
Frente al componente de impacto, se reconoce que el proyecto tiene pertinencia económica, social, ambiental y tecnológica, al contribuir al bienestar animal, al acceso a servicios veterinarios, a la gestión de residuos y a la incorporación de tecnología diagnóstica. El plan también incluye acciones e indicadores esperados, como fortalecimiento de ingresos, gestión ambiental, jornadas de sensibilización, brigadas y articulación territorial. Sin embargo, se ratifica la observación porque el informe evidencia que el componente requiere mayor rigor en línea base, metas verificables, periodicidad de seguimiento y mecanismos de medición. La intención de impacto es favorable, pero debe convertirse en evidencia medible durante la ejecución para demostrar resultados en cobertura, recurrencia de usuarios, calidad del servicio, sostenimiento del empleo, gestión ambiental y aprovechamiento tecnológico. 
En cuanto a la pertinencia de la inversión, se reconoce que los equipos propuestos pueden fortalecer la capacidad diagnóstica y resolutiva del centro veterinario. Sin embargo, la observación no cuestiona únicamente la pertinencia técnica de los equipos, sino la necesidad de demostrar con mayor precisión cómo cada inversión se traducirá en más servicios, mayor productividad, ingresos sostenibles y flujo de caja estable. Por tanto, el hecho de que los equipos sean pertinentes no elimina la necesidad de una planeación comercial, operativa y financiera más robusta para asegurar que el fortalecimiento no supere la capacidad real de respuesta del establecimiento
Así las cosas, no se evidencia que las observaciones del postulante desvirtúen el análisis realizado. El puntaje de 82,66 refleja justamente el balance entre fortalezas importantes y oportunidades de mejora. El proyecto fue viabilizado porque cuenta con una base empresarial real, experiencia, infraestructura y pertinencia territorial; pero no corresponde ajustar el puntaje, dado que persisten aspectos por fortalecer en la planeación comercial, la capacidad operativa, la trazabilidad legal, la depuración financiera y la medición del impacto. 
Concepto: 
No se acepta la solicitud de modificación del puntaje. Se ratifica que la calificación de 82,66 es adecuada y proporcional al análisis integral del plan. El puntaje reconoce las fortalezas identificadas, pero también refleja las oportunidades de mejora que deben atenderse para asegurar una ejecución sostenible del fortalecimiento. 
Efecto: 
Se ratifica el puntaje de 82,66 y el concepto de VIABLE. No procede ajuste del puntaje ni del concepto. Se recomienda que, en caso de resultar favorecido con recursos del Fondo Emprender, el proyecto fortalezca el plan comercial con metas e indicadores, precise la capacidad operativa por área, consolide una matriz de cumplimiento normativo, depure la trazabilidad financiera entre ventas históricas y proyectadas, y establezca indicadores verificables de impacto con línea base y mecanismos de seguimiento.
</t>
  </si>
  <si>
    <t xml:space="preserve">RESPUESTA A LOS CAMBIOS REQUERIDOS Proyecto: INTI JAGUAR COLOMBIAN COFFEE – ID 1094940800 El presente documento fortalece los componentes comercial, técnico, legal, financiero y de impacto mediante criterios verificables, indicadores cuantificables y soporte bibliográfico especializado relacionado con el sector cafetero, innovación alimentaria y sostenibilidad. (International Coffee Organization, 2024; CEPAL, 2023) 1. Componente Comercial Para fortalecer la dimension del mercado se definieron mercado total, atendible y objetivo. Pereira registra aproximadamente 487.000 habitantes, con una concentración urbana superior al 75%. El análisis permitió identificar un segmento estratégico entre 18 y 50 años, asociado a consumidores orientados hacia experiencias gastronómicas, bienestar y productos diferenciados. Estudios recientes indican que el consumo de café de especialidad alcanzó niveles históricos y aproximadamente 45% de consumidores adultos priorizan productos asociados a calidad, origen y experiencia. (DANE, 2024; Specialty Coffee Association, 2024) La estrategia comercial incorpora una fase de validación para la Copa Comestible de Cacao Inti durante los tres primeros meses mediante degustaciones, pruebas de aceptación y experiencias guiadas. Investigaciones recientes evidencian que consumidores expuestos a experiencias previas con productos innovadores presentan incrementos entre 25% y 30% en intención de compra, especialmente en categorías relacionadas con sostenibilidad y experiencias diferenciadas. (International Coffee Organization, 2024; Deloitte, 2024) El fortalecimiento comercial integra participación en ferias, material publicitario y estrategias digitales orientadas a ampliar alcance, posicionamiento y relacionamiento con clientes potenciales, prácticas ampliamente utilizadas en procesos de consolidación de nuevos negocios gastronómicos. (CEPAL, 2023) 2. Componente Técnico La estructura operativa incorpora 2 empleos directos y 2 empleos indirectos, fortaleciendo procesos asociados a producción, atención, abastecimiento, inventarios y control de calidad. La especialización funcional y distribución operativa contribuyen al fortalecimiento de la productividad y sostenibilidad de pequeñas unidades empresariales. (OIT, 2021) Los procesos productivos fueron estandarizados mediante fichas técnicas con variables relacionadas con gramajes, tiempos y volúmenes. El Cold Brew Vital Frutal tendrá presentaciones de 355 ml y 473 ml, con procesos de extracción entre 12 y 16 horas, rango asociado a perfiles menos amargos y mejor aceptación del consumidor. (Batali et al., 2022; Specialty Coffee Association, 2024) La capacidad instalada se determinará considerando tiempos operativos y capacidad de producción, permitiendo atender 4.590 servicios durante el primer año, fortaleciendo consistencia operativa y capacidad de respuesta frente a la demanda esperada. (FAO, 2022) 3. Componente Legal El proyecto incorpora Buenas Prácticas de Manufactura (BPM), protocolos de manipulación de alimentos y requisitos sanitarios definidos para establecimientos dedicados a transformación y comercialización de alimentos. Estos elementos fortalecen inocuidad, seguridad alimentaria y cumplimiento regulatorio. (Ministerio de Salud y Protección Social, 2021; INVIMA, 2025) 4. Componente Financiero La estructura financiera contempla una inversión total de $73.029.728 y ventas estimadas de $85.800.000 durante el primer año. Las proyecciones incorporan variables macroeconómicas como IPC e IPP, con incrementos estimados entre 4% y 6%, fortaleciendo procesos de actualización de costos y sostenibilidad financiera. Estudios sectoriales muestran crecimiento sostenido del mercado de café especializado y mayor participación de bebidas diferenciadas dentro del consumo global. (DANE, 2025; International Coffee Organization, 2024) El análisis financiero evidencia una Tasa Interna de Retorno (TIR) del 43% y un Valor Presente Neto (VPN) de $107.139.614, indicadores que reflejan generación de valor y viabilidad económica. Adicionalmente, estudios internacionales estiman que el segmento Cold Brew presenta tasas de crecimiento cercanas al 12,7% anual, fortaleciendo oportunidades de expansión comercial para bebidas funcionales y especializadas. (Straits Research, 2025; Specialty Coffee Association, 2024) 5. Componente Impacto El componente de impacto fue estructurado mediante indicadores verificables en dimensiones económica, social, ambiental y tecnológica. Desde el componente económico, la iniciativa fortalece cadenas locales mediante articulación con productores regionales de café especial y cacao, promoviendo procesos de valor agregado territorial y dinamización económica local. (PNUD, 2023; CEPAL, 2023) Desde el componente ambiental, la implementación de la Copa Comestible de Cacao Inti y el uso de empaques biodegradables permitirá sustituir aproximadamente 4.590 recipientes convencionales durante el primer año, fortaleciendo estrategias de reducción de residuos y economía circular. (International Coffee Organization, 2024) En el componente social y tecnológico se implementarán actividades de transferencia de conocimiento, herramientas digitales para gestión operativa y acciones de relacionamiento comunitario alrededor del café de especialidad. Procesos de apropiación tecnológica y educación fortalecen sostenibilidad e innovación en pequeños negocios. (UNESCO, 2022; CEPAL, 2023) Referencias bibliográficas Batali, M. E., et al. (2022). Sensory Analysis of Full Immersion Coffee: Cold Brew Is More Floral and Less Bitter Than Hot Brew. Foods, 11(16). CEPAL. (2023). Innovación, sostenibilidad y productividad para pequeñas empresas en América Latina. Santiago de Chile. DANE. (2024). Proyecciones de población y estadísticas territoriales. Bogotá, Colombia. DANE. (2025). Indicadores IPC e IPP para sectores manufactureros y alimentos. Bogotá, Colombia. Deloitte. (2024). Coffee Study: Forces Shaping Consumer Behaviour. Suiza. FAO. (2022). Buenas prácticas para pequeñas agroindustrias alimentarias. Roma, Italia. International Coffee Organization. (2024). Coffee Development Report: Beyond Coffee, Towards a Circular Economy. Londres, Reino Unido. INVIMA. (2025). Lineamientos sanitarios para alimentos y bebidas procesadas. Bogotá, Colombia. Ministerio de Salud y Protección Social. (2021). Lineamientos sanitarios para establecimientos de alimentos. Bogotá, Colombia. OIT. (2021). Productividad y fortalecimiento empresarial para pequeñas unidades productivas. Ginebra, Suiza. PNUD. (2023). Desarrollo territorial y fortalecimiento de cadenas productivas locales. Nueva York, Estados Unidos. Specialty Coffee Association. (2024). National Coffee Data Trends Report. California, Estados Unidos. Straits Research. (2025). Cold Brew Coffee Market Growth Report. Nueva York, Estados Unidos. UNESCO. (2022). Transforming Knowledge for Just and Sustainable Futures. París, Francia. </t>
  </si>
  <si>
    <t>ID Proyecto: 117945
Nombre del proyecto: INTI JAGUAR COLOMBIAN COFFEE
Convocatoria: 154 - 1C / Emprendimiento Femenino
Criterio observado: Componentes comercial, técnico, legal, financiero e impacto.
El informe de evaluación identifica el proyecto INTI JAGUAR COLOMBIAN COFFEE, ubicado en Risaralda - Pereira, con puntaje de 75,99 y concepto de evaluación VIABLE.
Observación del postulante:
El postulante presenta observación frente al concepto emitido, solicitando revisión de los aspectos señalados en la evaluación relacionados con mercado, adopción de la taza comestible, estandarización técnica, operación, trámites sanitarios, inversiones, arranque de ventas, indicadores e impacto.
Resumen de la observación del postulante:
La observación se orienta a controvertir o solicitar reconsideración sobre las recomendaciones formuladas en el informe de evaluación. Dichas recomendaciones se relacionan con la necesidad de dimensionar mejor el mercado en Pereira y su área de influencia, fortalecer la estrategia de adopción de la taza comestible, estandarizar unidades de medida y fichas técnicas, ajustar la operación para evitar dependencia de una sola persona, precisar los trámites sanitarios aplicables, desagregar inversiones de maquinaria, revisar el arranque de ventas, alinear indicadores con el calendario real y convertir el impacto en métricas verificables.
Respuesta del evaluador:
Revisada la observación presentada por el postulante y efectuado nuevamente el contraste entre el plan de negocios, el informe de evaluación y los soportes de formulación, se ratifica el concepto emitido, dado que las recomendaciones formuladas corresponden a brechas técnicas identificadas en la estructuración del proyecto y no a errores de valoración. El informe de evaluación reconoce que el proyecto presenta una propuesta de valor diferenciada, orientada a café de especialidad, bebidas funcionales, taza comestible y laboratorio experiencial; sin embargo, también evidencia que la formulación requiere mayor precisión en variables críticas para validar su viabilidad operativa, comercial, sanitaria, financiera y de impacto.
Desde el componente comercial, la observación no desvirtúa la necesidad de fortalecer la cuantificación del mercado. Aunque el plan caracteriza el cliente objetivo y señala concentración urbana, estratos socioeconómicos, disposición de pago y hábitos de consumo, el análisis aún requiere estructurar técnicamente el mercado total, mercado atendible y mercado objetivo, con cifras comparables, fuentes verificables y relación directa con la capacidad instalada del modelo. Esta precisión es necesaria porque la demanda estimada debe guardar coherencia con la capacidad real de producción, atención y aforo del laboratorio experiencial, evitando que las proyecciones comerciales se fundamenten únicamente en una descripción cualitativa del segmento.
Asimismo, se mantiene la recomendación relacionada con la adopción de la taza comestible, dado que la innovación constituye un elemento diferenciador del modelo, pero también puede representar una barrera de aceptación inicial si no se valida técnicamente con clientes reales. El informe señaló que no basta con describir el atributo innovador; se requiere demostrar cómo será introducido al mercado mediante pruebas de aceptación, argumentos de valor, manejo de objeciones y validación de frecuencia de compra, especialmente porque el propio plan proyecta una propuesta basada en experiencia, sostenibilidad y consumo consciente.
En el componente técnico, se ratifica que el proyecto presenta procesos definidos e innovación tangible; no obstante, persiste la necesidad de estandarizar unidades de medida, fichas técnicas y parámetros operativos. La formulación debe precisar gramajes, mililitros, tiempos por preparación, capacidad de contención, rendimiento por lote, capacidad por sesión y aforo, ya que estos elementos son determinantes para calcular costos unitarios, controlar calidad, proyectar ventas y verificar la consistencia del producto en un negocio de elaboración de alimentos. El informe también identificó que la operación concentra múltiples funciones en la emprendedora, incluyendo preparación, producción, atención, inventarios, caja, control de calidad y gestión administrativa, lo que genera riesgo de cuello de botella frente a los volúmenes proyectados.
En materia legal y sanitaria, la observación tampoco modifica el análisis inicial, pues el proyecto contempla fabricación y comercialización de una copa comestible, además de preparación de bebidas como cold brew. Por tratarse de productos alimenticios y actividades de manipulación, elaboración y comercialización de alimentos y bebidas, el plan debe precisar de forma concluyente el trámite aplicable ante la autoridad sanitaria, diferenciando si corresponde concepto sanitario, notificación, permiso o registro, así como los tiempos, costes y ruta de gestión. En el plan se identifican trámites como concepto sanitario, manipulación de alimentos, uso de suelo, Registro INVIMA condicionado a “si aplica”, bomberos y otros requisitos; sin embargo, la evaluación señaló que el cumplimiento sanitario no debe quedar condicionado, sino definido técnicamente conforme al alcance real del producto y del canal de comercialización.
En el componente financiero y operativo, se ratifica la observación relacionada con la desagregación de inversiones y la programación de compras. El plan registra maquinaria y equipo agrupados bajo una descripción general —máquina de espresso profesional, molino profesional, nevera y tostadora— por un valor global, lo cual limita la trazabilidad del presupuesto, la validación de cotizaciones, el control de ejecución y la comparación de precios unitarios. Adicionalmente, el cronograma operativo presenta compras fraccionadas de maquinaria y recursos de capital de trabajo distribuidos durante varios meses, por lo que la evaluación mantiene la necesidad de ajustar el cronograma conforme a disponibilidad real de equipos, cotizaciones y entrada efectiva en operación.
También se ratifica la recomendación sobre el arranque de ventas, dado que el informe identificó meses iniciales sin ventas, situación que puede tensionar el flujo de caja y afectar la sostenibilidad temprana del proyecto. Si el periodo preoperativo es necesario, debe justificarse técnicamente mediante actividades de alistamiento, adecuación, permisos, compras, validación comercial y puesta en marcha; si no lo es, el proyecto debe incorporar estrategias de preventa, alianzas, activación temprana de canales o ventas iniciales que reduzcan la presión financiera del arranque. Esta observación es coherente con el análisis financiero, que considera viable el proyecto, pero recomienda ajustes finos en cronograma de ventas, capital de trabajo y programación de inversiones.
Finalmente, en el componente de impacto, se ratifica que la formulación requiere transformar la narrativa de sostenibilidad, trazabilidad, compras locales e innovación en indicadores verificables. El plan plantea impactos económicos, ambientales, sociales y tecnológicos, pero el informe evidenció que algunos apartados requieren mayor diferenciación y medición, especialmente porque el componente social repite contenidos ambientales. Por tanto, es técnicamente procedente solicitar métricas como unidades o kilos comprados localmente, residuos evitados, usuarios atendidos, empleos creados, alcance digital, satisfacción del cliente y cumplimiento de actividades experienciales o de transferencia de conocimiento.
En consecuencia, revisada la observación y contrastada con el contenido del plan y del informe, se concluye que los hallazgos señalados en la evaluación son consistentes con la información presentada por el postulante. Las recomendaciones no desconocen las fortalezas del proyecto ni modifican su clasificación como viable; por el contrario, precisan aspectos técnicos necesarios para mejorar la ejecución, control, trazabilidad y sostenibilidad del modelo de negocio. Conforme a la estructura institucional de respuesta a observaciones, cuando la revisión confirma que el concepto es acorde con lo encontrado inicialmente, procede ratificar el concepto y el puntaje.
Concepto:
Se ratifica el concepto porque, revisada la observación y analizado nuevamente el plan de negocios, los aspectos señalados en el informe corresponden a hallazgos sustentados en la revisión de los componentes comercial, técnico, legal, financiero e impacto. El plan mantiene fortalezas relevantes y fue clasificado como VIABLE con una calificación final de 75,99; no obstante, persisten las recomendaciones de mejora orientadas a fortalecer la precisión del mercado, la capacidad operativa, la estandarización técnica, el cierre sanitario, la desagregación de inversiones, la coherencia del calendario de ventas e indicadores y la medición del impacto.
Efecto:
Se ratifica el concepto y el puntaje. No se modifica la calificación ni el resultado de viabilidad del proyecto. La proforma institucional contempla como efecto posible la ratificación del concepto y del puntaje cuando, revisado el plan de negocios, el concepto sea acorde con lo encontrado inicialmente.</t>
  </si>
  <si>
    <t>Tras analizar el informe de evaluación emitido para el proyecto, el equipo de Skardy Design da respuesta técnica y oportuna a las sugerencias y observaciones planteadas en dicho informe. Componente Comercial Hemos optimizado nuestra estrategia de análisis competitivo. En este sentido, se han identificado los principales competidores del mercado, evaluando sus estructuras de precios por línea de producto, alcance geográfico y participación estimada en el mercado  Colombia Chef: Especialista en el sector gastronómico y hotelero con cobertura nacional y una participación de mercado de entre el 1.5% y 2.0%. Sus precios oscilan entre $98.500 y $110.000 para filipinas, $74.500 para pantalones y $64.000 para delantales.  DC Dotaciones Corporativas: Opera bajo un modelo 100% digital con una participación estimada del 0.3% al 0.5%. Su oferta incluye camisas desde $55.000, prendas antifluido hasta $95.000 y delantales desde $25.000; sin embargo, su debilidad radica en la exclusión de fabricación bajo encargo y una personalización limitada.  Mundo Uniformes: Enfocado en el sector salud con una participación del 0.7%. Sus precios de referencia son de $115.000 para batas y $92.000 para chaquetas, presentando como principal deficiencia la falta de plazos de entrega estandarizados.  Las empresas analizadas constituyen nuestra competencia directa en los segmentos de salud, gastronomía y canales digitales, los cuales representan los nichos de mayor tracción y generación de ingresos para nosotros. Además, se incorporaron estadísticas verificables para dimensionar la demanda con cifras concretas. El sector CIIU 1313 aporta el 6.8% del valor agregado textil nacional. Según el DANE, las ventas crecen al 4.5% anual, generando 1.2 empleos por cada $100M producidos. El MinCIT destaca el auge de acabados técnicos (antifluido/UV). Bogotá concentra el 38% de las empresas y el 31% del consumo nacional. FENALCO valida nuestro modelo digital ante un crecimiento del 22% en canales B2B y mayor presupuesto corporativo para dotaciones. Componente Técnico Fases del Proceso y Tiempos Estimados Considerando una jornada de 8 horas diarias (22 días al mes), el tiempo total disponible por mes es de 176 horas por operario. Fases y tiempo por prenda: Diseño/Patronaje (25 min), Corte (18 min), Confección (2h) y Calidad (12 min). Flujo optimizado para ensamble, revisión y empaque de prendas técnicas. Uso de Capacidad por Mes (Año 1) Proyectamos una curva de aprendizaje y posicionamiento comercial para el primer año, partiendo de la base actual de 300 prendas (60%) hasta alcanzar el tope de 500  (100%) en el mes 12 con el equipo actual. Perfiles técnicos: formación requerida por cargo. Diseñadora de Moda: Profesional en diseño de modas y patronaje. Operadora de Corte: Técnico en patronaje e interpretación de trazo, con conocimiento textil y dominio de Optitex. Operadoras de Confección: Técnicas en manejo de maquinaria industrial con experiencia en interpretación de fichas técnicas para ensamble. Contador: Profesional en contaduría pública con tarjeta profesional vigente para la gestión financiera y legal. Normas y Sostenibilidad Skardy cumple con NTC 1933, 2056, 2261 y Res. 1950 (etiquetado). Implementamos economía circular con retales (apoyo SDDE) e iluminación LED y próximamente solar. En SST, garantizamos EPP específicos (protección auditiva, guantes de malla y mascarillas) para mitigar riesgos del sector. Componente Legal Skardy Design opera bajo formalidad integral (CIIU 1313). Cumplimos con la Res. 1397/2009 y NTC 2236 mediante economía circular y gestión de retales. Estamos en proceso del registro de marca ante la SIC (Niza 24 y 25) y la implementación de protección de datos según Ley 1581. Bajo la Ley 1480, garantizamos publicidad veraz y etiquetado técnico. Actualmente tramitamos estos procesos para asegurar blindaje legal y sostenibilidad. Componente Financiero El crecimiento proyectado entre el primer y segundo año se sustenta en el fortalecimiento operativo y comercial derivado de la inversión. Tras un año de estabilización y posicionamiento, el segundo año escalará ventas mediante maquinaria especializada y procesos optimizados. Pese a la alta dependencia de mano de obra propia del sector confección, el proyecto es financieramente sólido, con una TIR del 31,91% y un VPN de $373.420.037. La nómina interna no es una debilidad, sino una estrategia para garantizar calidad, reducir dependencia de terceros y fomentar el empleo formal. Las proyecciones integran variables macroeconómicas reales como el IPC (5,20%) y el IPP (3,80%), aplicados a costos de insumos y operación para asegurar coherencia con el mercado. La inversión se prioriza en: maquinaria e infraestructura (41%), nómina (23%), insumos (18%) y estrategia comercial (15%), cumpliendo con el Acuerdo 010 de 2019 para un crecimiento sostenible y competitivo. Componente Impacto Para potenciar el sector CIIU 1313, Skardy Design busca vincularse con INEXMODA (transformación digital), ACOLTEX(calidad técnica) y CONTECO (transparencia al consumidor). Como parte de la Convocatoria 154, estamos en el proceso de integrarnos a iNNpulsa Mujer Emprende y adoptar estándares de ONU Mujeres. Localmente, nos aliamos con la CCB y el SENA para formación continua. Nuestra operación se alinea con la Agenda 2030: generamos 6 empleos formales (ODS 8), mantendremos liderazgo 100% femenino (ODS 5), suscribimos 3 contratos corporativos (ODS 17) y reduciremos un 20% el desperdicio textil (ODS 12). Implementaremos un sistema de monitoreo de este impacto trimestralmente mediante un Tablero de Control social.  AGRADECEMOS Y QUEDAMOS ATENTAS</t>
  </si>
  <si>
    <t xml:space="preserve">ID Proyecto: 117969
Nombre del proyecto: Skardy Design 
Convocatoria: 154 - 1C / Emprendimiento Femenino
Criterio observado: Ratificación del concepto de evaluación y del puntaje asignado, con revisión de los componentes comercial, técnico, legal, financiero y de impacto.
Observación del postulante: El postulante presenta observaciones frente al resultado de evaluación y solicita la revisión del concepto y/o puntaje asignado al plan de negocios.
Resumen de la observación: Revisadas las observaciones presentadas por el postulante frente al resultado de evaluación, se identifica que el proyecto fue conceptuado como viable con una calificación final de 74,82 puntos. No obstante, el informe de evaluación evidencia que, aunque la iniciativa presenta fortalezas relevantes, persisten aspectos susceptibles de mejora en los componentes comercial, técnico, legal, financiero y de impacto, razón por la cual procede la ratificación del concepto y del puntaje otorgado. 
Respuesta del evaluador: Revisada la observación presentada por el postulante y contrastada con el informe de evaluación, se ratifica el concepto de viable y la calificación asignada de 74,82 puntos. El resultado obtenido responde a la valoración integral del plan de negocios y no únicamente a la existencia de condiciones de viabilidad técnica, dado que la evaluación contempla la coherencia, suficiencia y articulación de los diferentes componentes del proyecto. 
En el componente comercial, se reconoce que el proyecto presenta una propuesta de valor asociada a dotación corporativa textil con acabados especializados, dirigida a medianas empresas de sectores como salud, manufactura, corporativo y HORECA. También se destacan fortalezas como la segmentación del mercado en tres niveles cuantificados, la geolocalización por ciudades y el modelo asociativo de producción textil. Se evidencias cifras y estadísticas clave aunque deben complementarse. El informe señala que el componente debe fortalecerse con la identificación nominal de competidores, precios por línea, cobertura, participación estimada e incorporación de estadísticas oficiales del DANE, MinCIT y Cámara de Comercio, por lo que la calificación asignada resulta coherente con el nivel de soporte presentado. 
En el componente técnico, se evidencia que el modelo operativo identifica productos, servicios, procesos, insumos y plan operativo del primer año. No obstante, el informe precisa que la documentación del proceso productivo se mantiene en un nivel general y requiere mayor detalle en tiempos por etapa, rendimientos esperados por equipo, porcentaje de uso de capacidad mes a mes y estructura del equipo de trabajo cargo por cargo. Por tanto, aunque el componente presenta una estructura adecuada, no alcanza un nivel de detalle suficiente para modificar el puntaje inicialmente otorgado. 
En el componente legal, el informe indica que el proyecto identifica la figura jurídica asociativa y los trámites principales para iniciar operaciones. Sin embargo, se requiere complementar la información con costos consolidados de constitución y mantenimiento, registro de marca Skardy Design ante la SIC en las clases Niza 24 y 25, política de tratamiento de datos personales con RNBD y articulación con normas sectoriales como el Decreto 4741 de 2005, NTC 2236, Resolución 1397 de 2009, Ley 1581 de 2012 y Ley 1480 de 2011. En consecuencia, el concepto se mantiene porque existen elementos legales relevantes aún por fortalecer. 
En el componente financiero, el plan presenta indicadores positivos, con TIR proyectada de 31,91% y VPN de $373.420.037. Así mismo, el monto solicitado de $434.398.400 se encuentra dentro del tope CREAR Asociativo establecido por el Acuerdo 010 de 2019 del Consejo Directivo del SENA. No obstante, el informe recomienda sustentar con mayor detalle el crecimiento de las utilidades operativas, validar la proporción de mano de obra frente a ventas, incorporar explícitamente IPC e IPP en las proyecciones y desagregar la inversión por categorías conforme a los rubros financiables, lo cual justifica la ratificación del puntaje asignado. 
En el componente de impacto, se reconoce la articulación del proyecto con la Convocatoria 154 de Emprendimiento Femenino, el liderazgo femenino y la generación de empleo formal con perspectiva de género. Sin embargo, el informe establece la necesidad de ampliar el mapa de actores con entidades sectoriales, territoriales, nacionales e internacionales, así como articular los Objetivos de Desarrollo Sostenible aplicables con metas cuantificadas. Por esta razón, aunque el componente presenta una orientación pertinente, requiere fortalecerse para consolidar la sostenibilidad e impacto del modelo de negocio. 
En consecuencia, no se identifican elementos que ameriten modificar el concepto o el puntaje. La calificación de 74,82 puntos refleja que el proyecto es viable, pero que aún presenta oportunidades de mejora en la sustentación comercial, la documentación operativa, la consolidación legal, la coherencia financiera y la medición del impacto. Por ello, se ratifica que el concepto emitido es acorde con lo evidenciado en el informe de evaluación y con los criterios aplicables del Fondo Emprender. 
Concepto: Se ratifica el concepto de viable y la calificación otorgada, teniendo en cuenta que el proyecto presenta fortalezas en su modelo de negocio, segmentación de mercado, enfoque asociativo, indicadores financieros positivos y articulación con la Convocatoria 154; sin embargo, persisten aspectos por mejorar en cada uno de los componentes evaluados, los cuales sustentan la permanencia del puntaje asignado. 
Efecto: Se ratifica el concepto viable y se mantiene el puntaje asignado de 74,82 puntos
</t>
  </si>
  <si>
    <t>Señores Comité de Evaluación del Fondo Emprender, cordial saludo. Hemos revisado los comentarios resultado de la evaluación, y valoramos que se hayan tomado el tiempo de entender nuestro proyecto a fondo. Precisamente con el propósito de que 3RA COSECHA pueda contar con mayores posibilidades de acceder a los recursos de financiación, consideramos importante poner en evidencia algunos aspectos que, desde nuestra perspectiva, ya se encontraban desarrollados dentro del plan de negocio presentado. Sobre la definición técnica del portafolio (perfiles sensoriales, criterios de calidad y curva de tueste). Estos elementos están incorporados en el plan. En la fila 498 se menciona que los criterios de compra al caficultor incluyen el análisis de perfil de taza (físico y sensorial) realizado en laboratorios externos, recolección mínima del 97% de cereza madura, humedad del pergamino entre 10% y 12%, y ficha de trazabilidad operativa que asegura la calidad. La maquila aliada tuesta bajo estándar Agtron y selección de la materia prima como parte del proceso estandarizado. Como marca, no limitamos la compra a variedades específicas, gracias a la mejora de procesos en finca, hemos logrado elevar el perfil de variedades comunes como Castillo y Caturra, lo cual es coherente con un modelo de selección por calidad medida, no por etiqueta varietal.  Sobre la extensión del acompañamiento del Gestor de Abastecimiento. La definición de cinco meses corresponde a la cosecha principal del Tolima, de donde proviene la totalidad del café proyectado, y está alineada con la compra de materia prima programada para el mes 6 del plan operativo (fila 516). El acompañamiento del gestor se concentra en el seguimiento en la recolección, beneficio y compra, que son las fases de mayor impacto sobre la calidad del producto final (Teniendo en cuenta el análisis físico y sensorial). El modelo actual no contempla intervención en siembra ni mantenimiento del cafetal, por lo que extender el cargo más allá de los periodos de cosechas en el primer año no sería sostenible. La extensión sólo será necesaria cuando la operación se desplace a otras regiones del país. Sobre el procedimiento de modificación de la Notificación Sanitaria. El haber adelantado el trámite a nombre de la persona natural representa una ventaja en tiempos para ejecutar consistentemente la inyección de capital solicitada. El requisito habilitante para la operación es la existencia de la Notificación Sanitaria, el traspaso de titularidad es un trámite administrativo que no afecta la viabilidad del producto. Afortunadamente hoy ya contamos con éste requisito vigente bajo la  NSA-0008647-2020 y ampara el producto desde el 15 de abril. La constitución de la S.A.S. y la actualización del rotulado, para reflejar la nueva razón social del comercializador, se ejecutan en paralelo a la operación sin generar interrupción ni riesgo normativo (este último cubierto en el rubro de empaques, fila 464).  Sobre el valor de compra del café pergamino. Nuestra propuesta no se fundamenta únicamente en el precio del pergamino (Es lo que hace nuestra competencia); el verdadero valor está en el conjunto de beneficios que crea y agrega valor. El proyecto implementó ventajas cuyo beneficio monetario directo para el caficultor están alrededor del 15,8% sobre el Precio Interno de Referencia de la FNC, complementado por ahorro del traslado de la materia prima asumido por 3ra Cosecha, las capacitaciones técnicas gratuitas y asegurar la compra del café al precio diferenciado. Evidenciando que existe una estrategia estructurada de abastecimiento para el producto de alta selección (criterios técnicos de 498) y promesa de pago diferencial al productor (filas 114, 465 y 529).  Sobre la eficiencia del gasto administrativo y el equilibrio entre capital de trabajo y activos fijos. La estructura financiera propuesta corresponde a una decisión estratégica orientada a reducir riesgo operativo y preservar liquidez durante la etapa inicial del negocio. El uso de maquila especializada evita realizar inversiones tempranas en activos fijos con baja utilización y permite mantener una estrategia de CAPEX ligero, destinando una mayor proporción de los recursos al crecimiento comercial, posicionamiento de marca y capital de trabajo. En consecuencia, la composición financiera planteada no representa una debilidad del modelo, sino precisamente una ventaja que brinda sostenibilidad y viabilidad al proyecto en su fase inicial.  Agradezco enormemente la atención detallada al proyecto y la oportunidad de complementar las observaciones del informe. Con base en la evidencia aquí presentada, se solicita respetuosamente al comité revalorar el puntaje asignado a los componentes Técnico, Legal y Financiero, con el fin de sumar al desarrollo de este proyecto que ya cuenta con tracción comercial real y compromiso ejecutado con el sector cafetero. Cordialmente, Daniela María Montoya Rodríguez, Líder del proyecto 3RA COSECHA (ID 117970)</t>
  </si>
  <si>
    <t>Respuesta del evaluador:  Se ratifica el concepto, porque revisada la observación y analizado nuevamente el plan de negocios, se evidencia que los argumentos presentados no desvirtúan las debilidades identificadas en la evaluación inicial. Si bien el proyecto corresponde a la iniciativa 3RA COSECHA, liderada por una mujer y postulada a la Convocatoria 154 - 1C / Emprendimiento Femenino, el planteamiento del problema se concentra principalmente en la brecha entre la calidad del café producido en Colombia y la calidad que llega al consumidor final, sin desarrollar de manera explícita la relación entre dicho problema, la condición de género de la convocatoria y el impacto esperado desde el enfoque de emprendimiento femenino. En el componente comercial, el plan identifica clientes B2C y B2B, validación comercial, clientes únicos, clientes recurrentes y canales digitales; sin embargo, el análisis de competencia se limita a marcas como Amor Perfecto, Café Cultor y Colina Tolimense, sin incorporar de manera suficiente la competencia indirecta de marcas comerciales de supermercado, las cuales también atienden el consumo diario de café señalado en la propuesta. Esta omisión limita la lectura integral del mercado y del posicionamiento real de la iniciativa frente a sustitutos directos para el hábito cotidiano de consumo. En el componente técnico, aunque el plan describe actividades de prospección de fincas, capacitación inicial, medición de parámetros, fichas de trazabilidad, compra de café pergamino y coordinación de maquila, no se evidencia un desarrollo suficiente de las actividades de “desarrollo de caficultores” más allá de la capacitación puntual y el pago diferencial. Adicionalmente, la línea de transformación agroindustrial se encuentra tercerizada mediante maquila para trilla, tostión, molienda y empaque, lo que reduce el control directo del proyecto sobre la fase agroindustrial y configura un enfoque predominantemente comercial de compra de café pergamino y venta de café tostado y empacado. El portafolio se limita a tres presentaciones del mismo producto base: café molido de 340 g, café en grano de 500 g y café en grano de 1.000 g. Aunque se menciona trazabilidad, origen, proceso de beneficio y tostión, no se detallan perfiles específicos de tostión, curvas de tueste, variedades botánicas ni criterios de diferenciación por cosecha o lote, aspectos relevantes para sustentar la consistencia y diferenciación en un café de especialidad. Así mismo, el plan indica que la transformación será realizada por una maquila definida, TRITOCAFÉ SAS, y que la maquila trabaja con tostión estandarizada bajo criterio Agtron; no obstante, no se desarrolla de manera suficiente cómo se gestionarán los riesgos asociados a la dependencia de los tiempos, turnos y capacidad de respuesta de dicha maquila ante un eventual crecimiento de la demanda. En materia legal y sanitaria, el plan señala que la maquila cuenta con registro sanitario vigente y que se realizó solicitud de cobertura de marca para 3ra Cosecha, actualmente en trámite a nombre de persona natural, indicando que posteriormente se solicitará cambio de titularidad hacia la nueva razón social. Sin embargo, no se especifica el costo de la modificación o ajuste de la notificación sanitaria o NSA para incluir el rol de comercializador, ni se evidencia una estimación detallada de los requisitos sanitarios aplicables conforme a la operación proyectada. En el componente comercial y de fidelización, aunque se reportan 111 clientes únicos, 28 clientes recurrentes, 150 pedidos acumulados, uso de WhatsApp, página web, marketplaces, redes sociales y campañas de Meta Ads, no se describe una estrategia CRM clara que soporte la recurrencia proyectada ni el seguimiento sistemático al 25% de clientes recurrentes identificado. La proyección de ventas plantea crecimiento en unidades para los años siguientes, sustentado en captación y conversión digital; sin embargo, dicho crecimiento requiere alta eficiencia en la conversión del embudo digital y una inversión comercial consistente con los costos reales de adquisición de clientes. En el componente financiero, el plan registra café pergamino como materia prima con valor unitario de $23.000/kg para los productos proyectados, valor que resulta insuficientemente soportado frente a una propuesta que afirma trabajar café de especialidad con trazabilidad, estándares superiores y pago diferencial al productor. También se observa que la estrategia de comunicación incluye pauta en Meta Ads por $2.400.000, dominio de página web por $510.000 y muestras de producto por $840.000, valores que pueden resultar limitados frente a la meta de captación y conversión planteada. En cuanto al equipo de trabajo, se registran los cargos de gestor de abastecimiento y calidad en finca, contador y gestor comercial y de operaciones, con funciones generales asociadas a abastecimiento, calidad, contabilidad, gestión comercial, canales de venta, pedidos, inventario y posventa. Sin embargo, no se especifica la formación académica mínima ni la experiencia técnica requerida para asegurar que los perfiles cumplan con las exigencias del café de especialidad, especialmente el gestor de abastecimiento y calidad en finca, cargo determinante para la selección de lotes, control de calidad y aseguramiento del abastecimiento. Finalmente, en las necesidades y requerimientos se evidencia una concentración importante de recursos en nómina, empaques, materia prima, arriendo y gastos operativos, mientras que la inversión fija se limita principalmente a un medidor de humedad y adecuación de vitrina. Esta estructura deja poco margen para fortalecer activos productivos propios de largo plazo y mantiene la dependencia de terceros para la etapa agroindustrial. Además, los costos presentados pueden representar riesgo de sobredimensionamiento, dado que la comercialización, compra, seguimiento de pedidos, inventario, canales digitales y coordinación operativa podrían concentrarse en un solo cargo, considerando que la fase agroindustrial se terceriza. Concepto: Revisada la observación y contrastada nuevamente con el contenido del plan de negocios, se encuentra que el concepto inicial es acorde con las debilidades identificadas. La información registrada no aporta soporte suficiente para modificar la valoración, dado que persisten inconsistencias y vacíos en la justificación del precio de materia prima, enfoque de género, análisis de competencia indirecta, alcance agroindustrial, estrategia de fidelización, suficiencia de presupuesto comercial, requisitos legales-sanitarios, estructura de cargos, soporte técnico de costos y sostenibilidad operativa del modelo.</t>
  </si>
  <si>
    <t xml:space="preserve">OBSERVACIONES A LA EVALUACIÓN DEL PLAN DE NEGOCIO “PNTHER´S MELLYS ID 117984” Por medio del presente documento se presentan observaciones técnicas y metodológicas frente a la evaluación realizada al plan de negocio “PNTHER´S MELLYS”, con el propósito de precisar aspectos relacionados con el alcance real del formato oficial suministrado por la entidad convocante, así como aclarar criterios incorporados dentro de la evaluación que no corresponden de manera expresa a los requerimientos establecidos en el instrumento de formulación empresarial.  1. Sobre la ausencia de ventas históricas, ticket promedio y soportes cuantificados del mercado Dentro del componente comercial se señala como debilidad la falta de información verificable relacionada con número actual de estudiantes, ventas históricas o ticket promedio. Frente a esta observación, es importante precisar que el formato oficial del plan de negocio no establece un apartado obligatorio orientado a la presentación de históricos financieros, indicadores de ticket promedio ni soportes cuantificados de ventas previas como requisito determinante para la viabilidad del proyecto. La estructura metodológica suministrada por la convocatoria se encuentra orientada principalmente a la descripción del modelo de negocio, identificación del mercado objetivo, caracterización general del servicio y proyección financiera futura, más no a la presentación de estados históricos detallados o indicadores avanzados de desempeño comercial. En consecuencia, considerar como debilidad estructural la ausencia de esta información implica incorporar criterios de evaluación adicionales que no fueron definidos explícitamente dentro del formulario oficial diligenciado por los emprendedores. Adicionalmente, el mismo informe reconoce la existencia de experiencia previa, presencia en redes sociales, formación profesional de la emprendedora y funcionamiento operativo anterior, elementos que constituyen evidencia práctica de validación del servicio dentro del territorio. También es de mencionar que en este espacio el plan de negocios está haciendo mención al potencial en mercado que se tiene en Tuluá donde se habla de números entre 8 mil y 13 mil niños que pueden ser potencialmente consumidores de los servicios.   2. Sobre la profundidad técnica exigida en la descripción operativa La evaluación manifiesta que el componente técnico presenta debilidades por no desarrollar con suficiente detalle aspectos relacionados con segmentación etaria, progresión de habilidades, capacidades máximas por grupo y distribución operativa entre líneas de servicio.  Sin embargo, es importante señalar que el formato oficial del plan de negocio no contempla un espacio metodológico especializado para desarrollar manuales técnicos, protocolos deportivos avanzados o esquemas pedagógicos detallados propios de instituciones deportivas de alta complejidad. El instrumento de formulación solicita de manera general la descripción del servicio, el proceso operativo y los recursos requeridos para su ejecución, aspectos que fueron desarrollados dentro del alcance solicitado. En ningún apartado se exige estructurar modelos técnicos especializados equivalentes a planes curriculares deportivos, manuales de entrenamiento infantil o sistemas de categorización pedagógica.  En cuanto a la distribución real del tiempo se especifico en la capacidad instalada que se menciona en el documento donde se plantea en el punto 6 proceso técnico (cada sesión de trabaja esta inmerso en 2 horas) y se manifiesta que se trabajan 12 días al mes durante 6 horas al día con una capacidad de atención de 10 personas por hora, lo que demuestra que si hay una distribución real del tiempo destinado para la atención a la población. Debe tenerse en cuenta igualmente que el proyecto corresponde a una iniciativa empresarial en etapa de crecimiento y no a una institución deportiva profesional de gran escala, razón por la cual el nivel de detalle requerido debe guardar proporcionalidad con el alcance real de la convocatoria. Además, la evaluación reconoce expresamente que la emprendedora cuenta con experiencia previa, formación profesional, espacio físico adecuado y dotación básica, elementos que respaldan la capacidad inicial de operación del proyecto.  3. Sobre el componente legal y la exigencia de requisitos no contemplados expresamente El informe establece como una de las principales debilidades la ausencia de protocolos especializados relacionados con protección de menores, consulta de inhabilidades por delitos sexuales, manejo de datos personales sensibles y autorizaciones deportivas específicas. Frente a ello, es importante precisar que varios de estos elementos corresponden a requisitos operativos posteriores asociados a la etapa de implementación y funcionamiento del negocio. El proyecto sí identificó los principales trámites de formalización exigidos dentro del desarrollo empresarial básico, incluyendo: Registro mercantil. RUT. Uso de suelo. Certificación bomberil. Industria y comercio.  Adicionalmente, resulta importante considerar que muchas de las obligaciones mencionadas dentro de la evaluación corresponden a procesos que se implementan progresivamente durante la etapa de puesta en marcha y fortalecimiento operativo, especialmente cuando el proyecto acceda a recursos que precisamente buscan fortalecer su estructura administrativa y técnica.  4. Sobre la estructura financiera y la interpretación de los costos operativos En relación con las observaciones financieras, es importante señalar que el plan presentado mantiene coherencia entre: La inversión solicitada. Las líneas de servicio ofertadas. La proyección de ingresos. La generación de empleo. Los indicadores de rentabilidad.  De hecho, el mismo informe reconoce una TIR favorable del 23 %, indicador que evidencia viabilidad financiera y capacidad potencial de sostenibilidad económica. Las observaciones relacionadas con desagregación de costos, ajuste de rubros de aseo o fortalecimiento de personal corresponden principalmente a oportunidades de crecimiento con la implementación del plan de negocios y ajustes operativos propios de cualquier proceso empresarial, pero no constituyen por sí mismas elementos suficientes para desvirtuar integralmente la viabilidad del modelo de negocio. Debe resaltarse además que el propósito de este tipo de convocatorias es precisamente permitir que iniciativas con potencial de crecimiento puedan fortalecer gradualmente sus capacidades operativas, administrativas y técnicas mediante el acceso a financiación y acompañamiento.  5. Sobre el componente de impacto Respecto a las observaciones realizadas sobre la falta de cuantificación de impactos, es importante manifestar que el modelo de negocio de PNTHER´S MELLYS no solamente debe analizarse desde variables estrictamente numéricas, sino también desde su valor social, formativo y territorial. La naturaleza de este tipo de iniciativas deportivas dirigidas a niños, niñas y preadolescentes implica impactos cualitativos altamente relevantes, tales como: Promoción del uso adecuado del tiempo libre. Fortalecimiento de habilidades sociales y disciplina. Desarrollo físico y psicomotor. Prevención de riesgos sociales en población infantil. Generación de espacios seguros y formativos. Acompañamiento integral al desarrollo de menores.  Estos elementos representan impactos reales y significativos dentro del territorio, aun cuando no todos puedan traducirse inicialmente en indicadores cuantitativos avanzados. Además, las convocatorias de fortalecimiento empresarial no pueden limitar la valoración de viabilidad únicamente a métricas numéricas, sino que también deben considerar factores cualitativos como el arraigo territorial, la experiencia de la emprendedora, la pertinencia social del servicio y el aporte comunitario generado por la iniciativa. También es de mencionar que dentro de los actores claves están incluidas tanto las entidades privadas como publicas y dentro del plan de negocios el primer actor involucrado y tenido en cuenta y de quien se habló en el punto 1 fue los padres de familia quienes se constituyen como nuestro cliente principal. Igualmente, cuando se va a mirar el mapa de actores la evaluación reconoce que se incorpora instituciones relevantes, el formato no me permite ampliar la información ni agregar más casillas para incorporar mas actores al plan de negocios, pero en el espacio que se tenia se pusieron instituciones importantes y como alcaldías y gobernaciones con todo su aparato político y burocrático para podernos apoyar en ellos.   6. Sobre la proporcionalidad de la evaluación técnica De manera general, se observa que varias de las observaciones incorporadas dentro de la evaluación corresponden a criterios técnicos especializados que exceden el alcance del formato oficial suministrado para la formulación del plan de negocio. Aspectos como: Protocolos especializados de protección infantil. Sistemas avanzados de segmentación deportiva. Modelos pedagógicos detallados. Estudios operativos especializados. Manuales técnicos de seguridad deportiva.  No fueron requeridos expresamente dentro de la estructura metodológica entregada por el SENA. En consecuencia, resulta importante garantizar que los procesos de evaluación se desarrollen bajo criterios objetivos, homogéneos y alineados estrictamente con los requerimientos efectivamente contenidos en la herramienta oficial de formulación de plan de negocios.  7. Consideraciones finales El plan de negocio PNTHER´S MELLYS evidencia: Pertinencia social y territorial. Experiencia y formación de la emprendedora. Existencia previa de operación y validación del servicio. Coherencia entre el problema identificado y la solución propuesta. Potencial de impacto positivo en población infantil y juvenil. Indicadores financieros positivos. Capacidad de generación de empleo e integración comunitaria. Incluso dentro del mismo informe se reconoce una rentabilidad atractiva y una propuesta socialmente pertinente para el municipio de Tuluá. Por lo anterior, se solicita respetuosamente reconsiderar la valoración emitida, teniendo en cuenta que varias de las debilidades señaladas corresponden a criterios no establecidos expresamente dentro del formato oficial de formulación del plan de negocio y que el proyecto sí demuestra condiciones objetivas de viabilidad, sostenibilidad y pertinencia territorial. </t>
  </si>
  <si>
    <t xml:space="preserve">ID Proyecto: 117984. 
Nombre del proyecto: PNTHER´S MELLYS. 
Convocatoria: 154 - 1C / Emprendimiento Femenino. 
Criterio observado: Componentes comercial, técnico, legal, financiero e impacto, con énfasis en la suficiencia de información para validar la operación, la atención segura de menores, la coherencia técnica y el cumplimiento normativo.
Observación del postulante:
La postulante presenta observaciones frente al alcance del plan de negocios PNTHER´S MELLYS, señalando la pertinencia social de la iniciativa, la experiencia previa en la actividad deportiva, la existencia de trayectoria, formación profesional, espacio físico, dotación disponible, posicionamiento en el mercado local y ventas promedio mensuales. En el plan se describe que PNTHER´S MELLYS es un club de porrismo y entrenamiento deportivo ubicado en Tuluá, orientado a la formación integral de niños, niñas y preadolescentes mediante cheerleading, gimnasia y acondicionamiento físico. También se indica que la unidad productiva cuenta con formación profesional en educación física, capacitación en cheerleading y experiencia previa, así como referencias a ventas promedio mensuales y presencia en redes sociales.
Resumen de la observación del postulante:
La observación busca que se reconozcan los avances, experiencia y pertinencia social del proyecto, así como el hecho de que algunos aspectos solicitados en las recomendaciones no estarían expresamente previstos en el formato de formulación. La postulante también plantea que la iniciativa cuenta con una propuesta orientada a brindar a padres y acudientes un espacio seguro, formativo y con enfoque en valores para niños, niñas y preadolescentes. 
Respuesta del evaluador:
Se agradecen las observaciones presentadas por la postulante y la disposición para precisar el alcance del plan de negocios PNTHER´S MELLYS. Una vez revisada la respuesta, el plan de negocios y el informe de evaluación, se reconoce que la iniciativa cuenta con pertinencia social, experiencia previa y potencial de impacto en niños, niñas y preadolescentes del municipio de Tuluá. Estos elementos fueron considerados en la evaluación inicial, en la cual se identificó que el proyecto atiende una necesidad relacionada con espacios extracurriculares seguros y formativos, reconoce la dinámica competitiva local y diferencia su propuesta desde la experiencia previa y el enfoque formativo. 
Asimismo, el informe de evaluación reconoció como aspectos positivos que la iniciativa no parte de cero, que la postulante cuenta con experiencia previa, formación profesional, espacio físico adecuado y dotación básica para la prestación del servicio. También se valoró el impacto social positivo del proyecto, al ofrecer un espacio de formación deportiva que contribuye al desarrollo físico, disciplinario y social de niños y niñas, promueve el uso adecuado del tiempo libre y genera empleo directo e indirecto.
No obstante, las precisiones aportadas no modifican los hallazgos centrales del informe de evaluación. En el componente comercial, aunque el informe reconoce claridad general del cliente, del problema y de la competencia, también señala que la caracterización de los servicios se mantiene en un nivel amplio y que la experiencia mencionada no se traduce suficientemente en datos verificables como número actual de estudiantes o ventas históricas, aspectos necesarios para fortalecer la validación del mercado y las metas comerciales proyectadas.
En el componente técnico, el informe identificó que el proyecto ofrece dos líneas principales de servicio: entrenamiento de porrismo cheerleading y entrenamiento deportivo orientado al fortalecimiento y la psicomotricidad. Sin embargo, también precisó que el proceso operativo se describe de manera general y no permite identificar con claridad la organización por grupos etarios, la progresión de habilidades, la frecuencia semanal de entrenamiento, la capacidad máxima por sesión ni los protocolos específicos de seguridad para menores. Adicionalmente, el informe observó que gran parte de las actividades operativas recaen sobre una sola persona, sin que quede explícita la distribución real del tiempo entre ambas líneas de servicio, lo que genera incertidumbre sobre la viabilidad operativa en escenarios de crecimiento.
En el componente legal, se mantiene la observación sobre la necesidad de una mayor suficiencia normativa, especialmente por tratarse de una actividad dirigida a niños, niñas y preadolescentes. El informe señaló que, aunque el plan identifica trámites básicos no incorpora de manera expresa obligaciones propias de la formación deportiva con menores, incluyendo posible autorización del ente deportivo territorial, normatividad del deporte formativo, idoneidad del personal de apoyo, implementación del SG-SST, protocolos de protección a la niñez, consulta del registro de inhabilidades por delitos sexuales y política de tratamiento de datos personales de menores.
Frente al argumento de que algunos de estos aspectos no estaban expresamente solicitados en el formato de estructuración del plan de negocios, se precisa que las recomendaciones no exigían manuales deportivos especializados ni desarrollos curriculares avanzados, sino información básica para comprender cómo se prestaría el servicio, cómo se atendería la población infantil y cómo se reducirían riesgos técnicos, legales y operativos. Esta información podía desarrollarse en apartados como proceso técnico, trámites legales, necesidades y requerimientos, equipo de trabajo, mapa de actores y avances del negocio, aspectos que la guía de evaluación contempla al revisar producto o servicio, proceso, capacidad instalada, permisos, requisitos, costos, equipo, impacto e indicadores.
En el componente financiero, el informe reconoció coherencia general entre el valor solicitado al Fondo Emprender, la estructura de costos, la proyección de ingresos y la conformación del equipo de trabajo, así como una TIR del 23 %. Sin embargo, también identificó inconsistencias conceptuales en la justificación de ventas, costos variables sin suficiente desagregación, valores subestimados en aseo y limpieza para una operación con población infantil y una formulación del segundo empleo que no refleja plenamente una necesidad operativa permanente.
En consecuencia, las observaciones presentadas corresponden en buena medida a ampliaciones, interpretaciones o posibles ajustes para una fase posterior, pero no constituyen aclaraciones suficientes para modificar la calificación asignada. 
Concepto:
Revisado el plan de negocios, la observación presentada y el informe de evaluación, se concluye que los argumentos de la postulante permiten reconocer con mayor claridad la intención social, la experiencia previa y el potencial del proyecto PNTHER´S MELLYS; sin embargo, no desvirtúan las debilidades identificadas en la formulación originalmente evaluada. Persisten vacíos relevantes en la cuantificación de avances comerciales, la descripción técnica del servicio, la atención diferencial por edades, la distribución operativa entre líneas de servicio, los protocolos de seguridad para menores, el tratamiento de datos personales, la consulta de inhabilidades, la coherencia entre capacidad instalada y equipo humano, y la suficiencia del componente legal. El informe concluye que el proyecto es NO VIABLE con una calificación final de 64,85, debido a debilidades en los componentes legal, técnico y financiero que representan riesgos relevantes para su implementación. 
Efecto:
Se ratifica el concepto de NO VIABLE y la calificación de 64,85 puntos asignada al plan de negocios PNTHER´S MELLYS. </t>
  </si>
  <si>
    <t>Apelo la decisión de “No Evaluado” por: PRIMERO. IMPROCEDENCIA DE LA CAUSAL DE NO EVALUADO El acta de evaluación, proporcionado por mi asesor, indica que mi proyecto fue excluido por incluir un “rubro no financiable” (seguro para equipos). Sin embargo, de acuerdo con el Art. 19 del Acuerdo 010 de 2019 y los Términos de Referencia de la Convocatoria 154, la figura de “No Evaluado” procede exclusivamente cuando se incumplen requisitos de acreditación, es decir, cuando la documentación que acredita la condición de beneficiario es inexacta, falsa o incompleta (documentos de identidad, certificados de antecedentes, acreditación de la condición de aprendiz o profesional, etc.) La evaluación de los rubros del plan de negocios pertenece al análisis de viabilidad técnica y financiera, no a la etapa de acreditación. Así se desprende de la estructura de la Convocatoria, el Capítulo 5 (“Requisitos para acreditarse como beneficiario”) regula la acreditación, mientras que el Capítulo 7 (“Criterios de evaluación”) regula la evaluación de las iniciativas productivas. Mi error corresponde a la formulación del plan, evaluable y subsanable, no a una falsedad en mi condición de beneficiaria. Así, la decisión de declarar el proyecto como “No Evaluado” no encuentra sustento en las normas invocadas. SEGUNDO. EL ERROR ES FORMAL Y SUBSANABLE La Nota 4 del Numeral 2.6 de los Términos de Referencia de la Convocatoria 154, citada por el Fondo Emprender para negar la subsanación, establece expresamente que la regla de no subsanación aplica a los “requisitos de acreditación”. Mi error no encaja en esa categoría. Es un error formal en un rubro específico del presupuesto, que no modifica la esencia, el objeto social ni el impacto de mi modelo de negocio.  El principio de subsanación, consagrado en el Artículo 83 de la Constitución Política y reconocido por la jurisprudencia del Consejo de Estado, exige que la administración dé prevalencia al fondo sobre la forma y permita la corrección de defectos formales que no alteren el contenido esencial de la propuesta. Negar la evaluación de todo un proyecto por un error puntual en un rubro que representa una fracción mínima del presupuesto es una medida desproporcionada y contraria al principio de favor de participación, que busca maximizar la participación y la selección de la mejor iniciativa. TERCERO. EL SEGURO NO ESTÁ PROHIBIDO EXPLÍCITAMENTE Y ES ESENCIAL El Art. 11 del Acuerdo 010 de 2019 define los rubros financiables como los recursos necesarios para el funcionamiento de la empresa. Ni el listado de rubros no financiables de este Acuerdo ni los Términos de Referencia de la Convocatoria 154 incluyen los seguros entre las partidas que el Fondo Emprender no financia, por lo que no existe una base normativa clara para esta exclusión. No es explícito que el Fondo no financie seguro para equipos. Al no existir una prohibición expresa, la decisión de excluir mi proyecto por la inclusión de este rubro constituye una interpretación extensiva de la norma. Mi proyecto, por su carácter de trabajo en campo, depende críticamente de la disponibilidad continua de equipos especializados. Un imprevisto como robo, incendio o daño técnico podría paralizar la operación, poniendo en riesgo empleos y la viabilidad del proyecto. El seguro es un gasto operativo recurrente que garantiza la continuidad del negocio y, en consecuencia, el cumplimiento de los indicadores de gestión que el propio Fondo valora. CUARTO. OMISIÓN DE ADVERTENCIA EN EL ACOMPAÑAMIENTO OBLIGATORIO Durante los meses de asesoría del SENA, incluida la fase final en febrero y marzo de 2026, mi plan de negocio fue revisado en múltiples ocasiones. En ninguna de esas revisiones se me advirtió que el rubro “seguro para equipos” era no financiable. De haberlo sabido, lo habría corregido. Esta omisión afecta el principio de confianza legítima y evidencia mi actuación de buena fe. QUINTO. LA IMPORTANCIA Y EL IMPACTO DE “52 Hz EDICIONES” Una editorial independiente y emergente con enfoque de género que integra edición situada, formación docente con acompañamiento sostenido y mediación cultural para que las comunidades sean co-autoras de sus publicaciones, en un país con profundas brechas en acceso a bienes culturales y formación de calidad, resulta estratégica para la transformación social del país y encarna el espíritu de la Convocatoria 154. Una decisión que declara esta iniciativa como “No Evaluada” por un error técnico menor desconoce la importancia de un proyecto como este. Un formalismo subsanable no debería impedir que una iniciativa de esta naturaleza sea evaluada en su mérito. PETICIÓN De acuerdo con lo anterior solicito comedidamente: 1.Se reconsidere la calificación de “No Evaluado” y se permita la subsanación del plan de negocios, consistente en la exclusión del rubro “Seguro para equipos” del presupuesto solicitado, o, en su defecto, se proceda a la evaluación completa del proyecto, considerando la naturaleza operativa y esencial del gasto.</t>
  </si>
  <si>
    <t>Cordial saludo, 
NOMBRE DEL PROYECTO:  52HZ EDICIONES
ID Proyecto: 118010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“SEGURO PARA EQUIPOS por valor de $2.400.000”.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 xml:space="preserve">Observaciones  En Canales de distribución seria en (X)otros ya que es una Operación bajo modelo LegalTech a través de canales 100% digitales: plataformas de audiencia virtual (Teams/Zoom/Google Meet), atención jurídica remota mediante mensajería instantánea cifrada y herramientas de captación de clientes a través de medios electrónicos. Se garantiza la prestación del servicio sin desplazamientos físicos, alineado con la Ley 2213 de 2022 para la justicia digital. Solo se daría el espacio a la presencialidad de ser necesario o requerido por el juez. En la capacidad operativa Se ajustó a 6 unidades mensuales con un indicador de 0,027 servicios por hora, con el fin de alinear la operación con la promesa de valor de alta especialización técnica. Este cambio permite que la emprendedora lidere directamente el 100% de las actuaciones en audiencias concentradas y el análisis estratégico, garantizando la calidad y la respuesta en tiempo real que exige el modelo LegalTech sin sobrecargar la estructura operativa. Al sincerar la capacidad técnica frente a un proceso que demanda mayor rigor en la etapa de justicia digital, se asegura la sostenibilidad del servicio y la satisfacción del cliente en el mercado de Cartagena. La operación se sustenta en un marco de cumplimiento normativo digital estricto, integrando el sistema de facturación electrónica obligatoria para la transparencia y trazabilidad financiera de los servicios jurídicos prestados. Asimismo, se implementará el uso de firmas digitales certificadas para validar la autenticidad e integridad de todos los documentos, trámites y actuaciones ante la Rama Judicial, garantizando la seguridad jurídica en un entorno de atención remota. Estas herramientas, sumadas al cumplimiento del Registro Nacional de Bases de Datos, consolidan una estructura operativa segura, ágil y plenamente alineada con los requisitos de protección de datos y gestión documental que exige el sector legal En el mapa de actores, Plataformas de Pago y Facturación Electrónica, privado, nacional, Integración de pasarelas de pago y software contable para garantizar la trazabilidad financiera y el cumplimiento tributario obligatorio. Gremios o Redes de Abogados (ej. Colegios de Abogados de Cartagena), privado, de Cartagena, Articulación institucional para la actualización en normas de justicia digital y validación del modelo de defensa penal especializada. la estructura financiera y operativa presentada responde a una planeación estratégica de tracción temprana y robustez técnica. Los cuatro meses de gastos preoperativos no representan una adecuación física convencional, sino el tiempo técnico indispensable para el despliegue del ecosistema LegalTech, la implementación de protocolos de seguridad para información penal sensible y la configuración de herramientas de justicia digital (firmas certificadas y facturación electrónica). Asimismo, la concentración del gasto en los primeros seis meses es una decisión orientada a maximizar el impacto de marca y la captación de clientes en el mercado de Cartagena; se proyecta que, tras este periodo de impulso intensivo, la unidad productiva alcanzará un punto de equilibrio que le permitirá cubrir sus gastos fijos de forma autónoma. Mantener esta distribución garantiza que la promesa de una defensa técnica inmediata y especializada cuente con el respaldo de capital humano (abogado junior) y tecnológico necesario desde el primer día, asegurando la sostenibilidad del modelo sin depender indefinidamente del capital semilla El proyecto trasciende la intención de democratizar la justicia mediante la implementación de un indicador de impacto social medible, proyectando la atención de familias en condiciones de vulnerabilidad con un ahorro técnico del 20% respecto a las tarifas de mercado tradicionales. Este impacto económico se verificará a través del número de procesos gestionados bajo el modelo LegalTech, el cual, mediante la política de cero papel y la desmaterialización de expedientes, garantiza una eficiencia operativa superior. Asimismo, la sostenibilidad del empleo se asegura mediante una estructura de costos liviana que prioriza la permanencia de la Abogada Titular y el soporte técnico, transformando el servicio legal en un agente de alfabetización digital y desarrollo económico para el territorio de Cartagena. </t>
  </si>
  <si>
    <t xml:space="preserve">ID Proyecto: 118023
Nombre del proyecto: LEGAL SOLUTION LEAWYERS
Convocatoria: 154 - 1C / Emprendimiento Femenino 
Criterio observado:
Componentes comercial, técnico, financiero e impacto.
Observación del postulante:
El postulante solicita revisión de la calificación asignada, argumentando que el proyecto atiende una necesidad real del mercado jurídico penal en Cartagena de Indias y municipios cercanos, mediante un servicio especializado, virtual y de respuesta rápida para personas capturadas y sus familias.
Resumen de la observación del postulante:
La observación se orienta a controvertir la valoración realizada sobre la segmentación de mercado, la demanda del servicio, la capacidad instalada, la clasificación del canal de distribución, el impacto social y la sostenibilidad financiera del modelo. No obstante, al revisar el plan de negocios y el informe de evaluación, se evidencian debilidades relacionadas con la falta de cuantificación de la demanda insatisfecha, la inconsistencia entre la promesa de respuesta rápida y la capacidad operativa proyectada, la clasificación del canal como “a domicilio” pese a tratarse de un modelo digital, y la ausencia de indicadores verificables para soportar el impacto social y económico propuesto. 
Respuesta del evaluador:
Revisada la observación presentada y contrastada con el contenido del plan de negocios, se ratifica el proceso de evaluación realizado, toda vez que la información aportada por el emprendedor no desvirtúa los hallazgos inicialmente identificados. En el componente comercial, si bien el proyecto describe como mercado objetivo a personas de estratos 2, 3 y 4 en Cartagena de Indias y municipios cercanos, no determina de manera suficiente cuál es la demanda insatisfecha específica para el servicio de asesoría y defensa legal personalizada; únicamente se menciona una cifra general estimada de capturas anuales, sin establecer cuántas de esas personas requieren, pueden pagar o estarían dispuestas a contratar el servicio propuesto. 
En el componente técnico, persiste la inconsistencia entre la promesa de respuesta rápida y la capacidad instalada proyectada. El plan plantea una solución jurídica inmediata, especializada y virtual, pero la operación descrita no demuestra con suficiencia que pueda absorber eventos simultáneos o picos de demanda sin afectar la oportunidad y calidad del servicio. Esta situación fue advertida en el informe de evaluación, al señalarse que la capacidad instalada no coincide con la realidad técnica del servicio y que existe una brecha entre lo que se promete comercialmente y lo que puede ejecutarse con calidad bajo la estructura operativa descrita. 
Respecto al canal de distribución, se mantiene la observación formulada, dado que el proyecto registra el canal como “a domicilio”, aunque el propio plan describe un modelo operativo basado en plataformas virtuales, audiencias digitales, mensajería inmediata y herramientas LegalTech. Por tanto, la clasificación no refleja adecuadamente la naturaleza del servicio, lo cual afecta la coherencia del modelo comercial. 
En el componente de impacto, aunque el proyecto menciona vulnerabilidad jurídica y acceso a la justicia en Cartagena de Indias, Turbaco y Arjona, la formulación conserva un enfoque principalmente cualitativo y no presenta metas, indicadores verificables ni una matriz técnica que permita medir de forma objetiva los resultados sociales y económicos esperados. Esta debilidad también fue identificada en el informe, en el que se indicó que el impacto social y económico no se encuentra suficientemente aterrizado en cifras, compromisos medibles o mecanismos de seguimiento. 
Finalmente, en el componente financiero, aunque el proyecto fue considerado viable y presenta una TIR de 29,66%, no se evidencia que la observación aporte nuevos soportes que permitan modificar la calificación asignada. La evaluación ya reconoce que el plan tiene potencial de rentabilidad, pero también advierte alertas asociadas a la sostenibilidad del flujo de caja, la organización del capital semilla, los gastos preoperativos y la coherencia entre ventas, capacidad operativa y punto de equilibrio. 
La calificación no se modifica, teniendo en cuenta que la evaluación no se realiza de manera lineal ni automática, sino por criterios, componentes y factores de ponderación propios del instrumento de evaluación. En consecuencia, aunque el proyecto conserva concepto de VIABLE, la observación presentada no aporta elementos técnicos, comerciales, financieros o de impacto que permitan alterar el puntaje previamente asignado. 
Concepto:
Revisado el plan de negocios, el informe de evaluación y la observación presentada, se encuentra que el concepto emitido es acorde con los hallazgos identificados inicialmente. El proyecto mantiene condiciones generales de viabilidad, pero las debilidades señaladas en segmentación de mercado, demanda insatisfecha, capacidad instalada, clasificación del canal, impacto medible y sostenibilidad financiera justifican la calificación asignada. 
Efecto:
Se ratifica el concepto de VIABLE y el puntaje de 66,86. No se modifica el concepto ni la calificación asignada. 
</t>
  </si>
  <si>
    <t xml:space="preserve">Señores FONDO EMPRENDER – SENA Convocatoria 154-1C Emprendimiento Femenino Asunto: Solicitud de reconsideración de puntaje – Proyecto “CONSTRUYENDO SUEÑOS FAMILIARES” – ID 118030 De manera respetuosa solicitamos la reconsideración del puntaje asignado al proyecto, el cual obtuvo 77,9 puntos pese a que el mismo informe de evaluación reconoce fortalezas sobresalientes en todos los componentes, destacando que el proyecto es “VIABLE”, “bien estructurado”, con “validación real de mercado” y “alto potencial de impacto social y económico”. Consideramos que varias recomendaciones de mejora ya se encuentran desarrolladas dentro del plan de negocios y posiblemente no fueron plenamente valoradas durante la evaluación. Respecto a la recomendación sobre “robustecer la plataforma digital”, esta información fue desarrollada en el Módulo 14 – Avances de la iniciativa y estrategia digital, donde se explicó que la plataforma tecnológica se encuentra en fase de implementación mediante un MVP escalable. Allí se adjuntó el enlace con la propuesta técnica y cotización formal elaborada por el ingeniero Nilson Benítez, profesional con más de 12 años de experiencia en desarrollo de software, detallando alcance funcional, simuladores financieros, tiempos de ejecución, costos, infraestructura y soporte técnico. Incluso se indicó la existencia de una versión demo funcional. Precisamente la financiación solicitada busca completar el desarrollo tecnológico. En relación con “formalizar más sólidamente las alianzas comerciales”, en el Módulo Comercial y en el Módulo 14 – Avances de la iniciativa se adjuntaron seis cartas de intención reales de clientes y aliados estratégicos, con datos verificables, donde manifiestan interés concreto en contratar los servicios una vez fortalecida la operación. Debe tenerse en cuenta que Fondo Emprender financia precisamente iniciativas en etapa de consolidación, por lo cual exigir contratos comerciales previos a la formalización empresarial desconoce la naturaleza del programa. Frente a la recomendación sobre “mecanismos de gobernanza”, en el Módulo Legal y en el Módulo 14 se informó expresamente que la organización dispone de estatutos, actas y documentación para registro ante Cámara de Comercio. En dichos estatutos se contemplan órganos de dirección, representación legal y mecanismos de toma de decisiones, por lo que este aspecto sí fue considerado. Respecto al seguimiento del incremento anual de precios y competitividad frente a la informalidad, en los módulos Comercial y Financiero se explicó que las proyecciones fueron elaboradas bajo un enfoque conservador, soportadas en validación directa con proveedores, ferreterías y actores del sector construcción. Asimismo, se planteó una estrategia de precios competitivos basada en alianzas comerciales y control de costos. En cuanto a la recomendación relacionada con “fortalecer estrategias de fidelización y postventa”, este aspecto también se encuentra desarrollado en los módulos Comercial y Técnico, donde se describe que el modelo ofrece acompañamiento integral antes, durante y después de la obra, incluyendo seguimiento mediante plataforma digital, monitoreo de avances y apoyo en la estabilización del modelo de arriendo. Adicionalmente, en los módulos Operativo y Financiero se contempló un periodo preoperativo aproximado de dos meses para constitución legal, adecuaciones, contratación inicial y adquisición progresiva de activos antes de alcanzar producción estable, manteniendo coherencia con los tiempos reales exigidos en procesos de puesta en marcha e interventoría de Fondo Emprender. Finalmente, solicitamos respetuosamente reconsiderar la ponderación otorgada, teniendo en cuenta que el proyecto aborda una problemática social crítica: la generación de ingresos para familias propietarias de estratos 2, 3 y 4, especialmente adultos mayores sin pensión estable. El modelo ya ha sido validado mediante más de 15 intervenciones reales y representa una solución con capacidad de generar empleo formal, valorización patrimonial, ingresos recurrentes y transformación social sostenible. Agradecemos el tiempo y análisis realizado y reiteramos nuestra disposición para ampliar cualquier aspecto técnico, financiero o comercial que se considere pertinente. Agradecemos profundamente nos de la oportunidad de transformar vidas a otro nivel que es lo que nos apasiona y que hemos probado sabemos hacerlo en la practica. Equipo Emprendedor CONSTRUYENDO SUEÑOS FAMILIARES </t>
  </si>
  <si>
    <t xml:space="preserve">El proceso de evaluación integral del Fondo Emprender no se basa en una sumatoria lineal ni en un promedio simple de calificaciones. Tal como se describe en los Términos de Referencia y en la Guía de Evaluación 2025, la metodología incorpora un análisis técnico especializado que determina la viabilidad a partir de la interacción y profundidad de la información registrada. En su caso particular, se asignaron las siguientes valoraciones: Cliente: 3,66; Problema: 3,33; Competencia: 3,33; Canales: 3,33; Descripción: 3,33; Producto: 3,66; Proceso: 3,33; Plan Operativo: 3,66; Trámites Legales: 3,33; Ventas: 3,66; Costos: 3,66; Equipo: 3,66; Necesidades: 3,33; Valor: 3,66; Indicadores: 3,66; Avances: 3,33; e Impacto: 3,33.
1.  Tecnología y Avances: La valoración de 3,33 reconoce la existencia del MVP y la propuesta técnica del ingeniero Nilson Benítez. No obstante, para alcanzar niveles de excelencia (4,0), la descripción debe ser "exhaustiva y detallada", integrando no solo la intención de desarrollo sino la prueba de desempeño o métricas de uso del simulador financiero para los 300.000 hogares potenciales identificados.
2.  Validación de Mercado: Se valoraron positivamente las seis cartas de intención. Sin embargo, en un mercado de alta informalidad constructiva, la recomendación de "formalizar alianzas" busca asegurar la conversión real de ventas frente a la meta de $633.200.000, considerando que la base de datos de 20 clientes iniciales representa una muestra limitada frente a la magnitud del mercado objetivo.
3.  Estructura Organizacional: La calificación en los componentes Legal e Impacto refleja que la información presentada es adecuada y coherente. Las sugerencias emitidas por el evaluador sobre gobernanza y fidelización no constituyen una sanción al puntaje, sino que operan como hojas de ruta para la ejecución exitosa de los $ 523.000.000 solicitados, buscando mitigar riesgos de fragmentación operativa detectados en la competencia regional.
Conclusión:
En este sentido, se ratifica que el concepto de evaluación de 77,9 (VIABLE) se mantiene vigente y no requiere modificación. La puntuación asignada refleja un plan de negocios "bien estructurado" que cumple satisfactoriamente con los criterios de la convocatoria. El plan de negocios obtuvo una TIR de 28%, lo cual indica que la unidad productiva es financieramente robusta para el sector de CONSTRUCCIÓN, garantizando la sostenibilidad y la cobertura de obligaciones operativas para convertir viviendas en activos productivos en la ciudad de Bogotá.
</t>
  </si>
  <si>
    <t>Respetado Comité Evaluador, agradecemos las observaciones que permiten precisar la solidez  de nuestra unidad productiva. Kaitú cuenta con la experiencia previa de haber ejecutado con éxito la Convocatoria Crear, superando todas las etapas de interventoría técnica y administrativa. Esta trayectoria garantiza que poseemos el compromiso necesario para ejecutar este fortalecimiento con total transparencia y efectividad. A continuación, presentamos los puntos de mejora identificados: 1. Capacidad Instalada y Crecimiento Gradual El proyecto se enfoca en la adecuación técnica de 3 aulas existentes para cumplir con los estándares de infraestructura exigidos para los grados 4° y 5°. Meta de Ocupación: Se proyecta un aumento responsable de 20 nuevos cupos en 5 años (5 cupos anuales). Esta decisión es estratégica: garantiza que la incorporación de estudiantes, especialmente aquellos con Necesidades Educativas Especiales (NEE), se realice bajo un modelo de atención personalizada y acompañamiento emocional profundo, manteniendo nuestra promesa de valor de máximo 15 niños por aula. Sostenibilidad: Este crecimiento orgánico asegura que la calidad pedagógica no se diluya y que la estructura de costos operativos crezca de forma armónica con el recaudo. 2. Cronograma de Ejecución y Talento Humano ($73.538.000) Para garantizar una implementación sin vacíos, el cronograma se ejecutará así: Mes 1 (Inicio y Vinculación): Se realizará la contratación de una Docente desde el primer mes. Su incorporación inmediata es estratégica para liderar el proceso de habilitación ante la Secretaría, encargándose de la actualización pedagógica y curricular mientras se ejecutan las adecuaciones físicas. Mes 1-2 (Adecuación Física): Ejecución de mejoras físicas (aislamiento acústico, divisiones) y recepción del 100% del mobiliario. Realizar estas mejoras al inicio permite recibir la visita de inspección con estándares cumplidos. Mes 3-5 (Consolidación): Apertura de los primeros 5 cupos del año 1 bajo el cumplimiento legal y técnico total. 3. Ruta Crítica para Ampliación de Licencia (120-180 días) Nuestra ruta legal está articulada con la inversión en infraestructura para mitigar riesgos regulatorios: Fase Preparatoria (Días 1-45): Actualización del PEI y radicación formal de la solicitud ante la Secretaría de Educación. Fase de Inspección (Días 46-120): Atención de visita de pares técnicos. Para este hito, la infraestructura ya estará optimizada gracias a la ejecución inmediata de los recursos del Fondo en el bimestre 1. Fase de Resolución (Días 121-180): Obtención del acto administrativo de ampliación de cobertura. 4. Proyección Comercial y Metas de Impacto El plan de marketing de $8.400.000 se enfocará en captar los 5 cupos anuales mediante pauta segmentada (30%), eventos de inmersión como el Color Run (40%) y referidos (30%). Nuestra propuesta de valor se medirá con KPIs verificables: Retención Estudiantil: Meta del 92% anual. Inclusión Real: 100% de los estudiantes NEE con PIAR (Plan Individual de Ajustes Razonables) activo. Dinamismo Local: El 100% de la proveeduría para adecuaciones será contratada en el municipio de Guamal, Meta. Nuestra exitosa experiencia previa con la interventoría de la convocatoria Crear es la mayor garantía de que Kaitú ejecutará este fortalecimiento con total orden, logrando una expansión sostenible y de alto impacto social.</t>
  </si>
  <si>
    <t>Proyecto: 118055
Nombre del proyecto: Kaitú
Convocatoria: 154 - 1C / Emprendimiento Femenino
Criterio observado: Capacidad instalada, cronograma de ejecución y proyección de crecimiento
Observación del postulante:
El postulante señala que cuenta con experiencia previa en la ejecución de recursos del SENA, plantea un crecimiento gradual de cupos acorde con su modelo pedagógico, presenta un cronograma que prioriza la contratación de talento humano y la adecuación de infraestructura desde el inicio del proyecto, y define una ruta crítica para la ampliación de la licencia de funcionamiento, argumentando que estos elementos garantizan sostenibilidad, cumplimiento normativo y alto impacto social.
Resumen de la observación:
El postulante solicita que se reconsidere el concepto emitido, sustentando que la información adicional presentada demuestra coherencia entre la capacidad instalada, el plan de inversión, el cronograma de ejecución y la proyección de crecimiento, así como la viabilidad técnica, legal y financiera del fortalecimiento propuesto.
Respuesta del evaluador:
Revisada nuevamente la observación presentada, se ratifica el concepto emitido en la evaluación inicial, toda vez que el análisis fue realizado con base en la información suministrada por el postulante al momento de la postulación, conforme a los criterios, lineamientos y alcances definidos por la normatividad vigente del Fondo Emprender. Las aclaraciones y ampliaciones expuestas en la observación corresponden a información adicional que no puede ser considerada en esta fase del proceso, en la medida en que la evaluación se circunscribe exclusivamente a los soportes y contenidos presentados dentro de los plazos establecidos. Adicionalmente, es importante precisar que cada proceso de evaluación es independiente y no está condicionado por experiencias previas del postulante en otras convocatorias o programas, por lo cual la ejecución exitosa de proyectos anteriores no constituye un criterio automático de validación para el presente fortalecimiento. En este sentido, se mantienen las deficiencias señaladas en el informe de evaluación, relacionadas con la capacidad instalada efectiva, la coherencia del fortalecimiento propuesto y la alineación del plan de inversión con el impacto esperado sobre la unidad productiva. Asimismo, del análisis técnico realizado se concluye que los recursos solicitados no impactan de manera directa y suficiente en el fortalecimiento de la empresa, en los términos definidos por la convocatoria, razón por la cual no se configura un ajuste que modifique el concepto inicialmente otorgado.
Concepto
No procede la observación del postulante. Se ratifica el concepto emitido en el informe de evaluación.
Efecto
Se mantiene el puntaje y el concepto inicialmente otorgados.</t>
  </si>
  <si>
    <t xml:space="preserve">En atención al informe de evaluación del plan de negocio GASEL PYS, agradecemos las observaciones realizadas por el equipo evaluador, las cuales permiten fortalecer la estructuración integral del proyecto.  Frente a los aspectos identificados en el componente técnico y financiero, se realizarán los siguientes ajustes:  1. Estructuración del equipo técnico:    Se definirá claramente la modalidad de vinculación de los técnicos encargados de la atención domiciliaria, especificando funciones, disponibilidad operativa, esquema de pagos y capacidad de atención, garantizando así la cobertura de la demanda proyectada.  2. Ajuste del componente financiero:    Se reformulará la estructura financiera incorporando de manera detallada los costos asociados a mano de obra técnica, transporte, operación y administración, diferenciando claramente costos fijos y variables para reflejar de manera más precisa la operación real del negocio.  3. Fortalecimiento operativo:    Se establecerán controles básicos de operación relacionados con tiempos de atención, programación de servicios, manejo de inventarios y seguimiento de carga laboral, permitiendo una mejor articulación entre las actividades técnicas y administrativas.  4. Planeación comercial:    Se fortalecerá la estrategia comercial mediante la generación de alianzas con inmobiliarias, administraciones de propiedad horizontal y actores del territorio, complementando el canal tradicional de voz a voz con acciones de captación más sostenibles.  5. Sostenibilidad e impacto:    Se ajustarán las metas relacionadas con generación de empleo e indicadores de impacto económico, social y ambiental, buscando garantizar una proyección verificable y sostenible del crecimiento del negocio.  Consideramos que las observaciones realizadas aportan significativamente al fortalecimiento del proyecto y serán incorporadas en la reformulación del plan de negocio con el objetivo de mejorar su sostenibilidad financiera, operativa y administrativa. </t>
  </si>
  <si>
    <t>ID Proyecto: 118068
Nombre del proyecto: GASEL PYS
Convocatoria: 154 - 1C / Emprendimiento Femenino
Criterio observado: Componentes técnico, financiero, legal, comercial e impacto; especialmente la definición operativa del equipo de trabajo, la contratación o disponibilidad de técnicos, la estructura de costes y la coherencia entre recursos solicitados, capacidad operativa y sostenibilidad financiera.
Observación del postulante: El postulante solicita la revisión del concepto de evaluación del proyecto, teniendo en cuenta que el plan plantea una solución integral para hogares y técnicos de Medellín mediante venta de repuestos certificados, comercialización de gasodomésticos y servicio técnico especializado, con experiencia previa, base de clientes y relaciones comerciales existentes.
Resumen de la observación del postulante: La solicitud se fundamenta en que el proyecto identifica una necesidad real del mercado, presenta productos y servicios definidos, reconoce clientes de estratos 1, 2 y 3 que requieren soluciones seguras y cercanas para mantenimiento y reparación de gasodomésticos, y proyecta ventas con base en experiencia previa, clientes activos y tres inmobiliarias aliadas. No obstante, se revisa que el informe de evaluación identificó debilidades relevantes en la contratación de técnicos, la estructura de costes, la definición del equipo de trabajo y la sostenibilidad financiera del modelo.
Respuesta del evaluador: Revisada la observación presentada y contrastada con el plan de negocios y el informe de evaluación, se evidencia que el proyecto cuenta con fortalezas en la identificación del mercado, la definición de la propuesta de valor, la estructuración de los productos y servicios, y la pertinencia de la solución planteada para hogares de Medellín que requieren mantenimiento, reparación e instalación de gasodomésticos. El plan describe un punto especializado con inventario de repuestos, atención personalizada, servicio técnico a domicilio, garantía y asesoría al cliente, lo cual guarda coherencia con la necesidad identificada.
Sin embargo, también se ratifica que las observaciones formuladas en el informe no corresponden únicamente a aspectos de forma, sino a elementos que inciden directamente en la viabilidad operativa y financiera del proyecto. En el proceso técnico se asignan actividades críticas al “técnico”, tales como desplazamiento, diagnóstico, reparación, pruebas de seguridad y manejo de residuos; no obstante, en el equipo de trabajo solo se registra el cargo de Administrador/Gerente con contrato laboral a término indefinido, sin evidenciarse una vinculación clara, coste laboral u honorarios definidos para los técnicos responsables de los servicios domiciliarios.
Esta situación afecta la coherencia entre la operación proyectada y la estructura financiera, dado que el informe de evaluación señala expresamente que no se contemplan adecuadamente los costes asociados a la contratación o pago de técnicos, lo cual impide entender con claridad el comportamiento de los gastos fijos y variables a medida que crece la operación. Así mismo, el informe concluye que el equipo de trabajo está subdimensionado y concentra funciones críticas sin soporte especializado, generando riesgo administrativo, operativo y financiero.
De igual manera, aunque el plan presenta una proyección de ventas gradual y reconoce una base de clientes activa, relaciones comerciales y tres inmobiliarias aliadas, la evaluación identifica que el modelo requiere una articulación más precisa entre la demanda proyectada, la disponibilidad real del personal técnico, los costes de prestación del servicio y la capacidad de ejecución del negocio. La TIR reportada evidencia potencial económico, pero el mismo informe precisa que dicho potencial requiere ajustes profundos en la formulación financiera y operativa para traducirse en una operación estable y sostenible.
Conforme a los criterios aplicables del Fondo Emprender, la financiación debe estar asociada a recursos necesarios para operar el plan de negocio y garantizar el funcionamiento de la empresa, incluyendo, entre otros, pago de salarios u honorarios, insumos del ciclo productivo, maquinaria, equipos, software, permisos, licencias, adecuaciones y demás recursos requeridos para la operación. En este caso, al no quedar suficientemente estructurada la modalidad de vinculación o pago del personal técnico que ejecuta el servicio principal, no se supera la observación relacionada con la coherencia integral del presupuesto y la operación.
Por lo anterior, se concluye que la observación no aporta elementos suficientes para modificar el concepto emitido, dado que persisten debilidades estructurales en la formulación financiera y operativa, especialmente en la contratación de técnicos, la consistencia de costes, la capacidad operativa y la alineación entre recursos solicitados y necesidades reales del negocio.
Concepto: Revisado el plan de negocios y el informe de evaluación, se encuentra que el concepto emitido es acorde con lo identificado inicialmente. Se ratifica que el proyecto presenta fortalezas comerciales, técnicas e impacto positivo; sin embargo, las debilidades en la definición operativa del equipo de trabajo, contratación de técnicos y estructura de costes afectan la viabilidad integral del plan.
Efecto: Se ratifica el concepto de NO VIABLE y el puntaje de 57,92, sin modificación. La observación presentada no genera ajuste en el resultado, dado que no subsana las inconsistencias identificadas en la estructura financiera, la capacidad operativa y la definición del equipo técnico necesario para la prestación del servicio domiciliario.</t>
  </si>
  <si>
    <t>CONVOCATORIA: 154 - 1C / Emprendimiento Femenino  ID DEL PROYECTO: 118085  NOMBRE DEL PROYECTO: DIVATTOS SAS  SECTOR: ACTIVIDADES_PROFESIONALES_CIENTÍFICAS_Y_TÉCNICAS  DEPARTAMENTO / MUNICIPIO: META - VILLAVICENCIO  PUNTAJE: 82.33  CONCEPTO DE EVALUACIÓN: VIABLE Componente Comercial  Para vender las prendas Divattos cuenta con 2 tiendas de lujo acreditadas durante 21 años, ambas sedes tienen ZONAS INSTAGRAMEABLES que nos garantizan publicidad GRATIS, la marca ya tiene una comunidad robusta con más de 112.000 seguidoras REALES que ejercen una demanda continua sobre los diseños, además, mediante colaboraciones estratégicas con influenciadoras logramos posicionarnos, la marca tiene reconocimiento en la región y madurez publicitaria, por lo cual no solicita más recursos para esto. Divattos mantiene un proceso de mejora continua en la calidad de los patrones, telas e insumos, nos hemos distinguido por la durabilidad de nuestras prendas, ofrecemos 6 meses de garantía y estamos trabajando para dar un año de garantía y acompañamiento de por vida, contribuyendo a la sostenibilidad social y ambiental, otro factor que nos hace competitivos es la exclusividad en los diseños, el tallaje amplio y cómodo que permite que las mujeres se sientan a gusto con las prendas.  En relación con la estacionalidad de las ventas, si bien es cierto hay fechas especiales, se pretende convertirlas en continuos mini picos de ventas, es decir, preventa (un mes antes) quincena (la quincena anterior) fin de semana, día exacto, y post fecha (como última oportunidad) evitando que la marca dependa de una fecha o temporada puntual y garantizando continuidad constante en ventas. Nuestra experiencia nos ha demostrado que las clientas compran mas por utilidad que por fecha y al tratarse de productos de línea, se venden siempre que estén disponibles en las tiendas. Componente Técnico Divattos se encarga actualmente del diseño, patronaje, muestras, fichas técnicas, corte, y control de calidad. La confección se terceriza con talleres satélites, pero para el proyecto lo que se plantea es tercerizar el corte y la confección, con empresas automatizadas y especializadas. El flujo de producción relacionado corresponde a la capacidad de producción de las empresas con las que se va a tercerizar.  Ya está funcionando el ERP contapyme y contamos con tecnología RFID para el control, gestión, y la actualización del inventario, sincronizando la página web con las tiendas Divattos opera mediante dos sedes físicas estratégicas en Villavicencio que funcionan de manera articulada, la sede principal operada por la gerente y la sede 2, operada por una administradora, actualmente la empresa es viable y las utilidades permiten sostener la nomina actual, es por esto que se solicita un cargo de vendedora, para la sede principal, y que la gerente se dedique a las funciones propias de su cargo.  Componente Legal El análisis DOFA presentado habla de la oportunidad de aumentar la capacidad de vender en volumen, lo cual se complementa con lo planteado en el plan de inversión de atender la demanda de las empresas que buscan vestir bien a su personal. Otra oportunidad es la de abastecimiento estratégico, tercerizando procesos con proveedores especializados y automatizados. El plan de inversión evidencia que Divattos seguirá elaborando los patrones, fichas técnicas, muestras y tercerizara el corte y la confección, creando un complemento operativo en producción bajo la figura de adquisición de inventario, por eso se menciona como aumento de la capacidad de producción, sin perder la esencia del diseño.  Componente Financiero La comercialización de estas prendas clásicas que mantienen una demanda constante lineal ya se ha realizado durante 21 años, por eso se desea convertir en prendas de línea dado que siempre se venden, sin importar las fechas o temporadas. Contamos con una operación digital de manera eficiente con canales activos para el reconocimiento de marca, y estamos implementando tecnología RFID para mantener los canales tecnológicos actualizados, gestionar los inventarios y facilitar la administración. En nuestra planta de producción se seguirán fabricando constantemente, las referencias de moda para brindar frescura a las colecciones.  Componente Impacto Confeccionamos las prendas con lino, seda y algodón orgánico, estas telas son producidas sin químicos, para la estampación de las telas se usan tintas ecosolubles libres de tóxicos, además, los residuos generados se reciclan por separado, nuestros proveedores le venden sus residuos a fábricas de colchones y muebles y algunos como Davide Yepes ya están certificados en BIC. El proyecto de fortalecimiento de Divattos demuestra una trayectoria de la marca de 21 años, con un modelo de negocio maduro y consistente, con alta rotación de inventarios, con ERP en funcionamiento y la implementación de la tecnología RFID demuestra tener capacidad operativa y comercial asegurando la sostenibilidad de los empleos y liderando el mercado de la moda en la región.</t>
  </si>
  <si>
    <t>Proyecto: 118085
Nombre del proyecto: DIVATTOS SAS
Convocatoria: 154 - 1C / Emprendimiento Femenino
Criterio observado: Coherencia técnica, comercial, operativa y financiera del plan de inversión.
Observación del postulante:
El postulante presenta observación frente al resultado de evaluación, orientada a solicitar revisión del puntaje asignado y a precisar aspectos relacionados con el modelo de operación, la capacidad comercial, la compra de inventario, la estrategia de comunicación, la proyección de ventas y la estructura operativa del fortalecimiento empresarial.
Resumen de la observación:
La observación busca controvertir el puntaje otorgado, planteando aclaraciones sobre la forma en que se ejecutaría el fortalecimiento de la unidad productiva. No obstante, revisada la información registrada en el plan de inversión, el informe de evaluación y los hallazgos complementarios, se evidencia que las precisiones presentadas no desvirtúan las deficiencias identificadas en la evaluación ni permiten asignar un mayor puntaje en esta etapa del proceso.
Respuesta del evaluador:
Se ratifica el concepto emitido, teniendo en cuenta que se mantienen las deficiencias señaladas en el informe de evaluación y que no es procedente aceptar precisiones, ajustes o información adicional en esta fase del proceso. La evaluación se realiza con base en la información registrada oportunamente en el plan de negocio, conforme a las condiciones de la convocatoria y a la normatividad vigente del Fondo Emprender, especialmente en lo relacionado con la coherencia del modelo de negocio, la pertinencia de los rubros solicitados, la consistencia técnica y financiera del plan de inversión y la suficiencia de los soportes presentados.
Si bien el proyecto cuenta con elementos favorables que permiten mantener el concepto de viabilidad, tales como trayectoria empresarial, formalización jurídica, reconocimiento comercial, clientela validada, operación en puntos físicos y canales digitales activos, persisten deficiencias que impiden otorgar un mayor puntaje.
En primer lugar, se mantiene la falta de claridad frente a la operación real de los puntos de venta y la estructura de personal asociada. El plan refiere la existencia de dos puntos de venta; sin embargo, en la estructura de empleo se plantea la creación de un cargo de vendedor y no se evidencian otros cargos relacionados como empleos a retener para soportar de manera integral la operación comercial en dichos puntos. Esta situación genera incertidumbre sobre la disponibilidad real de personal para atender las sedes, gestionar inventario, responder por ventas presenciales y soportar la operación comercial proyectada.
Así mismo, se ratifica la inconsistencia entre el objetivo planteado para la inversión y el modelo operativo descrito. No resulta completamente adecuado indicar que el propósito principal es incrementar la capacidad de producción cuando el plan evidencia que la estrategia de fortalecimiento se orienta principalmente a la compra de prendas terminadas y a la comercialización de inventario. Si el modelo productivo se apoya en maquila especializada o terceros, el fortalecimiento debe describirse con mayor precisión como una mejora en inventario, control de calidad, comercialización, posicionamiento de marca y capacidad de respuesta al mercado, y no como un aumento directo de producción interna.
En el componente técnico, se mantiene una debilidad relevante en la formulación de los flujos de proceso. El plan presenta actividades como si la confección se realizara integralmente al interior de la empresa; sin embargo, la información del mismo plan señala que parte fundamental del modelo se soporta en terceros o maquila especializada. Por tanto, los flujos técnicos no son plenamente coherentes con el modelo real de operación. Era necesario diferenciar con claridad cuáles actividades se realizan internamente —diseño, fichas técnicas, recepción de prendas, control de calidad, almacenamiento, surtido, comercialización y posicionamiento de marca— y cuáles son ejecutadas por terceros.
También persiste la necesidad de describir con mayor detalle los puntos críticos del proceso, especialmente el control en la recepción de prendas elaboradas por talleres o proveedores externos. En un modelo basado en producto terminado, el control de calidad, verificación de tallas, revisión de acabados, cumplimiento de especificaciones, manejo de devoluciones y trazabilidad del inventario son actividades esenciales para garantizar la sostenibilidad de la operación. La formulación no desarrolla estos aspectos con el nivel de detalle requerido.
En materia comercial, se mantiene la observación relacionada con la insuficiencia de la inversión en comunicación frente a la meta de crecimiento planteada. Aunque el proyecto cuenta con reconocimiento de marca, comunidad digital y canales de venta activos, la inversión prevista para estrategia de comunicación resulta limitada frente al propósito de aumentar la captura de clientes, fortalecer el canal virtual y ampliar la cobertura comercial. La meta de crecimiento requiere una estrategia de mercadeo más robusta, medible y coherente con el volumen de ventas proyectado.
De igual manera, se ratifica la debilidad en la proyección mensual de ventas. El plan presenta ventas iguales o muy similares para todos los meses en cada una de las líneas de producto, lo cual no refleja adecuadamente la realidad del sector moda. Este tipo de actividad suele estar influenciado por temporadas comerciales, cambios de colección, fechas especiales, comportamiento del consumidor, tendencias de moda y periodos de mayor o menor rotación. La linealidad de las ventas reduce el realismo del flujo de caja y limita la lectura financiera del comportamiento esperado del inventario.
Respecto a la compra de producto terminado, se mantiene la observación sobre la concentración de la adquisición en los meses iniciales. El plan contempla la compra de prendas como eje central del fortalecimiento, pero concentra la ejecución en los meses 1 y 2. Esta programación no permite aprovechar de manera gradual nuevas colecciones, cambios de tendencia, comportamiento real de la demanda ni ajustes de surtido. Para una empresa del sector moda, el fraccionamiento de compras puede ser determinante para reducir riesgo de obsolescencia, mejorar rotación y mantener una oferta actualizada durante el año.
En el componente financiero, aunque los indicadores proyectados son favorables, estos dependen de supuestos que requieren mayor precisión operativa. La rentabilidad esperada se encuentra condicionada a que las ventas proyectadas se materialicen, a que el inventario rote en los tiempos previstos, a que los canales físicos y digitales funcionen de manera coordinada y a que la estructura comercial tenga capacidad suficiente para soportar el crecimiento. Las inconsistencias señaladas afectan la solidez de esos supuestos y, por tanto, impiden mejorar la calificación asignada.
Adicionalmente, se evidencia la necesidad de incorporar gastos administrativos propios del modelo de negocio que se propone fortalecer. Para una operación con inventario, puntos físicos, canal digital y ventas por comercio electrónico, resultan relevantes rubros como plataforma e-commerce, ERP o sistema de control de inventarios, sincronización de existencias entre bodega, página web y punto físico, seguros de protección del inventario y personal o soporte para servicio al cliente digital. La ausencia de estos costos genera una estimación incompleta de los requerimientos reales para sostener el modelo comercial proyectado.
También se mantiene la necesidad de fortalecer el control de inventarios. Al manejar diferentes líneas de producto, tallas, referencias, puntos de venta y canales digitales, la unidad productiva requiere herramientas que permitan trazabilidad, disponibilidad actualizada, rotación por referencia, control de existencias y reducción de errores en ventas. No incluir de manera suficiente estos elementos dentro del plan limita la capacidad de validar la operación omnicanal propuesta.
Frente al componente de impacto, se reconoce que el proyecto tiene efectos positivos en términos económicos y sociales, especialmente por tratarse de una unidad productiva liderada por mujer, con trayectoria, clientela consolidada y articulación con proveedores de maquila. No obstante, el impacto ambiental y algunos indicadores de sostenibilidad aún requieren mayor desarrollo, particularmente en lo relacionado con manejo de residuos textiles, empaques, logística y medición de resultados verificables.
En consecuencia, aunque el proyecto conserva condiciones favorables que permiten mantener el concepto de viabilidad, las observaciones presentadas no subsanan las inconsistencias identificadas ni permiten modificar el puntaje inicialmente asignado. Las deficiencias relacionadas con la coherencia del modelo de producción y comercialización, la estructura de personal, la concentración de compras, la proyección lineal de ventas, la limitada inversión en comunicación y la ausencia de costos tecnológicos y de protección del inventario continúan afectando la valoración del plan.
Concepto:
Se ratifica el concepto de evaluación: VIABLE.
Efecto:
Se mantiene el puntaje y el concepto inicialmente asignado.</t>
  </si>
  <si>
    <t>El presente documento constituye un análisis técnico y detallado del informe de evaluación emitido para el proyecto Salvattore Joyería, identificado con el código 118090 en el marco de la convocatoria 154-1C de Emprendimiento Femenino. Tras un examen riguroso del puntaje obtenido de 69,57 y el concepto de viable, se considera que, si bien la calificación reconoce la validez de la propuesta, existen argumentos técnicos sólidos para proyectar una valoración superior que capture con mayor fidelidad la profundidad del análisis comercial y la solidez financiera de esta iniciativa en el municipio de Florencia, Caquetá.  En relación con el componente comercial, el informe destaca una caracterización amplia y bien sustentada del mercado objetivo. La propuesta de valor de Salvattore Joyería no solo se basa en la estética, sino que aborda de manera estratégica la percepción del oro como un activo de valor y un mecanismo de preservación patrimonial, lo cual es altamente coherente con el comportamiento del consumidor local. El proyecto identifica correctamente un problema crítico en el sector: la desconfianza del cliente ante la falta de certificación y trazabilidad. Al proponer procesos de transparencia y autenticidad, la iniciativa elimina barreras de entrada y genera una ventaja competitiva diferencial que reduce la incertidumbre comercial, mérito que amerita una ponderación destacada.  Respecto al componente técnico y operativo, el plan de negocios demuestra una estructura funcional orientada a la eficiencia en el sector comercio. La Tasa Interna de Retorno (TIR) del 29% es un indicador contundente de la viabilidad financiera, reflejando una rentabilidad atractiva y sostenible que supera los promedios del sector para emprendimientos en fase de creación. Si bien la evaluación identifica oportunidades de mejora en la precisión de los procesos operativos, la coherencia entre la inversión solicitada y la capacidad de rotación de inventarios asegura que el proyecto cuenta con las bases técnicas necesarias para una ejecución inmediata y exitosa de los recursos del capital semilla.  Desde la perspectiva del impacto social y el enfoque de género, Salvattore Joyería representa una apuesta significativa por el empoderamiento económico de la mujer en el Caquetá. El proyecto se alinea con los objetivos de la convocatoria al proponer una unidad productiva formal que dinamiza la economía local y promueve la generación de valor en el territorio. La visión de la emprendedora para profesionalizar el sector de la joyería, integrando transparencia y calidad, contribuye no solo al crecimiento económico personal, sino al fortalecimiento de la confianza en el comercio especializado de la región, impactando positivamente en el tejido empresarial de Florencia.  En conclusión, el proyecto 118090 se presenta como una propuesta equilibrada, con una lectura de mercado sobresaliente y una rentabilidad financiera probada. La solvencia con la que se plantea la solución a la desconfianza del consumidor y la disciplina financiera reflejada en sus proyecciones demuestran que la iniciativa está en un punto de madurez óptimo para su puesta en marcha. Se confía en que la solidez de los argumentos técnicos aquí expuestos permita valorar a Salvattore Joyería como una empresa con alto potencial de consolidación, asegurando que el respaldo del Fondo Emprender se traduzca en una unidad económica duradera y generadora de valor para el departamento del Caquetá.</t>
  </si>
  <si>
    <t>Revisada la observación presentada, se precisa que la evaluación del plan de negocios se realizó con base en la información registrada y visible en el formulario oficial del Fondo Emprender, conforme a los criterios metodológicos y normativos vigentes.
En el componente comercial, el informe de evaluación reconoció una caracterización amplia del mercado objetivo y una propuesta de valor diferenciada basada en la transparencia y certificación del oro. No obstante, la calificación asignada refleja que, si bien el análisis es pertinente, algunos elementos de validación y proyección del mercado pueden fortalecerse en términos de cuantificación y priorización de segmentos, lo cual explica que el componente no alcanzara la máxima puntuación.
Respecto al componente técnico‑operativo, se identificó una estructura funcional adecuada para el sector comercio. Las oportunidades de mejora señaladas en la evaluación se relacionan con la precisión y estandarización de ciertos procesos operativos, propios de emprendimientos en etapa inicial, sin que ello comprometa la viabilidad del proyecto.
En el componente financiero, la Tasa Interna de Retorno proyectada evidencia una rentabilidad favorable y fue valorada positivamente en la evaluación. Sin embargo, la calificación no se fundamenta exclusivamente en este indicador, sino en la coherencia integral entre proyecciones, supuestos comerciales, estructura de costos y sostenibilidad del flujo de caja, aspectos que determinaron la ponderación final asignada.
En cuanto al componente de impacto, se reconoce la contribución del proyecto al empoderamiento económico femenino y al fortalecimiento del comercio especializado en Florencia. Dicho impacto fue considerado dentro de los rangos establecidos por la matriz de evaluación, sin que se identifiquen elementos adicionales que justifiquen un ajuste del puntaje.
En consecuencia, las observaciones consignadas en el informe corresponden a oportunidades de fortalecimiento del plan de negocios, las cuales no desvirtúan la viabilidad del proyecto ni implican una subvaloración técnica de la iniciativa.</t>
  </si>
  <si>
    <t>El presente documento constituye una observación técnica detallada frente al informe de evaluación del proyecto Joyería Casa Abu Dabi, identificado con el código 118091 en el marco de la convocatoria 154-1C de Emprendimiento Femenino. Tras un análisis riguroso del puntaje obtenido de 64,47 y el concepto de No Viable, se presentan argumentos fundamentados para solicitar una revisión de los criterios de evaluación, considerando la solidez de los indicadores financieros y la pertinencia comercial de la propuesta.  En cuanto al componente comercial, el informe de evaluación reconoce un esfuerzo significativo y claro en la caracterización del mercado objetivo. Se destaca la comprensión de la lógica de consumo del sector joyero en Florencia, identificando el oro no solo como un artículo suntuario, sino como una herramienta de inversión y patrimonio familiar. La propuesta de valor, basada en la certificación de autenticidad y la transparencia en los precios, ataca directamente la principal barrera del sector: la desconfianza del consumidor. Resulta contradictorio que, contando con una estrategia de diferenciación tan alineada con la problemática local y un mercado objetivo plenamente identificado, el componente comercial no haya alcanzado una valoración que respalde la viabilidad, dado que las bases para la tracción de ventas están claramente establecidas.  Respecto al componente técnico y financiero, es fundamental resaltar que el proyecto presenta una Tasa Interna de Retorno (TIR) del 32%. Este es un indicador de rentabilidad excepcional para el sector de comercio al por menor de productos nuevos en establecimientos especializados, demostrando que el modelo de negocio es altamente eficiente y capaz de generar excedentes significativos. Aunque el informe señala debilidades en la formulación del proceso operativo, la solidez financiera proyectada sugiere que la estructura de costos y el margen de contribución han sido calculados con rigor. Una rentabilidad de esta magnitud debería ser considerada como un respaldo a la capacidad del proyecto para absorber ajustes operativos menores durante la fase de puesta en marcha, sin comprometer la sostenibilidad a largo plazo.  Desde la perspectiva del impacto y la formalización, Joyería Casa Abu Dabi se presenta como una iniciativa con una clara vocación de cumplimiento legal y generación de valor social bajo el enfoque de emprendimiento femenino. El proyecto propone una estructura de formalización adecuada que contribuye a la transparencia del sector en el departamento del Caquetá. La intención de profesionalizar la comercialización de joyería y ofrecer diseños especializados demuestra una visión empresarial madura que busca dinamizar la economía local y fortalecer el tejido productivo liderado por mujeres, cumpliendo cabalmente con el propósito de la convocatoria.  En conclusión, se solicita respetuosamente una reevaluación integral del proyecto 118091. Se considera que una TIR del 32% sumada a una propuesta comercial que resuelve una necesidad real de confianza en el mercado, son elementos suficientes para considerar la iniciativa como viable. La madurez demostrada en la identificación del cliente y la disciplina financiera reflejada en las proyecciones indican que Joyería Casa Abu Dabi es una unidad económica lista para transformar positivamente el entorno comercial de Florencia. Se confía en que una mirada detallada a la coherencia entre la rentabilidad y la estrategia de mercado permita elevar la calificación obtenida y otorgar el respaldo necesario para su implementación.</t>
  </si>
  <si>
    <t>Revisada la observación presentada, se precisa que la evaluación del plan de negocios se realizó con base en la información registrada y visible en el formulario oficial del Fondo Emprender, conforme a los criterios metodológicos y normativos vigentes.
En el componente comercial, si bien se reconoce el esfuerzo en la caracterización del mercado y la identificación de una problemática real del sector joyero asociada a la desconfianza del consumidor, la evaluación evidenció debilidades en la validación cuantitativa del mercado, la proyección de la demanda y la coherencia entre la estrategia de diferenciación planteada y la capacidad real de generación de ventas en el corto y mediano plazo. Estos aspectos incidieron de manera significativa en la calificación asignada.
Respecto al componente técnico‑operativo, la evaluación identificó inconsistencias en la formulación y estandarización de los procesos operativos, así como vacíos en la articulación entre la operación propuesta y los requerimientos propios del comercio especializado de joyería. Estas debilidades representan riesgos técnicos que afectan la viabilidad integral del proyecto, independientemente de la rentabilidad proyectada.
En el componente financiero, la Tasa Interna de Retorno reportada fue considerada dentro del análisis; no obstante, la evaluación no se fundamenta únicamente en este indicador, sino en la coherencia entre los supuestos comerciales, la estructura de costos, la sostenibilidad del flujo de caja y su alineación con la operación planteada. Las inconsistencias identificadas en estos supuestos limitaron la valoración positiva del componente financiero.
En cuanto al componente de impacto, se reconoce la intención de formalización y el aporte potencial al emprendimiento femenino. Sin embargo, el impacto social, por sí solo, no compensa las debilidades estructurales identificadas en los componentes comercial y técnico‑operativo, los cuales son determinantes para la declaratoria de viabilidad.
En consecuencia, los elementos expuestos en la observación no desvirtúan las conclusiones del informe de evaluación ni permiten modificar el concepto emitido.</t>
  </si>
  <si>
    <t xml:space="preserve">Señores Fondo Emprender – SENA Asunto: Solicitud de revisión técnica del concepto de evaluación Proyecto: EvolucionaYA ID del Plan de Negocio: 118099 Respetuosamente solicito la revisión técnica del concepto emitido frente al proyecto EvolucionaYA, considerando que algunos elementos documentales y soportes cargados en el módulo 14 de evidencias digitales no parecen haber sido valorados integralmente dentro del proceso de evaluación. Particularmente, frente a la observación relacionada con la justificación del rubro asignado al desarrollo de la plataforma tecnológica por valor de $145.000.000, me permito precisar que dicho valor sí se encuentra plenamente sustentado técnica y documentalmente dentro de los anexos aportados mediante la carpeta digital soporte, accesible a través del enlace de Drive incluido expresamente en el módulo 14 de evidencias del proyecto, donde se encuentran consolidados los documentos técnicos, cotizaciones y demás soportes que respaldan la estructuración de este componente. Dentro de esta documentación se adjuntó propuesta técnica formal suscrita por el ingeniero de software Nilson Andrés Benítez Rodríguez, profesional con más de 12 años de experiencia en desarrollo de software empresarial, arquitectura de microservicios y soluciones tecnológicas escalables, en la cual se detalla de manera específica el alcance funcional, técnico, operativo y financiero del desarrollo requerido. La propuesta presentada no corresponde a la adquisición de software estándar, licencias genéricas o herramientas prediseñadas, sino al diseño, desarrollo e implementación de una plataforma tecnológica propia, modular, escalable y segura, concebida como infraestructura estratégica central del modelo operativo de EvolucionaYA.  Frente a la observación relacionada con la plataforma digital modular y el BOT con inteligencia artificial, es importante precisar que el proyecto sí contempló especificaciones técnicas detalladas, arquitectura funcional, cronograma de ejecución, infraestructura proyectada sobre AWS, costos de mantenimiento, esquema de escalabilidad y entregables técnicos verificables incluida igualmente en la carpeta digital a través del enlace de Drive del punto 14.  Dentro de los componentes descritos se incluyen expresamente el desarrollo del Marketplace MVP, motor de formularios dinámicos configurable, gestión automatizada de procesos (workflow), sistema de reservas, panel administrativo, bot conversacional inteligente, notificaciones automatizadas, infraestructura cloud, documentación técnica, despliegue productivo, soporte y mantenimiento anual. Respecto a la suficiencia y justificación presupuestal, la cifra asignada responde a una estimación técnica real derivada de cotización profesional especializada, discriminada entre desarrollo del software, despliegue, infraestructura, seguridad, soporte, monitoreo y mantenimiento anual, bajo una arquitectura escalable orientada a garantizar sostenibilidad tecnológica, capacidad operativa y crecimiento progresivo del ecosistema digital propuesto.  En relación con la observación sobre el rubro de materia prima, se aclara que en el modelo financiero este concepto fue estructurado bajo la lógica operativa requerida para la prestación integral de servicios, incluyendo insumos técnicos, tecnológicos, operativos y de soporte necesarios para la ejecución, acompañamiento, visibilidad digital y funcionamiento de la plataforma.  Sobre los acuerdos con actores del ecosistema, el proyecto sí identifica articulación estratégica con entidades como Cámara de Comercio de Bogotá, INNpulsa y Secretaría Distrital de Desarrollo Económico como parte de la ruta de conexión institucional. La formalización de convenios está prevista como resultado de la fase inicial de ejecución, una vez se materialice la financiación y constitución de la organización. Por lo anterior, respetuosamente considero que las observaciones emitidas pudieron derivarse de una revisión parcial de los anexos técnicos y documentales cargados, toda vez que la información requerida para sustentar la viabilidad, alcance, pertinencia y razonabilidad financiera del componente tecnológico fue aportada de manera expresa, detallada, verificable y estructurada dentro de la documentación presentada. En virtud de lo expuesto, solicito respetuosamente una revisión complementaria del componente tecnológico y presupuestal evaluado, contrastando nuevamente las observaciones formuladas con la totalidad de los soportes documentales aportados a través del módulo 14 de evidencias digitales, considerando que una valoración integral y exhaustiva permitirá evidenciar con mayor precisión la solidez técnica, estructural, financiera y operativa del proyecto EvolucionaYA, así como su capacidad real de ejecución, escalabilidad e impacto dentro del ecosistema de fortalecimiento empresarial para emprendedores y MiPymes. Mil gracias.  </t>
  </si>
  <si>
    <t>ID Proyecto: 118099. 
Nombre del proyecto: EvolucionaYA. 
Convocatoria: 154 - 1C / Emprendimiento Femenino.
Criterio observado: Componente técnico y financiero, específicamente la justificación del rubro de la plataforma tecnológica, la coherencia de los recursos solicitados y la trazabilidad del soporte presupuestal del plan de negocios.
Resumen de la observación del postulante
La observación se centra en que el componente tecnológico y el valor solicitado para su desarrollo, según el postulante, sí cuentan con sustento técnico y documental suficiente dentro de las evidencias digitales aportadas. En consecuencia, considera que la observación formulada sobre la falta de justificación de la plataforma y del BOT con inteligencia artificial debe revisarse a la luz de dichos soportes, por estimar que se trata de un desarrollo tecnológico propio y no de la simple adquisición de licencias o software estándar.
Respuesta del evaluador:
Revisado el plan de negocios del proyecto 118099-Informe Evaluación Conv 154-1C.docx, se mantiene que la evaluación de viabilidad no depende únicamente de la existencia de anexos o soportes complementarios, sino de la coherencia integral entre la formulación técnica, el presupuesto, las necesidades del proyecto, el monto solicitado y la conexión de los recursos con la operación y la capacidad instalada, conforme a los criterios de evaluación aplicables al componente técnico y financiero. En los lineamientos de evaluación se establece expresamente que en el componente financiero debe revisarse la coherencia entre costos y gastos, necesidades, valor del proyecto y monto solicitado, así como verificar que lo solicitado se conecte con la operación y la capacidad instalada.
En el informe de evaluación del proyecto 118099-Informe Evaluación Conv 154-1C.docx se dejó consignado que se solicitan $145.000.000 para una plataforma digital modular con formularios dinámicos, solicitudes, asesorías, agenda, bot inteligente y despliegue en la nube con soporte por un año; sin embargo, también se observó que dicha actividad corresponde más a un desarrollo de software que a la adquisición de software mediante licencias, razón por la cual se indicó la necesidad de revisar y justificar adecuadamente el presupuesto. De igual manera, el mismo informe reiteró como recomendación de mejora “detallar las especificaciones técnicas de la plataforma digital modular y del BOT con inteligencia artificial, incluyendo requerimientos de infraestructura tecnológica, costos de mantenimiento y plan de escalamiento para validar la suficiencia del presupuesto asignado”.
En ese mismo análisis también se observó una inconsistencia adicional en la estructuración financiera del proyecto, al solicitarse $87.700.000 para materia prima respecto de tres servicios cuya naturaleza corresponde a prestación de servicios, señalándose expresamente que ese rubro y su descripción no guardan relación suficiente con el plan de negocios y que el presupuesto debe ser revisado y justificarse adecuadamente. Asimismo, el informe concluye que, aunque el proyecto presenta indicadores financieros positivos, persiste la necesidad de detallar la distribución y justificación de los recursos solicitados al Fondo Emprender.
En consecuencia, aun cuando el postulante manifiesta que existen soportes técnicos adicionales sobre la arquitectura funcional, cronograma, infraestructura tecnológica y entregables del desarrollo propuesto, la observación presentada no desvirtúa por sí sola los hallazgos consignados en el informe respecto a la necesidad de una mayor trazabilidad, coherencia presupuestal y suficiencia técnica del componente tecnológico dentro de la formulación evaluada. Por lo tanto, la argumentación del postulante se entiende como una aclaración relevante, pero no modifica de manera automática la conclusión técnica previamente emitida mientras subsistan las observaciones de coherencia entre el alcance del desarrollo, la naturaleza del rubro, el monto solicitado y la estructura presupuestal general del plan.
Concepto:
Revisada la observación presentada y contrastada con el contenido del informe de evaluación del proyecto 118099-Informe Evaluación Conv 154-1C.docx, se encuentra que el análisis inicialmente emitido es consistente con las observaciones técnicas y financieras documentadas, especialmente en lo relativo a la suficiencia de la justificación del rubro tecnológico, la naturaleza del gasto solicitado y la coherencia integral del presupuesto presentado.
Efecto:
Se ratifica el concepto y el puntaje asignado, manteniéndose la calificación final de 60.67 puntos y el concepto de evaluación NO VIABLE para el proyecto EvolucionaYA.</t>
  </si>
  <si>
    <t xml:space="preserve">Señores FONDO EMPRENDER – SENA Convocatoria 154 – Emprendimiento Femenino Asunto: Observaciones al informe preliminar de evaluación del proyecto FIT Y DELICIOSO – ID 118102 Cordial saludo, Por medio de la presente, me permito presentar respetuosamente las siguientes observaciones al informe preliminar de evaluación publicado el 12 de mayo de 2026, con el propósito de solicitar una revisión integral de algunos aspectos que considero pueden fortalecer la valoración técnica y estratégica del plan de negocio. En primer lugar, agradezco el concepto de VIABILIDAD otorgado al proyecto y las apreciaciones positivas realizadas por el equipo evaluador respecto a la coherencia técnica, financiera y comercial de la iniciativa. No obstante, considero pertinente ampliar y aclarar algunos elementos que podrían incidir favorablemente en la calificación final.  1.Componente Legal  Para este componente se habla por parte del evaluador de: “Para un mercado saludable tipo retail, es clave asegurar el cumplimiento del registro mercantil del establecimiento, concepto sanitario, normas de manipulación de alimentos, uso del suelo y obligaciones tributarias ante la DIAN”  Observaciones: 1)En el plan de negocios – espacio de AVANCES LEGALES. Se detalla de forma clara lo siguiente: Actualmente la iniciativa se encuentra formalizada como persona natural comerciante, contando con Registro Único Tributario (RUT) activo, matrícula en Cámara de Comercio y certificado de uso de suelo aprobado por la Alcaldía de Roldanillo. Estos avances permiten el desarrollo de actividades comerciales de manera legal en el territorio, evidenciando un nivel de formalización previo que reduce riesgos en la implementación del proyecto.  2)FIT Y DELICIOSO al no superar los topes de facturación mensual regidos por la DIAN, no estamos obligados en este momento a tener facturación electrónica. A su vez, se entiende que al presentarnos a la convocatoria CREAR y salir con asignación de recursos, nosotros nos constituiríamos como SAS y es allí donde se cumplirá con el requisito de facturación electrónica DIAN. 3)Nosotros SI contamos con registro mercantil y certificado bomberil del establecimiento ante la alcaldía de Roldanillo, estos requisitos no se pueden obviar, y van de la mano con el certificado de uso de suelos (Que también se tiene vigente y se detalla en el plan de negocios). Por ende, se entiende que, si llevamos más de 3 años de operación en el municipio, es porque ante la gobernanza municipal FIT Y DELICIOSO cumple con los requisitos para su operación comercial.    2.Componente Técnico  Para este componente se habla por parte del evaluador de: “Sin embargo, se identifica como oportunidad de mejora el mayor detalle de las actividades relacionadas con el manejo de los productos bajo criterios de Buenas Prácticas de Manufactura, especialmente en la recepción, almacenamiento y exhibición. Asimismo, se sugiere reforzar la mención de Buenas Prácticas Agrícolas en los proveedores, lo que fortalecería la calidad sanitaria del proyecto”.  Observaciones: FIT Y DELICIOSO es un establecimiento comercial RETAIL, en el cual comercializamos productos saludables con INVIMA; es esta entidad la única responsable de velar por el cumplimiento de requisitos de buenas prácticas de manufactura en los proveedores. Esta responsabilidad no es nuestra, porque no somos una entidad reguladora estatal. Nosotros nos encargamos 100% de seleccionar y evaluar nuestros proveedores y que estos cumplan al 100% con todos los requisitos de inocuidad y legalidad en distribución de productos, esta aclaración se fundamente en nuestro proceso técnico en los ítems 1 – 2 y 3 respectivamente.     3.Componente Comercial  Para este componente se habla por parte del evaluador de: “No obstante, aunque la propuesta es sólida, se identifica la oportunidad de fortalecer la caracterización del mercado incorporando cifras concretas sobre el tamaño del nicho, frecuencia de compra y comportamiento del consumidor para que puedan soportar y 2 fortalecer la necesidad que va a satisfacer o el desarrollo del planteamiento del problema. Los canales planteados son consistentes con el modelo de negocio, aunque al depender principalmente del punto de venta físico, se reconoce la importancia de gestionar activamente la promoción, fidelización y visibilidad del establecimiento para garantizar un flujo constante de clientes que en el sector retail es indispensable”   Observaciones: Nuestra estrategia comercial se fundamenta en la profesionalización de la relación con el cliente, el marketing de contenidos y la expansión de nuestro alcance geográfico. Operamos bajo un modelo de ventas omnicanal estructurado (los cuales ya se encuentran detallados en el plan de negocios), y los cuales se renombran de nuevo en este apartado argumentativo:  1)Fidelización y Gestión de Datos (Nex): Utilizamos el sistema de gestión Nextar para incentivar la recompra en nuestra base de más de 400 clientes. A través de este software, registramos hábitos de consumo específicos y asignamos puntos por compras que se traducen en descuentos, lo que nos permite ofrecer recomendaciones personalizadas y productos adecuados para condiciones de salud particulares (diabetes, hipertensión, etc.), fortaleciendo el vínculo de confianza con la marca. 2)Marketing Digital y Contenido de Valor: Gestionamos activamente nuestras redes sociales (Instagram, Facebook, Google) no solo como vitrina de productos, sino como una plataforma de contenido de valor. Publicamos información educativa sobre nutrición, beneficios de los alimentos funcionales y consejos para un estilo de vida saludable. Esta estrategia nos posiciona como referentes de salud en la región y genera una comunidad interactiva que va más allá de la simple transacción comercial. 3)Venta Online y Alcance Regional: Aprovechamos el Catálogo Online vinculado a Nex a partir de diciembre de 2025 en nuestra plataforma pos venta,  como nuestra principal herramienta de venta digital para los municipios de Bolívar, El Dovio, La Unión y Zarzal y zonas aledañas. Los clientes fuera de Roldanillo que requieran hacer compras,  consultan el stock en tiempo real y pueden realizan sus pedidos de manera ágil a través de nuestro catalogo online, eliminando las barreras físicas de nuestro local en Roldanillo.  4)Alianzas Estratégicas Locales: Fortalecemos nuestra presencia física mediante alianzas clave en el territorio. Realizamos promociones cruzadas y presencia de marca en centros de salud y gimnasios locales, conectando directamente con nuestro público objetivo en el momento en que buscan mejorar su condición física o médica. Estas alianzas nos permiten captar nuevos clientes mediante referidos y recomendaciones de profesionales del bienestar. 5)Sub distribución: Fomentamos el emprendimiento regional a través de nuestro servicio de sub distribución. Abastecemos a personas naturales y pequeños emprendedores que desean comercializar nuestro portafolio de productos saludables por su cuenta, facilitándoles el acceso a inventario de alta calidad y marcas nacionales sin necesidad de grandes inversiones iniciales. De esta manera, expandimos nuestra presencia en el territorio y fortalecemos la economía popular del Norte del Valle. 6)Comunicación Post-Venta: Mantenemos una comunicación directa mediante la automatización de recibos digitales y el seguimiento de pedidos. Esta dinámica nos asegura que cada usuario esté siempre informado sobre el ingreso de nuevos productos nutritivos y promociones exclusivas, garantizando una experiencia de compra satisfactoria y moderna.   A su vez, como se narra de forma clara en nuestro plan de negocios, FIT Y DELICIOSO abarca muchas estrategias comerciales adicionales, lo que nos lleva a generar un impacto escalonado en el modelo financiero y de ventas; dichos impactos que no fueron tenidos en cuenta en nuestro proyecto son:  Fit y Delicioso podrá ser un negocio mucho más sólido y organizado. No solo buscamos vender más, sino seguir siendo ese lugar de confianza donde la comunidad encuentra salud y bienestar. Además, al crecer nosotros, también crecen todos esos pequeños proveedores colombianos que nos surten, generando un beneficio que se reparte entre muchas familias de la región.  En el ámbito del marketing digital, la marca desarrolla una estrategia integral en redes sociales (Instagram @fitydelicioso, facebook: Fit y delicoso y Whatsapp bussiness), enfocada en tres ejes:  1.Contenido educativo y aspiracional: publicaciones semanales sobre nutrición, bienestar, recetas saludables y hábitos conscientes, que posicionan a Fit y Delicioso como referente en alimentación saludable. 2.Comunidad y conexión: interacción constante con los seguidores a través de historias, encuestas, retos saludables y testimonios de clientes, fomentando una comunidad activa y cercana. 3.Publicidad segmentada: uso de anuncios pagos para llegar a públicos locales interesados en alimentación saludable, fitness y sostenibilidad, incrementando el alcance y las conversiones hacia la tienda física o los pedidos por WhatsApp. Hemos tenido hasta 17,000 vistas en 1 solo contenido publicado en nuestras redes sociales, lo que se ha traducido en mayores interacciones con nuestro emprendimiento y ventas.  Nuestro plan de promoción se articula en cinco frentes complementarios:  1.Degustaciones experienciales en tienda y ferias locales para dar a conocer el portafolio. Participación en los cronogramas de ferias empresariales y culturales del Municipio de Roldanillo. 2.Programas de fidelización con beneficios acumulables, como puntos redimibles en descuentos y obsequios por fechas especiales. 3.Alianzas estratégicas con centros médicos, gimnasios y emprendimientos afines que aumentan la visibilidad de la marca. 4.Promociones periódicas en productos seleccionados para incentivar la recompra. 5.Activaciones digitales y rifas temáticas (anchetas o productos) promocionadas principalmente a través de redes sociales, en temporadas clave como Día de la Mujer, Aniversario Fit y Delicioso, Amor y Amistad o Navidad.   SOLICITUD Con fundamento en las aclaraciones anteriormente expuestas, solicitamos respetuosamente: 1.Que sean revisadas nuevamente las valoraciones asignadas a los componentes comercial, técnico, legal, financiero. 2.Que se reevalúe la ponderación final del plan de negocios considerando el nivel de estructuración integral del emprendimiento y su sostenibilidad actual en el mercado de Roldanillo (Valle). Reitero mi agradecimiento por las observaciones realizadas y por el concepto de viabilidad otorgado al proyecto FIT Y DELICIOSO.  Cordialmente, JENNY ALEJANDRA VALENCIA Emprendedor – Proyecto FIT Y DELICIOSO  Convocatoria Fondo Emprender 154 – 1C ID Proyecto: 118102   </t>
  </si>
  <si>
    <t xml:space="preserve">ID Proyecto: 118102. 
Nombre del proyecto: FIT Y DELICIOSO. 
Convocatoria: 154 - 1C / Emprendimiento Femenino. 
Criterio observado:
Revisión del concepto y puntaje asignado al plan de negocio, principalmente en los componentes comercial, técnico, legal, financiero e impacto.
Observación del postulante:
El postulante solicita la revisión de la evaluación emitida para el proyecto, con el fin de verificar si las recomendaciones formuladas inciden en el concepto y puntaje asignado.
Resumen de la observación del postulante:
Se entiende que la solicitud busca que se reconsidere la valoración del plan de negocio, teniendo en cuenta que el proyecto fue conceptuado como viable y que las recomendaciones registradas corresponden a aspectos de mejora para la puesta en marcha.
Respuesta del evaluador:
Señor(a) postulante:
Cordial saludo.
En atención a la observación presentada, se procedió a revisar nuevamente el informe de evaluación del proyecto FIT Y DELICIOSO, identificado con ID 118102. El informe evidencia que el proyecto presenta una formulación coherente para una iniciativa de creación individual, orientada a la puesta en marcha de un mercado saludable tipo retail en el municipio de Roldanillo. 
En el componente comercial, el informe reconoce que la propuesta es clara, alineada con tendencias de consumo saludable, con cliente objetivo definido y conocimiento del mercado local; no obstante, se recomendó fortalecer la caracterización del nicho con cifras concretas sobre tamaño del mercado, frecuencia de compra y comportamiento del consumidor. 
En el componente técnico, el informe señala que el proyecto cuenta con una definición clara del negocio y de los productos ofrecidos, así como con un proceso técnico adecuado para una unidad productiva de comercialización tipo retail; las recomendaciones se orientan a ampliar el detalle sobre recepción, almacenamiento, manipulación y exhibición bajo criterios de BPM y a reforzar la referencia a BPA en proveedores. 
En el componente legal, el informe indica que el plan contempla la constitución bajo la figura de Sociedad por Acciones Simplificada y reconoce los principales trámites necesarios para operar; la recomendación se centra en precisar mejor la relación entre los trámites de la sociedad y los requisitos propios del establecimiento de comercio, como registro mercantil, concepto sanitario, manipulación de alimentos, uso del suelo y obligaciones tributarias ante la DIAN. 
En el componente financiero, el informe registra coherencia entre el tamaño del proyecto, los recursos solicitados al Fondo Emprender por $73.153.152 y la estructura de costos, gastos y necesidades; además, destaca una TIR del 37%, superior a la tasa de descuento del 10%, aunque recomienda incorporar escenarios de ventas más progresivos y considerar la estacionalidad del comercio retail. 
En el componente de impacto, el informe reconoce que el proyecto genera impacto económico y social mediante la creación de dos empleos formales directos, dinamiza el comercio local e introduce una oferta diferenciada de productos saludables; las recomendaciones se orientan a fortalecer metas de sostenibilidad y permanencia durante la puesta en marcha. 
En este caso, el proyecto obtuvo 83,78 puntos y el propio informe concluye que las oportunidades de mejora identificadas no afectan la viabilidad del proyecto, sino que deben implementarse oportunamente para fortalecer la ejecución, reducir riesgos operativos y asegurar la sostenibilidad del negocio. 
Concepto:
Revisado el informe de evaluación, se encuentra que el concepto emitido es acorde con la información analizada inicialmente. Las recomendaciones formuladas corresponden a oportunidades de fortalecimiento del plan y no modifican el resultado de viabilidad ni el puntaje asignado. 
Efecto:
Se ratifica el concepto de VIABLE y el puntaje de 83,78 otorgado al proyecto FIT Y DELICIOSO
</t>
  </si>
  <si>
    <t xml:space="preserve">Asunto: Solicitud de revisión, revalidación de puntuación y observación a los resultados de evaluación del proyecto de fortalecimiento tecnológico del Centro Clínico y Radiológico Mundo Animal_ ID 118108  Respetados miembros del comité evaluador.  El presente documento tiene como propósito solicitar de manera muy respetuosa la revisión y revalidación de la puntuación asignada a nuestro proyecto de fortalecimiento tecnológico. Consideramos, basados en el plan de negocios radicado, que los aspectos observados durante la evaluación sí fueron desarrollados, sustentados técnicamente y documentados.  Resulta pertinente destacar que esta empresa es un caso de éxito nacido del Fondo Emprender, consolidada durante más de cinco años como una de las clínicas más completas del departamento de Arauca. Este proyecto, liderado por una mujer médico veterinaria, busca suplir una carencia crítica en la región: la inexistencia de equipos de endoscopia veterinaria, evitando así la remisión de pacientes a otras ciudades, generando empleo y fortaleciendo el ecosistema empresarial femenino y veterinario.  A continuación, exponemos los argumentos técnicos frente a cada observación para sustentar nuestra solicitud de reevaluación:  1.Sobre el análisis de mercado y validación de la demanda  Observación del evaluador: Fortalecer el análisis incorporando fuentes verificables.  Sustento en el Plan de Negocios (Ítem 3): El análisis no se basa en proyecciones teóricas, sino en la operación real de cinco años. Actualmente atendemos 130 clientes mensuales y contamos con una base de datos consolidada de 3.000 clientes empíricos.  Contexto local: Se referenció un mercado potencial de aproximadamente 18.000 mascotas en el municipio de Arauca. Argumento de la observación: Al ser un proyecto de fortalecimiento de una empresa local ya posicionada, la tracción histórica, las ventas demostrables y la base de clientes constituyen la fuente primaria y más verificable para proyectar la demanda, máxime cuando se aplicaron criterios conservadores.  Petición: Se solicita revalidar la puntuación, entendiendo que la experiencia operativa es una fuente válida y robusta para dimensionar la oportunidad comercial.  2. Sobre el enfoque ambiental, tecnológico y mapeo de tecnologías locales  Observación del evaluador: Profundizar enfoque ambiental/tecnológico, indicadores de residuos y mapeo de tecnologías similares.  Sustento Ambiental (Ítem 12): Se sustentó la reducción directa de la huella de carbono al evitar el desplazamiento interurbano de pacientes, sumado a la proyección de energías sostenibles.  Sustento Tecnológico y Mapeo (Ítem 7): La justificación comercial del proyecto radica precisamente en que la tecnología requerida (endoscopia veterinaria) es inexistente en el departamento. Por ende, la ausencia de competidores en el mapeo local no es una omisión, sino la confirmación de nuestra ventaja competitiva y de la pertinencia de la inversión. Asimismo, se detalló cómo esta tecnología complementa nuestra capacidad instalada actual (ej. equipos de rayos X).  Argumento de la observación: Considerando que la inversión corresponde a un equipo especializado para una clínica operativa, el alcance de los indicadores de residuos e impacto se ajusta a la naturaleza del proyecto.  Petición: Solicitamos la revisión de este criterio, o en su defecto, que se nos precise formalmente el tipo de indicador adicional exigido, dado que el impacto tecnológico de innovación temprana en la región fue claramente justificado.  3. Sobre la trazabilidad del ecosistema de actores  Observación del evaluador: Mejorar trazabilidad, ubicación, rol y articulación con entidades.  Sustento en el Plan de Negocios (Ítem 14 - Mapa de actores): Esta información fue suministrada de manera explícita y estructurada. Se incluyó una tabla que discrimina: nombre del actor, tipo, ubicación y rol/articulación. Actores relacionados: Entidades públicas (UAESA, ICA), academia (Universidades aliadas) y sector privado (proveedores, otras clínicas veterinarias para remisión). Petición: Dado que el documento radicó el nivel de detalle solicitado por la observación, solicitamos muy respetuosamente que se verifique el Ítem 14 y se proceda con el ajuste en la calificación de este componente.  Conclusión y Petición Formal  El proyecto sometido a su consideración corresponde a una empresa real, verificable y con un impacto directo en la modernización de los servicios especializados de salud animal en Arauca.  Por lo anteriormente expuesto, y amparados en los principios de objetividad, transparencia y evaluación integral que rigen las convocatorias del Fondo Emprender, solicitamos de manera formal:  •El análisis integral de esta apelación.  •La revisión técnica de las observaciones contrastadas con los ítems 3, 7, 12 y 14 del plan de negocios.  •La revalidación y aumento de la puntuación obtenida en los criterios mencionados.  Agradecemos de antemano su atención, tiempo y disposición para acompañar el crecimiento de las empresas colombianas. </t>
  </si>
  <si>
    <t>Proyecto
118108
Nombre del proyecto
Fortalecimiento de clínica veterinaria con servicios especializados
Convocatoria
Fondo Emprender – Convocatoria vigente
1. Criterio observado
Componente Comercial – Análisis de mercado y competencia
Observación del postulante
El postulante solicita la revalidación de la puntuación, argumentando que el análisis de mercado se fundamenta en la operación real de cinco años, con atención promedio de 130 clientes mensuales, una base de datos consolidada de 3.000 clientes y la referencia a un mercado potencial aproximado de 18.000 mascotas en el municipio de Arauca. Señala que, al tratarse de un proyecto de fortalecimiento de una empresa local ya posicionada, la tracción histórica, las ventas demostrables y la base de clientes constituyen una fuente primaria, válida y robusta para proyectar la demanda.
Resumen de la observación
Se solicita reconsiderar la calificación del componente comercial, reconociendo la experiencia operativa como fuente suficiente para dimensionar la oportunidad de mercado.
Respuesta del evaluador
Revisada la observación, se ratifica que el plan de negocios incorpora información relevante derivada de la operación real de la iniciativa, lo cual constituye un insumo válido para comprender la dinámica comercial del negocio. No obstante, tal como se indicó en la evaluación, el componente de análisis de mercado requiere que esta información se complemente con fuentes externas verificables y datos cuantitativos que permitan dimensionar de manera objetiva el tamaño del mercado, su comportamiento y la participación de la competencia.
Si bien la experiencia operativa y las ventas históricas son pertinentes, estas no sustituyen la necesidad de información externa que permita contrastar, validar y contextualizar los datos internos. Así mismo, aunque se identifican competidores, se requiere mayor precisión en su ubicación geográfica y distribución territorial para mapear adecuadamente el entorno competitivo.
Concepto
Se ratifica el concepto técnico emitido.
Efecto
Se mantiene la calificación del componente comercial.
2. Criterio observado
Componente Impacto – Enfoque ambiental, tecnológico y mapeo de tecnologías
Observación del postulante
El postulante indica que el impacto ambiental se sustentó en la reducción de desplazamientos interurbanos de pacientes, lo cual disminuye el consumo de combustibles y la huella de carbono, y que el componente tecnológico se fundamenta en la inexistencia de tecnología de endoscopia veterinaria en el departamento, lo que constituye una ventaja competitiva e innovación temprana. Solicita la revisión del criterio o la precisión de los indicadores adicionales exigidos.
Resumen de la observación
Se solicita reconsiderar la calificación del componente ambiental y tecnológico, reconociendo la pertinencia del impacto planteado y la naturaleza especializada de la inversión.
Respuesta del evaluador
Revisada la observación, se ratifica que el proyecto reconoce adecuadamente la pertinencia del impacto ambiental y el carácter innovador de la tecnología propuesta.El plan de negocios incorpora elementos asociados al impacto ambiental, particularmente en relación con la reducción de desplazamientos de pacientes hacia otras ciudades, lo cual se plantea como un factor de disminución en el consumo de combustibles y, por ende, en la huella de carbono. No obstante, tal como se indicó en el informe de evaluación, este componente requiere que dichos planteamientos se encuentren estructurados mediante indicadores cuantificables, líneas base, metas y metodologías de medición que permitan validar de manera objetiva el impacto ambiental del proyecto. En la información evaluada no se evidencian estos elementos desarrollados de forma explícita. 
En relación con el componente tecnológico, si bien se reconoce la inexistencia de competencia directa, la observación se orienta a la necesidad de ampliar el análisis del entorno tecnológico, incluyendo tecnologías complementarias, su articulación con la capacidad instalada y su contribución a la eficiencia del servicio, así como el fortalecimiento de la articulación con actores del ecosistema.
Concepto
Se ratifica el concepto técnico emitido.
Efecto
Se mantiene la calificación del componente.
3. Criterio observado
Componente Impacto – Mapa de actores y trazabilidad del ecosistema
Observación del postulante
El postulante manifiesta que el mapa de actores fue presentado de manera explícita y estructurada en el Ítem 14, incluyendo nombre del actor, tipo, ubicación y rol, y solicita la revisión de este componente y el ajuste en la calificación.
Resumen de la observación
Se solicita reconocer el nivel de detalle incluido en el mapa de actores y revalidar la calificación.
Respuesta del evaluador
Revisada la observación, se ratifica que el plan incorpora un mapa de actores estructurado a nivel general. No obstante, tal como se indicó en la evaluación, el componente requiere un mayor nivel de desagregación y precisión, particularmente en la individualización de actores, su ubicación específica y la definición concreta del tipo de articulación. La identificación general de categorías de actores no permite validar plenamente la red real de relacionamiento ni la gestión efectiva de alianzas estratégicas.
Concepto
Se ratifica el concepto técnico emitido.
Efecto
Se mantiene la calificación del componente.
Conclusión
Revisadas integralmente las observaciones presentadas y contrastadas con los Ítems 3, 7, 12 y 14 del plan de negocios, se ratifica la evaluación y las calificaciones otorgadas, al evidenciarse que el proyecto cuenta con una base operativa sólida y tracción comercial, pero requiere fortalecer la estructuración del análisis de mercado mediante fuentes externas verificables, la definición de indicadores ambientales y tecnológicos, y la mayor precisión en la trazabilidad del ecosistema de actores para una validación técnica integral de la oportunidad comercial.</t>
  </si>
  <si>
    <t>118125 - CREAR ESP - RESTAURANTE ALI BABA - Centro Agropecuario de Buga (SENA - Valle) Expendio a la mesa de comidas preparadas  1. Defensa del Componente Legal (Capacitación del personal) •Lo que dice el evaluador: En las recomendaciones de mejora, el evaluador indica: En el componente legal, se debe incluir de manera expresa la capacitación en manipulación de alimentos para todo el personal operativo. •Argumento para la reclamación (Inconsistencia del evaluador): Existe un error de omisión en la lectura del evaluador. En el plan de negocios, sección 14 (Avances del proyecto - Legal), se estipula de forma literal y expresa que: todo el equipo de trabajo posee el certificado de manipulación de alimentos, garantizando que el crecimiento del negocio mantenga los estándares de calidad. Por lo tanto, el requisito exigido ya se encuentra cumplido a cabalidad desde la fase de formulación. 2. Defensa del Componente Impacto (Sostenibilidad Ambiental) •Lo que dice el evaluador: Afirma que se requiere fortalecer la formulación de metas claras de sostenibilidad y recomienda estructurar metas explícitas de sostenibilidad. •Argumento para la reclamación (Inconsistencia del evaluador): El evaluador no tuvo en cuenta la cuantificación y especificidad registrada en el ítem 14 (Avances ambientales) y 16 (Impacto). El plan sí tiene metas explícitas: cumple con la Resolución 0631 de 2015, registra un nivel exacto de DBO (28.30 mg O2/L), cuantifica la recolección de 2 metros cúbicos mensuales de residuos a través de Veolia, y establece un esquema de economía circular validado con aliados específicos (RAVCO para aceites y Biosops para orgánicos). 3. Defensa del Componente Comercial (Competidores) •Lo que dice el evaluador: Reconoce que el análisis de competencia identifica actores relevantes, pero señala que requiere mayor precisión en el dimensionamiento del número de competidores y su impacto real. •Argumento para la reclamación: En el ítem 3 (Competencia), el plan no es impreciso. Se analizaron con precisión tres competidores directos locales (De res y de cerdo, Olé y Alma llanera), definiendo para cada uno: ubicación exacta, productos, precios (ej. $35.000 a $45.000), ventajas y desventajas. El impacto de estos se contrastó directamente con la ventaja competitiva de Ali Baba, argumentando que el negocio se defiende mediante un Capital de Confianza de 15 años que minimiza el riesgo para los clientes y reduce el costo de adquisición frente a estos competidores.   4. Defensa del Componente Comercial (Canales y Domicilios) •Lo que dice el evaluador: Observa una inconsistencia en la estimación del canal de distribución, especialmente en domicilios recomendando incorporar sus costos reales logísticos. •Argumento para la reclamación / Justificación: En la tabla de canales, el ítem A domicilio se registró con un valor de $0. Técnicamente no es una inconsistencia, sino una característica del modelo B2B del proyecto. Al estar enfocado institucionalmente en empresas como Solla, Comolsa y Veolia, la entrega del producto hace parte integral de la negociación de volúmenes por contrato (cuyos costos ya están inmersos en la operación), y no genera un costo variable de mercadeo puerta a puerta típico de restaurantes B2C. 5. Defensa del Componente Financiero (Desagregación de Costos) •Lo que dice el evaluador: Argumenta que los costos unitarios de producción necesitan una desagregación más precisa de insumos y preparaciones. •Argumento para la reclamación / Aclaración: En la matriz financiera, los costos variables de materia prima se ingresaron de manera Global ($4,800 para la Línea Almuerzos y $2,800 para la Línea Bebidas), porque son el promedio ponderado por línea, este costeo global no es un estimado al azar, sino el resultado del análisis de cada uno de los productos presentados por líneas de 15 años de validación comercial de la empresa, dado que el formato permite cargar 5 campos con los elementos del costo, al agruparse nos permite tener un dato preciso lo cual garantiza que el margen de contribución proyectado (28%) es un dato histórico, constante y validado en el mercado real institucional de Buga.</t>
  </si>
  <si>
    <t xml:space="preserve">Proyecto: 118125
Nombre del proyecto: CREAR ESP PROYECTO
Convocatoria: Fondo Emprender
Criterio observado: Componentes comercial, técnico y financiero.
Observación del postulante:
El postulante solicita la revisión del concepto y del puntaje asignado al proyecto, considerando que el plan de negocios cuenta con los soportes suficientes para la atención de clientes institucionales y que los costos y el mercado se encuentran adecuadamente estimados.
Resumen de la observación:
Se solicita ajustar el puntaje y el concepto emitido en el informe de evaluación.
Respuesta del evaluador:
Revisada la observación presentada, el plan de negocios y el detalle de calificación consignado en el formato de evaluación, se concluye que no se aportan elementos nuevos que modifiquen el análisis técnico efectuado, por lo cual se ratifica el concepto de viabilidad y el puntaje total de 70,96 puntos.
El puntaje asignado se sustenta en las siguientes situaciones identificadas durante la evaluación, las cuales impactaron los criterios correspondientes:
Frente a la observación: “1. Defensa del Componente Legal (Capacitación del personal) •Lo que dice el evaluador: En las recomendaciones de mejora, el evaluador indica: En el componente legal, se debe incluir de manera expresa la capacitación en manipulación de alimentos para todo el personal operativo. •Argumento para la reclamación (Inconsistencia del evaluador): Existe un error de omisión en la lectura del evaluador. En el plan de negocios, sección 14 (Avances del proyecto - Legal), se estipula de forma literal y expresa que: todo el equipo de trabajo posee el certificado de manipulación de alimentos, garantizando que el crecimiento del negocio mantenga los estándares de calidad. Por lo tanto, el requisito exigido ya se encuentra cumplido a cabalidad desde la fase de formulación.”
Componente legal – el certificado de manipulación de alimentos se considera como requisito básico para cada funcionario que realice actividades en cocina, empaque y distribución de alimentos. En dicho componente el proyecto obtuvo calificación satisfactoria de 3.33. 
Componente técnico – Operación del servicio: se asigna puntaje parcial al no describirse la gestión de convenios, ni los procedimientos para manejo de producto no conforme, garantías y cambios, aspectos críticos dada la naturaleza del negocio.
Componente técnico – Requisitos sanitarios: los certificados de manipulación de alimentos del personal se validan, dado que corresponden a requisitos básicos y obligatorios para la operación del negocio, sin que representen un valor diferencial en el puntaje.
Con respecto a las observaciones: “3. Defensa del Componente Comercial (Competidores) •Lo que dice el evaluador: Reconoce que el análisis de competencia identifica actores relevantes, pero señala que requiere mayor precisión en el dimensionamiento del número de competidores y su impacto real. •Argumento para la reclamación: En el ítem 3 (Competencia), el plan no es impreciso. Se analizaron con precisión tres competidores directos locales (De res y de cerdo, Olé y Alma llanera), definiendo para cada uno: ubicación exacta, productos, precios (ej. $35.000 a $45.000), ventajas y desventajas. El impacto de estos se contrastó directamente con la ventaja competitiva de Ali Baba, argumentando que el negocio se defiende mediante un Capital de Confianza de 15 años que minimiza el riesgo para los clientes y reduce el costo de adquisición frente a estos competidores.” Y “4. Defensa del Componente Comercial (Canales y Domicilios) •Lo que dice el evaluador: Observa una inconsistencia en la estimación del canal de distribución, especialmente en domicilios recomendando incorporar sus costos reales logísticos. •Argumento para la reclamación / Justificación: En la tabla de canales, el ítem A domicilio se registró con un valor de $0. Técnicamente no es una inconsistencia, sino una característica del modelo B2B del proyecto. Al estar enfocado institucionalmente en empresas como Solla, Comolsa y Veolia, la entrega del producto hace parte integral de la negociación de volúmenes por contrato (cuyos costos ya están inmersos en la operación), y no genera un costo variable de mercadeo puerta a puerta típico de restaurantes B2C.”
Componente comercial – Estrategia de comercialización: se asigna puntaje parcial al evidenciarse el empleo de un único canal comercial orientado al abastecimiento de servicios de alimentación para empresas, sin soporte de convenios específicos, lo cual limita el alcance de la estrategia propuesta.
Componente comercial – Identificación del problema: se asigna puntaje parcial debido a la inconsistencia en la definición del problema, al relacionar necesidades alimentarias de la población general y no del segmento objetivo de consumidores corporativos.
Componente comercial – Análisis de competencia: se reduce el puntaje al no presentarse información suficiente sobre el número de competidores locales, afectando la solidez del análisis competitivo.
Componente comercial – Estudio de mercado: se asigna puntaje parcial al no presentarse con claridad la estimación de la demanda diaria de almuerzos y bebidas, limitando la validación del tamaño de mercado.
Componente comercial – Avances comerciales: se asigna puntaje parcial al no evidenciarse avances significativos en la atención de clientes institucionales.
En referencia a la observación: “5. Defensa del Componente Financiero (Desagregación de Costos) •Lo que dice el evaluador: Argumenta que los costos unitarios de producción necesitan una desagregación más precisa de insumos y preparaciones. •Argumento para la reclamación / Aclaración: En la matriz financiera, los costos variables de materia prima se ingresaron de manera Global ($4,800 para la Línea Almuerzos y $2,800 para la Línea Bebidas), porque son el promedio ponderado por línea, este costeo global no es un estimado al azar, sino el resultado del análisis de cada uno de los productos presentados por líneas de 15 años de validación comercial de la empresa, dado que el formato permite cargar 5 campos con los elementos del costo, al agruparse nos permite tener un dato preciso lo cual garantiza que el margen de contribución proyectado (28%) es un dato histórico, constante y validado en el mercado real institucional de Buga.”
Componente financiero – Distribución y costos logísticos: se disminuye el puntaje al identificarse inconsistencia en el costo de distribución, estimado en $0, pese a que el proyecto contempla la prestación ocasional de domicilios, lo cual no resulta coherente ni para clientes institucionales.
Componente financiero – Costos variables: se reduce el puntaje al evidenciarse que los costos variables unitarios se encuentran subestimados y agregados, afectando la precisión del análisis financiero
Con relación a la observación: “2. Defensa del Componente Impacto (Sostenibilidad Ambiental) •Lo que dice el evaluador: Afirma que se requiere fortalecer la formulación de metas claras de sostenibilidad y recomienda estructurar metas explícitas de sostenibilidad. •Argumento para la reclamación (Inconsistencia del evaluador): El evaluador no tuvo en cuenta la cuantificación y especificidad registrada en el ítem 14 (Avances ambientales) y 16 (Impacto). El plan sí tiene metas explícitas: cumple con la Resolución 0631 de 2015, registra un nivel exacto de DBO (28.30 mg O2/L), cuantifica la recolección de 2 metros cúbicos mensuales de residuos a través de Veolia, y establece un esquema de economía circular validado con aliados específicos (RAVCO para aceites y Biosops para orgánicos).”
Componente organizacional – Impacto: El plan de negocio prevé la generación de impactos a nivel económico por la dinamización de la economía local  y la generación de empleos; a nivel ambiental por la alta eficiencia de los equipos que reducen las emisiones; a nivel social por  la estabilidad laboral y pago de prestaciones de ley a los colaboradores y a nivel tecnológico por la transformación de la cocina mediante la implementación de tecnologías de punta, en conjunto, se estima impacto medio de la propuesta.
Componente organizacional – Actores de apoyo: se reduce el puntaje al no contemplarse autoridades sanitarias locales ni entidades de apoyo para la implementación del SG‑SST, actores relevantes para la puesta en marcha del proyecto.
De acuerdo con lo anterior, y conforme a los criterios de evaluación establecidos por el Fondo Emprender, el puntaje otorgado en cada componente se encuentra debidamente justificado, manteniéndose el resultado consolidado del proyecto. 
Concepto:
Se ratifica el concepto de viabilidad del proyecto.
Efecto:
Se ratifica el puntaje total asignado de 70,96 puntos, sin ajustes.
</t>
  </si>
  <si>
    <t xml:space="preserve">La empresa Deisy Torres Boutique S.A.S., ubicada en Restrepo, Meta, cuenta con cinco años de funcionamiento continuo en el sector confección y moda femenina, experiencia que ha permitido consolidar reconocimiento local, fidelización de clientes y crecimiento progresivo en ventas. Respetuosamente, se aclara que gran parte de los aspectos observados dentro del informe de evaluación sí fueron contemplados y desarrollados dentro del plan de negocios presentado, especialmente en los componentes comercial, técnico, financiero y de impacto; no obstante, mediante el presente documento se precisan nuevamente dichos elementos: Componente Comercial La empresa se enfoca en la fabricación y comercialización de prendas femeninas exclusivas dirigidas principalmente a mujeres entre 18 y 60 años, especialmente trabajadoras, emprendedoras y madres de familia que buscan prendas cómodas, funcionales y diferenciadas. El mercado identificado presenta una limitada oferta de prendas exclusivas fabricadas localmente con diseño propio, telas funcionales y asesoría personalizada. La marca se diferencia de otros establecimientos porque desarrolla procesos propios de diseño, patronaje, confección y control de calidad, mientras gran parte de la competencia comercializa prendas de reventa. Entre las principales ventajas competitivas se destacan: fabricación propia, diseños exclusivos y limitados, telas funcionales de alta calidad, asesoría personalizada de imagen, producción continua de nuevas colecciones y atención cercana y tiempos de respuesta ágiles. Los principales canales de comercialización corresponden a punto físico, WhatsApp Business, Instagram, Facebook, TikTok, referidos y publicidad digital. Actualmente se estima que el 60% de las ventas se realizan de forma presencial y el 40% mediante canales digitales. La estrategia comercial contempla contenido permanente en redes sociales, seguimiento postventa, atención personalizada y actualización constante de colecciones para fortalecer fidelización y recompra. Componente Técnico La inversión solicitada por $73.538.000 busca fortalecer la capacidad operativa, comercial y organizacional de la unidad productiva frente al crecimiento de la demanda y ventas digitales. Los recursos permitirán: fortalecer procesos administrativos y digitales mediante equipos tecnológicos, mejorar la creación de contenido y posicionamiento digital, optimizar la exhibición de productos y experiencia de compra mediante adecuaciones, maniquíes, espejos y pantalla LED, aumentar la disponibilidad de telas e insumos para responder a pedidos y temporadas de alta demanda, fortalecer procesos contables, administrativos y operativos. Estas inversiones impactarán directamente variables como productividad, tiempos de respuesta, organización interna, continuidad de producción, posicionamiento comercial y capacidad de atención. La experiencia acumulada durante cinco años ha permitido identificar con claridad las necesidades técnicas y operativas del negocio, razón por la cual la inversión responde a requerimientos reales derivados del crecimiento de la marca. Componente Financiero Las proyecciones financieras fueron construidas con base en el comportamiento real de ventas, rotación de inventario y crecimiento comercial de la unidad productiva. La sostenibilidad del negocio se encuentra respaldada por: cinco años de permanencia en el mercado, crecimiento progresivo de ventas, recompra constante de clientes, fortalecimiento de ventas digitales y producción continua y renovación permanente de colecciones. La dinámica de fabricación semanal permite mantener rotación permanente de inventario y flujo comercial continuo. Asimismo, el fortalecimiento proyectado permitirá mejorar abastecimiento, tiempos de entrega, capacidad de respuesta y cobertura de costos operativos. La inversión solicitada se relaciona directamente con el fortalecimiento de producción, posicionamiento digital, organización administrativa y ampliación comercial, permitiendo mejorar sostenibilidad y consolidación empresarial en el mediano plazo. Componente de Impacto El fortalecimiento proyectado busca consolidar una estructura empresarial más sólida, sostenible y competitiva dentro del sector confección y moda femenina del municipio de Restrepo. Entre los impactos esperados se encuentran: fortalecimiento del autoempleo, aumento progresivo de ventas y producción, articulación con talleres satélite y proveedores locales, fortalecimiento del movimiento económico local, ampliación de líneas comerciales mediante futura línea masculina y crecimiento del posicionamiento digital y alcance regional. Las metas serán medidas mediante variables relacionadas con crecimiento de ventas, aumento de pedidos, recompra de clientes, fortalecimiento digital y ampliación de la capacidad operativa. La permanencia comercial durante cinco años demuestra capacidad de adaptación y sostenibilidad del negocio, mientras que la inversión permitirá consolidar una empresa con mayor capacidad de crecimiento, permanencia y competitividad. Por las razones expuestas y teniendo en cuenta las aclaraciones presentadas frente a los componentes comercial, técnico, financiero y de impacto, se solicita respetuosamente una segunda revisión integral del proyecto DEISY TORRES BOUTIQUE S.A.S. </t>
  </si>
  <si>
    <t>Proyecto: 118135
Nombre del proyecto: DEISY TORRES BOUTIQUE S.A.S.
Convocatoria: 154 - 1C / Emprendimiento Femenino
Criterio observado: Componentes Comercial, Técnico, Financiero y de Impacto
Observación del postulante
La empresa manifiesta que los aspectos señalados como deficientes en el informe de evaluación sí fueron desarrollados dentro del plan de negocios presentado y solicita una segunda revisión integral del proyecto, ampliando nuevamente los componentes comercial, técnico, financiero y de impacto, con base en su trayectoria y experiencia empresarial.
Resumen de la observación
El postulante solicita la reconsideración del concepto de evaluación, argumentando que el plan de negocios contiene los análisis y soportes requeridos y que la inversión solicitada responde a necesidades reales del negocio, por lo cual considera que las observaciones efectuadas no reflejan adecuadamente el alcance del proyecto.
Respuesta del evaluador
Revisada nuevamente la observación presentada, se ratifica el concepto emitido en el informe de evaluación, toda vez que la valoración del plan de negocios se realizó con base en la información suministrada oportunamente por el postulante y conforme a los criterios y lineamientos establecidos por el Fondo Emprender. En dicho ejercicio se identificaron deficiencias específicas en los componentes evaluados, las cuales fueron debidamente sustentadas en el informe y permanecen vigentes tras la revisión de la observación. Si bien el postulante amplía la descripción de su experiencia, modelo de negocio y proyección empresarial, la información presentada en esta etapa no constituye insumos nuevos ni ajustes estructurales al plan de negocios que permitan subsanar las debilidades previamente señaladas. En esta fase del proceso no es procedente aceptar información adicional, aclaraciones extemporáneas o modificaciones al contenido evaluado inicialmente, dado que ello contraviene las reglas de evaluación y los principios de igualdad y transparencia del proceso. Adicionalmente, del análisis efectuado se mantiene que los recursos solicitados no evidencian un impacto directo, claro y suficiente en el fortalecimiento integral de la empresa frente a los criterios definidos, particularmente en términos de mejora sustancial de la capacidad productiva, sostenibilidad financiera y generación de impacto conforme a lo requerido por el programa. Asimismo, se precisa que cada proceso de evaluación es independiente y responde a las condiciones específicas del plan de negocios presentado, por lo que no es posible establecer equivalencias automáticas con otros proyectos o convocatorias. En consecuencia, las aclaraciones expuestas por el postulante no modifican el análisis técnico realizado ni desvirtúan las deficiencias señaladas en el informe de evaluación.
Concepto
No procede la observación del postulante. Se ratifica el concepto emitido en el informe de evaluación.
Efecto
Se mantiene el puntaje y el concepto inicialmente otorgados.</t>
  </si>
  <si>
    <t>Asunto: Observaciones técnicas y precisiones al informe preliminar – Proyecto ID 118148 Respetados Evaluadores: En calidad de representante de la iniciativa asociativa ID 118148, presento las siguientes precisiones técnicas al informe de evaluación. Recibimos con optimismo la calificación de 78.09 (Viable) y buscamos complementar la visión del evaluador con datos de nuestra operación real que permiten proyectar con mayor claridad la solidez de esta propuesta. 1. Solicitud de Transparencia: Desglose de Puntuación Solicitamos el desglose detallado de la puntuación por sub-ítem. Esta información es vital para entender las brechas identificadas y asegurar un proceso transparente que nos permita alinear nuestra ejecución con los estándares técnicos del Fondo Emprender.  2. Componente de Mercado: Demanda y Tracción Real Deseamos profundizar en la tracción comercial que el proyecto ya demuestra, lo cual reduce la incertidumbre frente a la demanda:  Fase de Inicio Superada: Nuestra fase inicial ya se surtió. En 2025 generamos ingresos por $54.067.567, y a mayo de 2026 hemos facturado $42.850.000 adicionales con recursos propios. Estamos en etapa de escalamiento, no de arranque inicial.  Análisis del Consumidor: La operación actual valida un ticket promedio de $45.000. No es una estimación, sino un indicador real de fidelización en Popayán.  Estacionalidad: Las proyecciones son conservadoras frente al potencial de las temporadas de 2026 (Mundial de Fútbol, Congreso Gastronómico y Oktoberfest), donde la demanda históricamente se triplica.  3. Componente Técnico: Sinergia Logística y Eficiencia Clarificamos la estructura operativa para demostrar su coherencia:  Integración Vertical: Una de nuestras asociadas aporta una empresa de transporte propia. Esta ventaja estratégica nos permite gestionar la logística internamente, reduciendo costos de transporte en un 20% y garantizando el control total de la cadena.  Especialización del Personal: Los 9 empleos son el motor de un Centro de Experiencias Educativas. Su labor es pedagógica (catas de 2 horas), lo que justifica el valor agregado y el ticket promedio obtenido. No se limita a un servicio gastronómico de volumen.  Proveeduría: Disponemos de acuerdos de compra anticipados con proveedores locales, asegurando frescura y apoyo a la economía regional.  4. Componente Financiero: Optimización del Inventario La inversión en inventario de cerveza importada ($150M) es una decisión de protección financiera:  Estabilidad del Activo: Con una vida útil de 2 años y sin requerir cadena de frío, aseguramos stock constante y protección contra la inflación.  Madurez Operativa: Dado que Casa Delirium ya funciona, el capital no se destinará a un periodo improductivo, sino a potenciar un crecimiento inmediato.  5. Componente Legal y Sanitario: Inversión en Marcha El cumplimiento de la Resolución 2674 es una prioridad avanzada. Ya contamos con adecuaciones en pisos, paredes y mesones de acero inoxidable bajo normas BPM. El presupuesto solicitado ($99.8M) se destinará a sistemas especializados de ventilación y control de contaminantes, asegurando la excelencia sanitaria.  6. Asociatividad e Impacto Social con Enfoque de Género Solicitamos se valore este esfuerzo genuino de economía popular liderado por mujeres. Nuestra asociación integra mujeres campesinas, personas de la tercera edad y profesionales con más de 20 años de experiencia.  Como menciona el evaluador, el proyecto reduce significativamente el riesgo de implementación. Al considerar estos argumentos de operación real y sinergia logística, creemos que el puntaje final reflejará la viabilidad de una propuesta que ya genera valor, empleos y sustento para múltiples familias en el territorio.  Cordialmente,  Gloria Amparo Quevedo Díaz Representante grupo asociativo - ID 118148</t>
  </si>
  <si>
    <t xml:space="preserve">ID Proyecto: 118148
Nombre del proyecto: CASA DELIRIUM E77 – CENTRO DE EXPERIENCIAS EDUCATIVAS EN CERVEZAS
Convocatoria: 154 - 1C / Emprendimiento Femenino 
Criterio observado:
Componentes comercial, técnico, legal, financiero e impacto del plan de negocios, en relación con las variables que no alcanzan el máximo puntaje y las debilidades identificadas en el informe de evaluación.
Observación del postulante: 
El postulante solicita la revisión del concepto y del puntaje asignado, con el fin de que se reconsideren los aspectos evaluados en los diferentes componentes del plan de negocios.
Resumen de la observación del postulante:
 La observación se orienta a solicitar una nueva valoración del plan de negocios y de las variables evaluadas, buscando que se modifique el concepto emitido y/o el puntaje asignado.
Respuesta del evaluador:
Una vez revisada la observación y analizado nuevamente el plan de negocios, se verifica que se mantienen las deficiencias y aspectos por mejorar señalados en el informe de evaluación, razón por la cual no se evidencia fundamento técnico suficiente para modificar el concepto ni el puntaje asignado. 
En el componente comercial, aunque el proyecto define el perfil de cliente y estima un mercado potencial, persiste la debilidad relacionada con la falta de claridad sobre cómo dicho mercado se incorpora en la proyección de ventas; adicionalmente, la problemática requiere mayor soporte en datos cuantitativos y referencias verificables, y se mantiene la necesidad de iniciar y formalizar alianzas comerciales que fortalezcan el cumplimiento de los objetivos de venta.
En el componente técnico, se mantiene la desproporción entre la producción inicial proyectada, la capacidad operativa y el equipo de trabajo propuesto, dado que el flujo de proceso no soporta plenamente la necesidad de la totalidad del personal planteado. Así mismo, persiste la desproporcionalidad entre los costos asociados a materias primas —carnes curadas, quesos, embutidos y frutas para sodas— por $21.000.000 mensuales frente a ventas mensuales menores.
En el componente legal, se mantiene la debilidad relacionada con la no inclusión del concepto sanitario y la falta de claridad sobre la solicitud de visita ante la Secretaría de Salud de Popayán, así como sobre la implementación de la Resolución 2674 de 2013, aspecto relevante para un establecimiento gastronómico sujeto a condiciones sanitarias, diseño de áreas, flujos de alimentos y protocolos de inspección. 
En el componente financiero, persisten aspectos por mejorar asociados a la ausencia de un periodo improductivo, la necesidad de sensibilizar las ventas, la falta de costos fijos relacionados con mantenimiento y dotaciones, y la revisión de rubros de promoción, especialmente frente a la estrategia de ferias en centros comerciales, la cual no puede destinarse a inscripción en ferias o eventos. 
En el componente de impacto, aunque el proyecto presenta fortalezas como validación previa de mercado, generación de empleos formales, liderazgo femenino e impacto ambiental, se mantiene la necesidad de ampliar el mapa de actores, incluyendo actores del emprendimiento nacional y local, entre ellos el SENA, así como precisar la generación de empleos indirectos, dado que no se relacionan en el plan de negocios. 
De acuerdo con la metodología de evaluación aplicada y con la normatividad vigente del Fondo Emprender, la evaluación se realiza con base en la información registrada y disponible en la etapa correspondiente del proceso. En consecuencia, no es posible aceptar información adicional, ajustes o complementos al plan de negocios en esta fase. 
Por lo anterior, las debilidades identificadas en los componentes comercial, técnico, legal, financiero e impacto impiden otorgar el máximo puntaje en algunas variables. No obstante, las fortalezas del proyecto se mantienen y permiten confirmar la viabilidad del plan de negocios. 
Finalmente, frente a la solicitud de contar con un desglose de Puntuación por sub-ítem, a continuación, se presenta, el resultado de cada uno de los elementos evaluados del plan de negocios o de inversión, evaluado en una escala de 0 a 4, donde 0 es nulo y 4 tiene un desarrollo completo:
¿Quién es el Cliente de su Proyecto? / Resumen Ejecutivo 3,66 2. Planteamiento del Problema / Descripción del negocio (incluye permisos) 3,33 3. La Competencia / Análisis de mercado y competencia 3,66 4. Descripción del Proyecto / Necesidades y requerimientos 4 5. Productos o Servicios / Flujo de la inversión 4 6. Proceso Técnico / Propósito de la inversión 4 7. Trámites Legales / Propósito de la inversión 3,66 8. Canales / Resultados esperados de la inversión 3,66 9. Proyección de Ventas / Estrategia de inversión 3,33 10. Costos y Gastos / Presupuesto y uso de fondos 3,66 11. Equipo de Trabajo / Componente Financiero 2,66 12. Necesidades y Requerimientos / Impactos 2,66 13. Valor del Proyecto / Indicadores de cumplimiento 2,66 14. Avances del Proyecto / Mapa de actores 4 15. Plan Operativo / Metas en generación y sostenibilidad de autoempleo y puesto de trabajo 2,66 16. Impacto / Proyección y sostenibilidad (social y comunitaria y financiera), intención en la permanencia 4 17. Indicadores / Antigüedad: Tiempo de Funcionamiento 3,33 18. Mapa de actores / Asociatividad 3,33 19. Metas en generación y sostenibilidad de autoempleo y puesto de trabajo 3 20. Proyección y sostenibilidad (social y comunitaria y financiera), intención en la permanencia 3 21. Asociatividad 0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En consecuencia, el resultado obtenido corresponde a una valoración global del plan de negocios, derivada de la aplicación de la metodología definida en los Términos de Referencia, la cual es aplicada de manera uniforme a todos los participantes, en observancia de los principios de transparencia, objetividad e igualdad de condiciones.
Finalmente, se informa que el puntaje aquí comunicado no tiene la naturaleza de un cálculo aritmético directo de las calificaciones parciales, sino que refleja el análisis técnico consolidado efectuado conforme a los criterios previamente señalados.
Concepto:
Se ratifica el concepto de evaluación, dado que, una vez revisada la observación y analizado nuevamente el plan de negocios, se evidencia que las fortalezas y debilidades se mantienen. El plan conserva una calificación final de 78,09 puntos y concepto VIABLE. 
Efecto:
Se ratifica el concepto y el puntaje asignado al plan de negocios.
</t>
  </si>
  <si>
    <t>Bogotá D.C., 13 de mayo de 2026  A la atención de: SENA - FONDO EMPRENDER  Referencia: Observaciones al Informe Preliminar de Evaluación - Convocatoria 154  ID del Plan de Negocios: 118193  Cordial saludo,  Yo, Yesenia Arboleda Alvarez, identificada con cédula de ciudadanía No. 53.60.710 en mi calidad de emprendedora y representante legal del plan de negocios con ID 118193, presentó de manera formal y oportuna observaciones frente al Informe Preliminar de Evaluación publicado el día 12 de mayo de 2026, bajo los siguientes fundamentos:  1. Solicitud de Informe Individual de Evaluación De acuerdo con el listado preliminar, mi proyecto obtuvo una calificación de 53.38 puntos, resultando en un concepto de No Viable. Dado que el reporte público no detalla la calificación por ítem, solicito formalmente que se me comparta el Informe de Evaluación Individual, amparada en el derecho de acceso a la información y el principio de transparencia administrativa. Esta información es indispensable para ejercer mi derecho a la defensa y contradicción técnica.  2. Base Legal de la Reclamación La presente solicitud se sustenta en:   Cronograma de la Convocatoria 154: Numeral 2.6, que establece el periodo de dos (2) días hábiles para la presentación de observaciones tras la publicación de resultados preliminares.   Acuerdo 010 de 2019 (y sus modificatorios): Especialmente lo referente a la etapa de evaluación de planes de negocio, donde se garantiza al postulante el derecho a controvertir los resultados técnicos.  Principio de Debido Proceso: Aplicable a todas las actuaciones administrativas del SENA, permitiendo que la emprendedora conozca las razones de hecho y de derecho que motivaron su calificación.  3. Argumentos de Viabilidad Técnica Solicitó la revisión integral de mi puntaje bajo el cumplimiento de los pilares de la convocatoria:   Idoneidad del Proyecto: Mi plan de negocios cumple con la coherencia técnica, financiera y operativa requerida en la plataforma del Fondo Emprender.   Generación de Empleo: El proyecto garantiza la creación de empleos conforme a los montos solicitados y la normativa vigente (Acuerdo 007 de 2025).   Rubros Financiables: Declaro que mi presupuesto se ajusta estrictamente al capital de trabajo necesario para la operación, sin incluir conceptos prohibidos como matrícula mercantil o seguros de riesgo.  Petitorio Se me notificó el desglose detallado de los 53.38 puntos asignados.  Se realiza una re-evaluación del componente donde se haya asignado un puntaje inferior al esperado, verificando la información que reposa en el sistema desde el cierre de la postulación.  Atentamente,    Nombre: Yesenia Arboleda Alvarez  ID Proyecto: 118193  Teléfono: 3228033612</t>
  </si>
  <si>
    <t xml:space="preserve">Respuesta a Observación – Proyecto 118193 C154-1C
ID Proyecto: 118193
Nombre del proyecto: IPS CHC COL SAS
Convocatoria: 154 - 1C / Emprendimiento Femenino
Sector: Actividades de atención de la salud humana y se Asistencia Social 
Departamento / Municipio: Bogotá D.C. – Bogotá D.C. 
Criterio observado:
Observaciones al informe preliminar de evaluación, solicitud de desglose de puntaje, revisión integral del concepto de viabilidad y verificación de los componentes comercial, técnico, legal, financiero, impacto, generación de empleo y rubros financiables. La evaluación registra un puntaje de 53,38 y concepto NO VIABLE para el plan de negocios.
Observación del postulante:
La emprendedora Yesenia Arboleda Alvarez, en calidad de representante legal del plan de negocios ID 118193, solicita que se comparta el informe individual de evaluación y el desglose detallado de los 53,38 puntos asignados; adicionalmente, solicita la reevaluación del componente o componentes en los cuales se haya asignado un puntaje inferior al esperado, argumentando que el proyecto cumple con la coherencia técnica, financiera y operativa requerida, con generación de empleo y con rubros financiables conforme a la normativa aplicable. 
Resumen de la observación del postulante:
La observación presentada se concentra en tres aspectos: i) solicitud de acceso al informe individual y al detalle del puntaje; ii) solicitud de revisión general del resultado de evaluación; y iii) afirmaciones de cumplimiento técnico, financiero, operativo, normativo, de empleo y de rubros financiables. No se identifican en la observación nuevos soportes técnicos, documentos adicionales, cifras verificables o argumentos específicos por componente que desvirtúen los hallazgos consignados en el informe de evaluación. 
Respuesta del evaluador:
En atención a las observaciones presentadas frente al informe preliminar de evaluación del plan de negocios ID 118193, se procedió a revisar la observación presentada y a contrastarla con la información registrada en el plan de negocios radicado y el informe de evaluación.
Atendiendo la Solicitud del detalle de la calificación por ítem, se  presenta, el resultado de cada uno de los elementos evaluados del plan de inversión, evaluado en una escala de 0 a 4, donde 0 es nulo y 4 tiene un desarrollo completo:
1. Resumen Ejecutivo  3,33
2. Descripción del negocio (incluye permisos)3,33
3. Análisis de mercado y competencia3,33
4. Plan de Marketing y Ventas3,00
5. Flujo de producción y requisitos de personal3,00
6. Necesidades y requerimientos3,00
7. Propósito de la inversión3,33
8. Resultados esperados de la inversión3,00
9. Estrategia de inversión2,66
10. Presupuesto y uso de fondos3,00
11. Componente Financiero3,00
12. Impactos3,00
13. Indicadores de cumplimiento2,66
14. Mapa de actores3,00
15. Metas en generación y sostenibilidad de autoempleo y puesto de trabajo3,00
16. Proyección y sostenibilidad (social y comunitaria y financiera), intención en la permanencia3,00
17. Antigüedad: Tiempo de Funcionamiento3,00 
Sin perjuicio de lo anterior, es pertinente precisar que el puntaje de 53,38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En consecuencia, el resultado obtenido corresponde a una valoración global del plan de negocios, derivada de la aplicación de la metodología definida en los Términos de Referencia, la cual es aplicada de manera uniforme a todos los participantes, en observancia de los principios de transparencia, objetividad e igualdad de condiciones.
Finalmente, se informa que el puntaje aquí comunicado no tiene la naturaleza de un cálculo aritmético directo de las calificaciones parciales, sino que refleja el análisis técnico consolidado efectuado conforme a los criterios previamente señalados.
Respecto del componente comercial, el informe reconoce que el plan identifica el cliente objetivo, comprende el problema que busca atender y formula una propuesta de valor diferenciada; no obstante, también señala una debilidad relevante en la sustentación cuantitativa, al evidenciar ausencia de cifras verificables sobre tamaño de mercado, demanda potencial o esperada, participación proyectada, metas por canal e indicadores de seguimiento. Por tanto, la observación general de cumplimiento comercial no desvirtúa el hallazgo técnico, dado que no aporta datos adicionales verificables que permitan modificar la valoración inicial.
Respecto del componente técnico, el informe indica que el plan describe el modelo general de operación, los servicios ofrecidos, la integración entre atención especializada, formulación y comercialización de productos, así como el flujo técnico general; sin embargo, también concluye que persisten debilidades en la demostración de la capacidad operativa real, debido a que no se cuantifican con suficiente consistencia los tiempos por actividad, los volúmenes máximos de atención, las capacidades reales del servicio ni la relación precisa entre proceso técnico, plan operativo y recursos humanos requeridos. En consecuencia, la observación presentada no aporta elementos nuevos que permitan desvirtuar esta debilidad.
Respecto del componente legal, el informe señala que el proyecto evidencia conocimiento del marco normativo aplicable al sector salud y reconoce trámites, certificaciones y permisos relevantes; sin embargo, identifica ambigüedad en la diferenciación entre trámites, requisitos, permisos, certificaciones y registros gestionados directamente por la empresa y aquellos que dependen de laboratorios aliados o terceros de la cadena de producción. También se indica que el plan no desarrolla un cronograma concreto ni define costos, responsables o ruta de gestión para trámites pendientes. Por lo anterior, la afirmación general de cumplimiento normativo no resulta suficiente para modificar la valoración del componente legal.
Respecto del componente financiero, el informe reconoce que el plan incorpora proyecciones, estructura de costos, gastos y presupuesto, así como un valor solicitado al Fondo Emprender de $73.538.010; no obstante, concluye que existen debilidades de fondo en la trazabilidad entre ventas proyectadas y capacidad operativa real, así como en la definición de supuestos financieros clave como precios, volúmenes y crecimiento. También se señala que la programación mensual del gasto presenta vacíos y no siempre evidencia una relación directa y demostrable con actividades específicas del plan operativo. Por tanto, las observaciones presentadas no aportan soporte financiero adicional que permita ajustar el puntaje asignado.
Respecto del componente de impacto, el informe reconoce que el proyecto plantea impactos económicos, sociales, ambientales y tecnológicos coherentes con el sector salud; sin embargo, identifica que dichos impactos se formulan principalmente en términos cualitativos y aspiracionales, sin indicadores verificables, líneas base, metas temporales, medios de comprobación ni criterios concretos para medir resultados en ventas, empleo, cobertura, eficiencia operativa o sostenibilidad. En consecuencia, la observación presentada no desvirtúa la necesidad de fortalecer la medición y trazabilidad de los impactos proyectados.
Frente a la generación de empleo y los rubros financiables, la observación contiene afirmaciones generales de cumplimiento, pero no aporta soportes adicionales ni desarrolla una refutación técnica específica que permita evidenciar error en la evaluación inicial. El informe de evaluación sí registra que el componente financiero contempla, entre otros aspectos, salarios u honorarios para la directora del proyecto y el contador público, así como inversión en equipo tecnológico e inventario inicial; sin embargo, también concluye que la sostenibilidad del negocio depende de que ingresos, costos, gastos e inversión estén debidamente sustentados y guarden coherencia con la capacidad operativa real del negocio.
En relación con la solicitud de reevaluación, se aclara que la etapa de observaciones tiene por finalidad revisar los planteamientos presentados frente al informe comunicado, sin que ello implique una nueva calificación automática ni la sustitución del proceso evaluativo ya realizado. En el presente caso, revisada la observación presentada, no se identifican soportes, cifras, documentos o argumentos técnicos específicos por componente que desvirtúen los hallazgos consignados en el informe de evaluación o que evidencien contradicción frente a la información registrada en el plan de negocios radicado. Por tanto, no se evidencian elementos que permitan modificar el puntaje ni el concepto emitido.
Así las cosas, se ratifica que la evaluación se encuentra sustentada en los componentes del plan de negocios y guarda correspondencia con las debilidades identificadas en materia de cuantificación comercial, capacidad operativa, precisión legal, trazabilidad financiera e indicadores de impacto. Las recomendaciones formuladas en el informe (incorporar información cuantitativa del mercado, definir metas comerciales, cuantificar producción y atención, precisar permisos y trámites, revisar proyecciones de ventas, fortalecer presupuesto mensual y formular indicadores de impacto) son pertinentes y se encuentran directamente relacionadas con las debilidades identificadas.
Concepto:
Revisado el plan de negocios, el informe de evaluación y las observaciones presentadas, se encuentra que el concepto emitido es acorde con lo evidenciado inicialmente en la evaluación. Las observaciones de la postulante no aportan nuevos elementos técnicos, financieros, legales u operativos que desvirtúen los hallazgos identificados ni que justifiquen modificación del puntaje asignado. En consecuencia, se ratifica el puntaje de 53,38 y el concepto de NO VIABLE.
Efecto:
Se ratifica el concepto y el puntaje. El plan de negocios mantiene una calificación de 53,38 puntos y concepto de evaluación NO VIABLE.
</t>
  </si>
  <si>
    <t xml:space="preserve">Asunto: Recurso de Reconsideración Proyecto RESTAURANTE TERRA COCINA - ID 118212. Yo, MAYRA VIVIANA SIERRA CALDERÓN, C.C. 1.077.853.547, emprendedora líder del proyecto Restaurante Terra Cocina (ID 118212), respetuosamente presento RECURSO DE RECONSIDERACIÓN contra el informe que otorgó puntaje de 61,07 y concepto NO VIABLE, con base en argumentos sustentados en información ya presentada en el plan radicado. Argumento 1 - Coherencia entre capacidad instalada y ventas proyectadas: El informe señala inconsistencia entre capacidad y ventas. Sin embargo, los datos del numeral 6 del plan radicado declaran capacidades de 5, 18 y 10 servicios/hora para los productos 1, 2 y 3 respectivamente, con 8 horas de trabajo diario, lo que arroja capacidad total de 264 servicios/día y 82.368 servicios/año (operando 26 días al mes). Las ventas proyectadas máximas del Año 5 ($336.646.611 según numeral 9) equivalen a aproximadamente 13.500 servicios anuales, lo que representa solo el 16,4% de la capacidad instalada total declarada. Las cifras del propio plan demuestran matemáticamente que la proyección es conservadora y deja un margen operativo superior al 83%, contradiciendo la observación de inconsistencia. Argumento 2 - Homogeneidad de la competencia: El informe señala que algunos competidores no son homogéneos. Sin embargo, los tres competidores referenciados en el numeral 3 cumplen criterios homogéneos: ubicación (los tres en Garzón, Huila, dentro de un radio de 5 km), segmento (los tres operan bajo CIIU 5611 - Expendio a la mesa de comidas preparadas, idéntico al proyecto), y modelo de negocio (los tres son restaurantes de servicio a la mesa con atención directa al consumidor). La diferenciación de Terra Cocina por especialización en gastronomía huilense constituye la ventaja competitiva del proyecto, no un criterio para descalificar a estos establecimientos como competencia directa. Argumento 3 - Marco legal y registro INVIMA: El informe señala que falta profundizar en registros INVIMA. Sin embargo, el registro INVIMA aplica para fabricantes y procesadores de alimentos empacados con marca propia destinados a comercialización masiva. El modelo de negocio declarado en los numerales 4 y 5 del plan corresponde a expendio a la mesa de comidas preparadas (CIIU 5611), modalidad que NO requiere registro INVIMA sino Concepto Sanitario y Certificado de Manipulación de Alimentos, ambos trámites contemplados en el numeral 7 junto con los demás cinco requerimientos obligatorios (Constitución S.A.S, Uso de Suelo, Bomberos, ICA Industria y Comercio, Plan de Residuos), completando los siete trámites obligatorios y permanentes aplicables al modelo de negocio. Argumento 4 - Segmentación dual del mercado: El plan en el numeral 1 identifica explícitamente dos segmentos: clientes personas naturales (trabajadores, empleados, comerciantes, familias, visitantes) y clientes institucionales (entidades gubernamentales, instituciones educativas, empresas y organizaciones que requieren servicios de alimentación para reuniones, eventos y capacitaciones), configurando una caracterización del mercado más amplia y diversificada que reduce el riesgo comercial del proyecto. Argumento 5 - Sustento comercial y cuantificación de demanda: El informe señala ausencia de cuantificación de demanda y sustento del mercado objetivo. Sin embargo, el plan sí establece segmentación concreta de clientes en el numeral 1, identificando consumidores naturales e institucionales con necesidades recurrentes de alimentación. Asimismo, las ventas proyectadas del numeral 9 fueron construidas sobre volúmenes de servicio coherentes con la capacidad instalada declarada, evidenciando una estimación operativa y comercial técnicamente viable. La proyección máxima representa una utilización parcial de la capacidad disponible, lo cual demuestra un crecimiento conservador y sostenible. Argumento 6 - Coherencia financiera y operativa: El informe señala debilidades en costos y concentración de funciones. No obstante, el plan financiero presentado incluye relación de costos, gastos, inversión y requerimientos acordes con el modelo de restaurante planteado y dentro de los límites de la convocatoria. La distribución de funciones responde a una estrategia de optimización de recursos propia de una microempresa en etapa inicial, sin afectar la operación ni la capacidad productiva declarada. De igual forma, las metas de ventas, generación de empleo y capacidad de atención definidas en el plan constituyen variables verificables que permiten realizar seguimiento operativo y financiero del proyecto. Solicitud: Respetuosamente solicito al Comité revisar el puntaje asignado considerando estos argumentos sustentados en información ya presentada en el plan de negocio, y reconsiderar el concepto otorgado para que el proyecto pueda continuar en el proceso. Cordialmente, MAYRA VIVIANA SIERRA CALDERÓN  C.C. 1.077.853.547 </t>
  </si>
  <si>
    <t xml:space="preserve">Respuesta a Observación – Proyecto 118212 C154-1C  
ID Proyecto: 118212
Nombre del proyecto: RESTAURANTE TERRA COCINA
Convocatoria: 154 - 1C / Emprendimiento femenino
Criterio observado: Recurso de reconsideración frente al puntaje 61,07 y concepto de evaluación NO VIABLE. 
Observación del postulante:
La postulante solicita reconsiderar el puntaje y el concepto de NO VIABLE, argumentando que la información registrada en el plan permite demostrar coherencia entre capacidad instalada y ventas proyectadas, homogeneidad de la competencia, suficiencia del componente legal frente al registro INVIMA, segmentación dual del mercado, sustento comercial de la demanda y coherencia financiera y operativa del modelo de negocio. 
Resumen de la observación del postulante
El recurso sostiene que las observaciones del informe de evaluación se encuentran desvirtuadas con información ya incluida en el plan de negocios, especialmente en relación con la capacidad instalada, la proyección de ventas, la caracterización del mercado, la competencia, los trámites legales aplicables al modelo de restaurante y la estructura financiera. En consecuencia, solicita revisar el puntaje asignado y reconsiderar el concepto emitido. 
Respuesta del evaluador:
Revisada la observación presentada por la postulante, el informe de evaluación y el contenido del plan de negocios, se evidencia que los argumentos expuestos en el recurso corresponden principalmente a una reinterpretación de la información previamente registrada, sin que se aporten nuevos soportes técnicos, fuentes verificables, cálculos complementarios o documentos adicionales que permitan modificar los hallazgos inicialmente identificados. 
Frente al argumento de coherencia entre capacidad instalada y ventas proyectadas, si bien la postulante plantea un cálculo de utilización de capacidad, el plan no demuestra técnicamente la trazabilidad integral entre capacidad operativa, equipos, mano de obra, tiempos de producción, volúmenes de venta y crecimiento proyectado. El informe de evaluación señaló que la capacidad instalada se indica, pero no se demuestra su suficiencia frente a las ventas proyectadas ni se articula claramente con los recursos y la operación del negocio, situación que no se desvirtúa con el recurso presentado.
Respecto al componente comercial, aunque el plan describe clientes individuales e institucionales ubicados principalmente en Garzón, Huila, y presenta características generales de los consumidores, no se evidencian fuentes estadísticas, tamaño de mercado cuantificado, número verificable de clientes potenciales, frecuencia de consumo sustentada, metodología de estimación de demanda ni información externa que permita validar el mercado potencial, objetivo y meta. Por tanto, se mantiene el hallazgo relacionado con la debilidad en la cuantificación de la demanda y la sustentación del mercado. 
En relación con la competencia, el recurso defiende que los competidores referenciados son homogéneos por ubicación, actividad económica y modelo de servicio. No obstante, la evaluación no se limita a la existencia de establecimientos con actividad similar, sino a la necesidad de analizar competidores directos bajo criterios técnicos de segmentación efectiva, propuesta de valor, mercado atendido y relación con la estrategia comercial. El recurso no aporta evidencia adicional que permita corregir la debilidad metodológica señalada en el análisis competitivo. 
Sobre el componente legal y el registro INVIMA, se precisa que la observación del informe no se restringe exclusivamente a la obligatoriedad o no de dicho registro, sino a la falta de profundidad normativa del componente legal. El informe identificó que el plan menciona trámites básicos como uso del suelo, concepto sanitario y certificaciones generales, pero no desarrolla de manera suficiente los requerimientos sanitarios permanentes, mecanismos de control, seguimiento posterior a la apertura ni riesgos legales derivados del incumplimiento normativo. En consecuencia, el argumento presentado no invalida el hallazgo de fondo. 
En cuanto al componente técnico, el informe señaló la ausencia de gramajes, rendimientos, costos unitarios, tiempos estandarizados y una relación suficientemente demostrada entre insumos, equipos, herramientas, mano de obra y volúmenes de producción. La revisión del plan evidencia descripciones generales de procesos y productos, pero no consolida técnicamente la información por unidad de producto ni permite validar de manera suficiente la operación proyectada. Por tanto, se mantiene la observación técnica formulada en la evaluación. 
Frente a la coherencia financiera y operativa, el recurso indica que el plan contiene costos, gastos, inversiones y requerimientos acordes con el modelo de restaurante. Sin embargo, la evaluación identificó que algunos rubros carecen de descripciones detalladas y criterios claros de estimación, que los costos variables no se consolidan suficientemente por unidad de producto y que existe concentración de funciones críticas en pocos cargos, lo cual puede afectar la sostenibilidad operativa. El recurso no aporta nuevos cálculos, soportes de costos, indicadores adicionales ni ajustes a la estructura financiera que permitan modificar la valoración inicial. 
Respecto al componente de impacto e indicadores, el informe de evaluación estableció que los impactos se presentan principalmente de forma cualitativa, sin metas cuantificadas, líneas base ni indicadores verificables. La observación de la postulante no aporta soportes adicionales ni desarrolla una metodología de medición que permita subsanar esta debilidad. En consecuencia, se mantiene el hallazgo asociado a la falta de indicadores con línea base, metas y metodología clara de seguimiento.
Las recomendaciones formuladas en el informe de evaluación son pertinentes frente a las debilidades identificadas, en especial la necesidad de incorporar fuentes estadísticas confiables, cuantificar la demanda, fortalecer técnicamente los productos con gramajes, rendimientos y costos unitarios, articular capacidad instalada con ventas proyectadas, justificar con mayor rigor inversiones, costos y gastos, y definir indicadores con línea base, metas y metodología de medición. Estas recomendaciones se mantienen como necesarias para mejorar la calidad técnica, financiera y metodológica del plan.
Concepto:
Revisado el plan de negocios, el informe de evaluación y las observaciones presentadas por la postulante, se encuentra que el concepto emitido es acorde con lo identificado inicialmente en el proceso de evaluación. Los argumentos del recurso no aportan información nueva, verificable o técnicamente suficiente que permita modificar el puntaje asignado ni el concepto de viabilidad. 
Efecto:
Se ratifica el puntaje de 61,07 y el concepto de evaluación NO VIABLE para el plan de negocios RESTAURANTE TERRA COCINA, ID 118212, al no evidenciarse elementos técnicos adicionales que desvirtúen los hallazgos del informe de evaluación ni que justifiquen ajuste del puntaje o del concepto emitido. 
</t>
  </si>
  <si>
    <t xml:space="preserve">Solicitud de Revisión Proyecto: CYRILLA  Convocatoria: 154 – Emprendimiento Femenino  Emprendedora: MARIANDREA MAROSO GUZMÁN  ID del Proyecto: 118230  Asunto: Solicitud de revisión del Informe de Evaluación – Proyecto CYRILLA  Respetados evaluadores del Fondo Emprender, Yo, Mariandrea Maroso Guzmán, emprendedora del proyecto CYRILLA, me permito solicitar de manera respetuosa la revisión del Informe Final de Evaluación en el cual se otorgó una calificación de 75,15 puntos. Tras analizar el informe y contrastarlo con el plan de negocio presentado, identifico que varios aspectos señalados como insuficientes o poco claros sí se encuentran debidamente desarrollados en el documento del proyecto, lo cual considero pudo afectar la valoración final: Diferencias y aclaraciones 1.Disponibilidad de materia prima (madera residual y reforestada): oEl informe indica ausencia de un estudio cuantitativo sobre la disponibilidad de madera residual. oSin embargo, el plan de negocio adjunto detalla la adquisición sostenible de madera legal de bosques reforestados en Córdoba (Tabebuia rosea) y la compra de madera recuperada de podas, sobrantes de carpintería y plantaciones forestales, con tiempos y procesos específicos. oEsto demuestra que sí existe un plan de abastecimiento claro y sostenible. 2.Coherencia entre capacidad instalada y tiempos de producción: oEl informe señala inconsistencias en tiempos y capacidad instalada. oEl proyecto describe paso a paso los procesos de producción (corte, lijado, ensamblaje, acabados, control de calidad, embalaje), con tiempos definidos y capacidad instalada calculada (1 unidad por hora, 8 horas diarias). oEsto evidencia que la información técnica está estructurada y coherente. 3.Impacto ambiental y social – indicadores: oEl informe menciona que el impacto se presenta de forma cualitativa, sin indicadores medibles. oEl plan de negocio incluye prácticas de economía circular como reutilización de polvo de madera en kits de siembra o compostaje, uso de empaques reciclables y reducción de residuos. oEstos elementos constituyen indicadores concretos de sostenibilidad y deberían ser reconocidos como parte del impacto medible. 4.Adecuaciones técnicas y maquinaria: oEl informe observa falta de fichas técnicas de maquinaria solicitada. oEl proyecto describe detalladamente los procesos con herramientas artesanales, maquinaria básica y acabados ecológicos, lo que demuestra pertinencia y coherencia con la capacidad instalada. 5.Estrategia comercial y canales de distribución: oEl informe reconoce la propuesta comercial pero pide mayor sustentación cuantitativa. oEl plan de negocio incluye tienda online, redes sociales, ferias, alianzas con distribuidores y servicio a domicilio, además de proyecciones de ventas con incrementos anuales del 10%. oEsto muestra que la estrategia está diversificada y soportada en datos de mercado (ej. 18,5 millones de hogares en Colombia según DANE 2024).  Solicitud En virtud de estas diferencias, solicito respetuosamente que se realice una revisión integral del informe de evaluación, considerando los elementos completos del plan de negocio presentado. El proyecto CYRILLA sí cumple con los aspectos técnicos, comerciales, financieros, legales y de impacto que fueron señalados como insuficientes, y por tanto merece una valoración más ajustada a la realidad de la propuesta. Atentamente,  Mariandrea Maroso Guzmán Emprendedora – Proyecto CYRILLA </t>
  </si>
  <si>
    <t xml:space="preserve">Respuesta del evaluador:
Señor(es) postulante(s):
Cordial saludo.
Una vez revisada la observación presentada y analizado nuevamente el plan de negocios, se ratifica el concepto emitido, dado que persisten debilidades relevantes en la sustentación técnica, comercial, financiera y de impacto del proyecto.
En el componente comercial, si bien la propuesta de CYRILLA es clara, atractiva y diferenciada por su enfoque en diseño, sostenibilidad y economía circular, el plan carece de información cuantitativa suficiente para determinar con precisión el mercado disponible real y el crecimiento esperado. El informe de evaluación identificó que el componente comercial requiere fortalecer la estimación del mercado objetivo y la justificación numérica del crecimiento proyectado. 
Frente a la propuesta de valor basada en madera recuperada, se evidencia que el proyecto no aporta un estudio cuantitativo sobre el volumen disponible de madera residual de podas o madera caída en la zona de Córdoba, aspecto necesario para respaldar la producción proyectada y la sostenibilidad del suministro de materia prima. El informe señala expresamente que la ausencia de este soporte genera incertidumbre frente a la disponibilidad real del insumo principal y afecta la coherencia entre la propuesta de economía circular, la operación técnica y las proyecciones productivas. 
Asimismo, aunque el proyecto menciona la utilización de madera recuperada y madera proveniente de plantaciones reforestadas, no desarrolla un plan de contingencia técnico ante una eventual insuficiencia de madera residual, ni analiza el impacto que tendría el uso de madera comprada sobre los costos de producción y sobre la propuesta de valor diferencial. Esta situación limita la validación de la sostenibilidad operativa del modelo planteado. 
En el componente técnico, se identifican inconsistencias entre la capacidad instalada, los tiempos declarados por proceso y los volúmenes de producción proyectados. El informe indica que existen debilidades relacionadas con la coherencia entre capacidad productiva mensual, tiempos de producción y unidades estimadas, por lo cual se requiere ajustar la proyección operativa para que guarde relación con las horas reales de trabajo, el personal disponible y las metas de producción. 
En el componente financiero, aunque el análisis presenta una estructura clara y refleja rentabilidad, se mantienen riesgos asociados a la validación técnica de maquinaria y adecuaciones, debido a la falta de fichas técnicas o soportes detallados que permitan verificar su pertinencia frente a la capacidad instalada. Adicionalmente, el informe evidencia riesgos en el esquema de contratación de la mano de obra, al existir meses sin cobertura completa de personal operativo, situación que podría afectar la producción y las ventas proyectadas. 
En cuanto al impacto, se reconoce que el proyecto plantea una intención ambiental y social pertinente, al promover la reutilización de madera y la reducción de residuos; sin embargo, dicho impacto se mantiene principalmente en un plano cualitativo, dado que no se definen indicadores medibles que permitan hacer seguimiento al volumen de material recuperado, la generación de empleo sostenible o la permanencia de la estrategia de economía circular.
Por lo anterior, y conforme a los criterios de evaluación aplicables al Fondo Emprender, la revisión se mantiene sobre la información contenida en el plan de negocios presentado. Los elementos aportados en la observación no desvirtúan las debilidades identificadas en materia de soporte cuantitativo, coherencia técnica, validación de costos, disponibilidad de materia prima, estructura de personal e indicadores de impacto. 
Concepto: Se ratifica el concepto de evaluación del proyecto CYRILLA como VIABLE, con puntaje de 75,15, manteniendo las observaciones y recomendaciones formuladas en el informe de evaluación.
</t>
  </si>
  <si>
    <t xml:space="preserve">En atención al concepto de evaluación emitido para la iniciativa identificada con ID No. 118266 correspondiente a la Asociación de Mujeres Emprendedoras de San Isidro – AMESÍ, y en ejercicio del derecho de observación establecido dentro del proceso de evaluación de la Convocatoria No. 154 – Emprendimiento Femenino, nos permitimos presentar las siguientes consideraciones técnicas con el fin de solicitar la reconsideración del resultado de no viabilidad, en especial frente a las observaciones realizadas en los componentes comercial y financiero. En primer lugar, se evidencia que una de las principales causales que afectan la calificación del proyecto corresponde a la supuesta inconsistencia en los precios de venta del producto, señalando que los valores proyectados se encuentran por encima del mercado local. No obstante, esta conclusión parte de una interpretación técnica incompleta del modelo comercial, dado que no se tuvo en cuenta la unidad real de comercialización del producto, elemento que es determinante según la metodología de evaluación establecida por el Fondo Emprender, donde se exige claridad en la unidad de medida y presentación del producto dentro del plan de inversión.  En este caso específico, el proyecto de AMESÍ establece de manera expresa que el producto se comercializa por unidad (ave en pie), con un peso promedio de 6 a 7 libras por unidad, conforme a las condiciones del mercado rural y a las dinámicas propias de los circuitos cortos de comercialización campesinos. Por tanto, la comparación realizada por el evaluador frente a precios referenciados en kilogramo no resulta técnicamente equivalente, generando una aparente sobrevaloración del precio que no corresponde a la realidad del negocio. Al realizar el análisis técnico bajo condiciones homogéneas, es decir, llevando el precio por unidad a su equivalente en peso (libra o kilogramo), se evidencia que los valores planteados en el proyecto se encuentran dentro de los rangos del mercado local y regional, especialmente en esquemas de venta directa sin intermediación. En este sentido, el mayor valor unitario no constituye una distorsión del mercado, sino una consecuencia directa de la eliminación de intermediarios, lo cual permite mejorar el ingreso del productor, en concordancia con los principios de la economía campesina y los circuitos cortos de comercialización promovidos en los términos de referencia.  Adicionalmente, es importante señalar que la metodología de evaluación del Fondo Emprender establece que el análisis de viabilidad no debe realizarse de manera aislada por variables individuales, sino mediante un ejercicio de relación e interdependencia entre variables del proyecto, con el fin de determinar la coherencia integral del modelo de negocio. En este caso, la evaluación del precio no consideró su relación con la unidad de producto, el canal de comercialización ni la estructura de costos, lo que afecta la lectura técnica del componente comercial y financiero.  Por otra parte, respecto a la observación relacionada con la supuesta subestimación de costos y sobreestimación de ingresos, se precisa que el proyecto se basa en una operación real en funcionamiento, con registros históricos de producción y ventas que evidencian ingresos anuales cercanos a los $162.000.000 en el año 2025, lo que demuestra que la iniciativa no parte de supuestos teóricos, sino de un comportamiento real del mercado y de su capacidad productiva instalada. En este sentido, las proyecciones financieras no constituyen una sobreestimación, sino una proyección de crecimiento razonable derivada de la centralización y tecnificación del proceso productivo. Frente al señalamiento de sobredimensionamiento del equipo de trabajo, se debe precisar que el esquema organizativo corresponde a un modelo asociativo rural, donde la generación de autoempleo es un criterio fundamental de evaluación, tal como lo establecen los términos de referencia al priorizar iniciativas que generen empleo y fortalezcan la economía campesina y la organización comunitaria. Bajo este enfoque, la estructura de personal no responde exclusivamente a criterios de eficiencia empresarial tradicional, sino a un modelo de desarrollo territorial con impacto social directo, el cual debe valorarse dentro del enfoque diferencial de la convocatoria.  En consecuencia, se considera que las observaciones realizadas se derivan principalmente de una lectura parcial de variables críticas del proyecto, particularmente en lo relacionado con la unidad de comercialización del producto, la interpretación del precio y la lógica del modelo asociativo campesino, lo cual incide directamente en la calificación del componente comercial, técnico y financiero. Por lo anterior, respetuosamente solicitamos la revisión técnica de la evaluación, considerando la correcta interpretación de las variables del proyecto, su coherencia interna y su alineación con los principios de la convocatoria, especialmente en lo relacionado con el fortalecimiento del emprendimiento femenino rural, la economía campesina y la generación de ingresos sostenibles para mujeres cabeza de hogar.  </t>
  </si>
  <si>
    <t xml:space="preserve">ID Proyecto: 118266
Nombre del proyecto: Asociación de Mujeres Emprendedoras de San Isidro – AMESÍ
Convocatoria: 154 – Emprendimiento Femenino
Criterio observado: Solicitud de reconsideración del concepto de no viabilidad y del puntaje asignado.
Observación del postulante: La asociación solicita revisar el resultado de no viabilidad, argumentando que el análisis del precio de venta no tuvo en cuenta la unidad real de comercialización del producto, que las proyecciones se sustentan en una operación real, que el modelo asociativo rural justifica la estructura de personal y que el proyecto se encuentra alineado con los principios de emprendimiento femenino rural, economía campesina y generación de ingresos sostenibles.
Resumen de la observación del postulante: El postulante considera que la evaluación realizó una lectura parcial de variables comerciales, técnicas y financieras, especialmente en lo relacionado con el precio del pollo en pie, la unidad de medida, los canales de comercialización, los costes de producción y la estructura organizativa asociativa. La respuesta se estructura conforme a la proforma institucional de respuesta a observaciones. 
Respuesta del evaluador:
Frente a la observación: “En atención al concepto de evaluación emitido para la iniciativa identificada con ID No. 118266 correspondiente a la Asociación de Mujeres Emprendedoras de San Isidro – AMESÍ, y en ejercicio del derecho de observación establecido dentro del proceso de evaluación de la Convocatoria No. 154 – Emprendimiento Femenino, nos permitimos presentar las siguientes consideraciones técnicas con el fin de solicitar la reconsideración del resultado de no viabilidad, en especial frente a las observaciones realizadas en los componentes comercial y financiero. En primer lugar, se evidencia que una de las principales causales que afectan la calificación del proyecto corresponde a la supuesta inconsistencia en los precios de venta del producto, señalando que los valores proyectados se encuentran por encima del mercado local. No obstante, esta conclusión parte de una interpretación técnica incompleta del modelo comercial, dado que no se tuvo en cuenta la unidad real de comercialización del producto, elemento que es determinante según la metodología de evaluación establecida por el Fondo Emprender, donde se exige claridad en la unidad de medida y presentación del producto dentro del plan de inversión. En este caso específico, el proyecto de AMESÍ establece de manera expresa que el producto se comercializa por unidad (ave en pie), con un peso promedio de 6 a 7 libras por unidad, conforme a las condiciones del mercado rural y a las dinámicas propias de los circuitos cortos de comercialización campesinos. Por tanto, la comparación realizada por el evaluador frente a precios referenciados en kilogramo no resulta técnicamente equivalente, generando una aparente sobrevaloración del precio que no corresponde a la realidad del negocio. Al realizar el análisis técnico bajo condiciones homogéneas, es decir, llevando el precio por unidad a su equivalente en peso (libra o kilogramo), se evidencia que los valores planteados en el proyecto se encuentran dentro de los rangos del mercado local y regional, especialmente en esquemas de venta directa sin intermediación. En este sentido, el mayor valor unitario no constituye una distorsión del mercado, sino una consecuencia directa de la eliminación de intermediarios, lo cual permite mejorar el ingreso del productor, en concordancia con los principios de la economía campesina y los circuitos cortos de comercialización promovidos en los términos de referencia.”
Revisada la observación, se precisa que el análisis comercial se realizó con base en la información registrada en el plan de negocios y en la coherencia entre el producto ofrecido, su peso esperado, el precio unitario proyectado y las referencias de mercado disponibles. Si bien el postulante indica que la unidad de comercialización corresponde a ave en pie, el precio planteado de $61.000 por pollo de 3 a 3,5 kg se considera claramente sobrevalorado frente a los promedios locales, regionales y nacionales.
La observación no desvirtúa el hallazgo, dado que incluso al considerar la venta por unidad, el precio unitario estimado resulta elevado frente a los precios reales del sector. En el análisis de la competencia, los productos ofrecidos por competidores presentan precios razonables, reales y muy por debajo de los proyectados por el emprendimiento, lo cual evidencia una brecha comercial significativa.
Adicionalmente, se identificó que el proyecto estima precios unitarios de venta superiores al promedio nacional y proyecta un precio de venta por pollo en pie de $61.000, valor que no refleja adecuadamente las condiciones reales del mercado avícola. También se prevén pesos finales a los 45 días de 3 a 3,5 kg, los cuales se consideran muy optimistas para las condiciones descritas. Por tanto, no se evidencia mérito suficiente para modificar la valoración del componente comercial, al persistir la sobreestimación del precio de venta y la inconsistencia frente al comportamiento del mercado.
Con referencia a la observación: “Adicionalmente, es importante señalar que la metodología de evaluación del Fondo Emprender establece que el análisis de viabilidad no debe realizarse de manera aislada por variables individuales, sino mediante un ejercicio de relación e interdependencia entre variables del proyecto, con el fin de determinar la coherencia integral del modelo de negocio. En este caso, la evaluación del precio no consideró su relación con la unidad de producto, el canal de comercialización ni la estructura de costos, lo que afecta la lectura técnica del componente comercial y financiero.”
Revisada la observación, se aclara que la evaluación sí consideró la relación integral entre las variables comerciales, técnicas, organizacionales y financieras del proyecto, conforme a la metodología de análisis del Fondo Emprender. Precisamente, al analizar de manera conjunta el precio de venta, el peso esperado, los costes de producción, los canales de comercialización, la nómina, la inversión solicitada y los indicadores proyectados, se evidenció que el modelo presenta inconsistencias que afectan su viabilidad.
El coste de las estrategias comerciales se considera elevado frente a los canales que se emplearían para posicionar el producto, lo cual aumenta la presión sobre la estructura financiera del negocio. Así mismo, las fallas evidenciadas en el precio de venta proyectado inciden directamente en la lectura de ingresos, márgenes, capacidad de pago de costes fijos y cumplimiento de indicadores.
En consecuencia, la observación no es procedente, dado que el concepto de no viabilidad no se fundamenta en una variable aislada, sino en la relación entre precio, mercado, estructura de costes, capacidad productiva e indicadores de desempeño. Bajo las condiciones descritas en el plan, los indicadores previstos serían difíciles de cumplir, especialmente al corregir los supuestos de precio, peso final y costes de producción.
Con relación a la observación: “Por otra parte, respecto a la observación relacionada con la supuesta subestimación de costos y sobreestimación de ingresos, se precisa que el proyecto se basa en una operación real en funcionamiento, con registros históricos de producción y ventas que evidencian ingresos anuales cercanos a los $162.000.000 en el año 2025, lo que demuestra que la iniciativa no parte de supuestos teóricos, sino de un comportamiento real del mercado y de su capacidad productiva instalada. En este sentido, las proyecciones financieras no constituyen una sobreestimación, sino una proyección de crecimiento razonable derivada de la centralización y tecnificación del proceso productivo.”
Revisada la observación, se precisa que la existencia de una operación previa o de ingresos históricos no elimina la obligación de que las proyecciones financieras del plan sean consistentes con la capacidad productiva, los precios reales del mercado, los costes unitarios y los requerimientos técnicos de la actividad. En este caso, se evidencian supuestos optimistas que afectan la razonabilidad de las proyecciones.
El coste total mensual de la nómina asciende a $15.710.958, valor que refleja sobredimensionamiento frente a la capacidad de generación de ingresos del proyecto. Al considerar un precio real posible de los pollos al final del ciclo y la tasa de ingreso corregida, la nómina demandaría más del 80 % de los ingresos mensuales durante el año 1, situación que resulta financieramente insostenible.
De igual forma, los elementos solicitados con la inversión, aunque se encuentran dentro de los rubros financiables establecidos por el Fondo Emprender, se consideran sobreestimados frente a la capacidad productiva de la empresa. Esto afecta la proporcionalidad entre inversión, producción esperada y resultados proyectados.
Adicionalmente, se identifican riesgos técnicos que inciden en el componente financiero, como la subestimación del factor de conversión alimenticia para aves de 3 a 3,5 kg, lo cual puede generar variaciones presupuestales y de ejecución de recursos. También se evidenció subestimación de los costes de producción al tener en cuenta el peso final previsto. En consecuencia, bajo las condiciones productivas y comerciales descritas, los resultados esperados serían difíciles de alcanzar, por lo que se ratifica la observación sobre subestimación de costes y sobreestimación de ingresos.
Con respecto a la observación: “Frente al señalamiento de sobredimensionamiento del equipo de trabajo, se debe precisar que el esquema organizativo corresponde a un modelo asociativo rural, donde la generación de autoempleo es un criterio fundamental de evaluación, tal como lo establecen los términos de referencia al priorizar iniciativas que generen empleo y fortalezcan la economía campesina y la organización comunitaria. Bajo este enfoque, la estructura de personal no responde exclusivamente a criterios de eficiencia empresarial tradicional, sino a un modelo de desarrollo territorial con impacto social directo, el cual debe valorarse dentro del enfoque diferencial de la convocatoria.”
Revisada la observación, se reconoce que la generación de empleo, autoempleo y fortalecimiento asociativo son aspectos relevantes dentro del análisis de impacto de la convocatoria. Sin embargo, la sostenibilidad del empleo debe evaluarse en relación con la capacidad real del negocio para financiar la estructura laboral propuesta, sin comprometer la operación ni la estabilidad financiera de la iniciativa.
En este caso, se identificó una baja capacidad para el cumplimiento de las metas de generación de empleo sostenible, debido a la sobreestimación del precio de venta de los pollos en pie, la subestimación de costes de producción y el sobredimensionamiento del equipo de trabajo. Si bien el modelo asociativo rural puede justificar una estructura orientada al impacto social, dicha estructura debe guardar coherencia con los ingresos reales esperados, los márgenes del negocio y la capacidad de operación.
Por tanto, no se desconoce la importancia del enfoque asociativo ni del empleo rural femenino; sin embargo, bajo las condiciones financieras descritas, el empleo proyectado no evidencia sostenibilidad suficiente. La generación de puestos de trabajo no puede valorarse únicamente por su número, sino por su permanencia, financiación y coherencia con la operación productiva. En consecuencia, se ratifica la observación relacionada con el sobredimensionamiento del equipo de trabajo y la baja sostenibilidad de las metas de empleo.
Frente a la observación: “En consecuencia, se considera que las observaciones realizadas se derivan principalmente de una lectura parcial de variables críticas del proyecto, particularmente en lo relacionado con la unidad de comercialización del producto, la interpretación del precio y la lógica del modelo asociativo campesino, lo cual incide directamente en la calificación del componente comercial, técnico y financiero. Por lo anterior, respetuosamente solicitamos la revisión técnica de la evaluación, considerando la correcta interpretación de las variables del proyecto, su coherencia interna y su alineación con los principios de la convocatoria, especialmente en lo relacionado con el fortalecimiento del emprendimiento femenino rural, la economía campesina y la generación de ingresos sostenibles para mujeres cabeza de hogar.”
Revisada la solicitud integral, se concluye que las observaciones formuladas por el postulante no desvirtúan los hallazgos técnicos, comerciales, financieros y organizacionales que sustentan el concepto de no viabilidad. La evaluación no desconoce la proyección social y comunitaria del proyecto ni su enfoque asociativo; por el contrario, se reconoce que la iniciativa de fortalecimiento asociativo presenta alta proyección social y comunitaria. No obstante, bajo las condiciones descritas, presenta baja sostenibilidad financiera.
Teniendo en cuenta las fallas evidenciadas a nivel técnico, de costes y de comercialización, se considera que la propuesta generaría bajo impacto en términos de sostenibilidad económica y permanencia operativa. La sobreestimación del precio de venta, la proyección optimista de pesos finales, la subestimación del coste de producción, el sobredimensionamiento de la nómina y la elevada proporción de costes frente a ingresos afectan la capacidad del negocio para cumplir los resultados esperados.
Adicionalmente, en las entidades de apoyo no se menciona a la autoridad ambiental para la obtención de concesión de aguas y aval del plan de manejo de residuos, ni a la ARL como apoyo para la implementación del SG-SST, aspectos relevantes para la adecuada puesta en marcha y cumplimiento normativo del proyecto.
En consecuencia, aun considerando el enfoque de emprendimiento femenino rural, economía campesina y fortalecimiento asociativo, el plan no demuestra coherencia suficiente entre las variables técnicas, comerciales, financieras y organizacionales para modificar el concepto de evaluación.
Concepto: Revisada la observación presentada por el postulante, se ratifica el concepto de no viabilidad, toda vez que persisten inconsistencias relevantes en el precio de venta proyectado, el análisis frente a la competencia, la estructura de costes, la nómina, la inversión solicitada, los supuestos técnicos de producción, los indicadores de desempeño, las entidades de apoyo y la sostenibilidad financiera del modelo. La respuesta mantiene la estructura institucional de concepto y efecto prevista en la proforma de respuesta a observaciones.
Efecto: Se ratifica el concepto de no viabilidad y el puntaje asignado se ajusta a 50,15.
</t>
  </si>
  <si>
    <t xml:space="preserve">Como representante legal de la Asociación CRECERT, me permito presentar de manera respetuosa la solicitud de revisión del puntaje asignado, con el fin de que se reconsidere la calificación otorgada a partir del alcance real del proyecto y la información contenida en el plan de negocio. En relación con la observación sobre el fortalecimiento del componente legal, específicamente en la incorporación de permisos y consideraciones ambientales, me permito precisar que el proyecto sí identifica los requisitos normativos asociados a la actividad desarrollada, tal como se expone en el apartado legal. La naturaleza de la iniciativa corresponde a procesos de transformación primaria del café y prestación del servicio de trilla, los cuales no generan vertimientos industriales ni implican uso intensivo del recurso hídrico que conlleve la obligatoriedad de permisos ambientales complejos. No obstante, el plan de negocio contempla el cumplimiento de condiciones sanitarias, requisitos de uso de suelos, y lineamientos normativos del sector cafetero, lo cual evidencia que el componente legal ha sido abordado de manera coherente con el alcance técnico del proyecto. En este sentido, se considera que la observación corresponde a un nivel de profundización en la redacción, mas no a una omisión estructural del cumplimiento normativo. Frente a la observación relacionada con la profundización del impacto ambiental, es importante destacar que el proyecto incorpora acciones concretas que responden a la realidad productiva de la asociación, tales como la aplicación de buenas prácticas agrícolas por parte de las socias, el manejo responsable de insumos, el aprovechamiento de subproductos del café y el control de los procesos de transformación. Adicionalmente, el fortalecimiento técnico propuesto mediante la adquisición de maquinaria propia contribuye a la reducción de pérdidas, optimización de recursos y disminución de procesos tercerizados, lo cual impacta de forma positiva la eficiencia operativa. Estas acciones se encuentran descritas dentro del componente técnico y de impacto, por lo que se considera que el proyecto sí contempla el enfoque ambiental requerido, alineado con su escala productiva y su contexto territorial. En cuanto a la observación orientada a ajustar y precisar los indicadores de seguimiento, se precisa que el proyecto define indicadores financieros y operativos claros, evidenciados en la proyección de ventas, estructura de costos, generación de empleo y sostenibilidad financiera. La viabilidad económica del proyecto se encuentra respaldada por un flujo de caja positivo y una Tasa Interna de Retorno superior al 21 %, lo que evidencia capacidad de permanencia en el tiempo. Así mismo, los resultados esperados incluyen metas relacionadas con incremento de ingresos, reducción de costos mediante la internalización del proceso de trilla y generación de siete empleos directos, lo cual constituye un conjunto de indicadores verificables y coherentes con el modelo de negocio. Por lo tanto, se considera que el proyecto sí cumple con el criterio de medición y seguimiento, en coherencia con los lineamientos establecidos. Finalmente, respecto a la observación sobre la consolidación de la estrategia comercial a mediano plazo, el proyecto demuestra que la Asociación CRECERT cuenta con una base comercial validada, clientes reales y dinámicas de venta en funcionamiento. En este contexto, la estrategia comercial no parte de una fase de exploración, sino de un proceso de consolidación y fortalecimiento, orientado a mantener relaciones comerciales existentes, garantizar calidad y cumplimiento, y ampliar progresivamente la cobertura del servicio de trilla en el territorio. Este enfoque responde a un crecimiento controlado y coherente con la capacidad instalada, evitando sobreestimaciones y asegurando sostenibilidad operativa. En consecuencia, considerando que las observaciones realizadas corresponden principalmente a aspectos de nivel de detalle y no a vacíos estructurales del proyecto, me permito solicitar respetuosamente la revisión del puntaje asignado, con el fin de que la calificación refleje de manera proporcional la coherencia técnica, el cumplimiento de los requisitos evaluados y la solidez general del plan de negocio presentado por la Asociación CRECERT. </t>
  </si>
  <si>
    <t xml:space="preserve">ID Proyecto: 118270
Nombre del proyecto: Asociación CRECERT
Convocatoria: 154 – Emprendimiento Femenino
Criterio observado: Solicitud de revisión del puntaje asignado al proyecto viable.
Observación del postulante: El representante legal solicita reconsiderar la calificación, indicando que el proyecto sí contempla requisitos legales, acciones ambientales, indicadores de seguimiento y una estrategia comercial coherente con su alcance.
Resumen de la observación del postulante: El postulante considera que las observaciones corresponden principalmente a aspectos de profundización o detalle, y no a vacíos estructurales del plan de negocio. La respuesta se organiza conforme a los campos institucionales de identificación del proyecto, criterio observado, observación, respuesta del evaluador, concepto y efecto. 
Respuesta del evaluador:
Frente a la observación: “Como representante legal de la Asociación CRECERT, me permito presentar de manera respetuosa la solicitud de revisión del puntaje asignado, con el fin de que se reconsidere la calificación otorgada a partir del alcance real del proyecto y la información contenida en el plan de negocio. En relación con la observación sobre el fortalecimiento del componente legal, específicamente en la incorporación de permisos y consideraciones ambientales, me permito precisar que el proyecto sí identifica los requisitos normativos asociados a la actividad desarrollada, tal como se expone en el apartado legal. La naturaleza de la iniciativa corresponde a procesos de transformación primaria del café y prestación del servicio de trilla, los cuales no generan vertimientos industriales ni implican uso intensivo del recurso hídrico que conlleve la obligatoriedad de permisos ambientales complejos. No obstante, el plan de negocio contempla el cumplimiento de condiciones sanitarias, requisitos de uso de suelos, y lineamientos normativos del sector cafetero, lo cual evidencia que el componente legal ha sido abordado de manera coherente con el alcance técnico del proyecto. En este sentido, se considera que la observación corresponde a un nivel de profundización en la redacción, mas no a una omisión estructural del cumplimiento normativo.”
Revisada la observación, se precisa que el concepto de viabilidad otorgado al proyecto reconoce que la iniciativa cuenta con condiciones favorables para su ejecución; sin embargo, la calificación asignada también refleja los aspectos que requieren fortalecimiento dentro del plan de negocio. En el componente legal y ambiental, no se evidenció una identificación suficiente de los permisos o gestiones ambientales aplicables a los procesos de fermentación, lavado y secado de café, actividades que implican uso responsable del recurso hídrico y manejo adecuado de residuos o subproductos.
Aunque el postulante manifiesta que la actividad no genera vertimientos industriales ni uso intensivo del recurso hídrico, el plan debe dejar claramente soportado el análisis ambiental aplicable, incluyendo las validaciones o trámites que correspondan ante la autoridad competente. La ausencia de esta información limita la valoración del componente legal y ambiental, no porque implique necesariamente la inviabilidad del proyecto, sino porque reduce el nivel de suficiencia técnica y normativa del plan.
Por tanto, se mantiene la observación, en la medida en que el plan no desarrolla de forma suficiente los permisos o consideraciones ambientales requeridas para garantizar el manejo responsable de los procesos asociados a la transformación primaria del café.
Con referencia a la observación: “Frente a la observación relacionada con la profundización del impacto ambiental, es importante destacar que el proyecto incorpora acciones concretas que responden a la realidad productiva de la asociación, tales como la aplicación de buenas prácticas agrícolas por parte de las socias, el manejo responsable de insumos, el aprovechamiento de subproductos del café y el control de los procesos de transformación. Adicionalmente, el fortalecimiento técnico propuesto mediante la adquisición de maquinaria propia contribuye a la reducción de pérdidas, optimización de recursos y disminución de procesos tercerizados, lo cual impacta de forma positiva la eficiencia operativa. Estas acciones se encuentran descritas dentro del componente técnico y de impacto, por lo que se considera que el proyecto sí contempla el enfoque ambiental requerido, alineado con su escala productiva y su contexto territorial.”
Revisada la observación, se reconoce que el proyecto incorpora acciones asociadas a buenas prácticas, optimización de recursos y aprovechamiento de subproductos, aspectos que aportan al enfoque ambiental y al impacto territorial de la iniciativa. No obstante, dichas acciones no reemplazan la necesidad de identificar de manera expresa a los actores institucionales requeridos para el acompañamiento, validación o control de los aspectos ambientales del proyecto.
En el mapa de actores de apoyo no se menciona a las autoridades ambientales locales, las cuales resultan pertinentes para orientar o verificar aspectos relacionados con uso de agua, manejo de residuos, disposición de subproductos y demás obligaciones que puedan derivarse de los procesos de transformación del café. Esta ausencia fue considerada dentro de la evaluación, dado que limita la articulación institucional necesaria para la correcta implementación ambiental del proyecto.
En consecuencia, aunque se reconocen acciones positivas de manejo ambiental, se ratifica la observación relacionada con la necesidad de fortalecer la identificación de autoridades ambientales locales como actores de apoyo, especialmente para asegurar el cumplimiento y seguimiento de los aspectos ambientales asociados a la operación.
Con relación a la observación: “En cuanto a la observación orientada a ajustar y precisar los indicadores de seguimiento, se precisa que el proyecto define indicadores financieros y operativos claros, evidenciados en la proyección de ventas, estructura de costos, generación de empleo y sostenibilidad financiera. La viabilidad económica del proyecto se encuentra respaldada por un flujo de caja positivo y una Tasa Interna de Retorno superior al 21 %, lo que evidencia capacidad de permanencia en el tiempo. Así mismo, los resultados esperados incluyen metas relacionadas con incremento de ingresos, reducción de costos mediante la internalización del proceso de trilla y generación de siete empleos directos, lo cual constituye un conjunto de indicadores verificables y coherentes con el modelo de negocio. Por lo tanto, se considera que el proyecto sí cumple con el criterio de medición y seguimiento, en coherencia con los lineamientos establecidos.”
Revisada la observación, se precisa que los indicadores y metas del proyecto fueron valorados positivamente dentro del análisis integral, razón por la cual la iniciativa fue considerada viable. Bajo las condiciones descritas, la propuesta presenta un cumplimiento medio-alto en las metas de generación de empleo, lo cual evidencia un aporte relevante al fortalecimiento productivo y organizativo de la asociación.
No obstante, la valoración del empleo y de los indicadores no se limita a la existencia de metas, sino también a su sostenibilidad en el tiempo, su relación con la capacidad operativa del proyecto y la solidez financiera del modelo. En este sentido, aunque el proyecto presenta fortalezas en generación de empleo y proyección social, la sostenibilidad financiera fue valorada como media, lo que incide en la calificación final asignada.
Por tanto, se reconoce que el proyecto cuenta con indicadores verificables y metas relevantes; sin embargo, el puntaje de 75,08 refleja tanto estas fortalezas como las limitaciones identificadas en sostenibilidad financiera y consolidación operativa. En consecuencia, no se evidencia mérito suficiente para incrementar la calificación.
Con respecto a la observación: “Finalmente, respecto a la observación sobre la consolidación de la estrategia comercial a mediano plazo, el proyecto demuestra que la Asociación CRECERT cuenta con una base comercial validada, clientes reales y dinámicas de venta en funcionamiento. En este contexto, la estrategia comercial no parte de una fase de exploración, sino de un proceso de consolidación y fortalecimiento, orientado a mantener relaciones comerciales existentes, garantizar calidad y cumplimiento, y ampliar progresivamente la cobertura del servicio de trilla en el territorio. Este enfoque responde a un crecimiento controlado y coherente con la capacidad instalada, evitando sobreestimaciones y asegurando sostenibilidad operativa. En consecuencia, considerando que las observaciones realizadas corresponden principalmente a aspectos de nivel de detalle y no a vacíos estructurales del proyecto, me permito solicitar respetuosamente la revisión del puntaje asignado, con el fin de que la calificación refleje de manera proporcional la coherencia técnica, el cumplimiento de los requisitos evaluados y la solidez general del plan de negocio presentado por la Asociación CRECERT.”
Revisada la solicitud, se reconoce que el proyecto presenta una alta proyección social y comunitaria, así como una propuesta pertinente para el fortalecimiento productivo de la asociación. También se considera favorable que la iniciativa busque consolidar procesos productivos y comerciales vinculados al café, con impacto en la organización y en las socias participantes.
Sin embargo, la evaluación integral evidencia que la asociación aún se encuentra en proceso de consolidación inicial, lo cual incide en la valoración de la estrategia comercial, la capacidad de permanencia y la sostenibilidad financiera. Si bien existen elementos positivos en el modelo de negocio, el puntaje asignado refleja que todavía se requiere fortalecer la articulación ambiental, la madurez organizativa y la capacidad financiera para sostener el crecimiento proyectado.
Por lo anterior, las observaciones no se consideran únicamente de forma o redacción, sino aspectos que afectan la suficiencia del plan en componentes relevantes para la evaluación. En consecuencia, se ratifica la designación como proyecto viable, pero no se modifica el puntaje asignado, dado que la calificación ya incorpora las fortalezas sociales, comunitarias y productivas, así como las limitaciones identificadas.
Concepto: Revisada la observación presentada por el postulante, se ratifica que el proyecto cuenta con condiciones para ser considerado viable. No obstante, persisten aspectos por fortalecer en la identificación de permisos y consideraciones ambientales, articulación con autoridades ambientales locales, sostenibilidad financiera y consolidación organizativa. La alta proyección social y comunitaria, junto con el cumplimiento medio-alto en generación de empleo, fueron consideradas dentro de la calificación; sin embargo, no desvirtúan las observaciones que limitan un mayor puntaje.
Efecto: Se ratifica la designación como proyecto viable y se mantiene el puntaje de 75,08.
</t>
  </si>
  <si>
    <t xml:space="preserve">1. INTRODUCCIÓN Yo, Carolina Mejía Gamboa, en calidad de representante de ALI SALAM FOODS S.A.S. BIC, presento reclamación al Informe de Evaluación emitido para el proyecto identificado con el ID 118272, dado que varias de las observaciones consignadas no reflejan de manera fiel ni completa la información registrada en el formato del Plan de Inversión – Línea FORTALECER 2. RESPUESTA A LAS OBSERVACIONES POR COMPONENTE 2.1. Componente Comercial Observación del informe: Se indica falta de claridad en la descripción de clientes, ingresos por catering, segmentación del mercado e inconsistencias en la antigüedad del negocio. Respuesta: El Resumen Ejecutivo y el Análisis de Mercado describen de forma detallada los clientes finales e institucionales, incluyendo hogares, supermercados, tiendas saludables y el sector HORECA, así como los canales de venta activos: punto físico, WhatsApp Business, redes sociales, plataforma RAPPI y ventas institucionales.  La iniciativa inicia en el año 2014 como persona natural (ALI Comida Árabe). Posteriormente, participa en convocatorias de Fondo Emprender, siendo beneficiaria de la convocatoria No. 260 1. En el año 2024, una vez suscrito el contrato de cooperación, se constituye como persona jurídica ALI SALAM FOODS S.A.S., en cumplimiento de los requisitos del programa Fondo Emprender. Por ello, aparecen ambas fechas, las cuales corresponden a la misma unidad productiva en diferentes etapas de formalización. Conclusión: La información comercial permite identificar claramente el mercado, los clientes y la trayectoria del negocio; por tanto, no a una omisión en el proyecto. 2.2. Componente Técnico Observación del informe: Se señala falta de claridad en la unidad de medida, presentación de productos y homogeneización de líneas. Respuesta técnica: En el apartado “Productos o Servicios”, el proyecto define claramente tres líneas diferenciadas: Cada línea cuenta con su respectiva unidad de medida. Es importante precisar que el modelo financiero del formato oficial solo permite registrar tres productos, sin posibilidad de modificación. Por esta razón, y para no alterar la estructura exigida por la convocatoria, se tomó la decisión técnica de agrupar los productos en tres categorías reales de operación, basándose en el historial de ventas de la empresa. A partir de ello, se realizó un prorrateo de costos y precios promedio, sustentado en datos históricos de materias primas, unidades producidas y precios de venta, logrando valores representativos y reales. Adicionalmente, el flujo de producción se describe paso a paso, indicando tiempos, responsables y maquinaria, lo que permite validar la coherencia técnica y operativa del fortalecimiento. Conclusión: No existe ambigüedad técnica; la diferenciación de productos es explícita y coherente con el proceso productivo y con las limitaciones del formato oficial. 2.3. Componente Financiero Observación del informe: Se afirma que las proyecciones financieras están distorsionadas y que existe una alta concentración de recursos en nómina. Respuesta técnica: El Plan de Inversión evidencia que la nómina corresponde a empleos a retener, lo cual es coherente con la línea FORTALECER, orientada a la sostenibilidad y consolidación empresarial. Además, esta decisión se ajusta a las recomendaciones de formulación del Fondo Emprender, donde se sugiere contemplar al menos cuatro meses de nómina por empleo (ver punto 12). Resulta relevante aclarar que el valor destinado a nómina es de $16.153.149, equivalente al 26,71 % del total del proyecto, y no superior al 60 % como se menciona en el informe, lo cual podría corresponder a un error de interpretación. Las proyecciones de ventas están diferenciadas por línea de producto, precio y volumen mensual, y la TIR del 32 % responde al crecimiento esperado por aumento de capacidad productiva, mejora en conservación, expansión al sector HORECA y supermercados, y al análisis de inflación e IPC presentado en la justificación de ventas. Conclusión: El modelo financiero es coherente, realista y consistente con el fortalecimiento propuesto y con la operación de la empresa. 2.4. Componente Legal La empresa cuenta con los requisitos legales exigidos, entre ellos registro INVIMA, uso de suelo, cumplimiento normativo y demás permisos señalados en la evaluación. Conclusión: El componente legal es sólido, vigente y adecuado para una empresa en operación, demostrando además viabilidad financiera para sostener los empleos en el tiempo, conforme a la normativa aplicable. 2.5. Componente Impacto El proyecto describe impactos económicos, sociales, ambientales y tecnológicos, tales como la retención de empleos formales, incremento de producción, expansión a nuevos mercados regionales, uso de empaques reciclables, gestión de residuos e incorporación de tecnología mediante ultracongelación.  3. SOLICITUD FINAL Con fundamento en lo expuesto, solicito respetuosamente la revisión integral del concepto emitido y la reconsideración el puntaje y viabilidad del proyecto. </t>
  </si>
  <si>
    <t xml:space="preserve">Respuesta reclamación 118272. Proyecto: ALI SALAM FOODS S.A.S. BIC
•El puntaje de evaluación se mantiene por las razones expuestas en el informe de evaluación que se reiteran a continuación:
La emprendedora en la reclamación indica que:  La información comercial permite identificar claramente el mercado, los clientes y la trayectoria del negocio
La emprendedora presenta 5 productos en el  producto  (1) denominado: 
•CONGELADOS ÁRABES (kibbes,Falafel,Indios,hamburguesas de kibbes,hamburguesas de falafel), no tiene unidad de medida   e incluye   los siguientes 5 productos
1.kibbes x 6 unidades
2.falafel x12 unidades
3.indios x 12 unidades 
4.hamburguesa de kibbe x 4 unidades 
5.hamburguesa falafel x 4 unidades
Es decir, proyecta ventas para el producto 1, de 188 unidad de mes vendidas de forma constante durante 12 meses, pero en realidad tiene 5 productos diferentes. 
Se indicó en el informe de evaluación que se debe identificar con claridad el mercado, y los productos, ya que en un mismo producto está colocando 5 productos con presentaciones diferentes, sin unidad de medida lo que afecta el cálculo de las proyecciones de ventas que son subjetivas, porque no es claro para cuál de los 5  Productos se proyectan ventas, afectando indicadores como la  TIR.
•El producto 2 no tiene unidad de medida ni descripción clara
•El producto 3 denominado: PRODUCTO PREPARADO (kibbe,falafel,indios,hummus,babaganoush), proyectan vender en promedio unas 1750 unas 60 unidades diarias a $6.000c/u, con unas ventas anuales de $ 128.100.000, siendo el producto con mayores ventas, sin claridad concreta del mercado. 
•No se evidencia para ninguno de los productos requerimientos de maquinaria o equipo para mantener la cadena de frio, y se indica que son productos congelados; ya que el el flujo de producción se menciona una actividad denominada ULTRACONGELACIÓN-Descripción del proceso: se colocan las bandejas de aluminio con el producto en el ultracongelador.  
La emprendedora relata en la reclamación que el flujo de producción se describe paso a paso, indicando tiempos, responsables y maquinaria. Sin embargo, estos no son coherentes con los requeriemintos de inversión y proyecciones de ventas  por lo que se dejaron las recomendaciones en la evaluación.
Por las razones anteriormente mencionadas la calificación y las observaciones se mantienen así: 
•Descripción clara de productos y servicios para el fortalecimiento que incluyan, de unidad de medida y presentación al Cliente, ejemplo Kilo, libra, gramos, entre otros. 
•Segmentación clara de clientes por producto o servicio incluyendo sector HORECA (acrónimo de Hoteles, Restaurantes y Cafeterías o Caterings),  
•Proyecciones de venta reales ajustadas a tipo de producto y unidades de medida claras  
•Proyecciones de costos por producto claros, ya que son iguales para los tres tipos de productos como si tuvieran características iguales. </t>
  </si>
  <si>
    <t>Yo, Elizabeth Cortes de Caupaz, en calidad de representante legal de la Asociación de Mujeres por la Equidad de Género de La Plata – ASMEQUIDAD, presento observación formal a la evaluación, solicitando reconsideración del puntaje en los aspectos señalados, toda vez que el propio informe concluye que el plan es VIABLE y reconoce una estructuración favorable en los componentes comercial, técnico y financiero, indicando además que las recomendaciones se orientan a cerrar vacíos puntuales sin comprometer la viabilidad general del proyecto.  En relación con el componente legal y, específicamente, la observación sobre la incorporación de normatividad ambiental asociada al uso del recurso hídrico, es preciso sustentar que el plan ya incorpora gestión ambiental operativa y verificable dentro de su formulación, mediante prácticas concretas descritas en el componente ambiental y en el flujo técnico, tales como la aplicación de buenas prácticas agrícolas enfocadas en el manejo adecuado del suelo, el cuidado de las fuentes hídricas y el uso racional de insumos, así como la promoción de secaderos solares, elementos que evidencian un enfoque de protección y uso responsable del agua integrado al proceso productivo desde la etapa primaria.  Esta integración ambiental no se plantea como una declaración genérica, sino como parte del funcionamiento real del modelo, dado que el documento describe prácticas implementadas y formación asociada al manejo ambiental (por ejemplo, manejo de residuos sólidos y disposición adecuada de subproductos), y reporta avances hacia estándares de sostenibilidad al indicar que tres socias se encuentran en proceso de certificación Rainforest, lo cual refuerza que la dimensión ambiental —incluido el recurso hídrico— está incorporada en la lógica operativa del proyecto y no es un componente ausente.  Adicionalmente, el alcance técnico de la operación central de la asociación, tal como está descrito, se concentra en recepción, pesaje, secado controlado, muestreo, catación, clasificación, almacenamiento, empaque y comercialización, y para el producto tostado y molido el plan establece que la tostión y la molienda se realizan mediante maquila externa, quedando en cabeza de la asociación actividades de verificación sensorial y empaque; esta delimitación evidencia que la operación directa no corresponde a un proceso industrial de alta intervención hídrica dentro de la sede, lo cual es coherente con un esquema de bajo impacto relativo en consumo de agua y con el tipo de actividad cafetera formulada.  Por lo anterior, la observación consignada en el informe acerca de “vacíos” en normativa ambiental sobre uso de agua debe valorarse en su justa dimensión: no como ausencia de gestión del recurso hídrico, sino como una expectativa de mayor explicitud normativa, cuando el plan ya demuestra, mediante su contenido técnico y ambiental, prácticas concretas de cuidado de fuentes hídricas, uso racional de insumos y medidas de sostenibilidad acordes con la operación descrita.  En cuanto al mapa de actores, el proyecto ya incorpora actores estratégicos pertinentes para la actividad y el fortalecimiento empresarial (gremial, institucional territorial y académico), y describe cómo su participación contribuye al desarrollo del proyecto; ello evidencia articulación real y suficiente con el territorio y el sector cafetero.  Frente a la anotación por no incluir explícitamente ICA y ARL, es importante precisar que el plan sí desarrolla el cumplimiento y la operación desde los requisitos aplicables que fueron identificados y descritos (por ejemplo, formalización y habilitaciones sanitarias para el producto), y en materia de seguridad y salud en el trabajo no se observa ausencia del componente, pues el presupuesto incorpora rubros específicos asociados a “Sistema Salud y Seguridad en el trabajo” y “Dotación Empleados”, lo que demuestra que el requisito está contemplado dentro de la estructura operativa y financiera del proyecto, aun cuando el actor (ARL) no haya sido nombrado de forma expresa en el cuadro de actores.  En conclusión, solicito que se reevalúe el puntaje de los aspectos observados, considerando que el plan no carece de gestión ambiental del recurso hídrico ni de enfoque de cumplimiento, sino que estos elementos ya están incorporados y son demostrables dentro del contenido técnico, ambiental y financiero del documento, y que la propia evaluación ratifica la viabilidad y la solidez integral de la propuesta, por lo cual una reconsideración del puntaje sería proporcional al nivel real de cumplimiento evidenciado en el plan.</t>
  </si>
  <si>
    <t xml:space="preserve">ID Proyecto: 118279
Nombre del proyecto: Asociación de Mujeres por la Equidad de Género de La Plata – ASMEQUIDAD
Convocatoria: 154 - 1C / Emprendimiento Femenino
Criterio observado: Solicitud de reconsideración del puntaje asignado al proyecto viable.
Observación del postulante: La representante legal solicita revisar el puntaje, argumentando que el plan fue declarado viable, que incorpora gestión ambiental operativa, prácticas de sostenibilidad, presupuesto para SG-SST y actores estratégicos del territorio.
Resumen de la observación del postulante: La observación plantea que los aspectos señalados por la evaluación no constituyen vacíos estructurales, sino oportunidades de mayor explicitud en la redacción normativa y en el mapa de actores. El proyecto corresponde a la línea Fortalecer, ID 118279, convocatoria 154 - 1C / Emprendimiento Femenino, ubicado en Huila, La Plata, sector agropecuario, actividad económica 0123 Cultivo de café, tipo asociativo, con 23 asociados y 10 empleos a crear.
Respuesta del evaluador:
Frente a la observación: “Yo, Elizabeth Cortes de Caupaz, en calidad de representante legal de la Asociación de Mujeres por la Equidad de Género de La Plata – ASMEQUIDAD, presento observación formal a la evaluación, solicitando reconsideración del puntaje en los aspectos señalados, toda vez que el propio informe concluye que el plan es VIABLE y reconoce una estructuración favorable en los componentes comercial, técnico y financiero, indicando además que las recomendaciones se orientan a cerrar vacíos puntuales sin comprometer la viabilidad general del proyecto.”
Revisada la observación, se precisa que la designación de viabilidad otorgada al proyecto fue reconocida dentro de la evaluación y se encuentra reflejada en el puntaje asignado. La herramienta de evaluación registra para la modalidad Fortalecer un puntaje final de 78,919398036614865 y un puntaje redondeado de 78,92, lo cual evidencia que las fortalezas del plan fueron consideradas en el resultado final. 
No obstante, la condición de viable no implica que todos los componentes alcancen el máximo nivel de calificación. La evaluación se realiza de manera integral, conforme a los criterios de la herramienta asociada al Acuerdo 010 de 2019, considerando componentes comerciales, técnicos, legales, financieros y de impacto.  En este caso, el puntaje asignado reconoce la viabilidad y las fortalezas de la propuesta, pero también incorpora los aspectos que requieren fortalecimiento, particularmente en materia ambiental y de articulación institucional. 
Con relación a la observación: “En relación con el componente legal y, específicamente, la observación sobre la incorporación de normatividad ambiental asociada al uso del recurso hídrico, es preciso sustentar que el plan ya incorpora gestión ambiental operativa y verificable dentro de su formulación, mediante prácticas concretas descritas en el componente ambiental y en el flujo técnico, tales como la aplicación de buenas prácticas agrícolas enfocadas en el manejo adecuado del suelo, el cuidado de las fuentes hídricas y el uso racional de insumos, así como la promoción de secaderos solares, elementos que evidencian un enfoque de protección y uso responsable del agua integrado al proceso productivo desde la etapa primaria. Esta integración ambiental no se plantea como una declaración genérica, sino como parte del funcionamiento real del modelo, dado que el documento describe prácticas implementadas y formación asociada al manejo ambiental (por ejemplo, manejo de residuos sólidos y disposición adecuada de subproductos), y reporta avances hacia estándares de sostenibilidad al indicar que tres socias se encuentran en proceso de certificación Rainforest, lo cual refuerza que la dimensión ambiental —incluido el recurso hídrico— está incorporada en la lógica operativa del proyecto y no es un componente ausente. Adicionalmente, el alcance técnico de la operación central de la asociación, tal como está descrito, se concentra en recepción, pesaje, secado controlado, muestreo, catación, clasificación, almacenamiento, empaque y comercialización, y para el producto tostado y molido el plan establece que la tostión y la molienda se realizan mediante maquila externa, quedando en cabeza de la asociación actividades de verificación sensorial y empaque; esta delimitación evidencia que la operación directa no corresponde a un proceso industrial de alta intervención hídrica dentro de la sede, lo cual es coherente con un esquema de bajo impacto relativo en consumo de agua y con el tipo de actividad cafetera formulada. Por lo anterior, la observación consignada en el informe acerca de “vacíos” en normativa ambiental sobre uso de agua debe valorarse en su justa dimensión: no como ausencia de gestión del recurso hídrico, sino como una expectativa de mayor explicitud normativa, cuando el plan ya demuestra, mediante su contenido técnico y ambiental, prácticas concretas de cuidado de fuentes hídricas, uso racional de insumos y medidas de sostenibilidad acordes con la operación descrita.”
Revisada la observación, se reconoce que el proyecto plantea una actividad agropecuaria asociada al cultivo de café, conforme a la información registrada en la evaluación.  Sin embargo, la observación del evaluador no se orienta a desconocer la existencia de prácticas ambientales, sino a señalar que en la sección de aspectos legales no se menciona de manera expresa la normatividad ambiental relacionada con concesiones de aguas, planes de manejo de residuos y control de emisiones. 
La incorporación de buenas prácticas agrícolas, acciones de manejo de residuos o medidas de sostenibilidad puede constituir un elemento favorable del plan; no obstante, para efectos de evaluación legal y técnica, el plan debe identificar con claridad la normatividad aplicable, los permisos requeridos o, en su defecto, justificar técnicamente la no aplicabilidad de determinados trámites. En este sentido, la ausencia de mención expresa a concesiones de aguas, planes de manejo de residuos y control de emisiones representa una debilidad en la suficiencia del componente legal, especialmente por tratarse de una actividad productiva agropecuaria.
Por lo anterior, se ratifica la observación formulada en el componente legal. Esta situación no compromete la viabilidad general del proyecto, pero sí justifica que el puntaje no sea incrementado, dado que el análisis ambiental normativo no quedó suficientemente desarrollado en la formulación presentada.
Con relación a la observación: “En cuanto al mapa de actores, el proyecto ya incorpora actores estratégicos pertinentes para la actividad y el fortalecimiento empresarial (gremial, institucional territorial y académico), y describe cómo su participación contribuye al desarrollo del proyecto; ello evidencia articulación real y suficiente con el territorio y el sector cafetero. Frente a la anotación por no incluir explícitamente ICA y ARL, es importante precisar que el plan sí desarrolla el cumplimiento y la operación desde los requisitos aplicables que fueron identificados y descritos (por ejemplo, formalización y habilitaciones sanitarias para el producto), y en materia de seguridad y salud en el trabajo no se observa ausencia del componente, pues el presupuesto incorpora rubros específicos asociados a “Sistema Salud y Seguridad en el trabajo” y “Dotación Empleados”, lo que demuestra que el requisito está contemplado dentro de la estructura operativa y financiera del proyecto, aun cuando el actor (ARL) no haya sido nombrado de forma expresa en el cuadro de actores.”
Revisada la observación, se precisa que la evaluación del mapa de actores no se limita a verificar la existencia de aliados generales del territorio o del sector productivo, sino también la inclusión de entidades que resultan pertinentes para acompañar, controlar o apoyar aspectos críticos de la implementación. En la herramienta de evaluación, el elemento “Mapa de actores” se encuentra identificado dentro del componente de impacto para la modalidad Fortalecer.
Si bien el postulante manifiesta que el proyecto cuenta con actores gremiales, institucionales, territoriales y académicos, persiste la observación relacionada con la no inclusión expresa de autoridades ambientales locales y regionales de control, así como de la ARL como apoyo para la implementación del SG-SST. Esta ausencia se considera negativa, porque dichas entidades son relevantes para fortalecer el cumplimiento ambiental, el manejo de riesgos laborales y la adecuada ejecución de la iniciativa.
La inclusión presupuestal de rubros asociados al Sistema de Gestión de Seguridad y Salud en el Trabajo o a dotación no sustituye la necesidad de identificar a la ARL como actor de apoyo. De igual forma, la existencia de prácticas ambientales dentro del proyecto no reemplaza la identificación de autoridades ambientales locales y regionales como actores pertinentes para el control y acompañamiento en aspectos asociados al uso de agua, manejo de residuos y control de emisiones. Por tanto, se ratifica la observación frente al mapa de actores.
Con respecto a la observación: “En conclusión, solicito que se reevalúe el puntaje de los aspectos observados, considerando que el plan no carece de gestión ambiental del recurso hídrico ni de enfoque de cumplimiento, sino que estos elementos ya están incorporados y son demostrables dentro del contenido técnico, ambiental y financiero del documento, y que la propia evaluación ratifica la viabilidad y la solidez integral de la propuesta, por lo cual una reconsideración del puntaje sería proporcional al nivel real de cumplimiento evidenciado en el plan.”
Revisada integralmente la solicitud, se concluye que los argumentos presentados no desvirtúan los hallazgos que sustentan el puntaje asignado. El proyecto fue valorado como viable y el resultado final de 78,92 refleja una calificación favorable dentro de la evaluación realizada.
Así mismo, bajo las condiciones descritas del plan de fortalecimiento, se considera que los impactos previstos en la iniciativa son de nivel medio-alto. Este aspecto fue tenido en cuenta positivamente dentro del análisis, pero no elimina las debilidades identificadas en la formulación legal ambiental ni en la articulación institucional del mapa de actores.
En consecuencia, aunque el proyecto presenta fortalezas y mantiene su designación como viable, se ratifica que la calificación asignada resulta acorde con la información evaluada, al reconocer los impactos medio-altos previstos y, al mismo tiempo, mantener las observaciones relacionadas con la falta de mención expresa de normatividad ambiental y de actores institucionales clave.
Concepto: Revisado el plan de negocios, la observación presentada y la evaluación registrada, se encuentra que el concepto emitido es acorde con lo identificado inicialmente. Se ratifica la viabilidad del proyecto, toda vez que presenta una estructuración favorable y un impacto previsto de nivel medio-alto; sin embargo, persisten debilidades en la sección de aspectos legales por no mencionar normatividad ambiental relacionada con concesiones de aguas, planes de manejo de residuos y control de emisiones, así como en el mapa de actores por no incluir autoridades ambientales locales y regionales de control ni a la ARL como apoyo a la implementación del SG-SST.
Efecto: Se ratifica la designación de viabilidad y el puntaje asignado de 78,92.
</t>
  </si>
  <si>
    <t>De manera atenta me permito solicitar una segunda revisión del resultado de evaluación correspondiente al siguiente plan de negocios:  Convocatoria: 154 - 1C / Emprendimiento Femenino ID del Proyecto: 118294 Nombre del Proyecto: AUTODETAILING Departamento/Municipio: Córdoba – Montería Puntaje obtenido: 72,09 Concepto: VIABLE  La presente solicitud se fundamenta respetuosamente en la necesidad de validar la correspondencia entre el análisis técnico cualitativo desarrollado en el informe de evaluación y la ponderación final asignada al proyecto.  Al revisar detalladamente el informe, se evidencia que en los diferentes componentes evaluados se destacan de manera reiterada fortalezas importantes del plan de negocios, tales como:  Trayectoria superior a diez años en el mercado. Facturación sostenida y conocimiento claro del mercado objetivo. Procesos técnicos definidos y capacidad operativa consolidada. Coherencia financiera y sostenibilidad operativa. Impactos positivos en generación de empleo, fortalecimiento productivo, sostenibilidad ambiental y modernización tecnológica. Formalización empresarial y cumplimiento de obligaciones legales y tributarias.  Así mismo, las observaciones realizadas dentro del informe corresponden principalmente a oportunidades de fortalecimiento y mejora continua propias de un proceso de crecimiento empresarial, sin que se identifiquen riesgos críticos que comprometan la viabilidad del proyecto.  De igual manera, llama la atención que dentro de toda la redacción del informe no se evidencia una debilidad específica asociada al plan de inversión presentado, por el contrario, se indica que la inversión propuesta responde de manera directa a necesidades identificadas en la operación, permitiendo optimizar tiempos, mejorar precisión, ampliar el portafolio de servicios, reducir reprocesos y fortalecer la productividad de la unidad productiva.  Incluso, en la conclusión del informe se establece expresamente que el proyecto presenta una propuesta “coherente, técnicamente fundamentada y alineada con las necesidades reales de una unidad productiva en operación”, indicando además que cuenta con “solidez comercial, técnica y legal, con un componente financiero consistente y un impacto positivo sobre el entorno local”.  En este sentido, respetuosamente solicitamos validar si existe coherencia entre el contenido técnico del informe y la calificación cuantitativa asignada, considerando que la narrativa de evaluación evidencia un desempeño favorable y consistente en la mayoría de los componentes analizados</t>
  </si>
  <si>
    <t>Proyecto: 118294
Nombre del proyecto: AUTODETAILING
Convocatoria: 154 – 1C Emprendimiento Femenino
Criterio observado: Coherencia entre el análisis técnico cualitativo y la calificación cuantitativa asignada al plan de negocios.
Observación del postulante:
El postulante solicita una segunda revisión del resultado de evaluación, señalando que el informe técnico resalta múltiples fortalezas en los componentes comercial, técnico, financiero, legal y de impacto, y que no se evidencian riesgos críticos ni debilidades estructurales que justifiquen el puntaje obtenido, por lo cual considera que la calificación cuantitativa no refleja el análisis cualitativo desarrollado.
Resumen de la observación:
Se solicita validar la correspondencia entre la narrativa técnica del informe de evaluación y el puntaje final asignado, argumentando que el desempeño del proyecto fue favorable en la mayoría de los componentes evaluados.
Respuesta del evaluador:
Revisada nuevamente la observación presentada por el postulante, así como el informe de evaluación elaborado con base en la información suministrada dentro de los plazos y condiciones establecidos por la convocatoria, se precisa que el proceso de evaluación se desarrolló conforme a la metodología, criterios y ponderaciones definidas por el Fondo Emprender. En este sentido, el concepto VIABLE asignado al proyecto refleja el cumplimiento de los requisitos técnicos mínimos para continuar en el proceso, sin que ello implique la obtención del puntaje máximo en cada uno de los componentes evaluados.
Si bien el informe técnico destaca fortalezas relevantes del plan de negocios, también identifica deficiencias y oportunidades de mejora que inciden en la calificación cuantitativa final, de acuerdo con la escala de valoración establecida. La metodología de evaluación contempla que dichas observaciones, aun cuando no comprometan la viabilidad general del proyecto, afectan el nivel de cumplimiento óptimo de los criterios y, por ende, la puntuación asignada. En consecuencia, existe coherencia entre el análisis cualitativo realizado y el puntaje obtenido. Es importante señalar que cada proceso de evaluación es independiente, se rige por las condiciones específicas de la convocatoria y se fundamenta exclusivamente en la información presentada por el postulante al momento del cierre del proceso. En esta fase no es procedente aceptar información adicional, aclaraciones extemporáneas ni ajustes al plan de negocios, dado que ello afectaría los principios de igualdad, transparencia y objetividad que rigen el Fondo Emprender. Por lo anterior, se concluye que la evaluación fue realizada de manera técnica y objetiva con base en la información suministrada, y que las deficiencias señaladas en el informe de evaluación se mantienen, razón por la cual no se configura mérito para modificar el puntaje ni el concepto emitido.
Concepto
No procede la observación del postulante. Se ratifica el concepto emitido en el informe de evaluación.
Efecto
Se mantiene el puntaje y el concepto inicialmente otorgados.</t>
  </si>
  <si>
    <t>Solicitamos respetuosamente la revisión de la evaluación del proyecto SERBITERRA, ID 118301, presentado en la Convocatoria 154 -Emprendimiento Femenino, teniendo en cuenta que el plan de negocios ya incorpora elementos relacionados con las recomendaciones del informe.   La aclaración central es el rol de SERBITERRA en la cadena. El proyecto fue formulado como asociación comercializadora e intermediaria bajo el CIIU 4631, comercio al por mayor de productos alimenticios, como consta en la hoja Proyecto, actividad económica, fila 25. Además, en la sección 4, filas 114 y 117 a 120, se define que SERBITERRA comercializa gulupa, articula productores con compradores formales, factura, recibe el pago y lo garantiza a las productoras en 72 horas. SERBITERRA no exporta, no empaca, no almacena en bodega propia ni opera flota de transporte; varias de estas recomendaciones corresponden a otros actores: exportador, empacadora u operador logístico.   En el componente técnico, los elementos señalados como ausentes, como canastillas, bandas, cajas, estibas y refrigeración, son propios de una planta empacadora, no de una comercializadora mayorista. En la sección 5, filas 128 y 129, el producto se describe como comercialización de gulupa, y en la sección 6, filas 146 y 163, se indica que la recepción y consolidación se realiza en la empresa exportadora. Incluir esos activos habría sobredimensionado el presupuesto. Sobre transporte, en las filas 145, 147, 162 y 164 se evidencia que SERBITERRA coordina despacho, registros y pagos, pero no opera flota. En equipo técnico, la sección 11, filas 416 y 417, incluye ingeniero agrónomo y gestora; son suficientes para la etapa inicial, porque productoras tienen experiencia y están en etapa productiva. Además de estar por encima del promedio nacional en asistencia técnica.   En el componente legal, la sección 7, filas 207 a 211, identifica los trámites propios de la actividad económica: constitución, RUT, facturación electrónica, registro de libros y cuenta bancaria. El Registro de Empacadora, la Certificación ICA y los protocolos de admisibilidad corresponden al exportador, planta empacadora o predio productor cuando aplique, no al comercializador mayorista. Además, los costos legales sí fueron incluidos en la fila 215 por valor de $2.259.000.   En el componente financiero, el informe reconoce indicadores positivos: TIR del 21,08%, VPN de $641.317.119 y flujos de caja crecientes del año 2 al 5. Para una comercializadora intermediaria, destinar recursos a capital de trabajo para compra de fruta no es una debilidad, sino la base del modelo. En la sección 12, filas 461 y 462, se incluye compra de gulupa de exportación y nacional; en el plan operativo, filas 513 y 514, se programa la ejecución de esos recursos. Las ventas del primer año no dependen de certificados de exportación de SERBITERRA. Los precios de referencia sí están indicados en la sección 10, filas 253 a 257 y 369 a 372, y corresponden a los precios propuestos a las productoras.   En el componente comercial, el informe reconoce el acuerdo de intención con Alnattural S.A.S. Y una comercializadora nacional, las visitas de campo a predios en Cundinamarca y Boyacá. Estos avances están soportados en la sección 14, filas 496 a 500: allí se menciona la conformación legal, acuerdos de intención, visitas técnicas y que SERBITERRA no reporta ventas previas porque el proyecto es CREAR. Por tanto, no puede exigirse información de ventas como si fuera una empresa en operación; no obstante, las productoras ya están en etapa productiva. Además, el plan contempla dos canales, exportación y mercado nacional, como se observa en la sección 5, filas 128 y 129, y en la proyección de ventas, filas 264 a 298.   En trazabilidad, gobernanza e impacto, el sistema propuesto cubre el rol de SERBITERRA: productoras, predios, lotes, cosecha, clasificación, despacho y entrega al comprador. Esto está descrito en la sección 6, filas 141 a 147 y 158 a 164. Además, el plan sí incluyó software de trazabilidad en el componente 12, inversiones fijas, fila 436, y pago de ese software en el plan operativo, fila 512. La gobernanza se soporta en la sección 19, filas 589 y 590, donde se indica la toma de decisiones en asamblea, con voz y voto en igualdad de condiciones. El impacto se presenta en la sección 16, filas 527 a 530, con beneficios económicos, ambientales, sociales y tecnológicos.   Por lo anterior, solicitamos reconsiderar la calificación teniendo en cuenta que SERBITERRA presenta una propuesta de intermediación agrícola asociativa orientada a conectar productoras campesinas con el canal exportador y el mercado nacional, mediante un modelo que reduce la intermediación informal, formaliza la comercialización, mejora ingresos y genera empleo. Solicitamos que la revisión se haga conforme a su rol real como comercializadora mayorista y a su actividad económica, sin trasladarle obligaciones de otros actores de la cadena.</t>
  </si>
  <si>
    <t>ID Proyecto: 118301
Nombre del proyecto: SERBITERRA
Convocatoria: 154 – Emprendimiento Femenino
Criterio observado: Evaluación integral de los componentes técnico, legal y financiero
Observación del postulante:
Solicitamos respetuosamente la revisión de la evaluación del proyecto SERBITERRA, ID 118301, presentado en la Convocatoria 154 -Emprendimiento Femenino, teniendo en cuenta que el plan de negocios ya incorpora elementos relacionados con las recomendaciones del informe.
La aclaración central es el rol de SERBITERRA en la cadena. El proyecto fue formulado como asociación comercializadora e intermediaria bajo el CIIU 4631, comercio al por mayor de productos alimenticios, como consta en la hoja Proyecto, actividad económica, fila 25. Además, en la sección 4, filas 114 y 117 a 120, se define que SERBITERRA comercializa gulupa, articula productores con compradores formales, factura, recibe el pago y lo garantiza a las productoras en 72 horas. SERBITERRA no exporta, no empaca, no almacena en bodega propia ni opera flota de transporte; varias de estas recomendaciones corresponden a otros actores: exportador, empacadora u operador logístico.
En el componente técnico, los elementos señalados como ausentes, como canastillas, bandas, cajas, estibas y refrigeración, son propios de una planta empacadora, no de una comercializadora mayorista. En la sección 5, filas 128 y 129, el producto se describe como comercialización de gulupa, y en la sección 6, filas 146 y 163, se indica que la recepción y consolidación se realiza en la empresa exportadora. Incluir esos activos habría sobredimensionado el presupuesto. Sobre transporte, en las filas 145, 147, 162 y 164 se evidencia que SERBITERRA coordina despacho, registros y pagos, pero no opera flota. En equipo técnico, la sección 11, filas 416 y 417, incluye ingeniero agrónomo y gestora; son suficientes para la etapa inicial.
En el componente legal, la sección 7, filas 207 a 211, identifica los trámites propios de la actividad económica. El Registro de Empacadora, la Certificación ICA y los protocolos de admisibilidad corresponden a otros actores de la cadena. Además, los costos legales sí fueron incluidos en la fila 215.
En el componente financiero, el informe reconoce indicadores positivos: TIR del 21,08%, VPN positivo y flujos de caja crecientes.
Resumen de la observación del postulante:
El postulante argumenta que la evaluación no consideró adecuadamente la naturaleza del proyecto como comercializadora mayorista, señalando que varias recomendaciones corresponden a otros eslabones de la cadena productiva y que los componentes técnico, legal y financiero sí se encuentran acorde a su modelo de negocio.
Respuesta del evaluador:
En atención a la observación presentada, se realizó la revisión integral del plan de negocios y de los argumentos expuestos por el postulante, contrastándolos con los criterios técnicos, legales y financieros definidos por el Fondo Emprender.
Si bien el proyecto plantea un modelo de comercialización e intermediación, la evaluación no se limita a la identificación del CIIU o a la definición funcional del rol en la cadena, sino que exige la presentación de información suficientemente detallada, coherente y verificable que permita evidenciar la viabilidad operativa, la articulación logística y el aseguramiento de la calidad del producto dentro del mercado objetivo.
En este sentido, independientemente de que algunos procesos sean ejecutados por terceros, el plan de negocios debe describir de manera explícita cómo se garantiza la operación integral, incluyendo la articulación con dichos actores, los mecanismos de control, las condiciones logísticas, los riesgos asociados y las responsabilidades dentro de la cadena de valor, conforme a los lineamientos metodológicos de evaluación.
De igual manera, en los componentes técnico y legal, la evaluación evidenció que la información presentada no desarrolla con el nivel de detalle requerido aspectos clave para validar la operación del modelo de negocio, particularmente en lo relacionado con la trazabilidad, los requisitos sanitarios y los procesos asociados a la comercialización de productos agroalimentarios, los cuales deben ser claramente identificados y soportados, incluso cuando intervienen terceros.
En el componente financiero, aunque se evidencian indicadores positivos, estos deben estar respaldados por supuestos técnicos y operativos plenamente consistentes y verificables, en concordancia con los demás componentes del plan.
Lo anterior se fundamenta en los criterios establecidos en el Acuerdo 010 de 2019 y sus modificaciones, los cuales disponen que la evaluación debe realizarse de manera integral, verificando la coherencia técnica, financiera, legal y operativa del plan de negocios, así como la consistencia entre sus diferentes componentes.
Concepto:
Revisado el plan de negocios y la observación presentada, se concluye que el concepto emitido en la evaluación inicial es consistente con la información registrada y con los criterios de evaluación aplicables.
Efecto:
Se ratifica el concepto y el puntaje.</t>
  </si>
  <si>
    <t xml:space="preserve">Solicitud de reevaluación de aspectos contemplados en el proyecto Animal Care Veterinaria    Cordial saludo.  Por medio de la presente, solicito respetuosamente la reevaluación de algunos aspectos incluidos dentro de las recomendaciones de mejora del proyecto “Animal Care Veterinaria”, considerando que varios de ellos ya se encuentran contemplados parcial o integralmente dentro de la propuesta presentada.   1. Instrumental quirúrgico y sets de cirugía  Dentro de la formulación técnica y operativa del proyecto sí se contempló la adquisición de instrumental quirúrgico básico para la realización de diferentes procedimientos veterinarios. La propuesta incluye sets quirúrgicos adaptables a distintos procedimientos, variando principalmente algunos tamaños y elementos complementarios según el tipo de intervención requerida.   2. Impacto social y fortalecimiento comunitario  El proyecto contempla acciones de impacto social orientadas al bienestar animal y al fortalecimiento del vínculo con la comunidad, incluyendo la primera consulta gratuita para animales rescatados y actividades educativas enfocadas en primeros auxilios para propietarios de mascotas.   3. Atención domiciliaria y flujograma operativo  El proyecto sí contempla un flujograma de atención domiciliaria orientado principalmente a servicios preventivos, incluyendo recepción y programación del servicio mediante WhatsApp Business, preparación y verificación del maletín veterinario, conservación de biológicos, evaluación clínica básica del paciente, aplicación del procedimiento y registro sanitario correspondiente.  Asimismo, dentro del proceso se contemplan medidas de bioseguridad y el uso de equipamiento veterinario básico para la atención fuera de la sede. No obstante, se tendrá en cuenta la recomendación orientada a fortalecer la formalización escrita de los protocolos específicos para el manejo de residuos biológicos generados durante la atención domiciliaria.  Agradezco la atención prestada y solicito respetuosamente que estos aspectos puedan ser revisados nuevamente dentro del proceso de evaluación. </t>
  </si>
  <si>
    <t xml:space="preserve">ID Proyecto: 118377
Nombre del proyecto: Animal Care Veterinaria
Convocatoria: 163 - 1C / NARP 
Criterio observado: Concepto de viabilidad, puntaje final y recomendaciones del informe de evaluación.
Observación del postulante: El postulante presenta observación frente al informe de evaluación, solicitando revisión del concepto emitido, del puntaje asignado y de las recomendaciones formuladas para el plan de negocios.
Resumen de la observación del postulante: Se revisa la observación presentada y se analiza nuevamente el plan de negocios y el informe de evaluación, verificando si existen elementos que permitan modificar el concepto de viabilidad, el puntaje obtenido o las recomendaciones realizadas.
Respuesta del evaluador: Revisada la observación presentada y analizado nuevamente el plan de negocios, se verifica que se mantienen las fortalezas, deficiencias y aspectos por mejorar señalados en el informe de evaluación. El informe registra un puntaje obtenido de 92,97 y concepto de evaluación viable para el proyecto Animal Care Veterinaria; asimismo, identifica recomendaciones de mejora relacionadas con aspectos técnicos, legales, operativos y de implementación, tales como la formalización de protocolos, el fortalecimiento de condiciones de bioseguridad, la implementación del SG-SST y otros aspectos propios de la etapa preoperativa y de ejecución. 
No se evidencian elementos que modifiquen el análisis realizado ni que permitan asignar el máximo puntaje en todas las variables, dado que persisten aspectos por mejorar en los componentes evaluados. En esta fase del proceso no es posible aceptar información adicional, ajustes o complementos al plan de negocios, por lo que las recomendaciones contenidas en el informe deben entenderse como orientaciones para la etapa preoperativa y de ejecución, en caso de que el proyecto resulte beneficiario de financiación.
Concepto: Se ratifica el concepto de viabilidad emitido para el proyecto, al encontrarse que el concepto inicial es acorde con lo evidenciado en el plan de negocios y en el informe de evaluación. El informe concluye que, con la implementación de las recomendaciones señaladas, el proyecto mantiene alta probabilidad de permanencia y crecimiento, ratificando la calificación final de 92,97 puntos y la categoría de viable. 
Efecto: Se ratifica el concepto de viabilidad y el puntaje asignado.
</t>
  </si>
  <si>
    <t xml:space="preserve">Respetuosamente, me permito solicitar una nueva revisión de la calificación preliminar otorgada a mi plan de negocios, considerando que varios de los aspectos señalados como oportunidades de fortalecimiento sí se encuentran suficientemente desarrollados dentro del documento presentado y merecen una verificación más detallada.  Respecto a la recomendación relacionada con la priorización de un segmento estratégico para entrada al mercado, considero pertinente mencionar que el proyecto establece una caracterización bien definida del público objetivo, segmentando 3 tipologías de consumidores descritas en las características de estos. De igual manera, el documento establece que la unidad productiva cuenta con una trayectoria considerable en donde no se pretende una entrada al mercado sino fortalecer procesos comerciales existentes, puesto que se ha podido “conformar una base de compradores recurrentes que reflejan la viabilidad comercial de la iniciativa y su potencial de crecimiento”  En cuanto a la relación entre las ventajas competitivas y variables como tiempo, costo y eficiencia operativa, el plan sí incorpora elementos asociados a estas dimensiones. Particularmente, se argumenta que la integración del diseño, confección y bordado “reduce tiempos de búsqueda y cotización” para el cliente y la intermediación en el proceso de producción para el productor, particularmente en el servicio de bordado que se viene contratando con terceros, influyendo evidentemente en el costo, tiempo y eficiencia de la producción   Frente a la observación sobre la carga operativa del colaborador multitarea, el documento establece explícitamente una delimitación funcional y técnica de las actividades desarrolladas para este integrante del equipo de trabajo, asignadas de manera consecuente a su capacitación consignada en los avances técnicos del proyecto. Entre dicha carga se destaca una gestión contable y tributaria que no compromete el rendimiento, debido a que “el nivel de ingresos, tanto actuales como proyectados, no alcanza los topes establecidos para la responsabilidad del IVA, lo cual permite operar bajo un esquema tributario simplificado”. Adicionalmente, en el proceso técnico se especifica que algunas actividades operativas a cargo del colaborador se desarrollan “de forma paralela”, “automatizada” o “bajo demanda”, como ocurre con la digitalización de diseños y la ejecución automática del bordado industrial, aspectos que fueron considerados previamente en virtud de la experiencia en dichas labores.  Finalmente, considero que el plan sí incorpora variables cuantificables relacionadas con generación de empleo, crecimiento proyectado de ventas, capacidad instalada, producción estimada y fortalecimiento operativo del negocio, y que no resultan más específicos en virtud de la dimensión del negocio, puesto que pretender abarcar el registro del impacto de determinadas variables puede restar atención al ámbito operativo que representa una prioridad dado el reducido equipo de trabajo.  Por lo anterior, solicito comedidamente una nueva revisión a mi plan de negocio que permita tener en cuenta los aspectos mencionados y propicie una mejor valoración de mi iniciativa. </t>
  </si>
  <si>
    <t>ID Proyecto: 118379
Nombre del proyecto: NG - Diseño y confección
Convocatoria: 154 - 1C / Emprendimiento Femenino
Criterio observado: Componentes comercial, técnico-operativo, financiero e impacto.
Observación del postulante:
El postulante manifiesta inconformidad frente a las observaciones consignadas en el informe de evaluación, indicando que el plan de negocios sí contiene información relacionada con la segmentación de clientes, trayectoria comercial, ventajas competitivas, capacidad operativa del equipo de trabajo e indicadores cuantificables. En consecuencia, solicita revisar la pertinencia de dichas observaciones, al considerar que podrían no corresponder con el contenido presentado en el plan.
Resumen de la observación del postulante:
El postulante considera que el plan de negocios cuenta con información suficiente para sustentar los aspectos observados y que, al haberse emitido concepto viable, no debería mantenerse una afectación en la calificación por dichos elementos.
Respuesta del evaluador:
Revisada la observación presentada por el postulante y contrastada nuevamente con el plan de negocios y el informe de evaluación, se ratifica el concepto emitido, dado que las observaciones formuladas no se sustentan en la ausencia total de información, sino en la necesidad de mayor claridad, profundidad, trazabilidad y articulación de algunos aspectos evaluados.
En el componente comercial, el informe reconoce que el proyecto presenta conocimiento del mercado, caracterización del cliente, canales coherentes y ventajas competitivas asociadas a la integración de diseño, confección y bordado industrial; sin embargo, también identifica como oportunidad de mejora fortalecer la relación entre las acciones comerciales y los resultados esperados en ventas, así como priorizar de manera más clara el segmento estratégico de cliente para el primer año.
Frente a las ventajas competitivas, si bien el plan identifica elementos diferenciadores del negocio, la observación se mantiene porque se requiere una conexión más explícita entre dichas ventajas y variables verificables como precios, costos y tiempos de respuesta frente a la competencia, aspecto señalado en las recomendaciones de mejora del informe.
Respecto al componente técnico-operativo, el informe indica que el proyecto cuenta con coherencia y claridad en el modelo productivo, procesos definidos y articulación general con los recursos solicitados; sin embargo, también recomienda precisar con mayor claridad la distribución de la carga operativa de los roles definidos, especialmente del colaborador multitarea, con el fin de reducir riesgos de sobrecarga funcional.
En cuanto a los indicadores, el informe reconoce que el componente de impacto es pertinente y coherente con la escala del proyecto, y que existen avances previos, generación de ingresos y empleo, articulación con proveedores locales, incorporación de maquinaria especializada y prácticas ambientales responsables. También se señala la necesidad de incorporar indicadores de impacto más específicos y medibles por dimensión económica, social, ambiental y tecnológica, que faciliten el seguimiento objetivo del desempeño del proyecto durante su ejecución.
Si bien el plan de negocios incorpora información sobre canales de comunicación, estrategias de promoción, distribución y proyección de ventas, la observación se mantiene porque dicha información requiere mayor articulación con el segmento estratégico priorizado, las metas comerciales, los responsables y los mecanismos de seguimiento durante la ejecución del proyecto.
Por lo anterior, no se evidencia incongruencia técnica entre el concepto de viabilidad y la existencia de observaciones. El informe concluye que el proyecto está bien estructurado, es coherente y cumple con los requisitos de la Convocatoria 154 - Emprendimiento Femenino, pero también identifica oportunidades de fortalecimiento relacionadas con trazabilidad operativa, concentración de funciones y dependencia de un activo estratégico, las cuales representan riesgos moderados pero controlables.
Concepto:
Revisado nuevamente el plan de negocios y la observación presentada, se encuentra que el concepto emitido es acorde con lo identificado inicialmente en la evaluación. El proyecto mantiene condiciones de viabilidad, pero las oportunidades de mejora señaladas justifican que algunos aspectos no alcancen el puntaje máximo.
Efecto:
Se ratifica el concepto de viabilidad y se mantiene el puntaje otorgado en el informe de evaluación. El proyecto fue clasificado como viable con calificación final de 82,55 puntos, conforme a lo registrado en el informe de evaluación.</t>
  </si>
  <si>
    <t xml:space="preserve">Les agradecemos su tiempo y valoración realizada al proyecto Senior GYM y el resultado obtenido de VIABILIADAD otorgado. A través del presente recurso de consideración, con propósito de aclarar y reforzar algunos aspectos ya revisados dentro del plan de negocios con el objetivo de evidenciar de una manera más precisa la solidez técnica, comercial y de impacto del proyecto. En el proyecto se esta presentado una propuesta diferencial frente a los gimnasios tradicionales del municipio de Pasto, al tener como público objetivo el adulto mayor y personas con condiciones físicas reducidas, integrando servicios de acondicionamiento físico supervisado, valoración funcional, manejo del dolor y seguimiento personalizado desde el área de fisioterapia. Este punto clave constituye un atributo diferenciador dentro del mercado local, siendo respaldado por mas de seis años de experiencia en el trabajo y familiaridad con esta población y contado con una base actual de clientes felices y satisfechos con el servicio en modalidad domiciliaria. En cuanto al componente técnico, el tipo operativo está contemplando atención progresiva durante el primer año, teniendo en cuenta inicialmente una utilización parcial de la capacidad instalada (30%–40%), el cual va acorde con el proceso de captación gradual de clientes y posicionamiento en el mercado. Los tiempos no ocupados directamente en la captación de nuevos clientes será usados para actividades administrativas y planeación de rutinas destinadas a cada usuario según su cuadro médico, también la programación de sesiones grupales, limpieza y mantenimiento de equipos manejo de redes sociales, para garantizar un uso eficiente de la operación y logrando la escalabilidad progresiva del servicio. Respecto al componente financiero, los influjos de ventas fueron estructurados con base en ventas reales históricas, clientes activos e intenciones de compra identificadas. De la misma manera, la estructura de costos considera la operación inicial del establecimiento y la contratación gradual de servicios complementarios conforme aumente la demanda y utilización de la capacidad instalada.  Con respecto al impacto del proyecto, Senior GYM proyecta inicialmente la generación de dos empleos directos y aproximadamente ocho empleos indirectos asociados a servicios profesionales y operativos. Además, el punto clave de este proyecto es impactar directamente en la promoción del envejecimiento activo, la prevención del sedentarismo y la generación de espacios de inclusión y socialización para adultos mayores, alineándose con estrategias territoriales y nacionales relacionadas con bienestar y salud preventiva. Consideramos que estos elementos evidencian una estructura operativa, comercial y técnica sólida, con potencial de sostenibilidad y crecimiento dentro del mercado local, por lo tanto, solicitamos de manera respetuosa una nueva revisión del puntaje asignado al proyecto. Cordialmente, Senior GYM </t>
  </si>
  <si>
    <t xml:space="preserve">Proyecto: 118385 
Nombre del proyecto: Senior GYM 
Convocatoria: 154 – 1C Emprendimiento Femenino 
Criterio observado: Componente técnico 
Observación del postulante:
El postulante solicita revisión de los componentes, indicando que cuenta con experiencia y capacidad suficiente para la prestación de los servicios propuestos.
Resumen de la observación:
El postulante considera que su experiencia y conocimientos técnicos respaldan la operación del proyecto y solicita se reconsidere la valoración realizada en el componente técnico.
Respuesta del evaluador:
Analizada la observación presentada, se precisa que los componentes fueron evaluados únicamente con base en la información consignada en el plan de negocios, considerando la descripción de los servicios, los procesos operativos, la capacidad instalada y su coherencia con las proyecciones comerciales. Si bien se reconoce la experiencia del talento humano y la pertinencia del servicio propuesto, durante la evaluación se identificaron aspectos que requerían mayor nivel de detalle cómo; la estandarización de procesos, definición de tiempos operativos y relación directa entre la capacidad instalada y la proyección de ventas. En consecuencia, la valoración otorgada se ajusta a los criterios establecidos en la normatividad vigente del Fondo Emprender.
Concepto:
Se ratifica el resultado del componente técnico.
Efecto:
Se ratifica el puntaje y el concepto de evaluación del proyecto.
</t>
  </si>
  <si>
    <t xml:space="preserve">Buen día, señor evaluador. De manera respetuosa, solicito la revisión nuevamente del plan de negocios correspondiente al proyecto No. 118397 – CREAR ESP – FT AMPARO PINEDO, el cual obtuvo una calificación de 82,3 puntos. Al analizar detalladamente el informe de evaluación, se evidencia que los componentes comercial, técnico y legal fueron calificados como sólidos, estructurados y viables, reconociéndose la claridad del modelo de negocio, la validación del mercado, la pertinencia técnica del servicio y el cumplimiento normativo. No obstante, frente a las observaciones realizadas en los componentes técnico, financiero y de impacto, considero pertinente realizar las siguientes aclaraciones con el fin de garantizar una valoración ajustada al contenido real del plan de negocios. Respecto al componente técnico, se menciona que el plan operativo presenta oportunidades de mejora para evitar posibles cuellos de botella. Frente a ello, es importante precisar que el plan operativo fue estructurado conforme al tamaño y alcance real de la unidad productiva en etapa inicial, contemplando únicamente las actividades esenciales para la puesta en marcha: adquisición e instalación de maquinaria y equipos, nómina inicial del gerente-fisioterapeuta y actividades de publicidad y posicionamiento comercial. La adquisición de maquinaria y equipos se programó para dos meses debido a que únicamente se trabajará con dos proveedores especializados, SINERMED y FISIOMÉDICA, tal como se describe en el Módulo 12 – Necesidades y Requerimientos – Inversiones Fijas. Adicionalmente, aproximadamente el 84% de los recursos solicitados al Fondo Emprender se destinan a la adquisición de cinco equipos de última tecnología, fundamentales para fortalecer la calidad del servicio y la capacidad de atención del centro terapéutico. Por lo anterior, no se evidencia técnicamente la existencia de cuellos de botella, teniendo en cuenta que la operación inicial presenta una estructura operativa claramente definida, procesos establecidos, proveedores plenamente identificados y actividades acordes con la realidad operativa del proyecto. Así mismo, el plan operativo será ajustado durante la etapa de ejecución y seguimiento conforme a los lineamientos de Fondo Emprender. Frente a la observación del componente financiero, donde se menciona una presunta inconsistencia entre los empleos comprometidos y la estructura salarial proyectada, respetuosamente se aclara que no existe inconsistencia alguna. En el Módulo 11 – Equipo de Trabajo se encuentra definido el personal requerido para la operación inicial del proyecto, correspondiente a cuatro (4) empleos directos: Gerente – Fisioterapeuta, Auxiliar Administrativa, Entrenadora Deportiva y Auxiliar de Enfermería, estructura diseñada conforme a la capacidad instalada, proyección de ventas y necesidades reales de prestación del servicio. Igualmente, en las funciones y observaciones de cada cargo se especifica que la contratación corresponde a nueve meses de etapa operativa, cuyos costos serán cubiertos con los ingresos generados por la empresa. Lo anterior, teniendo en cuenta que la emprendedora priorizó la destinación de los recursos del Fondo Emprender a la adquisición de equipos especializados de alto valor tecnológico, fundamentales para la correcta prestación del servicio y el fortalecimiento de la capacidad instalada del centro terapéutico. Así mismo, se aclara que tres (3) meses salariales del Gerente – Fisioterapeuta serán financiados mediante el rubro de costos diferidos con recursos del Fondo Emprender, mientras que los seis (6) meses restantes serán cubiertos con ingresos generados por la empresa, evitando duplicidad de costos dentro de la estructura financiera proyectada. En consecuencia, todos los costos laborales sí se encuentran contemplados dentro de los estados financieros y flujo de caja, sin omisión o subestimación de la carga salarial. Así mismo, se aclara que los primeros tres meses corresponden a la fase preoperativa, periodo destinado a la compra e instalación de equipos, formalización del predio, gestión de permisos, adecuaciones locativas y demás actividades administrativas previas al inicio de operación. Durante esta etapa no se requiere la vinculación total del personal, debido a que aún no se ha iniciado la prestación efectiva del servicio ni la generación de ingresos. Adicionalmente, frente al componente de impacto, respetuosamente se considera importante precisar que el plan de negocios sí desarrolla impactos económicos, sociales, ambientales y tecnológicos derivados de la ejecución del proyecto. Dentro del documento se establecen impactos relacionados con la generación de cuatro empleos formales, fortalecimiento de la economía local mediante compras a proveedores especializados, ampliación de cobertura en servicios de rehabilitación y fisioterapia, implementación de prácticas ambientales responsables e incorporación de tecnología especializada para mejorar la calidad del servicio. Así mismo, se describen beneficios relacionados con la mejora en la calidad de vida de los pacientes, prevención de lesiones, atención integral a adultos mayores, educación comunitaria mediante talleres y fortalecimiento del sector salud local a través de participación en espacios académicos y del Clúster de Salud de Ibagué. El componente tecnológico también incorpora información detallada sobre capacidad instalada, dotación tecnológica, equipos especializados y capacidad de atención proyectada, evidenciando sostenibilidad operativa y alcance del proyecto. Por lo anterior, respetuosamente se solicita revisar y reconsiderar las observaciones realizadas en los componentes técnico, financiero y de impacto, teniendo en cuenta que la información presentada en el plan de negocios sí evidencia coherencia operativa, financiera y metodológica conforme a la estructura, alcance y etapa de implementación del proyecto. Las anteriores aclaraciones se presentan con el propósito de evidenciar que el proyecto sí cumple con los criterios de coherencia técnica, financiera y operativa establecidos en la metodología de Fondo Emprender. Cordialmente, Emprendedora </t>
  </si>
  <si>
    <t xml:space="preserve">ID Proyecto:
118397 
Nombre del proyecto:
FT AMPARO PINEDO 
Convocatoria:
154 - 1C / Emprendimiento Femenino 
Criterio observado:
Plan operativo, programación mensual de actividades, incorporación del talento humano, coherencia entre equipo de trabajo, costos, gastos, flujo de caja e impacto en generación de empleo.
Observación del postulante:
La emprendedora solicita revisión de la evaluación, argumentando que el proyecto identifica proveedores estratégicos, que existe una explicación técnica y financiera frente al plan operativo, y que los avances cualitativos e impactos del proyecto deberían ser valorados con una mayor calificación.
Resumen de la observación del postulante:
La observación se orienta a controvertir los hallazgos del informe inicial relacionados con la planificación operativa, la articulación del talento humano, la coherencia entre los empleos proyectados y la estructura financiera, así como la puntuación otorgada al componente de impacto. El informe de evaluación registra para el proyecto 118397 una calificación final de 82,3 puntos y concepto VIABLE. 
Respuesta del evaluador:
Estimada emprendedora, revisadas las observaciones presentadas frente al informe de evaluación del proyecto 118397, y contrastadas con el contenido del plan de negocios y el informe inicial, se ratifica la evaluación emitida.
En relación con la primera observación, se reconoce positivamente la gestión adelantada para identificar proveedores estratégicos. En el plan de negocios se evidencian referencias a proveedores como Sinermed y Fisiomédica SAS para equipos tecnológicos especializados de salud, así como proveedores asociados a acciones comerciales y de posicionamiento. No obstante, la observación formulada en el informe inicial no se dirigía a una debilidad en la proveeduría, sino a la necesidad de fortalecer la planificación operativa, especialmente en la programación mensual de actividades y en la incorporación gradual del talento humano requerido para la prestación del servicio. El informe de evaluación señala que, aunque el componente técnico es viable, el plan operativo presenta oportunidades de mejora porque la programación de actividades y recursos podría detallarse con mayor precisión para evitar posibles cuellos de botella en la ejecución. 
Teniendo en cuenta que el proyecto corresponde a un servicio del sector salud, el propio informe destaca que el proceso técnico está descrito desde la valoración inicial hasta el cierre del tratamiento, lo cual permite estandarización, calidad y seguridad en la atención. Sin embargo, precisamente por tratarse de un servicio con procesos estandarizados, resulta relevante que la formulación inicial contenga un desglose cronológico suficiente de las actividades, recursos y talento humano que soportan la operación. En consecuencia, la explicación presentada no desvirtúa el concepto inicial sobre la necesidad de mayor precisión en la planificación operativa. 
Frente a la observación relacionada con el plan operativo, el equipo de trabajo, los costos y gastos, se precisa que la explicación técnica aportada en la reclamación permite comprender mejor la estrategia financiera de la empresa; sin embargo, en la revisión del plan formulado se mantuvieron elementos de falta de concordancia entre los compromisos de empleo y la estructura salarial proyectada. El informe de evaluación identificó inconsistencias en la proyección de nómina, indicando que se contemplan más empleos en los compromisos del proyecto que los reflejados en la estructura salarial proyectada, situación que puede generar presiones financieras futuras. 
El plan de negocios incluye dentro del equipo de trabajo cargos como gerente-fisioterapeuta, auxiliar administrativa, entrenadora deportiva y auxiliar de enfermería, con asignaciones mensuales y meses requeridos en el año 1; no obstante, el informe de evaluación recomienda ajustar la estructura del equipo de trabajo y la nómina proyectada para que exista coherencia entre los empleos comprometidos en la convocatoria y los costes laborales incluidos en el modelo financiero. En la metodología de evaluación, esta asimetría constituye un aspecto relevante porque puede representar riesgo de desfinanciamiento o presión financiera a medio plazo, tal como se consigna en las recomendaciones del informe inicial. 
En cuanto al componente de impacto, el informe reconoce que el proyecto presenta impactos positivos en términos económicos, sociales y tecnológicos, especialmente en generación de empleo formal, fortalecimiento del sector salud local y mejora en la calidad de vida de los usuarios atendidos. Esta valoración positiva fue considerada dentro de la calificación obtenida, lo cual permitió que el proyecto superara la línea de viabilidad con una nota destacada de 82,3 puntos. No obstante, el mismo informe señala que las metas de generación y sostenibilidad del empleo, así como la proyección de impacto social y permanencia a largo plazo, no se encuentran suficientemente desarrolladas ni cuantificadas, por lo que el componente requiere mayor profundidad en la definición de indicadores de impacto y sostenibilidad. 
Así mismo, el informe recomienda definir metas claras y medibles en generación y sostenibilidad del empleo, fortalecer la proyección social y comunitaria del proyecto y realizar seguimiento periódico a los indicadores financieros, dada la sensibilidad observada. Por tanto, aunque se reconocen los avances cualitativos y la pertinencia del servicio propuesto, los argumentos expuestos en la observación no contrarrestan los hallazgos técnicos, financieros y de impacto consignados en la evaluación inicial. 
Concepto:
Revisado el plan de negocios y el informe de evaluación, se encuentra que el concepto emitido es acorde con lo identificado inicialmente. En consecuencia, se ratifica la evaluación del proyecto 118397, manteniendo el concepto VIABLE y la calificación final de 82,3 puntos. 
Efecto:
Se ratifica el concepto y el puntaje asignado, sin modificación, para el proyecto 118397 – FT AMPARO PINEDO, de la Convocatoria 154 - 1C / Emprendimiento Femenino
</t>
  </si>
  <si>
    <t xml:space="preserve">Señores FONDO EMPRENDER – SENA  Asunto: Observaciones y aclaraciones frente al informe de evaluación – Proyecto DAHLIA’ E – Convocatoria 154-1C Emprendimiento Femenino – ID 118403  Cordial saludo, De manera respetuosa nos permitimos presentar las siguientes observaciones, aclaraciones y precisiones frente al informe de evaluación emitido para el proyecto DAHLIA’ E, identificado con ID 118403 dentro de la Convocatoria 154-1C de Emprendimiento Femenino, con el propósito de fortalecer algunos aspectos que, consideramos, no lograron evidenciarse de manera suficiente dentro del formato de presentación del plan de negocio. En primer lugar, respecto a la observación relacionada con la supuesta ausencia del cargo de “Operario” dentro de la nómina y estructura organizacional del proyecto, es importante precisar que dicho rol sí se encuentra contemplado dentro del equipo de trabajo bajo la denominación “Auxiliar Logístico / de Producción”. Este cargo fue diseñado precisamente para desarrollar las funciones operativas descritas en el proceso técnico y productivo del proyecto, incluyendo actividades asociadas a recepción de insumos, apoyo en producción floral, logística de armado, organización de materiales, despacho y apoyo operativo general. La diferencia corresponde únicamente a una denominación funcional y no a la ausencia del recurso humano dentro de la estructura financiera y operativa del plan de negocio. De hecho, el cargo se encuentra incorporado dentro de la nómina proyectada, con asignación salarial y funciones operativas definidas en el documento presentado. En consecuencia, no existe una omisión estructural del personal requerido para la operación, sino una diferencia terminológica entre el nombre del cargo señalado en el proceso técnico y la denominación utilizada en la estructura organizacional. No obstante, y con el fin de fortalecer la claridad del proyecto, se realizará el ajuste correspondiente para mantener uniformidad conceptual entre el proceso productivo, la descripción de funciones y la nómina presentada. Frente a la observación relacionada con la ausencia del certificado de Uso del Suelo y la certificación de Bomberos, se aclara respetuosamente que dichos requisitos sí fueron considerados dentro de la estructuración legal y operativa del proyecto. La floristería actualmente desarrolla actividades comerciales en un establecimiento que ya cuenta con el respectivo concepto de uso del suelo y cumplimiento de requisitos asociados a seguridad y funcionamiento, incluyendo la validación correspondiente ante Bomberos. Sin embargo, debido a las limitaciones de espacio y extensión del formato de presentación del Fondo Emprender, no fue posible detallar individualmente cada trámite complementario dentro del componente legal.  Adicionalmente, estos requerimientos fueron contemplados de manera general dentro del ítem relacionado con el “Registro ante la Alcaldía o Secretaría de Gobierno Municipal”, entendido como el conjunto de trámites y permisos locales necesarios para la operación formal del establecimiento comercial. En ese sentido, no existe desconocimiento ni omisión frente a las obligaciones normativas requeridas para el funcionamiento de la unidad productiva. Por el contrario, la operación actual del negocio evidencia que estos requisitos hacen parte de la gestión administrativa y legal ya adelantada por la emprendedora. No obstante, con el propósito de fortalecer la trazabilidad documental del proyecto, se podrán anexar los soportes correspondientes y realizar una descripción más específica de dichos permisos dentro del componente legal. Respecto a la observación relacionada con la proyección financiera y el crecimiento estimado de las ventas, consideramos importante aclarar que las cifras proyectadas no obedecen a una expectativa infundada, sino a un comportamiento comercial que actualmente ya presenta evidencia real de validación de mercado y demanda creciente. El proyecto DAHLIA’ E no corresponde a una idea en etapa temprana, sino a un emprendimiento que ya se encuentra operando, con posicionamiento digital, clientes activos y ventas recurrentes. Actualmente se reportan ventas promedio mensuales cercanas a los $7.500.000, cifra que incluso ha sido ampliamente superada en temporadas especiales de alta demanda. Como ejemplo concreto, durante la temporada del Día de las Madres del año 2026, posterior a la presentación del proyecto, se alcanzaron ventas por $19.100.000 en un corto periodo comercial, evidenciando una capacidad real de respuesta del mercado frente a la propuesta de valor de la marca. Es importante precisar que las ventas actuales se encuentran limitadas principalmente por restricciones de capacidad operativa, capital de trabajo, herramientas, personal e infraestructura productiva. Precisamente, el propósito de la financiación solicitada al Fondo Emprender es superar dichas limitaciones mediante fortalecimiento operativo, contratación de personal, adquisición de equipos, ampliación de capacidad instalada y ejecución de estrategias comerciales y de posicionamiento que permitan atender una demanda actualmente insatisfecha. Por tanto, la proyección financiera no parte de un crecimiento arbitrario o desproporcionado, sino de una expansión soportada en validación previa del mercado, comportamiento histórico de ventas, crecimiento de la comunidad digital y reconocimiento de marca, temporadas de alta demanda ya comprobadas y aumento proyectado de capacidad operativa gracias a la inversión solicitada. Adicionalmente, el modelo de negocio se encuentra orientado a un segmento de mercado de valor medio-alto y alto, donde los productos personalizados y de lujo accesible presentan dinámicas de precio diferentes a mercados masivos tradicionales. En este contexto, los incrementos proyectados responden no solo a variaciones inflacionarias, sino también al fortalecimiento del posicionamiento de marca, diferenciación del producto, personalización y aumento del ticket promedio.  Finalmente, se aclara que sí se cuenta con información comercial y elementos de validación de mercado que respaldan el comportamiento proyectado; sin embargo, las limitaciones del formato de presentación no permitieron desarrollar de manera amplia el estudio comercial y las evidencias estadísticas disponibles. Por ello, en etapa de aclaración o subsanación, se pueden aportar soportes adicionales que fortalezcan la trazabilidad y sustentación de las proyecciones financieras planteadas. Respecto a las observaciones relacionadas con la asociatividad del proyecto, consideramos importante aclarar que la figura asociativa planteada no responde únicamente a un requisito formal de postulación, sino a una visión de crecimiento colectivo, generación de oportunidades y fortalecimiento organizacional alrededor de una actividad económica que ya viene siendo desarrollada de manera articulada. El mismo informe de evaluación reconoce la existencia de un grupo conformado con más de dos años de experiencia, avances en la construcción de estatutos, operación comercial activa y desarrollo conjunto del emprendimiento. Estos elementos evidencian que sí existe un proceso organizativo previo y una dinámica de trabajo colaborativo entre las integrantes del proyecto. Si bien es cierto que el documento presentado no profundizó ampliamente en soportes testimoniales, actas internas, registros fotográficos o evidencias documentales del trabajo conjunto, ello obedeció principalmente a limitaciones de espacio dentro del formato y a la priorización de aspectos técnicos, comerciales y financieros del plan de negocio. No obstante, la asociatividad sí tiene una justificación práctica y estratégica dentro del modelo planteado, especialmente porque el proyecto busca generar empleo y oportunidades para mujeres, distribuir funciones operativas y comerciales, fortalecer capacidades productivas colectivas y consolidar una estructura con potencial de crecimiento social y empresarial. Adicionalmente, el modelo asociativo permite integrar capacidades complementarias de las participantes en áreas como producción, logística, atención comercial, gestión administrativa y apoyo operativo, lo cual aporta sostenibilidad organizacional y mayor capacidad de respuesta frente al crecimiento proyectado del negocio. En ese sentido, consideramos que la observación no corresponde a una inexistencia de asociatividad, sino a una necesidad de fortalecer la evidencia documental que permita visualizar con mayor claridad la dinámica de trabajo colectivo ya existente. Por ello, en etapa de aclaración o subsanación, se podrán aportar soportes adicionales que demuestren la trayectoria conjunta de las integrantes, incluyendo evidencias operativas, participación en actividades comerciales, registros organizacionales y demás elementos que permitan validar la cohesión y funcionalidad del modelo asociativo planteado. Finalmente, respetuosamente consideramos que la recomendación de migrar hacia una figura individual tipo SAS constituye una sugerencia alternativa de estructura jurídica, mas no una condición determinante sobre la viabilidad del proyecto, especialmente cuando la iniciativa sí contempla objetivos de impacto social, generación de oportunidades y construcción colectiva que son coherentes con el modelo asociativo propuesto. De igual manera, resaltamos que el mismo informe de evaluación reconoce fortalezas importantes del proyecto, entre ellas el conocimiento operativo del negocio, la adecuada estructuración técnica y comercial, la existencia de clientes reales, ventas activas, posicionamiento de marca y avances tangibles en la consolidación de la iniciativa, aspectos que evidencian la viabilidad y potencial de crecimiento de DAHLIA’ E. Por lo anterior, respetuosamente solicitamos se tengan en consideración las aclaraciones y precisiones aquí expuestas, así como la posibilidad de valorar integralmente los soportes adicionales que permiten fortalecer la coherencia técnica, legal, financiera y organizacional del plan de negocio presentado. Agradecemos la atención brindada y reiteramos nuestra disposición para ampliar cualquier información adicional que contribuya al adecuado análisis y valoración del proyecto.  Cordialmente,  DAHLIA’ E Proyecto ID 118403 Convocatoria 154-1C Emprendimiento Femenino </t>
  </si>
  <si>
    <t xml:space="preserve">ID Proyecto: 118403
Nombre del proyecto: DAHLIA’ E
Convocatoria: 154 - 1C / Emprendimiento Femenino
Criterio observado: Concepto de evaluación y puntuación final.
Observación del postulante: El postulante presenta observación frente al resultado de evaluación y la puntuación final obtenida por el plan de negocio.
Resumen de la observación del postulante: Se solicita la revisión integral del concepto de evaluación y del puntaje asignado al proyecto.
Respuesta del evaluador: Revisada la observación presentada y contrastada con la información consignada en la formulación inicial del plan de negocio, se ratifica el concepto de evaluación y la puntuación final asignada. El informe de evaluación del proyecto DAHLIA’ E registra un puntaje de 67.15 y concepto de evaluación viable; asimismo, identifica debilidades en la cuantificación y sustento de la demanda, sobreestimación de la proyección de ventas, inconsistencias entre el proceso técnico y el equipo de trabajo, omisión de permisos legales requeridos para el punto de venta físico y aspectos por fortalecer en la evidencia de asociatividad. 
La evaluación se realizó de manera integral sobre los componentes comercial, técnico, legal, financiero y de impacto, aplicando la metodología de evaluación de planes de negocio o de inversión del Fondo Emprender. En consecuencia, no se evidencian elementos nuevos o soportes adicionales que desvirtúen el análisis efectuado inicialmente ni que justifiquen modificación del concepto o del puntaje. 
Se insta al emprendedor a implementar las observaciones formuladas en el proceso de evaluación, especialmente aquellas relacionadas con el fortalecimiento del sustento de mercado, la reformulación de la proyección de ventas, la coherencia del equipo de trabajo, la gestión de permisos legales y la evidencia del modelo asociativo, con el fin de mejorar el planteamiento del proyecto y su desempeño en futuras postulaciones. 
Concepto: Revisado el plan de negocios y la observación presentada, se encuentra que el concepto emitido es acorde con lo identificado en la evaluación inicial.
Efecto: Se ratifica el concepto de evaluación y la puntuación final.
</t>
  </si>
  <si>
    <t xml:space="preserve">Buenas tardes, a continuación presento el sustento técnico que atiende las recomendaciones de mejora del proyecto AIRE APPAREL (ID 118425)  Componente Comercial: La estrategia comercial de AIRE APPAREL se fundamenta en una segmentación geográfica estratégica en Bogotá, Medellín y Cali, ciudades que concentran más del 30% de la población con ingresos medios y altos de Colombia, garantizando un mercado con capacidad de compra verificada. Este nicho se cuantifica en el 10% al 20% de los consumidores de moda en dichos estratos, quienes buscan activamente alternativas al fast fashion mediante propuestas de diseño independiente y sostenibilidad. La ventaja competitiva del proyecto no es un supuesto, sino que se sustenta en una diferenciación de triple impacto: excelencia técnica en el uso de materiales naturales, un modelo de resocialización penitenciaria que otorga autenticidad única al producto y una estructura asociativa que escala la capacidad operativa. Finalmente, la estrategia multicanal elimina duplicidades al asignar roles específicos: las redes sociales gestionan la narrativa y conexión con el propósito, mientras que el E-commerce y Showroom capitalizan la transacción y la experiencia sensorial, asegurando una ruta de cliente clara, coherente y orientada a la conversión de ventas de alto valor percibido.  Componente Técnico: La viabilidad técnica de AIRE APPAREL se sustenta en una operación de alta costura con una capacidad instalada de 120 unidades mensuales, soportada por una cadena de suministro que integra a los mejores proveedores textiles de Colombia, garantizando insumos de calidad premium con trazabilidad total. La complejidad operativa del proyecto radica en el Arte Botánico y Ecoprint, procesos que exigen protocolos de 48 horas de oxidación mediante curvas térmicas controladas, lo que define el valor diferenciador de cada pieza. Para asegurar que este nivel de exclusividad se mantenga en la práctica, la producción en centros penitenciarios se gestiona bajo un Plan de Transferencia de Conocimiento liderado presencialmente por la Dirección Creativa. Esta supervisión directa en los talleres garantiza la estandarización de acabados de lujo, operando con un 75% de eficiencia y un índice de mermas inferior al 3%. De esta manera, el control operativo y la capacitación constante aseguran que el impacto social se convierta en un activo de calidad técnica verificable, permitiendo una ejecución precisa y escalable alineada con los estándares del mercado internacional.  Componente Legal: La estrategia de formalización se fundamenta en el cumplimiento riguroso de la normativa nacional, destinando un presupuesto estratégico para hitos de propiedad intelectual y sostenibilidad. Hemos desagregado los costos asociados al Sello Ambiental Colombiano (NTC 5911), contemplando de forma independiente los valores de solicitud (15%), evaluación de conformidad (45%) y auditoría externa (40%). Asimismo, el presupuesto legal incluye de manera diferenciada el registro de marca ante la SIC en la clase Niza 25 y la implementación de un Modelo de Gobernanza Asociativa con cláusulas de permanencia mínima de 3 años. Esta estructura permite un control financiero preciso y asegura la obtención de las certificaciones necesarias para la escalabilidad, garantizando que cada peso solicitado al Fondo Emprender esté vinculado a un hito de formalización verificable que respalda nuestra propuesta frente a mercados globales.  Componente Financiero: La proyección de ventas ha sido ajustada para reflejar la estacionalidad real del Sistema Moda, concentrando los picos de ingresos en el Q2 (Madres/Ferias) y Q4 (Diciembre/Cruceros). Estas proyecciones se validan frente a nuestra capacidad instalada, asegurando que el volumen de ventas nunca supere el límite técnico de nuestros procesos artesanales. El modelo financiero opera con un Margen de Contribución del 65%, lo que permite alcanzar el Punto de Equilibrio en el mes 8 con una venta mensual sostenida de 45 unidades icónicas. La coherencia entre el monto solicitado y la generación de ingresos garantiza una TIR del 24% y un VPN positivo, reafirmando que AIRE APPAREL es financieramente atractivo y operativo gracias a una gestión eficiente de los costos fijos y una planificación de inventarios alineada con la demanda de lujo consciente.    </t>
  </si>
  <si>
    <t>Respuesta:
En primer lugar, es necesario precisar que el proceso de evaluación se realiza con base en la información registrada en el plan de negocios y en la manera en que esta se sustenta, de modo que se pueda determinar la viabilidad del proyecto. La evaluación se aborda de manera transversal, entendiendo el proyecto como un todo.
En relación con su observación sobre el aspecto comercial, se considera indispensable contar con una descripción exhaustiva y detallada del cliente objetivo —persona o empresa— que adquirirá los productos o servicios, especificando características demográficas, económicas y comportamentales. Esto incluye ubicación geográfica, estrato, edad, género, capacidad de compra, situación laboral, composición familiar, vivienda, gustos, preferencias, valores y hábitos de consumo, entre otros. Al validar la información registrada en el plan de negocios, se evidencia la ausencia de la mayoría de estos aspectos, así como la falta de una cuantificación real del mercado que permita identificar el número de personas a atender con la puesta en marcha de la unidad productiva. Por ello, se concluye que, aunque el planteamiento es coherente en la definición del cliente, aún presenta vacíos en la cuantificación del tamaño del mercado y en la priorización de segmentos, lo que limita la solidez de la oportunidad comercial.
Al revisar el componente técnico, se identifican vacíos en la precisión, especialmente en la definición de tiempos por unidad y lote, ya que en algunos casos no se aclara la base de cálculo utilizada para la capacidad instalada. Esto puede generar inconsistencias en la proyección de producción mensual. Asimismo, aunque se menciona la participación de población carcelaria en la maquila, el plan no detalla el nivel de control, supervisión o articulación operativa dentro del proceso, lo cual podría afectar las condiciones de calidad esperadas por los compradores.
En cuanto al componente legal, se relacionan trámites como la obtención del Sello Ambiental Colombiano (SAC), el registro oficial de marca ante la SIC y los gastos notariales requeridos para la formalización de la asociación de siete integrantes. Sin embargo, no se detallan los costos, tiempos ni descripción precisa de cada trámite. Esta variable exige una descripción exhaustiva de los permisos y licencias necesarios para operar el negocio, incluyendo costos asociados y tiempos de obtención. En tal sentido, se recomienda detallar cada uno de ellos para garantizar claridad y cumplimiento normativo.
Respecto al componente financiero, se observa que la distribución mensual de unidades e ingresos presenta variaciones abruptas sin una explicación clara de estacionalidad o capacidad operativa que las sustente. También se identifican diferencias en la lógica de crecimiento entre productos, sin una justificación uniforme del comportamiento del mercado o de la capacidad de producción. Estas falencias, sumadas a la ausencia de una cuantificación precisa del mercado objetivo, impiden determinar la sostenibilidad del negocio y el cumplimiento de las metas propuestas.
Es importante señalar que las recomendaciones emitidas en el proceso de evaluación tienen como propósito fortalecer el proyecto presentado y no necesariamente afectan de manera negativa la calificación otorgada a cada una de las variables evaluadas.
Conclusión: 
Se ratifica que el concepto de evaluación se mantiene vigente y no requiere modificación, dado que la valoración se fundamentó en la información presentada en el plan de negocio o plan de inversión. No obstante, se reconoce la disposición hacia la mejora continua, lo cual refleja el compromiso con el desarrollo y consolidación de la empresa.</t>
  </si>
  <si>
    <t xml:space="preserve">Solicitud de Revisión del Informe de Evaluación Proyecto: Tienda Agropecuaria Orense  Convocatoria: 154 – Emprendimiento Femenino  Emprendedora: TANIA CRISTINA FLÓREZ PRETEELT  ID del Proyecto: 118426  Asunto: Solicitud de revisión del Informe de Evaluación – Proyecto Tienda Agropecuaria Orense  Respetados evaluadores del Fondo Emprender, Yo, Tania Cristina Flórez Preteelt, emprendedora del proyecto Tienda Agropecuaria Orense, me permito solicitar de manera respetuosa la revisión del Informe Final de Evaluación en el cual se otorgó una calificación de 52,01 puntos y se concluyó que el proyecto es No Viable. Tras analizar el informe y contrastarlo con el plan de negocio presentado, identifico que varios aspectos señalados como insuficientes o poco claros sí se encuentran debidamente desarrollados en el documento del proyecto, lo cual considero pudo afectar la valoración final: Aspectos relevantes a revisar 1.Componente Comercial oEl informe señala falta de validación cuantitativa del mercado. oSin embargo, el plan de negocio incluye un análisis detallado del cliente objetivo (pequeños y medianos productores rurales de Ciénaga de Oro y veredas cercanas), con datos demográficos, socioeconómicos y hábitos de consumo. oAdemás, se presentan proyecciones de ventas con incrementos anuales basados en indicadores macroeconómicos (IPC e IPP). 2.Componente Técnico oEl informe indica ausencia de descripción del local y protocolos de seguridad. oEl proyecto describe procesos de recepción, almacenamiento técnico, segregación de insumos químicos y alimentos en estibas, así como asesoría técnica al cliente y manejo de residuos con prácticas ambientales (triple lavado de envases). oEstos elementos muestran que sí existe una estructuración técnica coherente. 3.Componente Legal oSe señala la falta de soporte documental con proveedores. oEl plan de negocio contempla trámites ante Cámara de Comercio, ICA (Resolución 1167 de 2010), permisos sanitarios, uso de suelo, certificado de Bomberos y comunicación de apertura a la Policía Nacional. oEsto evidencia que la ruta legal está prevista y alineada con la normatividad vigente. 4.Componente Financiero oEl informe cuestiona la subvaloración de costos y márgenes estrechos. oEl proyecto incluye costos fijos y variables, cálculo de punto de equilibrio, márgenes de contribución y proyecciones de ingresos por líneas de producto (nutrición animal e insumos agrícolas). oAunque los márgenes son ajustados, la estructura financiera está definida y soportada en volúmenes de venta significativos. 5.Componente Impacto oEl informe indica que el impacto es cualitativo. oEl proyecto plantea indicadores como generación de empleo directo (administrador, auxiliar operativo, asesora técnica, contador), reducción de sobrecostos logísticos y prácticas ambientales de manejo de residuos. oEstos aspectos constituyen indicadores medibles que fortalecen el impacto social y ambiental. Solicitud En virtud de estas diferencias, solicito respetuosamente que se realice una revisión integral del informe de evaluación, considerando los elementos completos del plan de negocio presentado. El proyecto Tienda Agropecuaria Orense sí contempla los aspectos técnicos, comerciales, financieros, legales y de impacto que fueron señalados como insuficientes, y por tanto merece una valoración más ajustada a la realidad de la propuesta. Atentamente, Tania Cristina Flórez Preteelt Emprendedora – Proyecto Tienda Agropecuaria Orense  </t>
  </si>
  <si>
    <t xml:space="preserve">Respuesta del evaluador:
Señor(es) postulante(s):
Cordial saludo.
Una vez revisada la observación presentada y analizado nuevamente el plan de negocios, se ratifica el concepto emitido, dado que persisten debilidades estructurales que afectan la validación integral de la iniciativa. 
En el componente comercial, si bien se identifica una problemática pertinente asociada a sobrecostos logísticos y falta de disponibilidad inmediata de insumos agropecuarios, el plan carece de un sustento cuantitativo suficiente que permita validar la demanda real esperada, especialmente en relación con el tamaño del mercado y el SOM. El informe señala que la propuesta comercial no logra soportar de manera sólida la demanda proyectada ni la alineación de precios con los promedios reales del mercado en Córdoba, situación que debilita la sostenibilidad comercial del modelo.
Adicionalmente, aunque la propuesta de valor se fundamenta en asistencia técnica y abastecimiento oportuno, esta no se materializa de forma coherente en la descripción operativa ni en acuerdos con proveedores, marcas reconocidas o casas comerciales. La ausencia de estos soportes limita la verificación de las calidades, líneas, marcas registradas o vigiladas que se utilizarían para atender las necesidades identificadas por los productores rurales.
En el componente técnico, se mantiene la observación relacionada con la insuficiente descripción de las dimensiones, condiciones y distribución del local o bodega, aspecto crítico para una operación que maneja alimentos concentrados y productos químicos. La falta de información sobre áreas, segregación, almacenamiento y control de riesgos genera exposición a riesgos sanitarios y de contaminación cruzada, lo cual afecta la solidez operativa del proyecto. 
Así mismo, la estrategia “Just in time”, presentada como eje diferenciador, no se encuentra respaldada con una programación logística clara ni con herramientas de información que permitan gestionar pedidos, inventarios, preventa, entregas o atención oportuna al productor. Esta situación impide validar la capacidad real del proyecto para cumplir la promesa de abastecimiento de acuerdo con la necesidad del cliente. 
En el componente legal, aunque se reconoce una ruta de formalización general, el informe identifica como aspecto crítico la no presentación de códigos de expendedor, cartas de intención o preacuerdos con casas comerciales o proveedores avalados, lo cual impide validar la legalidad y calidad de la proveeduría en un negocio de intermediación de insumos agropecuarios. 
En el componente financiero, se evidencia fragilidad en la estructura de costos y en la sostenibilidad operativa. El informe señala subvaloración de costos clave, especialmente en la asesoría técnica, márgenes estrechos para un negocio de comercio minorista y ausencia de costos relevantes como fletes, logística de entrega y herramientas tecnológicas necesarias para el modelo “Just in time”. También se identifica riesgo de liquidez al no garantizarse la cobertura salarial del equipo durante todo el año, pese a proyectar ventas constantes. 
En materia de impacto, aunque el proyecto incorpora elementos sociales, ambientales y territoriales relevantes, el análisis se presenta principalmente de forma cualitativa, sin metas cuantificables ni compromisos claros que permitan medir resultados en generación de empleo, sostenibilidad y permanencia de la estrategia. Esta limitación reduce la capacidad de verificar el aporte real del proyecto frente a los objetivos de la convocatoria.
Conforme a los criterios de evaluación aplicables al Fondo Emprender y a la necesidad de que los planes de negocio presenten coherencia técnica, comercial, legal, financiera y de impacto, los argumentos de la observación no desvirtúan las debilidades identificadas en la evaluación inicial. En consecuencia, revisado el plan de negocios, se encuentra que el concepto emitido es acorde con lo evidenciado en la formulación presentada. 
Concepto: Se ratifica el concepto de evaluación del proyecto TIENDA AGROPECUARIA ORENSE como NO VIABLE, con puntaje final de 52,01, dado que las debilidades comerciales, técnicas, legales y financieras identificadas comprometen la sostenibilidad operativa del modelo de negocio.
</t>
  </si>
  <si>
    <t>Respetados evaluadores de Fondo Emprender: agradecemos la evaluación del proyecto “Asociación Agropecuaria ASOMESA de Nátaga” (ID 118430), así como el reconocimiento explícito de fortalezas sustanciales en los componentes comercial (estructura clara y coherente con el territorio, clientes bien identificados, competencia pertinente y estrategia basada en relaciones directas, confianza y pagos justos), técnico (proceso productivo ordenado y propuesta pertinente de laboratorio para agregar valor) y legal (base sólida: Cámara de Comercio, RUT, SICA y permisos para la actividad cafetera).  En virtud de lo anterior, solicitamos respetuosamente la reconsideración del concepto “NO VIABLE”, precisando los puntos que originaron la calificación y que, a nuestro juicio, ameritan una revaloración. En primer lugar, sobre el señalamiento de que los canales podrían requerir mayor sustento para absorber el crecimiento proyectado, aclaramos que el proyecto se formuló deliberadamente sobre una comercialización amplia y estable en el corredor Nátaga–La Plata–Paicol, tal como se describe en el componente comercial ya valorado positivamente; y aunque no es posible adjuntar cartas de intención de compra por restricciones externas, el modelo comercial se basa en relaciones vigentes del territorio y en criterios de compra ya definidos (calidad, cumplimiento y trazabilidad), lo cual reduce el riesgo de colocación del producto.  En segundo lugar, frente al comentario sobre “dimensionamiento elevado” del equipo de trabajo y la presión de nómina, es importante precisar que el número de empleos no es discrecional: corresponde a los requisitos obligatorios de la convocatoria, razón por la cual no se incorporaron ni más ni menos cargos que los exigidos; adicionalmente, el funcionamiento real del café es estacional y por ello la ejecución operativa se soporta en una planeación por ciclos (cosecha/poscosecha/operación del laboratorio) que optimiza la asignación de jornadas y reduce la carga sobre la liquidez, manteniendo el cumplimiento del indicador de empleo.  En tercer lugar, reconocemos como central la observación financiera sobre posibles sobreestimaciones de precio y subestimaciones de costos; no obstante, solicitamos que la reevaluación considere que el proyecto parte de información real de producción y ventas históricas (fortaleza reconocida) y que el laboratorio no se plantea como un “gasto”, sino como un mecanismo de valor agregado que mejora la negociación del café y permite ingresos complementarios por servicios, aspecto que el informe recomienda precisar y que está directamente alineado con la modernización del proceso.  En esa misma línea, la sostenibilidad del impacto social (27 socias y más de 350 familias cafeteras) ya fue identificada como alta por el informe, pero se vio condicionada por los supuestos financieros; por ello, solicitamos la reconsideración teniendo en cuenta que el ajuste de supuestos (precio/costos) no cambia la esencia del proyecto, sino que fortalece su coherencia y estabilidad, manteniendo intactos los impactos comunitarios, ambientales y tecnológicos que el informe reconoce como positivos.  Finalmente, acogemos la recomendación de incorporar de manera más explícita los componentes ambiental y de seguridad y salud en el trabajo (SST) dentro del plan de fortalecimiento, para acompañar el crecimiento propuesto y robustecer la integralidad del modelo.  En consecuencia, y dado que el propio informe reconoce una base comercial, técnica, legal e impactante sólida, solicitamos respetuosamente que el proyecto sea reevaluado, considerando estas precisiones (empleo obligatorio por convocatoria; comercialización territorial estable sin posibilidad de cartas; y enfoque de valor agregado del laboratorio), con el fin de que se refleje de manera más justa su viabilidad real y su merecimiento de una mayor calificación</t>
  </si>
  <si>
    <t xml:space="preserve">ID Proyecto: 118430
Nombre del proyecto: Asociacion Agropecuaria ASOMESA de Nataga
Convocatoria: 154 - 1C / Emprendimiento Femenino
Criterio observado: Solicitud de reconsideración del concepto de no viabilidad y del puntaje asignado.
Observación del postulante: El postulante solicita reconsiderar el concepto “NO VIABLE”, argumentando que el informe reconoce fortalezas comerciales, técnicas, legales y de impacto; que el empleo proyectado obedece a requisitos de la convocatoria; que el laboratorio genera valor agregado; y que se acogen recomendaciones para fortalecer los componentes ambiental y de seguridad y salud en el trabajo.
Resumen de la observación del postulante: El proyecto corresponde a la línea Fortalecer, ID 118430, ubicado en Huila, Nátaga, sector agropecuario, actividad económica 0123 Cultivo de café, tipo asociativo, con 26 asociados y 10 empleos a crear. La herramienta de evaluación registra puntaje final de 60,375455975548149 y puntaje redondeado de 60,38. 
Respuesta del evaluador:
Frente a la observación: “Respetados evaluadores de Fondo Emprender: agradecemos la evaluación del proyecto “Asociación Agropecuaria ASOMESA de Nátaga” (ID 118430), así como el reconocimiento explícito de fortalezas sustanciales en los componentes comercial (estructura clara y coherente con el territorio, clientes bien identificados, competencia pertinente y estrategia basada en relaciones directas, confianza y pagos justos), técnico (proceso productivo ordenado y propuesta pertinente de laboratorio para agregar valor) y legal (base sólida: Cámara de Comercio, RUT, SICA y permisos para la actividad cafetera). En virtud de lo anterior, solicitamos respetuosamente la reconsideración del concepto “NO VIABLE”, precisando los puntos que originaron la calificación y que, a nuestro juicio, ameritan una revaloración. En primer lugar, sobre el señalamiento de que los canales podrían requerir mayor sustento para absorber el crecimiento proyectado, aclaramos que el proyecto se formuló deliberadamente sobre una comercialización amplia y estable en el corredor Nátaga–La Plata–Paicol, tal como se describe en el componente comercial ya valorado positivamente; y aunque no es posible adjuntar cartas de intención de compra por restricciones externas, el modelo comercial se basa en relaciones vigentes del territorio y en criterios de compra ya definidos (calidad, cumplimiento y trazabilidad), lo cual reduce el riesgo de colocación del producto.”
Revisada la observación, se precisa que las fortalezas identificadas en el proyecto fueron tenidas en cuenta dentro de la calificación final; sin embargo, la evaluación integral no se limita a la existencia de una estructura comercial o técnica favorable, sino que verifica la coherencia entre los ingresos proyectados, los costes, la inversión solicitada, la capacidad operativa y la sostenibilidad financiera.
Aunque el postulante señala que la comercialización se basa en relaciones territoriales vigentes y criterios de calidad, cumplimiento y trazabilidad, persiste la necesidad de justificar con mayor claridad la mejora de precios que recibirían las integrantes de la asociación por la comercialización de café pergamino seco, especialmente considerando los altos montos de inversión en adecuaciones y equipos especializados. La adquisición de dichos bienes debe estar sustentada en beneficios económicos verificables para la asociación, de forma que se evidencie la relación entre inversión, valor agregado, precio percibido y sostenibilidad.
Adicionalmente, se evidenció una sobreestimación del precio de venta en un 20 %, lo cual puede afectar las proyecciones de ingresos, utilidad y capacidad financiera del proyecto. Por tanto, aun reconociendo la pertinencia territorial de la estrategia comercial, la información presentada no desvirtúa las observaciones que inciden en el concepto de no viabilidad.
Con relación a la observación: “En segundo lugar, frente al comentario sobre “dimensionamiento elevado” del equipo de trabajo y la presión de nómina, es importante precisar que el número de empleos no es discrecional: corresponde a los requisitos obligatorios de la convocatoria, razón por la cual no se incorporaron ni más ni menos cargos que los exigidos; adicionalmente, el funcionamiento real del café es estacional y por ello la ejecución operativa se soporta en una planeación por ciclos (cosecha/poscosecha/operación del laboratorio) que optimiza la asignación de jornadas y reduce la carga sobre la liquidez, manteniendo el cumplimiento del indicador de empleo.”
Revisada la observación, se aclara que el cumplimiento de empleos mínimos exigidos por la convocatoria no excluye la obligación de demostrar que dichos empleos son sostenibles en relación con la capacidad financiera y operativa del proyecto. La herramienta de evaluación registra que la iniciativa plantea 10 empleos a crear, lo cual fue considerado dentro del análisis; sin embargo, la sostenibilidad de estos empleos depende de que los ingresos, costes y flujo operativo permitan cubrir la carga laboral proyectada. 
En este caso, el valor global mensual de la nómina asciende a $17.299.432, lo cual refleja una alta inversión en talento humano y genera una carga económica significativa para la operación. Bajo las condiciones descritas, las metas de generación de empleo sostenible serían difíciles de alcanzar, debido a la combinación de subestimación de costes de producción, sobreestimación del precio de venta del café y sobredimensionamiento del tamaño del equipo de trabajo.
Por tanto, no se desconoce la importancia de la generación de empleo ni el enfoque asociativo de la convocatoria; sin embargo, la evaluación debe verificar que los puestos proyectados puedan mantenerse durante la ejecución del plan. En este caso, la relación entre nómina, ingresos esperados y supuestos financieros evidencia riesgos que limitan la sostenibilidad del empleo y sustentan la ratificación del concepto.
Con respecto a la observación: “En tercer lugar, reconocemos como central la observación financiera sobre posibles sobreestimaciones de precio y subestimaciones de costos; no obstante, solicitamos que la reevaluación considere que el proyecto parte de información real de producción y ventas históricas (fortaleza reconocida) y que el laboratorio no se plantea como un “gasto”, sino como un mecanismo de valor agregado que mejora la negociación del café y permite ingresos complementarios por servicios, aspecto que el informe recomienda precisar y que está directamente alineado con la modernización del proceso. En esa misma línea, la sostenibilidad del impacto social (27 socias y más de 350 familias cafeteras) ya fue identificada como alta por el informe, pero se vio condicionada por los supuestos financieros; por ello, solicitamos la reconsideración teniendo en cuenta que el ajuste de supuestos (precio/costos) no cambia la esencia del proyecto, sino que fortalece su coherencia y estabilidad, manteniendo intactos los impactos comunitarios, ambientales y tecnológicos que el informe reconoce como positivos.”
Revisada la observación, se reconoce que el laboratorio puede constituir una herramienta para agregar valor y mejorar capacidades técnicas de la asociación. No obstante, para que esta inversión incida positivamente en la viabilidad del proyecto, debe estar acompañada de una estructura financiera consistente, costes completos y precios de venta razonablemente soportados.
Se mantiene la observación relacionada con la subestimación de costes de producción unitarios, costes fijos y administrativos necesarios para operar el proyecto. Esta situación puede generar cambios en el presupuesto y en el plan de gastos durante la ejecución. Igualmente, la sobreestimación del precio de venta en un 20 % afecta la razonabilidad de las proyecciones de ingresos y utilidad.
En consecuencia, los impactos previstos en el proyecto se consideran de bajo nivel, no porque se desconozca su potencial social o comunitario, sino porque la subestimación de costes productivos y la sobreestimación de precios reducen la confiabilidad de los resultados financieros esperados. Bajo las condiciones comerciales, organizacionales, financieras y técnicas descritas, gran parte de los indicadores de desempeño serían difíciles de alcanzar.
Así mismo, aunque el proyecto presenta alta proyección social y comunitaria, se evidencia baja sostenibilidad financiera, derivada precisamente de la subestimación de costes de producción y de la sobreestimación del precio de venta. Por tanto, el ajuste de supuestos mencionado por el postulante no constituye un elemento menor, sino un factor central para determinar la viabilidad integral de la iniciativa.
Con referencia a la observación: “Finalmente, acogemos la recomendación de incorporar de manera más explícita los componentes ambiental y de seguridad y salud en el trabajo (SST) dentro del plan de fortalecimiento, para acompañar el crecimiento propuesto y robustecer la integralidad del modelo. En consecuencia, y dado que el propio informe reconoce una base comercial, técnica, legal e impactante sólida, solicitamos respetuosamente que el proyecto sea reevaluado, considerando estas precisiones (empleo obligatorio por convocatoria; comercialización territorial estable sin posibilidad de cartas; y enfoque de valor agregado del laboratorio), con el fin de que se refleje de manera más justa su viabilidad real y su merecimiento de una mayor calificación.”
Revisada la solicitud final, se valora que el postulante acoja la recomendación de fortalecer los componentes ambiental y de seguridad y salud en el trabajo. No obstante, la evaluación se realiza sobre la información registrada y soportada en el plan presentado, no sobre ajustes o compromisos posteriores. En el mapa de actores no se contemplan actores clave como la autoridad ambiental regional ni entidades de apoyo para la implementación del SG-SST, lo cual resulta necesario para fortalecer la gestión ambiental, el cumplimiento normativo y la seguridad en la ejecución del proyecto.
Adicionalmente, se considera que la asociación posee 4 años de antigüedad, por lo que se encuentra en una etapa de consolidación inicial. Esta condición no invalida la propuesta, pero sí exige mayor rigor en la formulación financiera, la justificación de inversiones, la estimación de costes, la sustentación de precios y la articulación institucional para garantizar una operación sostenible.
En consecuencia, las precisiones presentadas no desvirtúan los hallazgos que sustentan el concepto de no viabilidad. Aunque se reconocen fortalezas en la intención de fortalecimiento asociativo, en la proyección social y en el potencial de agregación de valor, persisten riesgos relevantes en costes, precios, nómina, inversión, indicadores, empleo sostenible y articulación institucional.
Concepto: Revisado el plan de negocios, la observación presentada y la evaluación registrada, se encuentra que el concepto emitido es acorde con los hallazgos identificados. La iniciativa presenta elementos favorables en su enfoque asociativo y comunitario; sin embargo, persisten debilidades sustanciales en sostenibilidad financiera, estructura de costes, precio de venta, carga de nómina, justificación de inversiones, cumplimiento de indicadores, sostenibilidad del empleo y articulación con actores ambientales y de SG-SST.
Efecto: Se ratifica el concepto de no viabilidad y el puntaje asignado de 60,38.
</t>
  </si>
  <si>
    <t xml:space="preserve">Señores Evaluación Fondo Emprender Observaciones a la Evaluación Se evidencia una inconsistencia en los resultados presentados, ya que en el membrete se registra un puntaje de 67.13 con concepto de Viabilidad, mientras que en las conclusiones aparece 58.50 con concepto de No Viable. Solicito respetuosamente aclarar esta diferencia. Respecto al componente comercial y la recomendación de generar alianzas con EPS, cajas de compensación y empresas, informamos que en el numeral 18. Mapa de Actores ya se contempla la gestión de alianzas con áreas de Recursos Humanos, programas SST, empresas con enfoque en salud mental corporativa, cooperativas y cajas de compensación, como estrategia de fortalecimiento comercial y captación de usuarios. En relación con la solicitud de profundizar el análisis comparativo de precios de las membresías Esencial, Plus y Pro frente a servicios sustitutos, en el numeral 3. La Competencia se evidencia que una terapia psicológica oscila entre $90.000 y $150.000, clases grupales entre $20.000 y $50.000 y terapias relajantes entre $80.000 y $120.000. Con base en estos valores, las membresías ofrecen un ahorro estimado entre el 20 % y el 40 % frente a la compra individual de servicios, fortaleciendo la competitividad y permanencia de los usuarios. Adicionalmente, no existe en el sector un centro que integre todos los componentes de nuestra propuesta, razón por la cual no es posible realizar comparaciones directas con servicios equivalentes. Sobre la validación de disposición de pago, el proyecto ya cuenta con experiencia previa y un lugar en funcionamiento donde se han realizado validaciones reales del mercado, permitiendo conocer el comportamiento de los usuarios, validar precios y proyectar la viabilidad comercial del modelo. En el componente técnico se solicita validar la capacidad instalada frente a las 2.270 membresías mensuales proyectadas y tiempos de atención entre 1.3 y 1.85 horas por servicio. Sin embargo, dichas cifras no corresponden a información presentada por la asociación. En los numerales 6. Proceso Técnico y 9. Proyección de Ventas se encuentra sustentada detalladamente la capacidad instalada para los cinco años proyectados, por lo que solicitamos revisar nuevamente dicha información. En el componente legal, frente a la recomendación de verificar vigencias y cronograma de trámites, indicamos que en el numeral 7. Trámites Legales se establecen tiempos suficientes para su cumplimiento. Además, se contemplaron dos meses preoperativos precisamente para cubrir trámites, adecuaciones, compras y demás requerimientos antes del inicio de operaciones. Durante este periodo no se proyectan ingresos, situación ya considerada en el modelo financiero y respaldada con capital de trabajo suficiente. La evaluación también indica que las ventas proyectadas del primer año, estimadas en $50 millones mensuales, superan el promedio actual de $20 millones mensuales. Frente a esto, aclaramos que actualmente ya existe una operación activa donde se han validado los servicios mediante experiencia directa, registros de ventas y retroalimentación de clientes. Considerando que hoy no se cuenta con la infraestructura, adecuaciones, equipos audiovisuales ni estrategias publicitarias proyectadas, alcanzar ventas de $20 millones mensuales demuestra el potencial de crecimiento del modelo. Con la inversión solicitada en adecuaciones, capital operativo, talento humano y posicionamiento comercial, se proyecta razonablemente duplicar las ventas. Estas proyecciones están sustentadas en el numeral 1. Clientes, en el estudio de mercado realizado, así como en 134 encuestas aplicadas que sustentan las ventas proyectadas en cuanto a cantidad, frecuencia y valor promedio a pagar por cada cliente. Así mismo, contamos con la experiencia y posicionamiento actual que sustenta la validación de los servicios ofertados y con más de 100 clientes fidelizados. Respecto al componente de satisfacción de usuarios, el proyecto contempla un sistema permanente de seguimiento, evaluación y mejora continua para medir la percepción y experiencia de los usuarios, implementar acciones correctivas y fortalecer la fidelización. Asimismo, las estrategias de mercadeo y posicionamiento digital contemplan indicadores KPI para medir alcance, interacción, conversión y permanencia de clientes. En el numeral 6. Proceso Técnico se establece que cada usuario contará con seguimiento, retroalimentación, encuestas de satisfacción y oferta de renovación de membresías o nuevos servicios. Igualmente, en el numeral 19. Asociatividad se incluyen indicadores relacionados con dirección estratégica, prestación del servicio, seguimiento terapéutico, gestión administrativa y financiera, fidelización de clientes, talento humano, alianzas estratégicas, marketing, innovación y mejora continua. Finalmente, solicitamos respetuosamente la discriminación o detalle de la ponderación asignada a cada indicador evaluado, conforme a la normatividad aplicable, ya que actualmente no es posible identificar con claridad la valoración otorgada a cada criterio de evaluación. </t>
  </si>
  <si>
    <t>Proyecto: 118431 
Nombre del proyecto: ASOCIACIÓN DE TERAPEUTAS HOLÍSTICOS ZHIWA 
Convocatoria: 154 - 1C / Emprendimiento Femenino 
Criterio observado: Puntaje y concepto final; componente comercial; componente técnico; componente legal. 
Observación del postulante:
El postulante solicita aclaración sobre una presunta inconsistencia entre puntaje y concepto; manifiesta que el plan sí contempla alianzas comerciales, análisis de competencia y precios, experiencia previa para validación de mercado, capacidad instalada suficiente, y cronograma de trámites legales con periodo preoperativo.  Se pide: i) aclarar la diferencia entre puntaje y concepto; ii) reconocer que el plan ya incluye alianzas con cajas de compensación, áreas de RRHH y otros actores; iii) tener en cuenta que en la competencia se reportan rangos de precios de servicios sustitutos; iv) precisar que la proyección corresponde a 2.270 membresías anuales y no mensuales, con soporte de capacidad instalada; y v) considerar que los trámites legales y los dos meses preoperativos sí fueron previstos en el plan
Respuesta del evaluador:
Una vez analizados los aspectos observados por el emprendedor se verifica en el plan de negocios indica el establecimiento de alianzas con entidades tales como cajas de compensación, áreas de RRHH corporativas, alcaldías locales y universidades. 
No obstante, se mantiene la observación técnica sobre la necesidad de profundizar la diferenciación de precios frente a sustitutos y de fortalecer la validación formal de la disposición a pagar, por cuanto expresamente señala que esta se soporta en experiencia previa, pero sin estudio formal para alcanzar el volumen proyectado, de igual manera, es necesario que valide la disposición a pagar por los clientes por cada tipo de producto ofreció, así como las proyecciones de ventas por cada servicio, dado que el nivel de ventas que actualmente se indica que se tiene es $10.000.000/mes y en el plan se propone alcanzar ventas de $55.000.000/mes, por lo que es necesario la validación de disposición a pagar y tamaño de mercado para el escalamiento de servicios ofertados y la estratégica comercial a aplicar para la obtención de meta de ventas propuesta.
De igual manera fue posible verificar las proyecciones de ventas a 2.270 membresías anuales equivalente a 227/mes para los 10 meses operativos en el primer año, utilizando el 56% de la capacidad instalada de 338/mes.
En consecuencia, revisado el plan de negocios contenido en 118431 ASOCIACIÓN DE TERAPEUTAS HOLÍSTICOS ZHIWA se encuentra soporte para la revisión del concepto de evalución sobre los aspectos antes mencionados 
Concepto:
Se aclara la observación relacionada con la lectura del informe y de las cifras del plan de negocios; revisados los documentos, el puntaje de 61,47 mantiene correspondencia con el concepto NO VIABLE, y los demás aspectos observados se entienden como precisiones al alcance de las recomendaciones formuladas en la evaluación. 
Efecto:
Se ratifica el concepto de no Viable con un puntaje de 61.47. </t>
  </si>
  <si>
    <t xml:space="preserve">Buenas tardes señores Fondo Emprender El presente es para manifestar mi desacuerdo con el concepto de no viabilidad de mi proyecto café de Uira por las siguientes razones: En primer lugar, requiero se me explique porque en la plataforma hay dos informes de evaluación uno con una calificación de 71.64 el cual es VIABLE y otro con calificación de 63.95 el cual es No Viable y porque dentro del informe preliminar de evaluación aparece el puntaje NO VIABLE. En segundo lugar, manifiestan que se requieren datos verificables para el comportamiento del mercado, en este sentido dentro del proyecto se realiza un análisis del crecimiento exponencial que a tenido el municipio de utica en cuanto a turistas nacionales e internacionales gracias en gran medida a la variada oferta de servicios de deportes extremos y de aventura, logrando recibir en temporadas altas más de 4000 personas, con respecto a la competencia se realizó un análisis detallado de los competidores a nivel local el cual arrojo que no existe un sitio que no solo vende muchos de los productos ofrecidos por el Café de Uira si no que tampoco brindan una experiencia a sus clientes mediante un establecimiento con un diseño e infraestructura hermosa que invita al descanso, la tranquilidad y el contacto con la naturaleza, esto sin mencionar que la calidad de nuestros productos esta muy por encima de lo ofrecido por los competidores directos siendo estas nuestras principales propuestas de valor. En tercer lugar y de acuerdo con el informe una de las principales causas para la no viabilidad es que se menciona debilidad en los aspectos legales, pero acá es importante tener en cuenta que dentro del proyecto se establece que la emprendedora cuenta con el curso de manipulación de alimentos realizado con el Sena, impuesto de industria y comercio de la alcaldía, la cámara de comercio como persona natural y que a la fecha se encuentra en tramite el registro sanitario por parte de la secretaria de salud de la alcaldía Municipal de Utica. Con respecto a la estructura financiera ciertamente hay que mencionar que esta esta diseñada por ustedes y cuenta con indicadores financieros como la TIR, el VAN, flujos de caja e ingresos, como es bien sabido  el Indicé de precios al consumidor o al productor tienden a variar tanto por situaciones macroeconómicas como microeconómicas, en este sentido el municipio de Utica es reconocido por basar su economía principalmente en el agro y el turismo, por esta razón muchos de los insumos utilizados se adquieren directamente en la plaza principal. No entiendo como se menciona que en la estructura de costos no se reconoce el rubro ESENCIAL de Servicios Públicos, si efectivamente este se encuentra dentro del proyecto en los gastos de Administración y Ventas por 250000 mil pesos mensuales por 12 meses, en este sentido mi pregunta es si realmente se tomaron el tiempo requerido para evaluar mi proyecto, con respecto al grupo de trabajo actualmente trabajamos tres personas en el Café de Uira pero en efecto no se colocan dentro del proyecto porque el mismo manifestaba que con los 73 millones solo se debía generar el autoempleo, en este sentido nada cambiaria continuaríamos las tres personas que estamos actualmente y como hoy se les paga con todo lo de ley. Por estas razones solicito amablemente una segunda opinión con respecto al resultado de la evaluación ya que mi proyecto ya se encuentra en el mercado y los resultados a la fecha han sido muy satisfactorios, que mejor indicador que el mismo es completamente VIABLE, agradezco su atención y colaboración. </t>
  </si>
  <si>
    <t xml:space="preserve">ID Proyecto: 118144 
Nombre del proyecto: ORATORIA Y COMUNICACIÓN PARA LA GENTE 
Convocatoria: 154 - 1C / Emprendimiento Femenino 
Criterio observado: Puntaje final, concepto de evaluación, componente comercial, componente financiero, plan operativo, requerimientos, indicadores e impacto.
Observación del postulante:
El postulante solicita reconsiderar el resultado de evaluación, argumentando que el proyecto cuenta con experiencia técnica, conocimiento del mercado, validación preliminar del servicio, propuesta metodológica propia, orientación a clientes individuales y empresariales, y una TIR positiva que demostraría rentabilidad del modelo. 
Resumen de la observación del postulante:
La observación pretende controvertir el concepto NO VIABLE, señalando que las fortalezas comerciales y técnicas del proyecto deberían permitir una valoración favorable. El postulante considera que las debilidades identificadas son ajustables y que el plan cuenta con potencial dentro del sector educación. 
Respuesta del evaluador:
Revisado el informe de evaluación y el plan de negocios, se ratifica el concepto emitido inicialmente. El proyecto ORATORIA Y COMUNICACIÓN PARA LA GENTE obtuvo una calificación final de 63,14 puntos y concepto NO VIABLE, debido a que, aunque presenta fortalezas en conocimiento de mercado, experiencia técnica de la emprendedora y validación preliminar del servicio, mantiene debilidades estructurales relevantes en la coherencia entre canales, proyecciones de ventas, costes, requerimientos, indicadores y planificación operativa del uso de los recursos solicitados. 
Frente al componente comercial, se reconoce que el proyecto identifica adecuadamente el cliente objetivo en los segmentos B2C y B2B, comprende sus necesidades y plantea un problema coherente con el mercado de servicios de oratoria y comunicación. Sin embargo, se ratifica la debilidad relacionada con los canales comerciales, dado que las estrategias planteadas son genéricas y no presentan metas claras, responsables, frecuencias, segmentación ni indicadores de seguimiento. Esta situación afecta directamente la posibilidad de verificar cómo se convertirán las acciones comerciales en ventas reales. 
En particular, se mantiene la observación sobre la inversión en pauta digital por $18.000.000, ya que no se encuentra suficientemente sustentada en objetivos medibles, público segmentado, tasas de conversión esperadas, alcance, frecuencia ni resultados proyectados. En consecuencia, el rubro no demuestra trazabilidad suficiente entre inversión, ejecución y retorno comercial esperado, lo cual debilita la sostenibilidad de la estrategia de crecimiento. 
Respecto al componente técnico, se reconoce que el proyecto evidencia dominio metodológico, experiencia de la emprendedora y claridad en la prestación de servicios como mentorías personalizadas, programas grupales y capacitaciones empresariales. No obstante, se ratifica que la propuesta de valor es demasiado amplia y no prioriza con claridad las líneas de negocio en la etapa inicial, lo que puede dispersar esfuerzos operativos y afectar la ejecución del proyecto. 
Asimismo, el plan operativo presenta una debilidad importante, pues se limita principalmente a distribuir recursos financieros, sin detallar hitos técnicos, secuencia de ejecución, cronograma operativo, entregables ni relación directa entre gasto ejecutado y resultados esperados. Esta falta de precisión impide verificar con claridad cómo los recursos solicitados se transformarán en capacidad operativa, prestación efectiva del servicio y cumplimiento de metas. 
Frente al componente legal, se reconoce que el proyecto identifica la figura de persona natural con establecimiento de comercio y los principales trámites requeridos. Sin embargo, se ratifica la inconsistencia relacionada con la inclusión del permiso de Bomberos como coste del proyecto, pese a que el propio análisis indica que se trata de un gasto asumible por el coworking. Esta situación genera falta de coherencia entre responsables, costes y ejecución financiera, y afecta la precisión del uso de recursos. 
El componente financiero es el aspecto que justifica con mayor fuerza el puntaje asignado. Aunque el valor solicitado al Fondo Emprender, por $73.247.560, se encuentra dentro de los topes normativos, las proyecciones de ventas son ambiciosas y no se encuentran suficientemente sustentadas frente a la capacidad operativa real ni frente a la estrategia comercial definida. No se evidencia una relación clara entre unidades vendidas, canales utilizados, tiempos de ejecución del servicio y capacidad efectiva de atención. 
También se ratifican las inconsistencias en la clasificación de costes y requerimientos, así como la sobreestimación de rubros relevantes, especialmente publicidad, equipos e insumos. Estos rubros requieren una justificación técnica más precisa, alineada con la etapa de creación del proyecto y con la prestación real del servicio. En ausencia de dicha justificación, se afecta la lectura de pertinencia, proporcionalidad y eficiencia en el uso de los recursos solicitados. 
El equipo de trabajo tampoco se articula de manera suficiente con el proceso técnico. La formulación no demuestra con claridad cómo los perfiles, funciones, tiempos y costes del equipo soportan la prestación de las mentorías, programas grupales y capacitaciones empresariales proyectadas. Esta desconexión incrementa el riesgo de que las metas financieras no correspondan con la capacidad real de ejecución. [79603937_1...onv 154-1C | PDF]
Frente a los indicadores financieros, se aclara que la TIR de 50,52 % fue reconocida como atractiva; sin embargo, dicha rentabilidad no es suficiente para modificar el concepto, porque depende de supuestos que no se encuentran suficientemente soportados. En el sector educación, la rentabilidad solo resulta sostenible si existe coherencia entre capacidad operativa, canales comerciales, planificación financiera, estructura de costes y demanda real. En este caso, esa coherencia aún no está plenamente demostrada. 
En el componente de impacto, se reconoce que el proyecto identifica impactos económicos, sociales, ambientales y tecnológicos coherentes con el modelo de servicio, así como avances previos y validaciones comerciales iniciales. No obstante, los impactos se presentan principalmente de forma cualitativa, sin metas claras, indicadores medibles ni mecanismos de seguimiento, especialmente en generación de empleo, sostenibilidad futura e impacto social verificable. 
De conformidad con los lineamientos del Fondo Emprender, incluidos los criterios de coherencia, pertinencia, trazabilidad, suficiencia técnica, uso eficiente de recursos y sostenibilidad del plan de negocios, las observaciones del postulante no desvirtúan las debilidades estructurales identificadas. Las fortalezas comerciales y técnicas fueron reconocidas en la evaluación; sin embargo, no compensan las inconsistencias financieras, operativas y de medición que afectan la viabilidad integral del proyecto. 
Concepto:
Revisado el plan de negocios, el informe de evaluación y la observación presentada, se ratifica que el concepto emitido es acorde con lo identificado inicialmente. El proyecto ORATORIA Y COMUNICACIÓN PARA LA GENTE presenta fortalezas en conocimiento del mercado, experiencia técnica y validación preliminar del servicio; no obstante, mantiene debilidades relevantes en la estructuración de canales comerciales, justificación de la pauta digital, coherencia de ventas con capacidad operativa, clasificación y pertinencia de requerimientos, articulación del equipo de trabajo, metodología de indicadores financieros y medición del impacto. Por lo anterior, se ratifica el concepto NO VIABLE
Efecto:
Se ratifica el concepto de evaluación NO VIABLE y se mantiene el puntaje final de 63,14
</t>
  </si>
  <si>
    <t xml:space="preserve">Señores FONDO EMPRENDER – SENA Comité Evaluador Cordial saludo, Por medio de la presente solicitamos respetuosamente la revisión de la evaluación emitida al proyecto “DEPÓSITO Y COMIDAS RÁPIDAS KOMI RAP”, identificado con ID 118469, considerando que algunos elementos evidenciados en el plan de negocios no fueron valorados de manera proporcional dentro de la calificación final obtenida de 65.79 puntos. La presente reclamación se fundamenta exclusivamente en la información contenida en el proyecto y en el informe oficial de evaluación. 1. Componente Comercial La evaluación reconoce expresamente que el negocio ya tiene presencia en el mercado local de Maicao, cuenta con productos definidos, canales de atención, estrategias de promoción y operación activa. Asimismo, se reconoce el uso de WhatsApp, redes sociales, publicidad radial, degustaciones y servicio a domicilio como mecanismos de posicionamiento comercial. Sin embargo, aunque el evaluador señala debilidad en la cuantificación del mercado objetivo, el mismo informe admite que existe una estructura comercial coherente y una intención clara de ampliar cobertura. Consideramos que estos elementos constituyen evidencia de validación comercial previa y funcionamiento real del negocio, aspectos que representan un criterio relevante dentro de iniciativas de fortalecimiento empresarial. 2. Componente Técnico El informe indica que el componente técnico es “uno de los más sólidos del plan”, reconociendo claridad operativa, experiencia práctica y conocimiento del servicio.  Además, se evidencian flujos de producción definidos, identificación de roles operativos y descripción de equipos requeridos para la prestación del servicio. El mismo evaluador reconoce que la unidad productiva ya cuenta con estructura básica de funcionamiento y experiencia operativa real.  No obstante, pese a este reconocimiento técnico favorable, la valoración global no parece reflejar proporcionalmente dicha fortaleza, considerando que la iniciativa no corresponde a una idea incipiente sino a un negocio en marcha. 3. Componente Legal La evaluación reconoce que la iniciativa cuenta con: •Registro en Cámara de Comercio.  •NIT.  •RUT.  •Certificado de salubridad.  •Uso de suelo.  •SG-SST.  •Certificación bomberil.  •Lugar definido de operación.  Igualmente, se concluye que existe “una base formal ya construida” y que el negocio “no parte de cero”.  Consideramos que estos avances evidencian un importante nivel de formalización y cumplimiento normativo que debió tener mayor incidencia positiva dentro de la evaluación integral, especialmente tratándose de una unidad productiva ya operativa. 4. Componente Impacto El informe reconoce impactos económicos, sociales, ambientales y tecnológicos alineados con la naturaleza del negocio.  Asimismo, se destaca: •Generación y mantenimiento de empleo.  •Articulación con proveedores locales.  •Uso de empaques biodegradables.  •Incorporación tecnológica.  •Trayectoria y permanencia en el mercado local.  Incluso en las conclusiones finales se reconoce que el negocio tiene “posibilidad real de fortalecimiento”.  Por lo anterior, consideramos que el proyecto sí cumple elementos importantes relacionados con sostenibilidad, experiencia, formalización y generación de impacto territorial. Solicitud Con fundamento en los aspectos anteriormente expuestos, solicitamos respetuosamente: 1.La revisión integral de la evaluación emitida para el proyecto ID 118469.  2.La reconsideración de la ponderación otorgada a los componentes comercial, técnico, legal e impacto.  3.La valoración proporcional de los elementos positivos reconocidos expresamente dentro del mismo informe evaluativo.  4.La revisión de coherencia entre las fortalezas identificadas por el evaluador y la calificación finalmente asignada.  La presente solicitud se realiza de manera respetuosa, objetiva y técnica, con el propósito de garantizar una evaluación justa e integral frente a los elementos efectivamente evidenciados dentro del plan de negocios presentado. Cordialmente,  Romelia Beatriz Torrenegra Ramírez Proyecto: DEPÓSITO Y COMIDAS RÁPIDAS KOMI RAP ID 118469 – Convocatoria 154-1C </t>
  </si>
  <si>
    <t xml:space="preserve">Proyecto: 118469
Nombre del proyecto: DEPOSITO Y COMIDAS RAPIDAS KOMI RAP
Convocatoria: 154 - 1C
Criterio observado: Componentes comercial, técnico, legal, financiero e impacto del plan de inversión.
Observación del postulante: El postulante solicita que se reconsideren las observaciones formuladas en el informe de evaluación y que se otorgue una mayor valoración a las fortalezas del proyecto, especialmente por tratarse de una unidad productiva en marcha, con trayectoria en el mercado de Maicao, experiencia en comida rápida, clientes existentes, productos diferenciados y potencial de expansión hacia el servicio de catering para eventos sociales y empresariales.
Resumen de la observación: La observación se centra en destacar las fortalezas identificadas del proyecto, tales como su permanencia en el mercado local, la operación actual, la existencia de canales comerciales, la oferta de productos como catering, picada premium y chicharrones al barril, así como la posibilidad de ampliar la cobertura del negocio. A partir de estos elementos, el postulante solicita una mayor valoración del plan. 
Respuesta del evaluador: Revisada la observación presentada por el postulante y contrastada con el informe de evaluación, se ratifica el concepto emitido. La evaluación sí reconoció de manera expresa las fortalezas del proyecto DEPOSITO Y COMIDAS RAPIDAS KOMI RAP, en particular que corresponde a una unidad productiva con presencia en el mercado local de Maicao, con una oferta centrada en comida rápida y una línea de crecimiento hacia catering para eventos sociales y empresariales. También se identificaron productos y servicios como catering para eventos, picada premium y chicharrones al barril, apoyados en canales como punto físico, atención por WhatsApp, redes sociales, publicidad radial, tarjetas de presentación, pendón publicitario, degustaciones y servicio a domicilio. Estos elementos fueron valorados positivamente porque evidencian una intención de ampliar la visibilidad del negocio y fortalecer la relación con el cliente mediante canales tradicionales y digitales.
No obstante, se precisa que el reconocimiento de estas fortalezas no implica que puedan omitirse las debilidades estructurales identificadas en la formulación. La evaluación de un plan de inversión se realiza de manera integral, por lo que no es posible valorar aisladamente la trayectoria, los productos o los canales comerciales sin verificar su correspondencia con el estudio de mercado, la capacidad técnica, el presupuesto, el flujo financiero y la sostenibilidad esperada. En este caso, la principal debilidad comercial señalada en el informe corresponde a que la caracterización del cliente se mantiene en un nivel general y descriptivo, sin datos concretos sobre edad, ubicación específica, capacidad de compra, frecuencia de consumo, precios promedio ni tamaño del mercado objetivo en Maicao.
Por tanto, aunque el proyecto menciona competidores locales y plantea diferencias como precios más accesibles, atención personalizada y diversificación del portafolio, el análisis no demuestra de manera suficiente cuánto mercado puede captar realmente el negocio ni qué tan sólida es la entrada al segmento de catering. Esta debilidad es especialmente relevante porque el plan no solo pretende sostener la operación actual, sino justificar una expansión mediante recursos de Fondo Emprender. Para valorar la capacidad de expansión no basta con demostrar que existe un negocio en marcha; se requiere sustentar, con información verificable, la demanda esperada, el perfil del cliente, el tamaño del mercado, la frecuencia de compra, el ticket promedio y la posición frente a la competencia.
En el componente técnico, el informe reconoció que el plan describe con mayor claridad el funcionamiento operativo del negocio, incluyendo flujos de producción para los servicios priorizados, actividades como recepción del cliente, levantamiento de requerimientos, compra de insumos, preparación, cocción, empaque, montaje y entrega, así como roles de administración, chef, auxiliar y personal de servicio. También se identificaron equipos requeridos para la operación, tales como horno de radiación digital, horno combinado, samovares, carros de servicio, vajilla y utensilios. Esto permite concluir que la unidad productiva tiene conocimiento práctico sobre su operación y una base técnica para prestar servicios de comida rápida y catering.
Sin embargo, el mismo informe indicó que persisten aspectos técnicos por fortalecer, particularmente inconsistencias en tiempos, repeticiones y descripciones que afectan la precisión del flujo de producción, especialmente en catering. Además, las necesidades y requerimientos aparecen principalmente como una relación de equipos y compras, sin explicar de forma suficiente por qué cada activo solicitado resulta crítico para mejorar la productividad, aumentar la capacidad de atención o responder al crecimiento proyectado. En un plan de inversión, la adquisición de equipos debe estar conectada con metas productivas verificables; de lo contrario, la inversión se percibe como un listado de compras y no como una estrategia técnica de fortalecimiento.
En relación con el componente legal, la evaluación también valoró avances importantes. El informe señaló que la iniciativa se encuentra registrada como persona natural con establecimiento de comercio, cuenta con NIT, registro en Cámara de Comercio, RUT, certificado de salubridad, uso de suelo, SG-SST y certificado bomberil, y opera en un lugar definido para el desarrollo de la actividad. Estos elementos permiten reconocer que el negocio no parte de cero en materia de organización legal y operativa.No obstante, se ratifica que el componente legal requiere mayor profundidad para respaldar la viabilidad del fortalecimiento.  La ventaja competitiva se plantea de forma amplia y debe aterrizarse con mayor precisión frente a los productos insignia del negocio y frente a la competencia local. Adicionalmente, el informe señaló que la afiliación a seguridad social aparece pendiente, aspecto que debe atenderse por su relación directa con la formalidad laboral y la sostenibilidad del crecimiento. En consecuencia, la formalización no debe entenderse únicamente como el cumplimiento documental de requisitos, sino como soporte real de la operación proyectada y de la ampliación propuesta.
El componente financiero concentra las debilidades más relevantes y tiene incidencia directa sobre los demás componentes. El informe indicó que la solicitud al Fondo Emprender por $73.538.010 se orienta principalmente a maquinaria, equipos y software, además de insumos para el ciclo productivo y estrategia de comunicación. También se reconoció que la inversión se concentra en activos vinculados con la ampliación de la capacidad para atender catering y fortalecer la operación de alimentos, y que el plan presenta proyecciones de ventas a cinco años, cargos a retener y a crear, e intención de crecimiento en ventas e ingresos.
Sin embargo, estas intenciones de expansión deben estar soportadas por una estructura financiera consistente. El informe señaló que la programación del uso de fondos muestra una concentración poco equilibrada de la inversión, con un primer mes sin ejecución y una carga muy alta en el segundo mes, lo cual limita la credibilidad del cronograma. También se identificó que los costos fijos y gastos administrativos lucen subestimados para una operación de alimentos con equipos industriales y proyección hacia catering, especialmente considerando servicios públicos, mantenimiento, logística, operación comercial y administración. Estas debilidades no son menores, porque afectan la lectura del flujo financiero, el punto de equilibrio, la sostenibilidad y la capacidad del negocio para absorber la nueva capacidad instalada.
Adicionalmente, el informe señaló que las proyecciones de ventas presentan un comportamiento lineal y optimista sin suficiente soporte en el análisis de mercado. Esta situación evidencia la interrelación entre los componentes: si el estudio de mercado no dimensiona adecuadamente la demanda, las ventas proyectadas pierden soporte; si las ventas proyectadas no están suficientemente justificadas, el flujo de caja se debilita; si el flujo de caja se debilita, la inversión en equipos y la expansión hacia catering generan dudas sobre su sostenibilidad. Por ello, no es posible desvincular el componente comercial del financiero ni el financiero del técnico, dado que todos inciden en la valoración integral de la viabilidad del modelo de negocio.
En este sentido, aunque el plan reporta una TIR positiva del 35%, el informe precisó que una TIR positiva por sí sola no garantiza sostenibilidad cuando la base de ingresos, costos y flujo de caja presenta debilidades metodológicas. La evaluación no se limita a verificar la existencia de un indicador financiero favorable, sino que analiza la razonabilidad de los supuestos que lo generan. En consecuencia, si los costos están subestimados, las ventas son optimistas y el cronograma de inversión no evidencia una ruta realista de ejecución, los indicadores pierden fuerza como soporte de viabilidad.
Respecto al componente de impacto, se reconoce que la trayectoria del negocio es un activo relevante, porque demuestra permanencia, experiencia y aceptación del producto en el mercado local. También se identificaron impactos económicos, sociales, ambientales y tecnológicos alineados con la naturaleza del negocio, como fortalecimiento de ingresos, mantenimiento y creación de empleos, articulación con proveedores locales, separación de residuos, uso eficiente de agua y energía, empaques biodegradables o reciclables, incorporación de equipos de cocina industrial y herramientas para gestión de pedidos, control de inventarios y promoción digital.
Sin embargo, el impacto también debe formularse de manera estratégica y verificable. El informe señaló que el resumen ejecutivo no resume de forma integral ni persuasiva la propuesta de fortalecimiento, y que el mapa de actores identifica entidades como Cámara de Comercio, Gobernación de La Guajira y Alcaldía de Maicao, pero sin explicar con precisión cómo se concretará el apoyo de cada una al crecimiento del negocio. Al tratarse de una postulación individual, el impacto debe enfocarse con mayor claridad en la consolidación del autoempleo, la generación de empleo para terceros y la capacidad de la inversión para traducirse en crecimiento sostenible. Esta relación aún no queda suficientemente demostrada debido a las debilidades comerciales y financieras previamente señaladas.
Por lo anterior, se ratifica que el informe no desconoció el potencial de DEPOSITO Y COMIDAS RAPIDAS KOMI RAP. Por el contrario, la evaluación concluyó que la iniciativa corresponde a una unidad productiva con trayectoria en el mercado de Maicao, experiencia en comida rápida, clientes, formalización básica y claridad operativa en varios procesos técnicos, por lo cual no se trata de una idea incipiente sino de un negocio en marcha con posibilidad real de fortalecimiento. Precisamente por esas fortalezas el proyecto obtuvo una calificación final de 65,79 y concepto viable.
No obstante, la viabilidad otorgada no elimina la necesidad de ajustar el plan de inversión. El informe señaló que el proyecto debe demostrar de manera suficiente que los recursos solicitados por $73.538.010 estén respaldados por un diagnóstico comercial sólido, una programación de ejecución consistente y una estructura financiera ajustada a la realidad del sector. En consecuencia, la observación presentada no modifica el análisis, dado que se limita principalmente a reiterar fortalezas ya valoradas, pero no resuelve las dudas en el plan de inversión sobre la capacidad de expansión, la consistencia del mercado, la suficiencia de los costos, la gradualidad de la inversión y la sostenibilidad del flujo financiero.
En consecuencia, se ratifica que el plan requiere fortalecerse para demostrar mayor congruencia entre la oportunidad comercial, la capacidad técnica instalada, los equipos solicitados, la programación de la inversión, los costos reales de operación, las ventas proyectadas y el impacto esperado. Estas precisiones son necesarias para validar de manera más sólida la financiación del proyecto, reducir riesgos de ejecución y demostrar que el negocio puede absorber la nueva capacidad instalada sin comprometer su sostenibilidad operativa y financiera.
Concepto: Se ratifica el concepto de evaluación. El proyecto DEPOSITO Y COMIDAS RAPIDAS KOMI RAP presenta potencial productivo y comercial, trayectoria en el mercado de Maicao, operación en marcha, productos definidos y posibilidad de fortalecimiento hacia catering. Estas fortalezas fueron reconocidas y valoradas en el informe, razón por la cual el proyecto obtuvo concepto viable con puntaje de 65,79. Sin embargo, persisten debilidades relevantes en el estudio de mercado, la caracterización del cliente, el análisis de competencia, la justificación de los activos solicitados, la programación del uso de fondos, la estimación de costos fijos y gastos administrativos, el soporte de las ventas proyectadas, el flujo financiero y la articulación del impacto.
Efecto:
Se ratifica el puntaje y el concepto emitido. La observación no genera modificación en la calificación, debido a que las fortalezas mencionadas por el postulante ya fueron incorporadas en la evaluación integral. No obstante, el plan debe fortalecerse para demostrar con mayor rigor la congruencia y viabilidad de la expansión propuesta en caso de ser financiado, especialmente mediante la reconstrucción del estudio de mercado, la depuración del flujo operativo, la justificación técnica de la inversión, la reformulación del presupuesto, el ajuste del flujo de caja mensual, el fortalecimiento del resumen ejecutivo, la precisión del mapa de actores y la formalización pendiente en seguridad social.
</t>
  </si>
  <si>
    <t xml:space="preserve">Señores FONDO EMPRENDER – SENA Comité Evaluador Cordial saludo, Por medio de la presente solicitamos respetuosamente la revisión y reconsideración de la calificación otorgada al proyecto “DISEÑO ARTE Y COLOR LILIANA RAMÍREZ”, identificado con ID 118482, el cual obtuvo concepto de NO VIABLE. La solicitud se fundamenta en que, al realizar un análisis comparativo entre el documento del proyecto y el informe de evaluación, identificamos aspectos que sí fueron desarrollados dentro de la formulación y que consideramos no fueron valorados integralmente. 1. Componente comercial El informe indica ausencia de soporte cuantitativo y debilidad en la validación comercial. Sin embargo, el proyecto sí evidencia elementos de validación de mercado mediante presencia digital, interacción con clientes y posicionamiento previo de productos artesanales, aspecto que incluso es reconocido en la evaluación al mencionar la existencia de una comunidad interesada en los productos ofrecidos. Adicionalmente, el proyecto define un público objetivo enfocado en consumidores interesados en productos artesanales Wayuu con identidad cultural y diseño contemporáneo, evidenciando una segmentación comercial alineada con la naturaleza del emprendimiento. 2. Componente técnico La evaluación señala inconsistencias entre la capacidad productiva y las metas proyectadas. No obstante, el proyecto contempla precisamente el fortalecimiento técnico mediante adquisición de maquinaria y optimización de procesos productivos, buscando mejorar tiempos de producción, acabados y capacidad operativa. Consideramos que la evaluación analizó los tiempos desde una perspectiva artesanal tradicional, sin valorar suficientemente las mejoras técnicas planteadas dentro del modelo de crecimiento del negocio. 3. Inversión en maquinaria Respecto a la observación relacionada con la bordeadora industrial, el proyecto sí justifica la inversión como herramienta para aumentar productividad, estandarizar calidad y fortalecer la competitividad. La finalidad de Fondo Emprender es precisamente apoyar iniciativas con potencial de escalabilidad y fortalecimiento empresarial, razón por la cual la inversión propuesta debe analizarse también desde la proyección futura del negocio y no únicamente desde su estado actual. 4. Componente social y de impacto El mismo informe reconoce que el proyecto presenta un enfoque social y ambiental valioso, destacando la inclusión de madres cabeza de hogar, el fortalecimiento del tejido social y el aprovechamiento de residuos textiles. Consideramos que estos elementos representan impactos alineados con los objetivos de Fondo Emprender relacionados con generación de empleo, sostenibilidad e inclusión productiva, pero no se reflejan proporcionalmente en la calificación final otorgada. Solicitud Con fundamento en lo anterior, solicitamos respetuosamente: 1.La revisión integral de la evaluación emitida para el proyecto ID 118482.  2.La reconsideración de los puntajes asignados en los componentes comercial, técnico e impacto.  3.La valoración objetiva de los elementos positivos reconocidos dentro del mismo informe evaluativo.  La presente reclamación se realiza con total respeto por el proceso adelantado, buscando garantizar una evaluación técnica, objetiva y proporcional frente a los elementos efectivamente evidenciados en el proyecto presentado.  Cordialmente,  LILIANA PATRICIA RAMIREZ QUINTERO Proyecto: DISEÑO ARTE Y COLOR LILIANA RAMÍREZ ID 118482 – Convocatoria 154 – 1C  </t>
  </si>
  <si>
    <t xml:space="preserve">Proyecto: 118482
Nombre del proyecto: DISEÑO ARTE Y COLOR LILIANA RAMÍREZ
Convocatoria: 154 – 1C / Emprendimiento Femenino
Criterio observado: Componentes comercial, técnico, legal, financiero e impacto.
Observación del postulante: La postulante solicita la revisión del informe de evaluación y del puntaje asignado, indicando que el plan contiene información suficiente sobre costos, empaques, logística, canales digitales, control de caja, proyecciones financieras, precios por producto, crecimiento anual y rentabilidad. Solicita que se revise la calificación de cada componente, reconociendo el potencial real de la iniciativa y la información registrada en el plan.
Resumen de la observación: La observación plantea que el proyecto cuenta con trayectoria, validación comercial, canales digitales, comunidad en redes sociales, portafolio definido, costos asociados, proyecciones financieras a cinco años y una TIR positiva. Con base en ello, la postulante considera que el puntaje de 59,19 no refleja adecuadamente el potencial del negocio.
Respuesta del evaluador: Revisada la observación presentada por la postulante, el plan de inversión y el informe de evaluación, se precisa que el puntaje de 59,19 y el concepto de NO VIABLE se encuentran sustentados en una valoración integral del plan. La evaluación reconoce fortalezas relevantes, tales como trayectoria declarada superior a 10 años, registro formal desde 2021, portafolio de mantas, mochilas y sombreros, presencia digital, comunidad superior a 25.000 seguidores, canales como TikTok, Instagram, Facebook, YouTube y WhatsApp Business, así como una propuesta basada en identidad cultural Wayuu y diseño artesanal. Sin embargo, dichas fortalezas no son suficientes para superar las inconsistencias identificadas en la formulación, especialmente porque los componentes del plan no operan de manera aislada, sino que están directamente relacionados entre sí.
Sobre la afirmación de que existe validación comercial suficiente por redes sociales y trayectoria: La postulante indica que el proyecto cuenta con validación de mercado debido a su presencia digital, seguidores, interacción en redes sociales y trayectoria previa. El plan efectivamente registra una comunidad superior a 25.000 seguidores, presencia en TikTok, Instagram, Facebook, YouTube y WhatsApp Business, y señala que la marca tiene aceptación en el mercado nacional e internacional.
No obstante, el informe de evaluación no desconoce esta fortaleza; por el contrario, la reconoce como una base inicial de validación. La observación de la evaluación se centra en que dicha validación se presenta principalmente desde lo cualitativo y no se convierte en un análisis estructurado y cuantitativo del mercado. En el plan no se evidencian cifras suficientes que permitan dimensionar cuántos clientes conforman el mercado objetivo, cuál es su capacidad real de compra, con qué frecuencia adquieren productos artesanales de lujo, qué participación podría alcanzar la iniciativa ni cómo se relacionan estas variables con las ventas proyectadas.
Por tanto, se controvierte lo indicado por la postulante en el sentido de que la sola existencia de seguidores, visualizaciones o canales digitales equivalga a una validación comercial suficiente para efectos de financiación. La evaluación exige que el mercado se cuantifique y se conecte con las metas de ventas, la capacidad productiva y la estructura financiera. En este caso, esa trazabilidad no se evidencia con la profundidad requerida.
Sobre la observación relativa al análisis de mercado y cliente objetivo: La postulante sostiene que el plan identifica clientes y consumidores interesados en productos artesanales, personalizados y con identidad cultural. En efecto, el plan describe un cliente que valora la exclusividad, el diseño, la calidad, el impacto social, la personalización y la identidad cultural del producto.
Sin embargo, el informe señala que el perfil del cliente se presenta de forma amplia y aspiracional, sin indicadores verificables de ingresos, comportamiento de compra, frecuencia de consumo o segmentación por nichos específicos. Esta observación se mantiene, porque el plan no demuestra con datos concretos cuántos clientes potenciales existen en Maicao, La Guajira, Colombia o mercados internacionales; tampoco evidencia estadísticas del sector textil-artesanal local que respalden la demanda proyectada. En consecuencia, aunque existe una descripción del cliente, no se evidencia la profundidad cuantitativa solicitada para sustentar las proyecciones comerciales. Esta debilidad incide directamente en el componente financiero, porque las ventas proyectadas dependen de supuestos de demanda que no están suficientemente respaldados.
Sobre el análisis de competencia: La postulante manifiesta que el proyecto sí incluye competidores y ventajas frente a ellos. El plan relaciona tres competidores: Marta Ramírez, Vanessa Solano y Claudia Padilla, con referencias generales a productos, precios y algunas ventajas o desventajas.
No obstante, el informe observa que el análisis competitivo es superficial, ya que no profundiza en capacidades productivas, volúmenes de venta, canales, segmentos atendidos, calidades comparables, precios por referencia, posicionamiento ni ventajas objetivas verificables. Al revisar el plan, se evidencia que las descripciones de los competidores son breves y no permiten establecer con claridad una comparación técnica, comercial y financiera suficiente.
Por ello, se controvierte la afirmación de que el análisis de competencia esté plenamente soportado. Identificar competidores no equivale a construir un análisis competitivo robusto. Este punto afecta el componente comercial, pero también incide en el financiero, porque sin comparación objetiva de precios, capacidad y posicionamiento, las proyecciones de ventas y márgenes pierden solidez.
Sobre el plan de marketing y ventas: La postulante señala que el plan cuenta con canales de comercialización, redes sociales, ferias, WhatsApp Business, medios de pago y estrategias de posicionamiento. El plan efectivamente menciona voz a voz, WhatsApp, Facebook, TikTok, Instagram, ferias, mercados locales, entrega directa, envíos, efectivo, transferencias, Nequi y Daviplata.
Sin embargo, el informe identifica inconsistencias conceptuales y financieras en el plan de marketing, especialmente por la mezcla de estrategias de comunicación con costos operativos y variables, así como la ausencia de métricas de desempeño esperadas, alcance real de campañas y claridad sobre responsabilidades logísticas. Esta observación es procedente porque el plan describe acciones, pero no evidencia indicadores comerciales suficientes para conectar inversión en marketing con captación de clientes, conversión, recompra, ventas mensuales y cumplimiento de metas.
En este punto se reitera que el componente financiero incide directamente en el comercial: si los costos de marketing, empaques, domicilios o logística no están correctamente clasificados, el margen real del producto y la viabilidad de las ventas proyectadas pueden verse afectados. Por tanto, la observación no corresponde a una simple forma de redacción, sino a una debilidad de coherencia entre mercado, costos y ventas.
Sobre el componente técnico y la capacidad productiva: La postulante indica que el plan presenta procesos técnicos, productos definidos, responsables y costos. El plan describe mantas guajiras, mochilas Wayuu y sombreros Wayuu, así como procesos de selección de materias primas, control de calidad, capacitación de artesanas, acabados y comercialización.
No obstante, el informe identifica una inconsistencia crítica entre la capacidad productiva declarada y las metas de producción proyectadas. Según el informe, se proyecta una producción anual superior a 1.700 unidades entre diferentes productos, contando únicamente con dos artesanas y una diseñadora que también cumple funciones administrativas y de gestión. Además, se cuestionan tiempos de producción como 6 a 7 horas para una manta y 5 horas para una mochila, por considerarse poco realistas frente a una elaboración manual bajo técnicas Wayuu.
Esta observación es central y no fue desvirtuada por la postulante. El plan tiene potencial productivo, pero no demuestra técnicamente que el equipo humano disponible pueda cumplir las metas proyectadas sin afectar calidad, tiempos de entrega o condiciones laborales. Esta variable técnica está directamente conectada con el componente financiero, porque si la capacidad real es menor que la proyectada, las ventas, ingresos, utilidad, TIR e impacto económico no serían confiables.
Sobre la inversión en maquinaria: La postulante sostiene que la inversión fortalece la capacidad productiva y mejora procesos. El plan menciona que la inversión está orientada a fortalecer capacidad productiva, mejorar infraestructura, equipos de trabajo, estandarizar procesos técnicos y optimizar logística. Sin embargo, el informe observa que la adquisición de una bordeadora industrial de 15 agujas por aproximadamente $56 millones se encuentra sobredimensionada frente al nivel actual de producción y no cuenta con justificación técnica detallada. No se explican suficientemente las capacidades específicas del equipo, su nivel de utilización esperada, su pertinencia frente a la escala del negocio ni el retorno de la inversión.
Por tanto, se controvierte que la inversión esté plenamente sustentada. La maquinaria puede representar una oportunidad de fortalecimiento, pero para ser financiable debe estar articulada con capacidad productiva real, personal disponible, demanda demostrada, flujo de caja y retorno esperado. En el plan, esa articulación no se evidencia con la profundidad necesaria.
Sobre la suficiencia de los costos y el control de caja: La postulante manifiesta que el plan contiene costos, empaques, logística y control de caja, y que el formato no permite mayor desagregación de costos unitarios. La observación encontrada indica que se cuenta con registros en Excel, fecha, cliente, producto, valor y estado, además de precios por producto y proyecciones a cinco años.
No obstante, el informe no cuestiona únicamente la existencia de costos, sino la coherencia integral del modelo financiero. Señala rubros sin descripción clara, concentración de inversión cercana a $70 millones en el mes 2, falta de flujo de caja detallado, ausencia de etapas previas como adecuaciones, capacitación o pruebas de operación, y proyecciones de ventas constantes sin estacionalidad ni curva de aprendizaje. Por ello, se controvierte la afirmación de que la información financiera sea suficiente solo por contener precios, costos o control de caja. La evaluación requiere que las variables financieras estén correctamente clasificadas, programadas y conectadas con la realidad técnica y comercial del negocio. En este caso, las debilidades financieras inciden directamente en la lectura comercial, técnica e incluso de impacto, pues las metas de ventas, empleos e ingresos dependen de supuestos no plenamente demostrados.
Sobre la TIR positiva y la rentabilidad del proyecto: La postulante resalta que el proyecto presenta rentabilidad y que el propio modelo financiero arroja una TIR positiva. El informe reconoce que el componente financiero muestra indicadores agregados atractivos, márgenes de contribución elevados y un punto de equilibrio bajo, y señala una TIR del 35%.
Sin embargo, el informe también precisa que estos resultados se construyen sobre supuestos productivos y comerciales insuficientemente sustentados. Una TIR positiva no garantiza viabilidad si las ventas proyectadas no están respaldadas por mercado cuantificado, si la capacidad productiva no corresponde a las metas, si la maquinaria no está técnicamente justificada y si la planeación de inversión presenta inconsistencias.
Por tanto, la TIR no desvirtúa el concepto de NO VIABLE. El análisis del plan debe ser integral y no puede basarse en un indicador aislado. La rentabilidad proyectada depende de que los componentes comercial, técnico, legal y de impacto sean coherentes y verificables. En este caso, la interconexión de variables evidencia que el plan aún requiere profundización antes de ser objeto de financiación.
Sobre la proyección de ventas del Año 1: El plan proyecta ventas de $276.800.000 en el Año 1 y crecimiento hasta $518.352.288 en el Año 5. La postulante considera que esta proyección está soportada en trayectoria, canales digitales y comunidad en redes.
El informe, por su parte, señala que las proyecciones de ventas son excesivamente optimistas y presentan volúmenes constantes mes a mes, sin contemplar estacionalidad, curva de aprendizaje ni crecimiento gradual posterior a la implementación del fortalecimiento. También observa que la compra de maquinaria en el mes 2 no se traduce en una explicación progresiva y realista del aumento de ventas. Se mantiene la observación porque la proyección comercial no puede evaluarse de manera aislada. Para que las ventas sean confiables, deben corresponder con capacidad productiva, personal disponible, tiempos reales de elaboración artesanal, demanda cuantificada, canales medibles y flujo de caja. Al no evidenciarse suficientemente esta conexión, la proyección financiera pierde confiabilidad.
Sobre el componente legal y la formalización: La postulante destaca que la iniciativa cuenta con registro formal y trámites legales. El plan registra Cámara de Comercio, RUT, certificado bomberil, uso de suelo y SG-SST como trámites con los que ya se cuenta, y señala que la afiliación a seguridad social y el registro de marca se deben realizar.
El informe reconoce la formalización básica desde 2021, pero identifica vacíos relevantes en propiedad intelectual, protección de diseños, etiquetado textil, información al consumidor, denominaciones o elementos culturales asociados a la artesanía Wayuu, así como riesgos laborales. Además, señala que algunos trámites de seguridad social están pendientes y que se contemplan operarias bajo prestación de servicios con honorarios inferiores al salario mínimo legal vigente.
Por tanto, se controvierte que la formalización básica sea suficiente para cerrar el componente legal. El proyecto requiere profundizar en cumplimiento normativo específico del sector, propiedad intelectual y condiciones laborales, conforme a los lineamientos de financiación y rubros permitidos establecidos en el marco normativo del Fondo Emprender, incluidos el Acuerdo 010 de 2019 y sus actualizaciones aplicables.
Sobre las condiciones laborales y el impacto social: La postulante presenta el proyecto como una iniciativa con enfoque social, articulada con artesanas locales, comercio justo y fortalecimiento del tejido cultural. El plan menciona relación directa con artesanas, eliminación de intermediarios, autenticidad cultural y generación de valor social.
Sin embargo, el informe advierte que el impacto social se debilita por la falta de coherencia entre el discurso social y las condiciones laborales propuestas. En particular, señala la vinculación de operarias bajo prestación de servicios con honorarios inferiores al salario mínimo legal vigente, lo que puede contradecir el enfoque de empleo digno y generar riesgos legales y sociales.
Esta observación es procedente porque el impacto no se mide solo por la intención de apoyar a artesanas, sino por la forma concreta en que se generan ingresos, empleo digno, protección social y condiciones sostenibles. La variable legal-laboral incide directamente en el impacto, y por ello no puede analizarse de forma separada.
Sobre el componente ambiental: La postulante resalta empaques ecoamigables, reutilización de materiales, tintes naturales, fibras orgánicas y reducción de desperdicios. El plan efectivamente menciona empaques reutilizables o biodegradables, aprovechamiento de retales, control de inventarios y sensibilización ambiental.
No obstante, el informe señala que el impacto ambiental se formula de manera descriptiva y carece de indicadores medibles, tales como volúmenes de residuos reutilizados, reducción porcentual de desperdicios o metas ambientales concretas.
Por tanto, se controvierte que el componente ambiental esté suficientemente soportado. Las prácticas descritas son pertinentes y constituyen potencial, pero requieren cuantificación, metas y mecanismos de medición para ser evaluadas como impacto verificable. Esta debilidad también se conecta con el componente financiero, porque los costos asociados a empaques, residuos, logística y producción sostenible deben estar integrados en la estructura real del negocio.
Sobre el mapa de actores y articulación territorial: El informe indica que el mapa de actores identifica entidades como Gobernación y Alcaldía de Maicao de forma genérica, sin precisar dependencias, roles específicos, niveles de articulación real, acuerdos, gestiones previas o compromisos concretos.
Esta observación se mantiene porque el potencial territorial del proyecto es evidente, especialmente por su relación con cultura Wayuu, artesanía y economía local, pero el plan no demuestra suficientemente una articulación institucional operativa que respalde la ejecución, comercialización, formación, formalización o expansión.
En ese sentido, el proyecto tiene potencial, pero requiere convertir actores mencionados en aliados verificables, con roles definidos y aportes concretos. Esta información es relevante para el componente de impacto y también para el comercial, pues las alianzas pueden incidir en canales, ferias, ventas, formación y posicionamiento.
Sobre la afirmación de que las observaciones son subsanables y no estructurales
La postulante plantea que varios aspectos observados son oportunidades de mejora o limitaciones del formato. Sin embargo, al revisar el informe, se evidencia que las observaciones no son únicamente de forma. Se trata de debilidades que afectan la coherencia integral del plan: mercado no cuantificado, competencia superficial, metas productivas no soportadas, maquinaria sobredimensionada, proyecciones optimistas, riesgos laborales, impacto no medible y articulación institucional genérica.
Estas variables están interconectadas. Si el mercado no está cuantificado, las ventas proyectadas pierden soporte. Si la producción no es técnicamente viable, los ingresos no son confiables. Si la maquinaria no se justifica, la inversión puede estar sobredimensionada. Si las condiciones laborales no son adecuadas, el impacto social se debilita. Si el impacto no tiene indicadores, no puede verificarse. Por ello, el análisis debe ser integral y no fragmentado por componentes aislados.
Sobre el potencial del proyecto: Se reconoce que el proyecto tiene potencial por su identidad cultural, trayectoria, presencia digital, enfoque artesanal, portafolio diferenciado y posibilidad de generar valor para el territorio. El informe de evaluación también reconoce que existe una base relevante en posicionamiento digital, propuesta de valor cultural y enfoque social.
No obstante, el potencial no equivale automáticamente a viabilidad para financiación. Para ser objeto de financiación, el plan debe demostrar coherencia integral entre mercado, operación, inversión, legalidad, finanzas e impacto. En este caso, el puntaje de 59,19 refleja que existen fortalezas, pero también que las debilidades identificadas son suficientemente relevantes para concluir que el plan no alcanza el umbral de viabilidad en su estado actual.
Concepto
Revisada la observación de la postulante, el plan de inversión y el informe de evaluación, se concluye que el puntaje de 59,19 y el concepto de NO VIABLE están sustentados de manera objetiva y proporcional. El informe no desconoce las fortalezas de la iniciativa, sino que las valora dentro de un análisis integral en el que se evidencian debilidades estructurales en los componentes comercial, técnico, legal, financiero e impacto.
La observación presentada no desvirtúa los hallazgos del informe, porque se centra principalmente en señalar que cierta información existe en el plan, pero no demuestra que dicha información sea suficiente, cuantificable, verificable y coherente con la escala de producción, la inversión solicitada, las ventas proyectadas, las condiciones laborales y los impactos esperados.
El plan evidencia potencial y puede fortalecerse para una futura postulación o reformulación. No obstante, en su estado actual requiere profundizar en el análisis de mercado, sustento de ventas, competencia, capacidad productiva, justificación técnica de maquinaria, programación financiera, condiciones laborales, propiedad intelectual, indicadores de impacto y articulación institucional. Estas oportunidades de mejora deben ser abordadas de manera integral, dado que las variables financieras inciden directamente en lo comercial y técnico, e incluso en el impacto.
Efecto
Se ratifica el puntaje de 59,19 y se mantiene el concepto NO VIABLE, sin modificación. La observación presentada no genera ajuste en el resultado, dado que no desvirtúa las debilidades estructurales identificadas en el informe de evaluación. Se recomienda que las observaciones sean asumidas como una oportunidad de mejora para reformular el plan de manera integral, fortaleciendo la coherencia entre mercado, operación, inversión, finanzas, cumplimiento legal e impacto, de forma que el proyecto pueda avanzar hacia una propuesta más sólida y eventualmente susceptible de financiación
</t>
  </si>
  <si>
    <t xml:space="preserve">RECURSO DE APELACIÓN AL INFORME DE EVALUACIÓN Convocatoria: 154 - 1C / Emprendimiento Femenino ID del Proyecto: 118512 | SKY CONTADORES Y CONSULTORES S.A.S.  Yo, Maryury Ramirez Montañez, mayor de edad, identificada con cédula de ciudadanía No. 1023889173, actuando en calidad de representante legal y única socia de la empresa SKY CONTADORES Y CONSULTORES S.A.S., con NIT 901136975-9, participante de la Convocatoria 154 - 1C / Emprendimiento Femenino del Fondo Emprender – SENA, me permito presentar el presente recurso de apelación contra el Informe de Evaluación del plan de inversión, en los siguientes términos: El plan de negocios obtuvo una calificación de 74,5 puntos y concepto de evaluación VIABLE. Sin embargo, consideramos que las observaciones formuladas por el evaluador no reflejan la totalidad de la información contenida en el plan de inversión, y que en varios casos la información requerida sí estaba presente pero fue interpretada de forma incompleta o no valorada en su justa dimensión. A continuación presentamos nuestra refutación componente por componente, con referencia expresa a la información consignada en la herramienta Excel del plan de negocios.  I. COMPONENTE COMERCIAL Observación del evaluador: Falta fortalecer la sustentación práctica del crecimiento proyectado: cifras verificables de clientes actuales, tasas reales de cierre, contratos en curso, metas por canal y métricas claras del impacto de la inversión en publicidad y marketing. Apelación: Esta observación no corresponde a una ausencia de información, sino a una interpretación parcial del contenido del plan de negocios. La evidencia comercial estaba consignada en varios puntos de la herramienta Excel: Clientes actuales verificables: En el punto 1 (Resumen Ejecutivo) y en el punto 2 (Descripción del Negocio) del plan de inversión se identifican de manera explícita los clientes actuales de la firma: empresas comercializadoras de pulpa de fruta, empresas de semovientes, empresas de arrendamiento de vehículos (ambulancias), agencias de marketing digital, constructoras, clubes deportivos y personas naturales (rentistas de capital, empleados y comerciantes). Esta lista constituye evidencia directa de la base comercial activa de la empresa. Estrategia y canales de captación definidos: En el apartado de Ventas del plan, se detallan los canales: captación directa de empresas medianas y grandes, acuerdos con Cámaras de Comercio y gremios como Fenalco y Andi, captación mediante pauta digital (Google Ads / LinkedIn), fuerza comercial especializada y programa de referidos de clientes actuales, con un costo de adquisición menor al de canales convencionales. Estos mecanismos constituyen la estrategia comercial y definen las metas implícitas por canal. Ecosistema digital como herramienta de conversión: En el componente Comercial del punto 2 (Avances de la iniciativa), se documenta la evolución de la plataforma web skycontadoresyconsultores.com, la cual está optimizada para captación de prospectos (leads) y funciona como el primer punto de contacto profesional con clientes potenciales. También se describe la presencia activa en redes sociales (Instagram @sky_consultores, TikTok @sky_consultores, WhatsApp Business) como herramientas de fidelización y conversión. Diferenciadores frente a la competencia: El plan describe de forma clara la ventaja competitiva de SKY frente a firmas tradicionales y grandes: atención personalizada e inmediata, contabilidad en tiempo real, optimización tributaria legal, automatización de procesos (conciliación bancaria, carga de facturas, impuestos) y un modelo digital que reduce costos al cliente. A esto se suma un diferenciador que trasciende la tecnología: SKY combina automatización con contacto humano cercano. En un mercado donde muchas firmas migran a modelos 100% digitales perdiendo la relación con el cliente, SKY ha construido su reputación en el equilibrio entre eficiencia tecnológica y comprensión real del negocio del cliente. Esta diferenciación fundamenta el crecimiento proyectado y la retención de clientes, sin necesidad de replicar modelos de competidores tradicionales ni de plataformas puramente automatizadas. Análisis de mercado TAM/SAM/SOM: El plan incorpora un análisis de mercado con este enfoque, identificando el tamaño del mercado disponible y el segmento objetivo, lo cual respalda las proyecciones comerciales planteadas en el modelo financiero. En síntesis, la información comercial estaba presente en el plan. Lo que el evaluador denomina ausencia de métricas verificables corresponde, en realidad, a indicadores cualitativos y cuantitativos que fueron documentados y que deben leerse de manera integral. Solicitamos respetuosamente que este componente sea revalorado en función de la totalidad de la información consignada.  II. COMPONENTE TÉCNICO Observación del evaluador: No se contemplan recursos para adquisición o fortalecimiento de herramientas tecnológicas permanentes (software, automatización, ciberseguridad). El fortalecimiento técnico se apoya principalmente en ampliación temporal del recurso humano. Apelación: Esta observación desconoce el modelo de negocio de SKY y malinterpreta la estructura tecnológica ya existente y descrita en el plan: Infraestructura tecnológica ya instalada: En el componente Técnico del punto 2 (Avances de la iniciativa), se describe que desde 2017 la firma ha trabajado en la modernización de la contabilidad hacia un modelo digital, en la nube y en tiempo real. Se han implementado software contable en la nube alineado a la normatividad vigente (facturación electrónica, documento soporte, nómina electrónica), así como revisión y estructuración de líneas de proceso para optimizar tiempos y resultados. Esta infraestructura ya existe; no requiere ser adquirida con los recursos del Fondo Emprender. El modelo SaaS elimina la necesidad de inversión en software permanente: SKY opera bajo un modelo de servicios en la nube (SaaS). Las herramientas contables y de gestión utilizadas para facturación electrónica, nomina electrónica, documento soporte, sistemas de información gerencial son plataformas de suscripción vigentes en el mercado colombiano, cuyo costo está incorporado en los gastos operativos del modelo financiero. Solicitar inversión adicional en software permanente sería incongruente con un modelo cloud-based, que por definición no requiere adquisición de licencias físicas o instalaciones costosas. La inversión en recurso humano ES la inversión tecnológica estratégica: Para una firma de servicios profesionales como SKY, el capital humano especializado (contadores públicos con formación en NIIF, tributaria y herramientas digitales) es el activo tecnológico central. Ampliar el equipo con profesionales capacitados en automatización, análisis financiero y atención al cliente digital representa exactamente el tipo de inversión que multiplica la capacidad instalada y la calidad del servicio. Esta no es una debilidad del plan; es coherente con la naturaleza del sector de actividades profesionales. Sistema de gestión de calidad en implementación: El plan documenta que la firma se encuentra en proceso de implementación de la norma ISO 9001:2015 de Sistema de Gestión de Calidad, lo cual demuestra que los controles formales de calidad no están ausentes, sino en un proceso de formalización activa y verificable. Automatización con sentido humano: el diferenciador real de SKY: Existe un elemento estratégico que el evaluador no valoró y que constituye uno de los pilares fundamentales del éxito de SKY: la convicción de que la automatización es una herramienta al servicio de las personas, y no un fin en sí mismo. SKY ha construido relaciones duraderas con sus clientes no solamente gracias a la tecnología, sino gracias a la comprensión profunda de su realidad, el contacto directo y el acompañamiento personalizado. Esto no es incompatible con la automatización; es precisamente lo que le da sentido. La firma reconoce y adopta herramientas de automatización conciliación bancaria, carga de facturas, nómina electrónica, sistemas de información gerencial en la nube pero las integra sin desplazar el juicio profesional ni la relación humana con el cliente. El resultado es un modelo donde la tecnología libera tiempo operativo para que el equipo pueda dedicarse a lo que realmente genera valor: entender el negocio del cliente, anticipar riesgos tributarios, asesorar decisiones financieras y acompañar su crecimiento. Esta filosofía, documentada en la propuesta de valor del plan (atención personalizada e inmediata, acompañamiento estratégico, consultoría de valor), explica por qué los clientes de SKY permanecen y refieren a otros. No es la herramienta lo que fideliza: es la experiencia de ser comprendido y atendido por profesionales que combinan dominio técnico con sensibilidad humana. La inversión en recurso humano calificado que se solicita al Fondo Emprender es, en este contexto, la inversión más estratégica posible: fortalecer el equipo que opera la tecnología con criterio, cercanía y excelencia profesional. Eso es lo que construye empresas sostenibles en el sector de servicios profesionales, y eso es exactamente lo que el plan de SKY propone. El componente técnico del plan estaba correctamente formulado para el tipo de empresa y sector. La ausencia de inversión en activos físicos tecnológicos es una fortaleza del modelo, no una debilidad. Solicitamos que esta lectura sea reconsiderada.  III. COMPONENTE FINANCIERO Observación del evaluador: Inconsistencias entre valores narrados y el modelo financiero. Alta concentración del presupuesto en nómina y publicidad sin estrategia clara de sostenibilidad post-Fondo. Apelación: Sobre las inconsistencias entre narrativa y modelo financiero: Las diferencias mencionadas corresponden a un ajuste menor entre el valor redondeado presentado en el resumen ejecutivo ($73.400.000) y el valor exacto calculado por la herramienta ($73.461.440). Esta variación de $61.440 es producto del funcionamiento propio de la herramienta Excel del Fondo Emprender, que aplica fórmulas automáticas sobre los rubros detallados. No constituye una inconsistencia conceptual o una falla en la formulación del plan; es un resultado matemático esperado. El valor de referencia para todos los efectos es el arrojado por la herramienta: $73.461.440. Sobre la concentración en nómina y publicidad: La estructura del presupuesto es completamente coherente con la naturaleza de una empresa de servicios profesionales. En este sector, el recurso humano y la visibilidad comercial SON los activos productivos principales, no los activos físicos. Concentrar la inversión en ampliar el equipo (nómina) y en captar nuevos clientes (marketing) es la estrategia correcta y eficiente para una firma como SKY. No hacerlo sería, en cambio, un error de formulación. Sobre la sostenibilidad post-Fondo: El plan demuestra sostenibilidad a través de sus indicadores financieros: TIR del 33%, VPN positivo y utilidad neta positiva desde el primer año. La lógica es la siguiente: la inversión en nómina durante el periodo financiado permite incorporar nuevos clientes y consolidar contratos de largo plazo. Una vez finalizado el apoyo del Fondo, estos contratos generan ingresos recurrentes que cubren los costos operativos de manera autónoma. Adicionalmente, la firma lleva operando rentablemente desde 2017, lo que demuestra capacidad histórica de sostenerse con recursos propios. Indicadores sólidos que respaldan la viabilidad: El mismo informe de evaluación reconoce explícitamente que el proyecto cuenta con una TIR del 33%, VPN positivo, proyecciones de ventas crecientes y utilidad neta positiva desde el primer año, catalogándolo como financieramente atractivo. Estos indicadores no admiten una calificación disminuida por observaciones de forma sobre la narrativa o la distribución presupuestal.  IV. COMPONENTE DE IMPACTO Observación del evaluador: Los impactos planteados son mayoritariamente descriptivos y requieren transformarse en metas concretas y verificables. Inconsistencias documentales en este componente. Apelación: Sobre los indicadores de impacto: El plan de inversión sí incluye impactos cuantificables. El evaluador los califica como descriptivos, pero varios de ellos son medibles y verificables durante la ejecución: • Generación de empleo formal: El plan proyecta la creación y mantenimiento de empleos directos con contrato formal, lo cual es un indicador medible y auditable por el Fondo Emprender en cualquier momento de la ejecución. • Nuevos clientes atendidos: El crecimiento en la base de clientes está proyectado en el modelo financiero con ingresos diferenciados por línea de servicio (Outsourcing Contable, Consultoría Tributaria, Gestión Financiera), lo que permite verificar la meta de atención a nuevas empresas. • Formalización empresarial de clientes PYME: Cada cliente atendido por SKY que accede a servicios de contabilidad en tiempo real, cumplimiento tributario y digitalización contable representa una empresa que mejora su nivel de formalización. Este es un impacto económico y social directo y verificable. • Impacto ambiental medible: El modelo 100% digital, de cero impresiones y trabajo híbrido representa una reducción efectiva del consumo de papel y emisiones de CO2 por desplazamientos, describible en términos de volumen de documentos digitalizados y contratos operados sin soporte físico. • Fortalecimiento del emprendimiento femenino: SKY es una iniciativa liderada y representada por una mujer Maryury Ramirez Montañez, contadora pública con más de 10 años de experiencia, lo que constituye un impacto directo en el fortalecimiento del emprendimiento femenino en el sector de actividades profesionales, coherente con el objeto de la Convocatoria 154-1C. Respecto a las inconsistencias documentales mencionadas, solicitamos que se especifiquen cuáles son, a fin de subsanarlas formalmente en la etapa que corresponda. En ausencia de una descripción precisa de dichas inconsistencias, no es posible refutarlas ni corregirlas dentro de este recurso.  V. COMPONENTE LEGAL Observación del evaluador: Se requiere fortalecer la calidad y completitud de los soportes documentales, anexando evidencias actualizadas de trámites mencionados y depurando referencias ajenas al proyecto. Apelación: Sobre los soportes documentales: El plan de negocios documenta la base legal completa de la firma: constitución como S.A.S. con NIT 901136975-9, matrícula mercantil activa con renovación anual, RUT, actividad económica definida bajo los CIIU 6920, 7020 y 8211, régimen simple de tributación, y una antigüedad de más de nueve (9) años de operación continua. Esta base legal es sólida y verificable públicamente en el Registro Único Empresarial (RUES) y la DIAN. Sobre la Tarjeta Profesional Empresarial: El plan identifica correctamente este requisito del sector contable, indica su costo ($6.204.000) y el estado del trámite. El hecho de que esté en proceso de obtención no constituye un incumplimiento legal; es evidencia de que la firma actúa con transparencia y planificación normativa. Sobre NIIF, SAGRILAFT y PTEE: El plan reconoce expresamente las normas aplicables al sector Normas NIIF, Normas de Aseguramiento de la Información, SAGRILAFT y PTEE cuando aplique y describe la adopción de estas en la operación de la firma. SKY no solo conoce estas normas, las aplica en beneficio de sus propios clientes como parte central de su propuesta de valor. Sobre el proceso de registro de marca: El plan documenta que la firma se encuentra en proceso de registro de la marca ante la Superintendencia de Industria y Comercio (SIC), lo cual demuestra una gestión legal activa y orientada al fortalecimiento institucional. Reconocemos la observación sobre referencias ajenas al proyecto y nos comprometemos a depurar el documento en cualquier etapa de ajuste que el Fondo Emprender habilite para tal fin. No obstante, esta es una observación de forma que no afecta la solidez legal de la iniciativa.  VI. SOLICITUD CONCRETA El análisis integral del presente recurso demuestra que las observaciones formuladas en el Informe de Evaluación responden, en su mayoría, a una lectura parcial o incompleta del plan de inversión, y no a ausencias reales de información. SKY Contadores y Consultores S.A.S. es una empresa con más de 9 años de operación continua, trayectoria verificable, modelo de negocio innovador, equipo profesional calificado, indicadores financieros sólidos (TIR 33%, VPN positivo, utilidad neta positiva desde el año 1) y un impacto social y económico real sobre sus clientes y el entorno. SKY no es simplemente una firma de contadores que usa tecnología. Es una organización que ha entendido que el verdadero valor profesional nace de la combinación entre automatización inteligente y relación humana auténtica. Esa filosofía —tecnología al servicio de las personas, no en lugar de ellas— es lo que ha sostenido a la firma durante nueve años, lo que fideliza a sus clientes y lo que hace que la inversión del Fondo Emprender en este proyecto tenga un retorno real, medible y duradero. Los elementos observados estaban presentes en el plan y fueron interpretados de manera que no refleja el verdadero alcance y profundidad de la propuesta. La calificación de 74,5 puntos puede y debe incrementarse una vez se valore de manera integral la información consignada en cada componente. Por lo expuesto, solicito respetuosamente al Fondo Emprender – SENA que revise integralmente la calificación asignada al proyecto 118512 – SKY CONTADORES Y CONSULTORES S.A.S., reconozca la información ya presente en el plan de inversión y ajuste la puntuación de los componentes comercial, técnico, financiero, de impacto y legal de conformidad con los argumentos expuestos, con el fin de que el proyecto acceda a los recursos del Fondo Emprender que le permitan materializar su plan de fortalecimiento empresarial.  Atentamente, Maryury Ramirez Montañez C.C. 1023889173 Representante Legal – SKY CONTADORES Y CONSULTORES S.A.S. NIT: 901136975-9 Convocatoria 154-1C / Emprendimiento Femenino | ID Proyecto: 118512 Bogotá D.C., mayo de 2026 </t>
  </si>
  <si>
    <t>Respuesta del evaluador: Se ratifica el concepto emitido, porque revisada la observación y analizado nuevamente el plan de inversión, se verifica que el componente comercial presenta una base estratégica aceptable, identifica segmentos como personas naturales, PYMES, startups, constructoras, comercializadoras y empresas de servicios tecnológicos, e incorpora una estimación de mercado bajo lógica TAM, SAM y SOM. Sin embargo, requiere mayor información de soporte cuantitativo, como cifras de mercado, tasa de cierre, clientes actuales, contratos, pipeline comercial, métricas de campañas, costo de adquisición, metas por canal y proyección verificable de nuevos clientes. El plan plantea una propuesta de valor basada en digitalización, atención personalizada, contabilidad en tiempo real, optimización tributaria y asesoría estratégica. No obstante, aunque la estrategia comercial es coherente, debe fortalecerse con soportes verificables que demuestren cómo la inversión en marketing y ventas se traducirá efectivamente en contratos recurrentes, clientes nuevos, retención y flujo de caja estable. En el componente técnico, el plan describe de forma ordenada los flujos de prestación de servicios de outsourcing contable, consultoría tributaria y gestión financiera, incluyendo actividades, tiempos, responsables y capacidad instalada. Sin embargo, el fortalecimiento técnico presenta una limitación importante: aunque la propuesta de valor se basa en operación digital, contabilidad en tiempo real, automatización y servicios en la nube, el presupuesto no solicita inversión en software, licencias, CRM, ciberseguridad, automatización, almacenamiento, herramientas de control de calidad ni infraestructura tecnológica permanente. Por lo anterior, el plan debe justificar con mayor precisión cómo la ampliación temporal del recurso humano y las campañas comerciales fortalecen capacidades permanentes de operación, productividad, calidad y sostenibilidad del servicio más allá del periodo financiado. Esta observación es relevante porque el informe de evaluación señala que la propuesta técnica se apoya principalmente en recurso humano temporal y no en herramientas tecnológicas permanentes, pese a que la digitalización es parte central de la oferta. En el componente legal, la iniciativa registra sociedad S.A.S., NIT, actividad económica CIIU 6920 y antigüedad declarada desde el 4 de diciembre de 2017. El plan menciona matrícula mercantil, RUT, certificado de seguridad, uso de suelo, tarjeta profesional empresarial, normas NIIF/IFRS, normas de aseguramiento de la información, control de calidad y obligaciones relacionadas con SAGRILAFT/PTEE cuando aplique. Sin embargo, debe reflejar y diligenciar información soporte sobre renovación mercantil, tarjeta profesional empresarial con la cual se ha hecho asesoramiento previo al fortalecimiento, documentos de funcionamiento, soportes del proceso de marca ante SIC y evidencia del cumplimiento normativo que se declara. También debe corregirse la calidad documental, dado que el evaluador identifica comentarios no depurados y referencias ajenas al proyecto. Esta observación afecta la claridad y trazabilidad del documento, por lo cual debe ser atendida para fortalecer la coherencia institucional del plan de inversión y evitar inconsistencias en la etapa de ejecución o ajuste. En el componente financiero, el modelo presenta indicadores positivos: valor solicitado al Fondo Emprender por $73.461.440, ventas proyectadas de $171.400.000 en el año 1, utilidad neta positiva desde el primer año por $12.861.760, TIR de 33% y VPN positivo en el modelo financiero. Estos elementos permiten una lectura financiera favorable de base y respaldan la viabilidad económica del fortalecimiento. No obstante, el componente financiero mantiene alertas relevantes: inconsistencias entre el valor oficial y los valores narrados en el plan, diferencia entre el VPN narrado y el VPN del modelo financiero, concentración presupuestal en nómina y publicidad, ausencia de inversión tecnológica y necesidad de justificar la sostenibilidad de la nómina cuando termine el periodo financiado. Por tanto, la estrategia de inversión debe demostrar cómo las campañas comerciales y la ampliación temporal del equipo se convierten en contratos recurrentes, flujo de caja estable, retención de clientes y fortalecimiento estructural de la unidad productiva. Respecto a necesidades y requerimientos, el propósito de inversión se concentra principalmente en nómina y marketing. Si bien estos rubros pueden aportar al crecimiento comercial y operativo, el plan debe explicar mejor cómo generan fortalecimiento sostenible, especialmente al no contemplar inversiones fijas ni tecnológicas permanentes asociadas a la propuesta de operación digital, automatización y contabilidad en tiempo real. En el componente de impacto, el proyecto plantea generación de empleo, fortalecimiento de una firma liderada por mujer, apoyo a empresas clientes en organización financiera, tributaria y administrativa, operación digital con reducción de papel, trabajo híbrido y fortalecimiento de capacidades profesionales. Sin embargo, los impactos deben transformarse en metas verificables, tales como número de empresas atendidas, empleos efectivamente sostenidos, reducción de tiempos de respuesta, clientes nuevos, contratos cerrados, satisfacción del cliente, adopción paperless, capacitaciones realizadas y mejora financiera de los clientes asesorados. Adicionalmente, debe corregirse la inconsistencia documental que menciona resultados esperados asociados a otra empresa o texto reutilizado. La depuración del documento es necesaria para garantizar coherencia, trazabilidad y pertinencia frente al proyecto evaluado. En consecuencia, se ratifica el concepto emitido. Las observaciones señaladas corresponden a aspectos que deben ser corregidos, soportados y monitoreados, especialmente en soporte comercial, coherencia financiera, sostenibilidad de nómina, inversión tecnológica, depuración documental e indicadores de impacto. Sin embargo, de acuerdo con el informe de evaluación, estas alertas no modifican la viabilidad general del proyecto, el cual cuenta con trayectoria, propuesta de valor clara, estructura operativa definida e indicadores financieros favorables. Concepto: Revisada la observación y contrastada nuevamente con el plan de inversión y el informe de evaluación, se encuentra que el concepto inicial es procedente. El proyecto SKY CONTADORES Y CONSULTORES S.A.S. conserva concepto VIABLE, condicionado a que durante la ejecución o en etapa de ajuste se atiendan las alertas relacionadas con soportes comerciales, consistencia documental y financiera, sostenibilidad de la nómina, pertinencia de los rubros de publicidad, ausencia de inversión tecnológica permanente e indicadores verificables de impacto.</t>
  </si>
  <si>
    <t xml:space="preserve">Aplicación de Recomendaciones de Mejora. Proyecto: RURAL LAB Convocatoria 154 – Emprendimiento Femenino. Ubicación Municipio de Suaza departamento del Huila  En atención a las recomendaciones emitidas por el comité evaluador, el proyecto RURAL LAB implementará las siguientes acciones de fortalecimiento técnico, operativo, financiero, comercial y normativo, con el propósito de mejorar la sostenibilidad y coherencia integral del modelo de negocio 1.Fortalecimiento del análisis competitivo y dimensionamiento del mercado: Con el fin de fortalecer el análisis competitivo del sector, se incorporará una caracterización nominal de laboratorios clínicos y entidades prestadoras de servicios diagnósticos ubicadas en Garzón y el departamento del Huila, incluyendo: •Cobertura territorial.  •Líneas de servicios diagnósticos.  •Tarifas promedio por examen.  •Participación estimada en el mercado.  •Fortalezas competitivas.  Asimismo, se integrarán estadísticas oficiales provenientes de: •DANE – Encuesta Anual de Servicios.  •Boletín Sectorial MinCIT 2024.  •Cámara de Comercio del Huila.  Lo anterior permitirá sustentar el crecimiento del sector salud y la necesidad de fortalecer la cobertura diagnóstica en zonas rurales de Suaza y municipios cercanos. 2. Fortalecimiento del plan de marketing y segmentación de clientes: El proyecto diferenciará las estrategias comerciales y de captación según el segmento de cliente identificado, estableciendo acciones específicas para: •Población rural dispersa.  •Adultos mayores.  •Pacientes con enfermedades crónicas.  •Empresas y empleadores.  •IPS y profesionales médicos.  •Usuarios particulares.  Las estrategias incluirán: •Jornadas de toma de muestras rurales.  •Servicio domiciliario.  •Convenios institucionales.  •Publicidad digital local.  •Promoción comunitaria.  •Programas preventivos y educativos.  Estas acciones fortalecerán el mix de marketing y el posicionamiento territorial del laboratorio. 3. Fortalecimiento operativo y capacidad instalada: Se consolidará la documentación operativa del proyecto mediante la elaboración de una tabla de capacidad instalada por línea de servicio, especificando: •Equipos biomédicos disponibles.  •Capacidad máxima de procesamiento.  •Número estimado de pruebas mensuales.  •Porcentaje de utilización esperado durante el primer año. •Protocolos de atención.  •Flujo operativo del paciente.  •Procedimientos de bioseguridad.  •Transporte y conservación de muestras.  •Gestión de residuos hospitalarios.  •Tiempos de entrega de resultados.  Esto permitirá mejorar la planeación técnica y operativa del laboratorio. 4. Fortalecimiento de la estructura organizacional: Se precisará la estructura organizacional del proyecto definiendo claramente: CargoFormaciónFuncionesSalarioDedicación Gerente emprendedoraProfesional bacteriologíaDirección administrativa y técnicaSegún presupuestoTiempo completo Auxiliar de laboratorioTécnico auxiliarToma y recepción de muestrasSegún SMMLVTiempo completo Auxiliar administrativoTécnico administrativoFacturación y atención al usuarioSegún SMMLVTiempo completo Asimismo, se validará la estructura salarial conforme a la modalidad CREAR y a la formalización laboral exigida por el programa. 5. Consolidación del marco normativo y legal: El proyecto fortalecerá el cumplimiento normativo aplicable al CIIU 8691 – Actividades de apoyo diagnóstico, articulando la siguiente normatividad: •Resolución 3100 de 2019 – Habilitación de servicios de salud.  •Resolución 1619 de 2015 – Red Nacional de Laboratorios.  •Decreto 4741 de 2005 – Gestión de residuos peligrosos hospitalarios (RESPEL).  •Decreto 351 de 2014 – Gestión integral de residuos hospitalarios.  •Ley 1751 de 2015 – Ley Estatutaria de Salud.  •Ley 1581 de 2012 – Protección de datos personales.  Igualmente, se identificarán las NTC y normas técnicas sectoriales aplicables a laboratorios clínicos y servicios diagnósticos. 6. Fortalecimiento jurídico y registro de marca: El proyecto definirá la figura jurídica más adecuada para la operación empresarial, incluyendo: •Costos de constitución.  •Registro mercantil.  •Obligaciones tributarias.  •Costos de mantenimiento anual ante:  oCámara de Comercio del Huila.  oDIAN.  oMunicipio correspondiente.  Asimismo, se adelantará el proceso de verificación y registro de la marca RURAL LAB ante la Superintendencia de Industria y Comercio en la clase Niza 44 correspondiente a servicios médicos. También se implementará la política de tratamiento de datos personales y el Registro Nacional de Bases de Datos (RNBD), conforme a la Ley 1581 de 2012. 7. Fortalecimiento de la proyección financiera: Se fortalecerá la coherencia operativa y financiera mediante la sustentación técnica del crecimiento proyectado en ventas y utilidades operacionales, considerando: •Incremento gradual en captación de clientes.  •Expansión de cobertura rural.  •Crecimiento progresivo de la capacidad instalada.  •Convenios institucionales y empresariales.  Igualmente, se desagregará el presupuesto total del proyecto en: CategoríaParticipación estimada Activos fijos% Capital de trabajo% Nómina% Intangibles% Adecuaciones y permisos% Esto permitirá mayor claridad financiera y mejor control presupuestal. 8. Fortalecimiento del enfoque femenino y mapa de actores: En el marco de la Convocatoria 154 de emprendimiento femenino, el proyecto ampliará su articulación institucional con entidades de apoyo al liderazgo y fortalecimiento empresarial femenino, entre ellas: •ONU Mujeres Colombia  •iNNpulsa Colombia  •Cámara de Comercio del Huila  •Gobernación del Huila  •SENA Regional Huila  También se fortalecerá el mapa de actores con enfoque territorial y comunitario. 9.Sistema de seguimiento e indicadores Se implementará un sistema trimestral de seguimiento y evaluación de indicadores relacionados con: •Empleo formal generado.  •Participación femenina.  •Cobertura rural alcanzada.  •Número de usuarios atendidos.  •Convenios institucionales.  •Impacto social y territorial.  Estos indicadores permitirán medir el cumplimiento de metas y la sostenibilidad del proyecto durante su ejecución. Las acciones de mejora implementadas permitirán fortalecer la sostenibilidad técnica, financiera, comercial y normativa del proyecto RURAL LAB, consolidándolo como una iniciativa de alto impacto social y sanitario para la población rural del departamento del Huila. El proyecto se posiciona como una estrategia de emprendimiento femenino orientada a mejorar el acceso oportuno a servicios diagnósticos en zonas con limitada cobertura en salud, contribuyendo a la generación de empleo formal, inclusión territorial y fortalecimiento del sistema de atención primaria en salud.   </t>
  </si>
  <si>
    <t xml:space="preserve">Proyecto: 118538 
Nombre del proyecto: LABORATORIO CLINICO RURAL LAB 
Convocatoria: 154 - 1C / Emprendimiento Femenino 
Criterio observado: Calificación obtenida y valoración integral de los componentes comercial, técnico, legal, financiero e impacto del plan de negocios. 
Observación del postulante: El postulante presenta observaciones frente al resultado de evaluación y solicita revisión del puntaje asignado, señalando que el proyecto cuenta con condiciones técnicas de viabilidad.
Resumen de la observación: Se aceptan las observaciones realizadas por el postulante; sin embargo, revisado el informe de evaluación, se mantiene el puntaje otorgado por el evaluador, dado que el proyecto obtuvo concepto VIABLE con una calificación final de 65,41 puntos. La viabilidad técnica del proyecto no implica que todos los componentes evaluados se encuentren plenamente fortalecidos, pues el informe identifica aspectos por mejorar en los componentes comercial, técnico, legal, financiero e impacto. 
Respuesta del evaluador: Revisadas las observaciones presentadas por el postulante y contrastadas con el informe de evaluación, se acepta la observación en cuanto al interés de fortalecer la iniciativa; no obstante, se mantiene la calificación final de 65,41 puntos y el concepto VIABLE. El resultado corresponde a una valoración integral del plan de negocios y no únicamente a la existencia de condiciones técnicas de ejecución. El informe no presenta puntajes numéricos independientes por componente; por tanto, la calificación final refleja el análisis conjunto de los aspectos comercial, técnico, legal, financiero e impacto. 
En el componente comercial, el proyecto presenta fortalezas asociadas a la cobertura rural en Suaza-Garzón, Huila, como atención a un segmento desatendido; la articulación con pacientes, médicos, IPS rurales y empresas; el enfoque en población vulnerable, como población rural dispersa, adultos mayores y personas con enfermedades crónicas; y la propuesta de liderazgo femenino conforme a la Convocatoria 154. No obstante, este componente debe fortalecerse mediante la identificación nominal de competidores en Garzón y Huila, incluyendo precios por línea, cobertura geográfica y participación estimada. También debe incorporar estadísticas verificables del DANE, MinCIT y Cámara de Comercio del Huila, y diferenciar las estrategias de captación por segmento de cliente identificado para fortalecer el plan o mix de marketing planteado. 
En el componente técnico, el informe reconoce que el proyecto describe productos, servicios, procesos, insumos y plan operativo del primer año, y que la capacidad instalada se proyecta de manera coherente con el modelo de negocio. Sin embargo, la documentación operativa se mantiene en un nivel general, por lo que debe fortalecerse con tiempos por fase, rendimientos esperados por equipo, porcentaje de uso de capacidad mes a mes durante el primer año y estructura del equipo de trabajo cargo por cargo, incluyendo salario, dedicación, formación profesional certificada y funciones diferenciadas. También debe identificar las NTC y normas técnicas sectoriales aplicables al CIIU 8691 Actividades de apoyo diagnóstico, así como estándares de calidad, regulaciones técnicas y prácticas ambientales asociadas al manejo de residuos, consumo de agua y eficiencia energética. 
En el componente legal, el proyecto identifica la figura jurídica individual y contempla la formalización para iniciar operaciones. No obstante, debe complementar los costes consolidados de constitución y mantenimiento anual ante Cámara de Comercio del Huila, DIAN y municipio, así como los conceptos técnicos de uso de suelo y bomberos para el local operativo. Adicionalmente, debe verificar el registro de la marca LABORATORIO CLINICO RURAL LAB ante la SIC en la clase Niza 44, implementar la política de tratamiento de datos personales conforme a la Ley 1581 de 2012 y Decreto 1377 de 2013 con RNBD ante la SIC, y articular el proyecto con la Resolución 3100 de 2019, Resolución 1619 de 2015, Decreto 4741 de 2005, Decreto 351 de 2014 y Ley 1751 de 2015, dada la complejidad regulatoria de la habilitación de laboratorio clínico. 
En el componente financiero, el plan reporta indicadores positivos, con una TIR proyectada de 29,92% y un VPN de $54.115.523. El monto solicitado de $73.518.768 se ubica dentro del tope CREAR Individual establecido por el Acuerdo 010 de 2019 del Consejo Directivo del SENA. No obstante, este componente debe fortalecerse porque las utilidades operativas proyectadas pasan de $1.718.908 en el Año 1 a $32.579.104 en el Año 2, lo que representa un crecimiento del 1795% que debe sustentarse con supuestos verificables de captación de clientes, ampliación efectiva de capacidad, precios, costes y demanda esperada. 
Adicionalmente, en el componente financiero se debe validar la mano de obra proyectada del Año 1 por $32.306.298, que representa el 50,0% de las ventas del Año 1 por $64.575.000, frente a la estructura del equipo declarada y la dedicación efectiva por cargo. También se deben incorporar explícitamente IPC 2026 e IPP 2026 en las proyecciones, desagregar la inversión entre activos fijos, capital de trabajo, intangibles y nómina, e identificar el porcentaje por categoría conforme a los rubros financiables del Acuerdo 010 de 2019. 
En el componente de impacto, el proyecto se articula con la Convocatoria 154 de Emprendimiento Femenino, el liderazgo femenino y la generación de empleos formales con perspectiva de género. También plantea efectos sobre el ecosistema productivo de Garzón y el departamento del Huila, en la cadena de valor del CIIU 8691. Sin embargo, debe fortalecerse mediante la ampliación del mapa de actores con entidades sectoriales, territoriales, nacionales e internacionales, tales como MinSalud, Secretaría de Salud Departamental del Huila, Instituto Nacional de Salud, INVIMA, Superintendencia Nacional de Salud, Consejería Presidencial para la Equidad de la Mujer, iNNpulsa Mujer Emprende, ONU Mujeres Colombia, Mujer Emprende del MinIgualdad, Banca de las Mujeres, Cámara de Comercio del Huila, Gobernación del Huila y SENA Regional Huila. 
Asimismo, el componente de impacto debe articularse numéricamente con los ODS aplicables al CIIU 8691, especialmente ODS 3, ODS 5, ODS 8, ODS 10 y ODS 17, con metas cuantificadas como empleos formales generados por año, porcentaje de cobertura del mercado objetivo y contratos suscritos. También se recomienda implementar un sistema de seguimiento trimestral de los indicadores de empleo formal generado y participación femenina. 
En consecuencia, aunque se aceptan las observaciones del postulante, no se evidencian elementos suficientes para modificar el puntaje asignado. La calificación final de 65,41 puntos refleja que el proyecto es viable, pero se encuentra en un margen que exige fortalecer la sustentación comercial, la documentación técnica, la consolidación legal, la coherencia financiera y la medición del impacto. Por ello, el puntaje otorgado por el evaluador se mantiene, al ser coherente con las fortalezas identificadas y con las oportunidades de mejora señaladas en el informe. 
Concepto: Se acepta la observación presentada por el postulante; sin embargo, revisado el plan de negocios y el informe de evaluación, se mantiene el concepto VIABLE y la calificación final de 65,41 puntos. El proyecto presenta condiciones favorables, especialmente por su enfoque de cobertura rural en servicios de apoyo diagnóstico, atención a población vulnerable, liderazgo femenino e indicadores financieros positivos; no obstante, persisten aspectos por mejorar en los componentes comercial, técnico, legal, financiero e impacto, los cuales sustentan la permanencia del puntaje asignado. 
Efecto: Se ratifica el concepto VIABLE y se mantiene el puntaje asignado de 65,41 puntos.
</t>
  </si>
  <si>
    <t xml:space="preserve">OBSERVACIONES AL INFORME DE EVALUACIÓN – PROYECTO: AGROTURISMO ALELI Convocatoria: 154 – 1C Emprendimiento Femenino ID: 118551 Municipio: Cumaral – Meta Asunto: Solicitud de reconsideración de concepto de NO VIABLE Respetados evaluadores de la convocatoria de Fondo Emprender: Por medio del presente documento, presento las presentes observaciones al informe de evaluación del proyecto AGROTURISMO ALELÍ y presento apelación frente al concepto de “NO VIABLE” emitido en el informe, Componente Comercial: considerando que el proyecto sí hace una segmentación “hombres y mujeres con edades entre 18 y  70 años, con niños  menores de cinco años, adolescentes, jóvenes, adultos jóvenes, adultos mayores, empresarios  grupos de estudiantes, grupos  de universitarios, familias, parejas, turistas extranjeros que buscan estar en contacto con la biodiversidad” de igual forma se identifican sus características y cualidades. De acuerdo a la experiencia y a los clientes que visitan la unidad productiva se plantean los servicios como una solución de acuerdo al planteamiento del problema en el numeral 2, dentro de esa solución diferenciada se plantean 3 servicios: Alojamiento Rural Alelí: El producto agroturístico incluye desayuno, almuerzo, dos refrigerios, visita guiada a la reserva Pecuca y visita a la granja adultos, se cobra el ingreso de niños mayores de cinco años. El servicio de alojamiento cuenta con una capacidad de recibir a  12 personas, con proyección de ampliar. El ingreso es a las 9 a.m  y  la salida es a las 3 p.m  aquellas personas que deseen dormir en camping también se les ofrece el servicio. El segundo servicio: pasadía Piedemonte Llanero: el producto agroturístico incluye desayuno, almuerzo, un refrigerio, visita guiada a la reserva Pecuca y visita a la granja  pecuaria; adultos, se cobra el ingreso de niños mayores de cinco años. El ingreso es a las 9 a.m y la salida es a las 5  p.m y el tercero: Actividad cultural: Serenata llanera - baile del joropo: Se oferta la serenata para grupos de mínimo 6 personas en las horas de la noche la cual tiene un costo por persona de acuerdo al número de visitantes, y se ofrece un coctel para cada participante. Como se mencionó en el numeral 14: Las venta por servicio de alojamiento y guianza turística en el periodo correspondiente de Julio  de 2025 a febrero de 2026 a $ 22.224.000, arrojando un promedio de $ 2.778.000 por mes, con un promedio de 21 servicios de pasadía y 6 servicios de hospedaje. Dentro del Componente Legal, el uso de suelo Agropecuario se pueden desarrollar actividades complementarias y de servicios como Agroturismo y Ecoturismo, son actividades turísticas que muestran la vida del campo, como visitas guiadas a fincas, senderismo, avistamiento de aves, talleres de agricultura orgánica o alojamiento rural, por esta razón se puede, es permitida la actividad del código CIIU 5514 corresponde al Alojamiento Rural. En ese orden de ideas, se tuvieron en cuenta los servicios de AGROTURISMO ALELÍ, el servicio 1: Servicio de Alojamiento Rural Alelí, es un producto agroturístico que incluye desayuno, almuerzo, dos refrigerios, visita guíada a la reserva Pecuca y visita a la granja y el servicio 2: Pasadia Piedemonte Llanero: El producto agroturístico incluye desayuno, almuerzo, un refrigerio, visita guiada a la reserva Pecuca y visita a la granja  pecuaria; adultos, se cobra el ingreso de niños mayores de cinco años. el ingreso es a las 9 a.m y la salida es a las 5  p. Dentro del proyecto se explica que esta actividad se ejecuta en armonía con las actividades pecuarias que se llevan a cabo en la finca, y que hacen parte de la oferta de servicios al cliente. En el Componente Financiero, dentro de los costos variables de producto 1 Alojamiento rural, se contemplaron los costos asociados a Alimentación Desayuno, Almuerzo, Refrigerio 1 y 2 y los costos administrativos asociados a los servicios públicos como (Agua, Luz, insumos limpieza). los costos variables de producto 2 pasadía Piedemonte Llanero, se contemplaron los costos asociados a identificación como la Manilla de identificación, Desayuno, Almuerzo y Refrigerios, en el servicio 3 se contempla únicamente el costo de la Agrupación musical y se ofrece para grupos de mínimo, en los costos fijos se tuvieron en cuenta la compra de implementos de aseo y los servicios públicos de (luz e internet), en los Gastos de Administración y venta se identificaron los gastos de Dotación y Seguridad Industrial para el año 1.  Por lo anterior, solicito respetuosamente la reconsideración del concepto emitido, de NO VIABLE teniendo en cuenta que las observaciones identificadas son susceptibles de ajuste y fortalecimiento documental, sin comprometer la viabilidad integral, sostenibilidad ni impacto positivo del proyecto AGROTURISMO ALELÍ. </t>
  </si>
  <si>
    <t>Proyecto: 118551
Nombre del proyecto: AGROTURISMO ALELÍ
Convocatoria: 154 – 1C Emprendimiento Femenino
Criterio observado:
Componente Comercial, Legal y Financiero
Observación del postulante:
El postulante solicita la reconsideración del concepto de NO VIABLE, argumentando que el proyecto presenta segmentación de mercado, definición de servicios agroturísticos, coherencia entre problema y solución, compatibilidad del uso del suelo con la actividad de alojamiento rural y una adecuada estructuración de ingresos, costos y gastos, señalando que las observaciones identificadas son susceptibles de ajuste sin afectar la viabilidad del proyecto.
Resumen de la observación:
El postulante considera que la evaluación no valoró de manera suficiente la información incluida en el plan de negocios y solicita que se reevalúe el concepto emitido, proponiendo aclaraciones y precisiones frente a los componentes comercial, legal y financiero.
Respuesta del evaluador:
Revisada nuevamente la observación presentada, se precisa que la evaluación del proyecto se realizó de manera integral y objetiva, con base exclusiva en la información consignada en el plan de negocios al momento del cierre de la convocatoria, conforme a los criterios, metodología y lineamientos vigentes del Fondo Emprender.
Si bien el postulante amplía y explica algunos aspectos relacionados con la segmentación de mercado, la descripción de los servicios, el uso del suelo y la estructura de costos e ingresos, dichas precisiones corresponden a información adicional y ajustes posteriores que no se encuentran debidamente soportados ni desarrollados en el documento evaluado inicialmente. En consecuencia, no es procedente su consideración en esta fase del proceso.
Es importante señalar que cada proceso de evaluación es independiente, se desarrolla bajo las condiciones específicas de la convocatoria y se fundamenta únicamente en la calidad, coherencia, suficiencia y soportes de la información presentada en el plan de negocios. En este caso, persisten las deficiencias técnicas identificadas en el informe de evaluación, particularmente en la definición del mercado objetivo, la validación de la demanda, la coherencia entre capacidad instalada e ingresos proyectados, y el cumplimiento documental de los requisitos del componente legal.
De acuerdo con la normatividad del Fondo Emprender, la etapa de observaciones no contempla la incorporación de nueva información, ni la reformulación del plan de negocios, sino únicamente la aclaración de aspectos ya evaluados. En este sentido, los argumentos expuestos no desvirtúan los hallazgos señalados ni modifican el análisis técnico previamente realizado.
Concepto
No procede la observación del postulante. Se ratifica el concepto emitido en el informe de evaluación.
Efecto
Se mantiene el puntaje y el concepto inicialmente otorgados.</t>
  </si>
  <si>
    <t xml:space="preserve">La estrategia comercial del proyecto fue organizada mediante segmentación de mercado, definición de frecuencias de compra y estimación de volúmenes promedio acordes con la capacidad operativa proyectada. El canal principal corresponde al segmento B2B, enfocado en restaurantes, mercados saludables y distribuidores especializados de Bogotá, con compras recurrentes entre 20 y 80 kg semanales por cliente, proyectando inicialmente entre 15 y 25 clientes recurrentes. De manera complementaria, se mantendrá la comercialización directa a consumidor final mediante canales digitales y ventas locales, con compras promedio entre 1 y 3 kg por cliente. Se fortaleció el componente técnico mediante indicadores operativos para seguimiento y control del proceso productivo. Se incorporaron rendimientos promedio entre 2 y 3 kg por tubular cosechado, tasa máxima de contaminación entre 5% y 7% por lote, seguimiento a 2 y 3 ciclos productivos mensuales y control permanente del volumen cosechado. Adicionalmente, se establecieron tiempos promedio entre 30 y 45 días distribuidos en preparación de sustrato, inoculación, incubación y fructificación/cosecha. El proyecto estructuró una ruta de formalización con tiempos y responsables definidos desde el inicio de la operación. Durante la primera semana del mes 1, el gerente emprendedor iniciará validación de uso de suelo, revisión documental, compra de equipos y gestión de requisitos sanitarios y administrativos. En la segunda y tercera semana del mes 1 se desarrollará la estructuración documental asociada a BPM bajo Resolución 2674 de 2013 y requerimientos sanitarios aplicables ante INVIMA. Paralelamente, desde el mes 1 hasta el mes 2 se ejecutará la implementación del SG-SST conforme al Decreto 1072 de 2015. Las metas de venta fueron estructuradas considerando el ciclo biológico del cultivo y la capacidad operativa contemplada dentro del modelo productivo. Durante los primeros 60 días se desarrollarán procesos pre cosecha relacionados con preparación de sustrato, siembra, inoculación e incubación, iniciando cosecha y comercialización a partir del mes 3. La capacidad proyectada se soporta en un modelo de producción escalable con rotación continua de tubulares productivos y cosechas diarias. La contratación responde al comportamiento biológico del cultivo. Durante los primeros meses, se enfocara en adecuación técnica, preparación de sustrato, siembra, inoculación e incubación, ya que el micelio requiere entre 30 y 45 días para completar la colonización del sustrato e iniciar fructificación y cosecha. Durante la etapa inicial las actividades serán lideradas por el gerente emprendedor y el líder de producción. A partir del mes 3 se requiere la vinculación de operarios y apoyo comercial conforme al inicio de cosechas diarias y comercialización de aproximadamente 2.000 kg mensuales de orellana, equivalentes a 70 a 80 kg diarios. La inversión proyectada para publicidad y posicionamiento comercial corresponde al 4,6% ($23.000.000) del valor total solicitado ($520.000.000), porcentaje considerado necesario para soportar ventas mensuales superiores a $50.000.000. La estrategia comercial estará enfocada en canales digitales, pautas en redes sociales, creación de contenido, degustaciones, muestras comerciales y participación en restaurantes y mercados. La moto con cámara en fibra de vidrio contemplada, es un componente necesario para la distribución y comercialización de orellana fresca. La moto cuenta con una cabina diseñada para conservar la cadena de frío durante el transporte, manteniendo condiciones adecuadas de conservación e inocuidad, disminuyendo deterioro y pérdidas postcosecha. Por otro lado, el plan de negocio en Excel planteado por Fondo Emprender, en la casilla AU434, muestra un rubro financiable denominado “adquisición o arriendo de bienes muebles y vehículos automotores”; según este formato, este vehículo sí se encuentra contemplado dentro de los rubros financiables. Los costos de constitución legal de la empresa y trámite de uso de suelo no están siendo solicitados al Fondo Emprender, son asumidos por el grupo emprendedor. Esta información se encuentra en la cacilla A207 del proyecto. El grupo emprendedor asumirá $2.000.000 correspondientes a constitución legal de la empresa y $90.000 para trámite de uso de suelo. El valor solicitado de $7.150.000 corresponde únicamente a permisos, licencias, registros, BPM, concepto sanitario, registro INVIMA y SGSST por valor de $2.000.000. El proyecto implementará indicadores medibles para seguimiento técnico, operativo y financiero. En la dimensión económica se proyecta una comercialización aproximada de 2.140 kg mensuales de orellana, equivalentes a ventas superiores a $50.000.000mes y una TIR proyectada de 30,4%. En lo social, el proyecto contempla la generación de 7 empleos directos y participación asociativa de 5 mujeres. En la dimensión ambiental se realizará aprovechamiento de residuos agroindustriales y control de contaminación entre 5% y 10% por lote. </t>
  </si>
  <si>
    <t>ID Proyecto: 118608
Nombre del proyecto: Tres Orelias
Convocatoria: 154 - 1C / Emprendimiento Femenino
Criterio observado:
 Componentes comercial, técnico, legal, financiero e impacto, específicamente en lo relacionado con la articulación entre la estrategia comercial, la capacidad productiva, las proyecciones de ventas, los indicadores operativos, la contratación progresiva, la ruta de formalización y la trazabilidad de los rubros solicitados al Fondo Emprender. El informe de evaluación registra para el proyecto un puntaje de 90 puntos y concepto VIABLE.
Observación del postulante:
 El postulante presenta aclaraciones frente a la estrategia comercial del proyecto, indicando que fue organizada mediante segmentación de mercado, definición de frecuencias de compra y estimación de volúmenes promedio acordes con la capacidad operativa proyectada. Señala que el canal principal corresponde al segmento B2B, enfocado en restaurantes, mercados saludables y distribuidores especializados de Bogotá, con compras recurrentes entre 20 y 80 kg semanales por cliente, y que de manera complementaria se mantendrá la comercialización directa a consumidor final mediante canales digitales y ventas locales.
De igual manera, manifiesta que fortaleció el componente técnico mediante indicadores operativos para seguimiento y control del proceso productivo, incorporando rendimientos promedio, tasas máximas de contaminación, ciclos productivos mensuales, control de volumen cosechado y tiempos promedio del proceso. También precisa que el proyecto estructuró una ruta de formalización con tiempos y responsables definidos, incluyendo validación de uso de suelo, revisión documental, requisitos sanitarios, BPM, INVIMA y SG-SST.
El postulante aclara que las metas de venta fueron estructuradas considerando el ciclo biológico del cultivo, iniciando cosecha y comercialización a partir del mes 3, y que la contratación responde al comportamiento productivo del cultivo, con vinculación progresiva conforme al inicio de cosechas diarias y comercialización. Adicionalmente, señala que la inversión en publicidad y posicionamiento comercial corresponde al 4,6% del valor total solicitado, y que la moto con cámara en fibra de vidrio es necesaria para la distribución de orellana fresca, conservación de cadena de frío y disminución de pérdidas poscosecha.
Finalmente, indica que el vehículo se encuentra registrado dentro del rubro de adquisición o arriendo de bienes muebles y vehículos automotores, y que los costos de constitución legal de la empresa y trámite de uso de suelo no están siendo solicitados al Fondo Emprender, sino que serán asumidos por el grupo emprendedor.
Resumen de la observación del postulante:
 El postulante solicita que se tengan en cuenta las aclaraciones presentadas, al considerar que estas precisan la forma en que el proyecto atenderá el mercado objetivo, escalará la producción, cumplirá la ruta normativa, organizará la contratación y garantizará la trazabilidad de las inversiones. Asimismo, solicita valorar que la moto tipo furgón está directamente relacionada con la operación logística del negocio y que los costos de constitución legal y uso de suelo serán asumidos por el grupo emprendedor, mientras que los recursos solicitados al Fondo Emprender se orientan a permisos, licencias, registros y requisitos necesarios para la operación.
Respuesta del evaluador:
 Una vez revisados los comentarios presentados por el postulante y contrastados con la información registrada en el plan de negocio y en el informe de evaluación, se ratifica el concepto emitido, en la medida en que las aclaraciones aportadas no modifican la conclusión integral de viabilidad del proyecto, sino que precisan aspectos operativos, comerciales, técnicos, legales y financieros que ya habían sido identificados como susceptibles de fortalecimiento.
El informe de evaluación reconoció la solidez general de los componentes comercial, técnico, legal, financiero e impacto, y formuló recomendaciones orientadas a mejorar la articulación entre capacidad productiva, proyecciones de ventas, indicadores operativos, contratación, formalización y trazabilidad de inversiones. En ese sentido, la información complementaria sobre segmentación B2B y consumidor final, frecuencias de compra, inicio de cosecha y comercialización desde el mes 3, indicadores productivos, ruta normativa y contratación progresiva permite ampliar la comprensión del modelo, pero no desvirtúa el análisis realizado ni exige modificar el puntaje asignado.
Frente a la observación relacionada con la moto tipo furgón y algunos costos asociados a la formalización, se precisa que el análisis tuvo como propósito verificar la correcta clasificación, pertinencia y trazabilidad de los rubros frente a los lineamientos del instrumento de formulación y la normatividad aplicable del Fondo Emprender. Revisada la aclaración del postulante y el plan de negocio, se evidencia que el vehículo se encuentra registrado dentro del rubro de adquisición o arriendo de bienes muebles y vehículos automotores, con una participación inferior al límite señalado en la herramienta, y que su uso se vincula directamente con la distribución de orellana fresca, la conservación del producto durante el transporte y el cumplimiento de condiciones adecuadas de entrega.
De igual manera, se aclara que los costos de constitución legal y uso de suelo son asumidos por el grupo emprendedor, mientras que los recursos solicitados se orientan a permisos, licencias, registros y requisitos necesarios para la operación del negocio. Lo anterior es coherente con los rubros financiables previstos en el instrumento de formulación, en particular aquellos asociados a permisos, licencias y registros requeridos por la ley para el normal funcionamiento de la iniciativa empresarial.
En consecuencia, las precisiones presentadas fortalecen la trazabilidad del análisis y permiten delimitar con mayor claridad la clasificación de los rubros; sin embargo, no modifican el sentido de la evaluación integral. Por tanto, las observaciones mantienen su naturaleza de recomendaciones de mejora para la fase de implementación y seguimiento, sin afectar la calificación final ni el concepto previamente emitido.
Concepto:
 Revisado el plan de negocios, la observación presentada por el postulante y el informe de evaluación, se encuentra que el concepto emitido para el ID Proyecto 118608 – Tres Orelias, con puntaje de 90 puntos, es acorde con lo identificado inicialmente en el plan. Las aclaraciones presentadas precisan y fortalecen la comprensión del modelo operativo, comercial, técnico, legal y financiero, pero no generan variación en el puntaje ni en el concepto integral de evaluación. En consecuencia, se mantiene el concepto VIABLE.
Efecto:
 Se ratifica el concepto de evaluación VIABLE y el puntaje de 90 puntos asignado al plan de negocio ID 118608 – Tres Orelias.</t>
  </si>
  <si>
    <t>En mi calidad de representante del proyecto 118636 “Asociación Centro de Rehabilitación – Terapia Integral CalmaVida”, respetuosamente solicito la revisión del puntaje asignado al plan de negocios, calificado como NO VIABLE con una puntuación final de 54,95, según el “Informe de Evaluación” emitido para la Convocatoria 154 – 1C Emprendimiento Femenino. Al contrastar detenidamente dicho informe con la información registrada en la herramienta oficial de formulación (archivo 118636_CREAR_ESP_PROYECTO-2.xls), identificamos que varios señalamientos no corresponden de forma precisa con el contenido del plan, o bien omiten evidencias cuantitativas y técnicas que sí se encuentran consignadas. La finalidad de esta comunicación es que se revaloren los componentes evaluados y, de ser procedente, se ajuste el puntaje otorgado, sin desconocer ni descalificar el criterio técnico de los evaluadores. A continuación, se presentan de manera respetuosa los puntos en los que solicitamos revisión, organizados por componente:  Componente comercial El informe reconoce que el proyecto parte de una lectura acertada del problema estructural del sistema de salud, identifica la diferencia entre paciente, cuidador y decisor, y plantea una propuesta de integralidad terapéutica pertinente para la realidad de San José de Cúcuta. Sin embargo, se concluye que existe una “debilidad estructural grave” al no traducir esa comprensión cualitativa en información cuantitativa verificable, afirmando que no se define cuántas familias en Cúcuta y Norte de Santander cumplen el perfil descrito y que los datos utilizados son de carácter nacional. Respetuosamente solicitamos se revise el elemento “¿Quién es el cliente de su iniciativa?” del archivo 118636_CREAR_ESP_PROYECTO-2.xls, donde se caracteriza al cliente con detalle (ubicación en el municipio y región, estrato socioeconómico, rango de edad, nivel de ingresos, estructura familiar) y se desarrolla el tamaño del mercado desde lo general a lo particular para el territorio en el que operará el centro. Si bien siempre es posible profundizar en estadísticas regionales adicionales, consideramos que el plan sí presenta una cuantificación y segmentación territorial del mercado objetivo, por lo que la calificación de este subcriterio podría no reflejar adecuadamente la información disponible. En cuanto a la competencia, el informe señala errores conceptuales por incluir una ESE pública como competidor directo sin ajustar su población objetivo subsidiada, y por comparar sesiones sueltas con paquetes sin normalizar el valor por sesión. No obstante, en el elemento “La competencia – ¿Quién más lo hace?” del Excel se relacionan por lo menos tres competidores específicos (IPS privadas y ESE pública), se reconoce que la ESE atiende principalmente población subsidiada y se describen las ventajas competitivas del modelo interdisciplinario integral y la experiencia en un único punto de atención para pacientes y cuidadores. Por lo anterior, solicitamos revisar el puntaje otorgado a este criterio, teniendo en cuenta que el plan sí reconoce las diferencias entre tipos de competidor y su efecto en el mercado. Respecto a los canales, el informe afirma que existe una inversión elevada en imagen corporativa y canales digitales, con valores nulos poco realistas en canales de promoción directa y distribución, y que los indicadores de eventos de mercadeo no guardan coherencia con las acciones planteadas. Sin embargo, en el elemento “Canales” se detalla la inversión en imagen corporativa (logotipo, colores, pendones), página web, redes sociales, visitas a aliados y se identifican estrategias de promoción y distribución (punto de atención físico y domicilios), que a su vez se reflejan en los gastos de administración y ventas y en el plan operativo. A nuestro juicio, esta coherencia entre canales, gastos y operación no parece quedar reflejada en el puntaje, por lo que solicitamos su revaloración.  Componente técnico El informe señala que el componente técnico constituye un “cuello de botella” por existir una brecha entre lo prometido al cliente y la capacidad técnica real del proyecto, destacando la supuesta ausencia de desarrollo y presupuesto de la aplicación móvil, así como la falta de materialización del ambiente terapéutico de calma y bienestar. En la herramienta Excel, el proceso técnico está descrito paso a paso para cada uno de los tres servicios (terapia integral individual, familiar y empresarial), se identifican las actividades, responsables, equipos y tiempos, y se calcula la capacidad instalada mensual con base en servicios por hora, horas de trabajo diarias y días de operación al mes. Las proyecciones de ventas se formulan a partir de este cálculo, de modo que la capacidad total del centro y el punto de equilibrio se derivan de las mismas premisas operativas, y así las cifras de ventas se mantienen coherentes con la capacidad prevista. En este sentido, solicitamos muy respetuosamente se precise en qué punto numérico o fórmula se considera “incorrecto” el cálculo de capacidad instalada, o que se revise el puntaje asignado a este criterio en atención a la información efectivamente incorporada. El informe indica además que el plan operativo concentraría inversiones, adecuaciones y ventas plenas en los primeros meses, sin reconocer la fase de montaje, lo que no sería técnicamente viable. Deseamos precisar que el “Plan operativo” de la herramienta programa de manera específica la compra de equipos, mobiliario, adecuación del lugar de operaciones, arrendamiento, insumos y contratación de personal dentro de los primeros meses, en coherencia con el cronograma de ejecución permitido por el Fondo Emprender, y que las ventas del primer año se proyectan tomando en cuenta esta curva de arranque. Por ello solicitamos que, al reexaminar este aspecto, se tenga en cuenta el detalle del plan operativo consignado en el archivo Excel. En relación con la aplicación móvil y el ambiente terapéutico, el informe señala que este componente tecnológico no se encuentra desarrollado, ni con presupuesto detallado, proveedor definido ni cronograma, y que el ambiente de calma no cuenta con adecuaciones técnicas asociadas en el presupuesto. En el plan financiero se incluye la “licencia APP de citas” dentro de los gastos de administración y ventas, con su valor asignado, y en “Necesidades y requerimientos” y “Plan operativo” se contemplan adecuaciones locativas, equipos de salud, muebles y elementos que dan soporte material al ambiente terapéutico planteado. Reconocemos que la descripción funcional de la aplicación puede profundizarse, pero consideramos que sí existe un registro económico y operativo de estos diferenciadores, y por ello solicitamos revisar nuevamente la valoración de este componente.  Componente legal El informe reconoce como fortaleza el conocimiento general de los requisitos normativos del sector salud, incluyendo habilitación como IPS, cumplimiento de la Resolución 3100 de 2019, manejo de historias clínicas, gestión de residuos y protección de datos personales. Sin embargo, señala vacíos por la no incorporación explícita de la afiliación a seguridad social del talento humano y la subestimación de algunos tiempos y costos asociados a SG SST y procesos administrativos recurrentes. En el elemento “Trámites legales, permisos y licencias” del archivo Excel se relacionan de manera explícita la habilitación como IPS, el cumplimiento de la Resolución 3100, el Sistema de Gestión de Seguridad y Salud en el Trabajo SG SST, los requisitos en historias clínicas, PGIRH, uso del suelo, certificaciones y otros trámites necesarios, incluyendo sus costos estimados. Entendemos que los valores pueden ser objeto de ajuste y actualización, pero consideramos que el plan sí incorpora formalmente los principales trámites y obligaciones legales, por lo que respetuosamente solicitamos revisar si la calificación asignada al componente legal refleja adecuadamente esta información.  Componente financiero El informe indica que las proyecciones de ventas presuponen un nivel de demanda constante desde el primer mes, sin curva de aprendizaje ni restricciones operativas derivadas de la capacidad instalada, y que el proyecto “proyecta vender más servicios de los que puede producir”, lo que invalidaría la proyección de ingresos. También señala ambigüedad en la definición de precios, especialmente en el tercer producto, y la presencia de rubros globales sin especificaciones técnicas, e incongruencias entre el número de personas del equipo de trabajo y los salarios presupuestados. En el elemento “Proyección de ventas” del Excel se diligencian unidades y valores mensuales para cada uno de los tres servicios, en coherencia con el cálculo de capacidad instalada y con el punto de equilibrio del negocio, lo que permite que el modelo financiero arroje una TIR de 26,75%, indicador que es reconocido en el mismo informe de evaluación. La intención de la formulación es precisamente garantizar que las ventas proyectadas se mantengan dentro de la capacidad real del centro, por lo que solicitamos se nos señale con precisión en qué meses o productos se evidencia la supuesta sobreventa, con el fin de corregirlos de forma puntual, o en su defecto, reconsiderar el puntaje asignado. En cuanto a la supuesta ambigüedad del precio del tercer producto, el informe manifiesta que no es claro si corresponde a sesiones individuales o a paquetes. En el elemento “Productos o servicios” y en el “Proceso técnico” se identifica claramente el producto 3 como “Terapia Integral Empresarial Paquete 15 terapias”, describiendo las 15 sesiones incluidas, desde la valoración inicial hasta la entrega de informe a la empresa contratante, de manera que el precio corresponde al paquete completo. A partir de esta claridad, solicitamos revisar la observación y la calificación de este criterio. Sobre el presupuesto de inversiones y equipo de trabajo, el informe refiere rubros globales sin especificación técnica y duplicidades entre honorarios y requerimientos financiables, así como incongruencias entre número de personas y salarios. No obstante, la hoja de “Necesidades y requerimientos” desagrega la compra de equipos de salud, muebles, equipos de cómputo, adecuaciones locativas, arrendamiento, insumos, estrategia de comunicación, nómina de empleos y honorarios de contador, en coherencia con los rubros financiables definidos por la normatividad del Fondo Emprender. A su vez, el elemento “Equipo de trabajo” detalla cada cargo (gerencial, administrativo, oficios varios, fisioterapeutas, terapeuta ocupacional, psicóloga y contador), con descripción de funciones, tipo de vinculación, asignación mensual y factor prestacional cuando aplica, permitiendo relacionar directamente número de empleos y valores presupuestados. Desde esta perspectiva, consideramos que el plan presenta un nivel de desagregación superior al descrito en el informe, por lo que solicitamos muy respetuosamente la revisión del puntaje en este componente.  Componente de impacto El informe destaca que el componente de impacto es uno de los mejor estructurados desde lo narrativo y conceptual, reconociendo aportes claros al bienestar de pacientes, cuidadores y adultos mayores, beneficios ambientales por reducción de desplazamientos y pertinencia tecnológica en un sector con bajo nivel de digitalización. Asimismo, reconoce que la asociatividad está bien justificada desde la necesidad clínica y la complementariedad de disciplinas. Al mismo tiempo, se indica que el impacto se formula principalmente de manera cualitativa, sin una línea base cuantitativa robusta ni evidencias documentales de trabajo asociativo superior a seis meses. En los elementos de “Impacto” y “Asociatividad” del Excel se describen impactos económicos (empleos femeninos generados, incremento de ingresos), sociales (mejora funcional de pacientes, disminución de sobrecarga de cuidadores), ambientales (menor desplazamiento a múltiples IPS) y tecnológicos (uso de herramientas digitales para agendamiento y seguimiento), así como la experiencia de trabajo conjunto que ya se viene desarrollando entre las profesionales del proyecto. Reconocemos que estos indicadores pueden desarrollarse aún más, con cifras específicas por año, y estamos dispuestas a fortalecerlos; sin embargo, consideramos que la base conceptual y operacional del impacto está correctamente formulada, por lo que solicitamos revisar el puntaje asignado a este componente. ________________________________________ Solicitudes Con fundamento en lo expuesto, de manera respetuosa solicitamos: 1.Que se reexaminen los subcriterios de los componentes comercial, técnico, legal, financiero e impacto, contrastando el “Informe de Evaluación” con la información consignada en el archivo 118636_CREAR_ESP_PROYECTO-2.xls, especialmente en lo relacionado con tamaño de mercado, análisis de competencia, canales, capacidad instalada, plan operativo, descripción y presupuesto de la aplicación móvil, trámites legales, proyecciones de venta, definición de productos, desagregación de inversiones y equipo de trabajo. 2.Que, de encontrarse procedente, se ajuste el puntaje asignado al proyecto, en la medida en que varias de las debilidades señaladas corresponden a aspectos perfectibles o a criterios de profundidad, más que a vacíos de información, e incluso desconocen contenidos que sí se encuentran formulados en el plan de negocios. 3.En caso de mantenerse la calificación actual, se sirvan indicar de manera puntual las celdas, hojas o cálculos específicos en los que se sustentan los señalamientos de incoherencia (por ejemplo, fórmulas de capacidad instalada, meses o productos en los que se supera la capacidad con las ventas, costos omitidos de SG SST, u otros), con el propósito de realizar los ajustes técnicos pertinentes en una eventual reformulación del proyecto. Agradecemos el tiempo y el esfuerzo que el equipo evaluador dedica a la revisión de los planes de negocios presentados al Fondo Emprender, así como los aportes realizados en el informe, los cuales consideramos valiosos para el fortalecimiento de nuestra iniciativa. Reiteramos nuestra disposición para ajustar y mejorar técnicamente el plan de negocios, de manera que la Asociación Centro de Rehabilitación – Terapia Integral CalmaVida pueda consolidarse como una alternativa integral de rehabilitación para pacientes y cuidadores en Cúcuta y Norte de Santander.</t>
  </si>
  <si>
    <t xml:space="preserve">Proyecto: 118636
Nombre del proyecto: Asociación Centro de Rehabilitación - Terapia Integral CalmaVida
Convocatoria: 154 - 1C / Emprendimiento Femenino
Criterio observado: Componentes comercial, técnico, legal, financiero e impacto.
Observación del postulante: La postulante solicita la revisión del concepto emitido, señalando que el plan de negocios cuenta con una propuesta pertinente, con potencial social, enfoque integral de atención en rehabilitación, articulación de profesionales de distintas disciplinas, posibilidad de generación de empleo y una TIR positiva. Igualmente, controvierte las observaciones realizadas en los componentes comercial, técnico, financiero, legal e impacto, considerando que algunos aspectos pueden fortalecerse durante la ejecución y que el proyecto tiene potencial para ser financiado.
Resumen de la observación: La observación se orienta a solicitar una reconsideración del resultado de evaluación, argumentando que el proyecto responde a una necesidad real del territorio, plantea un modelo interdisciplinario, tiene justificación asociativa, identifica trámites legales del sector salud y presenta potencial de rentabilidad. No obstante, revisado el informe de evaluación y el plan de negocios, se evidencia que las observaciones realizadas no corresponden únicamente a asuntos menores o formalidades, sino a aspectos que afectan la coherencia integral del modelo de negocio, especialmente en la cuantificación del mercado, la capacidad instalada, la programación operativa, la estructura de ventas, la definición de precios, la desagregación de inversiones, la trazabilidad de costes y la medición del impacto.
Respuesta del evaluador: Revisada la observación presentada, el plan de negocios y el informe de evaluación, se ratifica que la evaluación reconoció las fortalezas del proyecto, especialmente su valor social, la pertinencia de la atención integral, la necesidad de articular disciplinas terapéuticas, la justificación de la asociatividad y el potencial de impacto en pacientes, cuidadores y familias. El informe también reconoce que el proyecto presenta una TIR de 26,75%, lo cual evidencia potencial financiero; sin embargo, precisa que dicho indicador no es suficiente para contrarrestar las debilidades técnicas, financieras y operativas identificadas.
Frente al componente comercial, se mantiene la observación, dado que el plan parte de una lectura cualitativa adecuada del problema, pero no demuestra de forma cuantitativa el tamaño del mercado objetivo en San José de Cúcuta y Norte de Santander, ni determina cuántas familias cumplen efectivamente el perfil descrito y estarían dispuestas a pagar por el servicio en condiciones privadas. No cuantificar el mercado constituye una dificultad relevante, porque impide verificar si las ventas proyectadas cuentan con una base real de clientes potenciales o si se encuentran desfasadas frente a la demanda efectiva. El informe señala expresamente que los datos utilizados son de carácter nacional y no permiten inferir la demanda local, lo que afecta la validación de la escala del proyecto.
Así mismo, se ratifica la observación comercial relacionada con el análisis de competencia y canales. El plan identifica actores del entorno, pero el informe advierte errores conceptuales al incluir una ESE pública como competidor directo sin ajustar el análisis a su población objetivo y dinámica de precios. También se evidencia que la comparación de precios no homogeneiza sesiones sueltas frente a paquetes, lo cual puede distorsionar la ventaja competitiva presentada. Adicionalmente, el plan registra una inversión de $20.000.000 en imagen corporativa, $3.000.000 en pendones y $12.000.000 en página web y manejo de redes, mientras que acciones de promoción y distribución aparecen con coste $0, situación que respalda la observación sobre una estrategia de canales poco equilibrada y sin justificación suficiente de su impacto en generación de demanda.
Frente a la afirmación de que existen avances comerciales, se precisa que el plan menciona atención coordinada de pacientes de manera informal, ventas directas y un ingreso aproximado mensual de $2.500.000; sin embargo, no se evidencia un histórico de ventas suficientemente estructurado, ni un detalle verificable de los productos o servicios efectivamente comercializados, número de pacientes atendidos, recurrencia, frecuencia, costo promedio, evolución mensual o soporte documental que permita validar una tracción comercial suficiente para sustentar las ventas proyectadas. Por tanto, el potencial comercial existe, pero requiere mayor soporte y trazabilidad.
En relación con el componente técnico, se ratifica la observación, dado que, aunque el proceso técnico se presenta de manera general y resulta comprensible, requiere mayor nivel de detalle para validar la operación real. En servicios de salud y rehabilitación no basta con describir actividades generales; se requiere precisar duración de sesiones, unidad de medida, número de profesionales disponibles por servicio, tiempos específicos por actividad, carga horaria, disponibilidad de espacios, simultaneidad de atención, uso de equipos y restricciones operativas. El informe señala inconsistencias en unidades de medida, duración de sesiones y presentación al cliente, lo cual dificulta articular la operación con precios, capacidad instalada y proyecciones de ventas.
También se mantiene la observación sobre la capacidad instalada. En el plan se registra una capacidad de 1 servicio por hora, 8 horas al día y 22 días al mes para algunos servicios, lo que exige una revisión cuidadosa de la relación entre capacidad real y ventas proyectadas. El informe indica que el proyecto define una capacidad mensual que luego es superada por las proyecciones de venta, generando una desconexión directa entre operación y planeación comercial. Esta situación no es una formalidad, porque si la capacidad está sobreestimada o subestimada, se afecta la validez de los ingresos, la necesidad de personal, los costes operativos y la sostenibilidad financiera del proyecto.
Respecto a la aplicación móvil y el ambiente terapéutico, se ratifica que ambos elementos se presentan como diferenciadores relevantes, pero no cuentan con soporte operativo suficiente. El plan menciona la aplicación móvil para autoprogramación, seguimiento y gestión de citas, pero el informe advierte que no está desarrollada, no se especifica su alcance funcional real y no cuenta con presupuesto detallado, proveedor definido ni cronograma de desarrollo. Igualmente, el ambiente terapéutico de calma y bienestar se plantea como atributo diferenciador, pero no se identifican con claridad las adecuaciones técnicas que lo materializan ni su reflejo concreto en el presupuesto.
Sobre el componente legal, se reconoce que el plan identifica trámites relevantes para operar en el sector salud, tales como constitución legal, habilitación como prestador de servicios de salud, cumplimiento de la Resolución 3100 de 2019, SG-SST, manejo de historias clínicas, PGIRH, uso de suelo, protección de datos personales y otros requisitos asociados. Esta identificación constituye una fortaleza conceptual del plan.
No obstante, se mantiene la observación porque el componente legal requiere mayor realismo en costes, tiempos y responsabilidades. El informe advierte vacíos como la no incorporación explícita de la afiliación a seguridad social de los trabajadores dentro del análisis de trámites y la posible subestimación de costes y tiempos asociados al cumplimiento normativo. En un proyecto que pretende operar como prestador de servicios de salud, estos aspectos son relevantes para la viabilidad, porque la habilitación, la dotación, el talento humano, las historias clínicas, los protocolos y el cumplimiento normativo condicionan el inicio real de operación.
Frente al componente financiero, se ratifica la observación, dado que este componente refleja y amplifica las debilidades de los componentes comercial y técnico. El informe señala que las proyecciones de ventas presuponen un nivel de demanda constante desde el primer mes, sin considerar curva de aprendizaje, posicionamiento, estacionalidad propia de los servicios de salud ni restricciones operativas derivadas de la capacidad instalada. Esta situación genera una alerta importante porque las ventas proyectadas deben guardar coherencia con el mercado cuantificado, la capacidad de atención, el plan operativo, la disponibilidad de talento humano, los tiempos de habilitación y la etapa real de montaje del proyecto.
Igualmente, se ratifica la observación sobre necesidades y requerimientos. El plan operativo registra rubros significativos como compra de maquinaria y equipos de salud, compra de muebles y enseres, compra de equipos de cómputo y comunicaciones, nómina total para 6 empleos, honorarios de contador, diseño SG-SST, estrategia de comunicación, adecuación del lugar de operaciones, arrendamiento e insumos para ciclo productivo. Sin embargo, el informe advierte que existen rubros globales sin especificaciones técnicas suficientes, lo cual impide contrastar los valores con precios reales de mercado y genera riesgo de sobrecostos o de insuficiencia presupuestal durante la implementación.
También se mantiene la observación relacionada con inconsistencias entre equipo de trabajo, honorarios y requerimientos financiables. El informe identifica incongruencias entre el número de personas relacionadas en el equipo y los salarios presupuestados, así como duplicidades entre honorarios y requerimientos financiables. En el plan operativo se observa “nómina total 6 empleos” y “honorarios contador” por varios meses, lo cual requiere ser conciliado con el equipo de trabajo, las obligaciones laborales, el número de empleos comprometidos y la estructura real de operación. Estas alertas no pueden ser pasadas por alto, porque inciden directamente en el uso de recursos, la sostenibilidad del flujo de caja y el cumplimiento de los compromisos de la convocatoria.
En cuanto a precios, costes y productos, se ratifica que se requiere mayor claridad. El informe advierte ambigüedad en la definición de precios, particularmente en el tercer producto, donde no queda claro si el valor corresponde a sesiones individuales o paquetes completos. Esta falta de precisión impide validar la coherencia entre ingresos, costes variables, capacidad de atención y rentabilidad. Adicionalmente, el plan presenta unidades de medida y consumos que requieren mayor detalle para determinar si los costes variables corresponden al servicio, al paciente, al día, al mes o al paquete contratado.
Respecto al componente de impacto, se reconoce que el proyecto tiene una narrativa sólida y un potencial social importante, especialmente por su orientación hacia pacientes, cuidadores, adultos mayores y personas que requieren procesos de rehabilitación integral. El informe también reconoce que el impacto tecnológico resulta pertinente y que el mapa de actores identifica instituciones del entorno.
Sin embargo, se ratifica la observación porque el impacto se formula principalmente de manera cualitativa y carece de línea base cuantitativa. No se evidencian indicadores suficientemente soportados para medir mejora funcional, reducción de costes familiares, reducción de desplazamientos, beneficios ambientales, ahorro de papel, disminución de emisiones, número de familias beneficiadas o evolución clínica esperada. En consecuencia, aunque el impacto potencial es alto, no está suficientemente soportado para demostrar resultados medibles y permanentes en el tiempo.
En relación con la asociatividad, se reconoce que el plan justifica la necesidad de trabajar de manera conjunta para ofrecer integralidad, compartir costes y articular distintas disciplinas. El informe también reconoce una estructura básica de gobernanza, toma de decisiones por mayoría y asignación general de responsabilidades.
No obstante, se mantiene la observación sobre la necesidad de fortalecer la formalización, los mecanismos de seguimiento, los roles específicos y la evidencia documental del trabajo conjunto. El plan menciona trabajo coordinado de manera informal con pacientes y una intención de asociarse; sin embargo, el informe advierte que los avances son incipientes y que no existen evidencias documentales suficientes de trabajo asociativo superior a seis meses, lo cual debilita la proyección de sostenibilidad del grupo.
La evaluación se realizó de manera integral y no sobre una variable aislada. En los términos del proceso de evaluación, la viabilidad del plan no depende únicamente de la existencia de una TIR positiva, de una buena narrativa social o de una idea pertinente, sino de la congruencia del modelo de negocio en su conjunto y del cumplimiento de los términos de referencia de la convocatoria. Por tanto, las variables comerciales, técnicas, legales, financieras y de impacto deben leerse de manera interconectada. En este caso, la falta de cuantificación del mercado afecta las ventas; la capacidad instalada afecta los ingresos; la programación operativa afecta la posibilidad de iniciar ventas; las necesidades y requerimientos afectan el presupuesto; y la falta de indicadores afecta la medición de resultados.
Concepto
Revisada la observación presentada y contrastada con el plan de negocios y el informe de evaluación, se concluye que no hay elementos suficientes para modificar el concepto emitido. Si bien el proyecto presenta potencial, valor social, pertinencia territorial y una propuesta interdisciplinaria atractiva, las debilidades identificadas en los cinco componentes afectan la coherencia integral del modelo y no pueden considerarse asuntos menores o simples formalidades.
En consecuencia, se ratifica que el proyecto requiere fortalecer de manera sustancial la cuantificación del mercado, la validación de ventas, la capacidad instalada, la definición técnica de servicios, la programación operativa, la estructura financiera, la desagregación de necesidades y requerimientos, los costes, los indicadores de impacto y la formalización asociativa. Una reformulación que incorpore estas observaciones permitiría potencializar el negocio y presentar una propuesta más coherente, verificable y viable en una futura postulación o revisión.
Efecto
Se ratifica el puntaje final de 54,95 y el concepto NO VIABLE, sin modificación. La observación presentada no desvirtúa las debilidades estructurales identificadas en la evaluación. Se recomienda reformular integralmente el plan de negocios, incorporando las observaciones señaladas en los componentes comercial, técnico, legal, financiero e impacto, con el fin de fortalecer la coherencia del modelo y aumentar su posibilidad de viabilidad en una futura presentación.
</t>
  </si>
  <si>
    <t xml:space="preserve">De manera atenta solicito la revisión detallada y de fondo de la evaluación emitida frente al proyecto presentado, particularmente respecto a algunos aspectos de los componentes comercial y legal, dado que considero que existen elementos del plan de negocio que no fueron plenamente valorados dentro del análisis técnico realizado. Componente comercial Respecto a la observación según la cual la estimación de la demanda se apoya en supuestos optimistas, es importante señalar que el proyecto cuenta con validación comercial previa real y verificable, reflejada en ventas orgánicas acumuladas por aproximadamente $83 millones COP, alcanzadas mediante operación directa de únicamente dos personas y con capital limitado. Lo anterior demuestra tracción comercial efectiva, aceptación del mercado y reducción significativa de la incertidumbre asociada a la demanda proyectada. Adicionalmente, tanto en el perfil del cliente y consumidor como en el planteamiento del problema, se incorporan elementos que sustentan la demanda del sector, construidos a partir de la experiencia acumulada de La Savia, encuestas realizadas en redes sociales y fuentes oficiales sectoriales. Entre ellos se destacan: El sector de cuidado personal representa aproximadamente el 38% de las ventas del sector cosmético. El segmento de cuidado capilar y barba ha presentado un crecimiento del 77,8% en el último año. Los clientes B2B priorizan marcas con formalización sanitaria y respaldo INVIMA. En relación con el análisis de competencia, el documento sí desarrolla barreras de entrada relevantes para el sector cosmético natural formalizado, particularmente aquellas asociadas a infraestructura BPM, cumplimiento INVIMA, trazabilidad documental y control fisicoquímico, aspectos que representan ventajas competitivas diferenciales para La Savia frente a modelos artesanales no formalizados. Si bien el informe indica que podría profundizarse en participación de mercado y estrategias de captación, es importante considerar que el formato del plan de negocio presentado corresponde a una estructura técnica con limitaciones de extensión y profundidad analítica, razón por la cual el análisis se orientó prioritariamente a los elementos estratégicos y regulatorios más relevantes para la viabilidad del proyecto. Frente a la observación relacionada con el equilibrio entre inversión y resultados esperados, considero que esta apreciación no guarda total coherencia con los indicadores financieros presentados y con las conclusiones del mismo informe de evaluación, en el cual se señala expresamente que: “Se presenta una TIR del 30%, indicando que, en el sector industrias manufactureras, el proyecto genera una rentabilidad atractiva frente a la inversión requerida, reflejando eficiencia en el uso de los recursos, capacidad de cubrir costos operativos y potencial de crecimiento sostenido en el tiempo.” En este sentido, el componente financiero evidencia consistencia y sostenibilidad económica del modelo planteado. Componente legal Respecto a los vacíos legales identificados en el informe, considero importante realizar las siguientes precisiones: Trámites ante la DIAN: El proyecto contempla facturación electrónica y manejo contable permanente mediante acompañamiento profesional durante toda la ejecución del proyecto, incluyendo cumplimiento de obligaciones tributarias y fiscales aplicables. Conceptos sanitarios locales: El proyecto contempla proceso de certificación en Capacidad de Producción de Cosméticos ante INVIMA, procedimiento que incorpora una revisión sanitaria y técnica integral del laboratorio bajo criterios BPM, incluyendo condiciones locativas, sanitarias, de documentación y control de calidad, constituyendo una evaluación más robusta que un concepto sanitario municipal básico. Planes de gestión de residuos: La Asociación cuenta con documentación técnica de gestión ambiental y manejo de residuos (mencionados en la sección 14-avances del proyecto: ambiental). Adicionalmente, estos lineamientos forman parte de los requisitos evaluados dentro del proceso de certificación sanitaria ante INVIMA. Permisos ambientales: De acuerdo con la naturaleza y escala operativa del proyecto, actualmente no se identifican permisos ambientales complejos obligatorios, dado que no se generan vertimientos industriales significativos, descargas químicas especiales, captación de agua ni procesos industriales de gran escala. Afiliación al sistema de seguridad social: El proyecto sí contempla cumplimiento de obligaciones laborales y afiliación al sistema de seguridad social, aspecto que se encuentra reflejado dentro de la estructura de nómina y costos operativos presentados en el plan financiero. Por lo anterior, solicito respetuosamente que estos elementos sean reconsiderados dentro del análisis técnico integral del proyecto. </t>
  </si>
  <si>
    <t>Respuesta:
En primer lugar, es necesario precisar que el proceso de evaluación se realiza con base en la información registrada en el plan de negocios y en la manera en que esta se sustenta, de modo que se pueda determinar la viabilidad del proyecto. La evaluación se aborda de manera transversal, entendiendo el proyecto como un todo.
Tal como se mencionó en el proceso de evaluación, el proyecto identifica dos segmentos principales de clientes:
•Canal B2B: negocios del sector belleza y bienestar en Bogotá, especialmente peluquerías, tiendas de cosméticos, naturistas y mayoristas ubicados en localidades como Kennedy, Engativá, Chapinero, Teusaquillo y Usaquén. En conjunto, representan un mercado amplio de más de 24.000 establecimientos con necesidades de productos legales y diferenciados.
•Canal B2C: consumidores finales, hombres y mujeres entre 25 y 55 años de estratos 3 a 5, interesados en el cuidado personal y en productos naturales y sostenibles.
Aunque el mercado está bien delimitado y presenta oportunidades claras, se evidencian debilidades en la estimación real de la demanda. Se asume una rápida adopción y crecimiento en compras sin sustento suficiente, al no contar con registros en el plan de inversión que permitan validar lo contrario. Además, la segmentación, aunque detallada en perfiles, carece de una validación cuantitativa sólida sobre hábitos de consumo y competencia directa. También se percibe una alta dependencia de la confianza inicial del cliente y de la calidad percibida del producto, lo que puede ralentizar la rotación esperada. A ello se suma la falta de análisis sobre barreras de entrada y estrategias claras para captar el 0,25 % del mercado planteado.
Respecto al análisis de la competencia, se reconoce el esfuerzo por identificar actores relevantes en distintos niveles del mercado (masivo, emprendimientos locales y marcas premium), lo cual es positivo para entender el entorno. Sin embargo, aunque se diferencian bien los segmentos de precio y posicionamiento, falta profundizar en variables clave como participación de mercado, canales de distribución reales y comportamiento del cliente frente a cada competidor.
En cuanto a los canales, se presenta una estructura general que combina comunicación digital, acciones presenciales y distribución multicanal, con una inversión total de $50.800.000, distribuida en tres frentes: estrategia de comunicación ($38.000.000), estrategia de promoción ($11.000.000) y canales de distribución ($1.800.000). Esto evidencia una apuesta fuerte por posicionamiento, especialmente en pauta digital. No obstante, se identifican debilidades: las actividades de promoción están bien orientadas a la prueba de producto, pero no se detalla su frecuencia, cobertura ni resultados esperados; mientras que en distribución, aunque se plantean canales adecuados, la baja inversión limita su alcance real. En conjunto, la estrategia es coherente, pero requiere mayor balance entre inversión y resultados, así como indicadores claros que permitan medir el impacto de cada acción.
En el componente legal, se identifican aspectos clave como la constitución legal, la certificación de capacidad de producción, la NSO del INVIMA y el uso de suelo, lo que demuestra conocimiento del marco normativo del sector. Sin embargo, se observa una inconsistencia entre el número de productos mencionados en otras secciones y los cinco registros NSO proyectados, lo que genera dudas sobre la planificación del portafolio. Adicionalmente, no se incluyen permisos y requisitos relevantes como el registro ante la DIAN (RUT y responsabilidades tributarias), concepto sanitario o visitas de la autoridad local de salud, plan de gestión integral de residuos (PGIR o equivalente), permisos ambientales si aplica (vertimientos o emisiones), afiliación al sistema de seguridad social y riesgos laborales, ni registros de marca ante la SIC. La ausencia de estos elementos puede afectar la viabilidad y el inicio oportuno de la operación. Así se consideren de tipo básico son de obligatorio cumplimiento para la operación del negocio
Es importante señalar que las recomendaciones emitidas en el proceso de evaluación tienen como propósito fortalecer el proyecto presentado y no necesariamente afectan de manera negativa la calificación otorgada a cada una de las variables evaluadas. Dichas sugerencias se realizan teniendo en cuenta la situación actual registrada en el plan de negocios, aun cuando puedan ser ajustadas durante la etapa de ejecución.
Conclusión: 
Se ratifica que el concepto de evaluación se mantiene vigente y no requiere modificación, dado que la valoración se fundamentó en la información presentada en el plan de negocio o plan de inversión. No obstante, se reconoce la disposición hacia la mejora continua, lo cual refleja el compromiso con el desarrollo y consolidación de la empresa.</t>
  </si>
  <si>
    <t xml:space="preserve">Respetados evaluadores:  En el plazo establecido por el cronograma, presentamos las siguientes observaciones técnicas al informe preliminar de evaluación. Estas se limitan estrictamente a señalar información ya consignada en el plan de inversión cargado en plataforma.  OBSERVACIÓN No. 1  El informe de evaluación sugiere la necesidad de fortalecer las estimaciones del tamaño del mercado y proyecciones de demanda. Ante esto, presentamos el siguiente soporte técnico basado en la realidad operativa de nuestra IPS:  A diferencia de un proyecto de creación, las proyecciones de FOMACI EU no parten de supuestos teóricos de mercado, sino de 20 años de experiencia operativa. Como se detalla en el numeral 11 (Componente Financiero), la proyección para el Año 1 de 2,498 sesiones anuales se fundamenta en la demanda histórica real de la IPS, ajustada por estacionalidad. Esto garantiza que el punto de partida de la expansión sea veraz, alcanzable y libre de la incertidumbre propia de modelos basados solo en promedios del sector.   El plan establece una hoja de ruta de crecimiento clara (12%, 15%, 17% y 18% para los años subsiguientes). Este crecimiento no es inercial; está vinculado a metas comerciales específicas que el evaluador puede verificar en el plan: Optimización de Capacidad Instalada: Incremento de la ocupación mediante la digitalización de agendas (reducción de inasistencias). Tasas de Conversión: La inversión en marketing digital y e-commerce está diseñada para capturar el upside del mercado que hoy no se atiende por falta de canales de captación modernos, apalancando servicios subutilizados como psicología y terapia ocupacional.  Nuestras estimaciones sobresalen en el mercado precisamente porque combinan la tendencia macro del sector salud (envejecimiento y salud mental), macroeconómicas como comportamiento el IPC y dinámicas económicas y sociales de donde operamos con los micro-datos internos de dos décadas de funcionamiento. Esta dualidad permite que la participación de mercado proyectada sea consistente con nuestra capacidad física y el equipo humano habilitado.   El éxito de este plan de fortalecimiento recae en la trayectoria de Adriana, la gerente general, quien posee el relacionamiento y la habilidad analítica para interpretar las tendencias del sector. Este conocimiento se nutre de un diálogo constante con nuestros clientes B2B, quienes marcan las pautas de precios y prioridades en el mercado de salud. Esta cercanía nos permite capturar el upside del mercado con metas verificables y reducir el riesgo de ejecución al mínimo.   Solicitamos respetuosamente que se revalúe este criterio, reconociendo que las metas comerciales presentadas cuentan con un nivel de rigor superior al estar respaldadas por evidencia histórica de ventas. La IPS no solo propone una expansión, sino que demuestra tener la infraestructura, el conocimiento del cliente y la base operativa para asegurar que cada sesión proyectada se convierta en una realidad económica y social.  OBSERVACIÓN No. 2  El informe de evaluación señala una brecha entre la capacidad de atención proyectada y la estructura de talento humano, al observar que solo se formalizan dos cargos directos. Ante esto, presentamos la siguiente aclaración técnica: Cumplimiento Normativo (TDR Convocatoria 154): Bajo la línea de Fortalecimiento, el proyecto cumple rigurosamente con la meta de generación de empleo exigida para el monto solicitado. Los dos cargos creados, Gerente General y Auxiliar Administrativo,  tienen una función estratégica vital: la Gerencia lidera la gestión comercial y tecnológica, mientras que el Auxiliar garantiza la trazabilidad, agendamiento y facturación. Esta estructura administrativa es la que permite que la IPS sea robusta y escalable.   Modelo de Operación por Demanda (Costo Variable): Es fundamental aclarar que la participación de fisioterapeutas, psicólogos y terapeutas ocupacionales está modelada como dentro del plan financiero como un Costo Operativo Variable, en la sección de costos y gastos de excel. En el sector salud, y específicamente en nuestra etapa de fortalecimiento, este modelo permite activar el talento clínico de manera proporcional a la demanda real. Hoy la hacemos así, para proteger la salud financiera de la empresa mientras se estabiliza el nuevo flujo de pacientes captado a través de las estrategias digitales financiadas por el Fondo Emprender. Uno de los objetivos centrales de nuestra participación en esta convocatoria es, precisamente, tomar el control de la demanda. Proyectamos que, gracias a la inversión en marketing, tecnología e IA, la demanda pasará de ser fluctuante a ser constante y predecible. Este cambio de paradigma permitirá a FOMACI EU realizar la transición de los profesionales clínicos desde una vinculación ad hoc hacia contratos a tiempo completo. Por lo tanto, el modelo actual es la rampa de lanzamiento para generar empleos directos, estables y de calidad en el sector salud, cumpliendo con el espíritu de creación de empleo formal que promueve el SENA.   La estructura de talento humano descrita es la óptima para la fase de fortalecimiento. Sobredimensionar la nómina fija con cargos clínicos antes de consolidar la nueva demanda captada por los canales digitales sería técnicamente irresponsable y afectaría la TIR del 24,9% que el mismo evaluador calificó como positiva y consistente. Solicitamos que se revise de nuevo la observación de debilidad técnica, entendiendo que la capacidad de atención está plenamente respaldada por un modelo de costos variables flexible y una estructura administrativa fija que garantiza el control operativo y la expansión comercial de la IPS.  OBSERVACIÓN No. 3  El informe de evaluación señala vacíos en la justificación de tecnología y la relación entre licencias y efecto operativo. Ante esto, presentamos el soporte técnico basado en la sección de Inversiones Fijas (Imagen adjunta) de nuestro plan, así como en la sección 7. PROPÓSITO DE LA INVERSIÓN (Para qué pedimos los recursos) y 8. RESULTADOS ESPERADOS DE LA INVERSIÓN (Resultados que traerán los recursos): Cumplimiento Legal y Normativo: En el sector salud, la implementación de un Software de Historias Clínicas y un Software Contable/Administrativo especializado no es opcional. Estas herramientas responden a requerimientos técnicos únicos exigidos por el Ministerio de Salud para la facturación electrónica, el control financiero y los reportes de ley. Sin esta tecnología, la IPS no podría operar bajo los estándares de habilitación vigentes.   Reducción de Fricción y Control del No-Show: Actualmente, la organización enfrenta una limitación crítica en la gestión de pacientes, donde el ausentismo sin previo aviso afecta la sostenibilidad. El Software de Gestión de Agenda Profesional (agendamiento, pagos y recordatorios automáticos) está diseñado para eliminar la fricción en el acceso al servicio. Al permitir recordatorios y prepagos, transformamos la cultura de asistencia del paciente, recuperando capacidad instalada que hoy se pierde.   Efecto Operativo y Eficiencia: Las licencias solicitadas son para la organización FOMACI EU, no para individuos de forma aislada. Esto permite que el equipo de profesionales clínicos, bajo la supervisión del Auxiliar Administrativo, acceda a un ecosistema unificado. El efecto esperado es pasar de un promedio de 148 sesiones mensuales a un rango de 170-180 sesiones en el Año 1, un crecimiento proyectado del 3% al 5% mensual que es viable únicamente gracias a la automatización de procesos.   Impacto en Ingresos: Esta infraestructura tecnológica es la que permite proyectar un aumento en los ingresos mensuales de $5,7 millones a un rango de $6,5 - $7,2 millones. La tecnología actúa como el multiplicador que permite capturar la demanda generada por el marketing digital, asegurando que cada nuevo paciente sea gestionado con eficiencia, desde el agendamiento hasta la facturación electrónica y el pago mediante datáfono. Solicitamos se revalúe la suficiencia de este componente, entendiendo que cada software y licencia solicitada tiene una función directa en el cumplimiento de la ley y en la eliminación de los cuellos de botella operativos que hoy limitan el crecimiento de la IPS.  Queremos expresar nuestro más sincero agradecimiento al SENA y al equipo evaluador del Fondo Emprender por permitirnos ser parte de esta convocatoria de Emprendimiento Femenino. Para nosotros, este proceso representa el reconocimiento a dos décadas de esfuerzo constante por brindar salud y bienestar a la comunidad. Estamos profundamente felices y motivados por el camino recorrido; nos llena de entusiasmo la posibilidad de integrar herramientas de vanguardia a nuestra experiencia tradicional para impactar positivamente a más familias colombianas. Confiamos en que la claridad aportada en estas observaciones permita ajustar nuestra calificación, reflejando el verdadero potencial de esta IPS que está lista para dar su siguiente gran paso con el sello de calidad del SENA. Quedamos atentos a su respuesta, con la firme disposición de seguir construyendo país a través del fortalecimiento empresarial. Atentamente, Adriana Monsalve </t>
  </si>
  <si>
    <t>ID Proyecto: 118675
 Nombre del proyecto: FOMACI EU
 Convocatoria: 154 - 1C / Emprendimiento Femenino
Criterio observado:
 Componentes comercial, técnico, financiero y de inversión tecnológica, relacionados con la estimación del tamaño de mercado y proyecciones de demanda, la articulación entre capacidad instalada y talento humano, y la justificación técnica de los requerimientos tecnológicos frente a sus efectos operativos.
Observación del postulante:
 La postulante solicita la revaluación de las observaciones formuladas en el informe preliminar, indicando que las proyecciones de demanda se soportan en la experiencia operativa de la IPS, en la trayectoria de FOMACI EU, en metas de crecimiento asociadas a estrategias comerciales y digitales, en un modelo de operación con talento clínico vinculado según demanda, y en inversiones tecnológicas necesarias para el agendamiento, historias clínicas, facturación, reducción del ausentismo y mejora de la eficiencia operativa.
Resumen de la observación del postulante:
 La observación plantea que el proyecto corresponde a una iniciativa de fortalecimiento y no de creación, por lo cual sus proyecciones parten de una operación existente y de experiencia acumulada en el sector salud. Asimismo, señala que la estructura de dos cargos directos responde a la meta de generación de empleo exigida para el monto solicitado y que los profesionales clínicos se contemplan dentro del modelo financiero como costo operativo variable. Finalmente, argumenta que las inversiones tecnológicas tienen relación directa con el cumplimiento normativo, la gestión de pacientes, la reducción de inasistencias, la automatización de procesos y el incremento esperado de ingresos.
Respuesta del evaluador:
 De acuerdo con la revisión de las observaciones presentadas por la postulante y el contraste con la información consignada en el plan de negocio y en el informe preliminar de evaluación, se evidencia que los argumentos aportados amplían y contextualizan elementos relevantes del negocio, especialmente en lo relacionado con la experiencia operativa, la trayectoria del modelo, la lógica de crecimiento proyectada y la pertinencia general de las inversiones solicitadas. Estos elementos resultan consistentes con la naturaleza de la iniciativa, la cual fue valorada favorablemente como una IPS en operación, con trayectoria superior a 19 años, formalidad empresarial, experiencia en servicios de salud y una base operativa previamente validada.
No obstante, desde el punto de vista técnico, se mantiene la pertinencia de las recomendaciones emitidas en el informe preliminar, dado que estas se orientan a fortalecer la precisión, trazabilidad y nivel de detalle requerido en la formulación del plan. En el componente comercial, aunque se reconoce claridad en el cliente, la necesidad y la propuesta de valor, el informe identificó que hacía falta mayor precisión en el tamaño del mercado, participación esperada, proyección de demanda por línea de servicio, tasas de conversión y metas comerciales verificables. Por tanto, la observación presentada complementa la argumentación, pero no modifica el análisis técnico inicial, en la medida en que dichos elementos no se encontraban plenamente desarrollados y sistematizados en los apartados correspondientes del plan evaluado.
En el componente técnico, la explicación de la postulante sobre el modelo de operación por demanda permite comprender la lógica de vinculación variable del talento clínico; sin embargo, el informe preliminar señaló una brecha entre la capacidad instalada proyectada y el equipo humano formalmente reflejado en el plan, en el cual se explicitan dos cargos a crear: gerente general y auxiliar administrativo. En consecuencia, se mantiene la recomendación de especificar con mayor claridad el número de profesionales clínicos requeridos, su dedicación, forma de vinculación y costos asociados, con el fin de mejorar la coherencia entre la capacidad de atención proyectada y el soporte operativo del proyecto.
Respecto de la inversión tecnológica, la postulante aporta una explicación adicional sobre la función de los softwares y licencias solicitadas; sin embargo, el informe preliminar identificó la necesidad de precisar la relación funcional de cada herramienta con la operación real de la IPS, el número de usuarios internos, el efecto operativo esperado y la trazabilidad entre inversión, ejecución y resultados. En este sentido, la recomendación conserva su validez como oportunidad de mejora para fortalecer el seguimiento del proyecto, especialmente frente a indicadores como ocupación de agendas, reducción del ausentismo, crecimiento de ingresos, diversificación de servicios y fortalecimiento administrativo.
Conforme a la estructura institucional de respuesta a observaciones, revisado el plan de negocios se encuentra que el concepto emitido es acorde con lo encontrado inicialmente en el proceso de evaluación. Por tanto, las observaciones de la postulante no modifican el sentido general de la evaluación, sino que complementan la comprensión de aspectos que en el documento base fueron abordados con menor nivel de desarrollo analítico. En consecuencia, se ratifica que las recomendaciones formuladas son coherentes con el alcance y contenido del plan presentado y deben entenderse como oportunidades de ajuste para fortalecer la ejecución, trazabilidad y seguimiento del proyecto, sin afectar la condición de viabilidad previamente otorgada.
Concepto:
 Revisado el plan de negocios del ID Proyecto 118675, denominado FOMACI EU, correspondiente a la Convocatoria 154 - 1C / Emprendimiento Femenino, y teniendo en cuenta que el informe de evaluación registra un puntaje de 89.28 y concepto de evaluación VIABLE, se concluye que el concepto emitido es acorde con lo encontrado inicialmente en el plan. Las observaciones presentadas por la postulante amplían la explicación de algunos aspectos del modelo de negocio, pero no aportan elementos que modifiquen la calificación ni el concepto previamente asignado.
Efecto:
 Se ratifica el concepto de evaluación y el puntaje asignado. El proyecto ID 118675 - FOMACI EU conserva la condición de VIABLE, con puntaje de 89.28, manteniéndose las recomendaciones del informe preliminar como oportunidades de mejora para fortalecer la trazabilidad comercial, técnica, operativa, tecnológica y financiera del plan de negocio.</t>
  </si>
  <si>
    <t xml:space="preserve">Reciban un cordial saludo. En nombre de la ASOCIACIÓN APLICACIÓN INTEGRAL DE BIENESTAR Y RENDIMIENTO, queremos expresar nuestro sincero agradecimiento por el tiempo, la dedicación y el análisis técnico realizado a nuestro plan de negocios dentro del proceso de evaluación de la convocatoria. Valoramos profundamente que nuestro proyecto haya obtenido un puntaje de 74.09 puntos y concepto VIABLE, así como el reconocimiento realizado dentro del informe frente a aspectos fundamentales como la validación comercial real de la iniciativa, la trayectoria construida durante más de cinco años, la coherencia técnica del modelo de atención, el impacto social generado y el potencial de crecimiento del proyecto liderado por mujeres. De manera respetuosa, nos permitimos presentar algunas precisiones y complementos técnicos frente a las oportunidades de mejora señaladas en el informe de evaluación, con el propósito de fortalecer aún más la comprensión integral del proyecto y evidenciar la solidez operativa, comercial, legal, financiera y social de nuestra propuesta. 1.Fortalecimiento del tamaño del mercado y validación externa Nuestro proyecto no parte de una idea conceptual, sino de una validación construida mediante el trabajo continuo con usuarios reales durante más de cinco años, periodo en el cual hemos consolidado una comunidad digital activa y procesos permanentes de acompañamiento en entrenamiento, nutrición y bienestar integral. Adicionalmente, el mercado de bienestar y salud preventiva en Colombia ha presentado un crecimiento significativo impulsado por el aumento del interés en hábitos saludables, soluciones digitales y servicios personalizados relacionados con actividad física, salud mental y prevención de enfermedades. Nuestra experiencia práctica, sumada al comportamiento observado en redes sociales, procesos de fidelización y recurrencia de usuarios, nos permite evidenciar una demanda real y sostenida, especialmente en mujeres entre 25 y 45 años interesadas en soluciones integrales y accesibles. 2.Análisis de estacionalidad y comportamiento de la demanda Respecto a la observación relacionada con la estacionalidad, identificamos que el comportamiento de consumo en servicios de bienestar presenta incrementos principalmente en: • Inicio de año, asociado a metas personales y transformación de hábitos. • Mitad de año y temporadas vacacionales. • Último trimestre del año, donde aumentan los procesos relacionados con bienestar físico y emocional. Asimismo, hemos identificado periodos de menor dinámica comercial, frente a los cuales se plantean estrategias de retención y estabilización de demanda como retos digitales, programas de fidelización, acompañamiento continuo y campañas educativas, permitiendo mantener la permanencia de usuarios activos durante todo el año. 3.Coherencia entre implementación e inicio operativo Nos permitimos aclarar que las proyecciones de ventas fueron construidas bajo un criterio conservador y progresivo, teniendo en cuenta el periodo de implementación del proyecto y la capacidad instalada inicialmente proyectada. Las ventas iniciales contempladas corresponden principalmente a usuarios previamente vinculados a nuestra comunidad y procesos de acompañamiento ya existentes, lo que permite iniciar operaciones de manera gradual mientras se consolida completamente la implementación tecnológica y operativa de la aplicación. Por esta razón, consideramos que la proyección comercial mantiene coherencia con el tiempo de implementación y el crecimiento operativo planteado. 4.Cumplimiento normativo y seguridad social La asociación contempla el cumplimiento integral de las obligaciones legales relacionadas con afiliación a seguridad social, incluyendo salud, pensión y riesgos laborales, conforme a la modalidad de vinculación correspondiente para cada integrante del equipo de trabajo. Igualmente, el talento humano vinculado a áreas de nutrición, fisioterapia y acompañamiento profesional contará con los respectivos soportes exigidos por la normativa vigente, incluyendo títulos académicos, tarjetas profesionales y demás requisitos aplicables para la adecuada prestación de los servicios relacionados con bienestar y salud integral. 5.Fortalecimiento técnico de requerimientos y presupuesto Atendiendo las recomendaciones realizadas en el componente financiero, ampliaremos el detalle técnico de los requerimientos relacionados con herramientas tecnológicas, equipos, adecuaciones, mobiliario y recursos operativos, especificando cantidades, características técnicas y valores unitarios, con el fin de fortalecer la trazabilidad presupuestal y la pertinencia de los recursos proyectados. 6.Indicadores cuantificables de impacto Como fortalecimiento adicional del componente de impacto, estableceremos líneas base e indicadores medibles relacionados con: • Número de mujeres vinculadas laboralmente. • Cantidad de usuarios activos atendidos. • Permanencia y fidelización de usuarios. • Continuidad en hábitos saludables. • Alcance e interacción de la comunidad digital. • Número de procesos integrales ejecutados. • Impacto económico y social generado por la asociación. Finalmente, reiteramos nuestro agradecimiento por la valoración positiva otorgada al proyecto y por las recomendaciones realizadas, las cuales asumimos como una oportunidad de fortalecimiento y mejora continua. Considerando que el proyecto obtuvo un puntaje de 74.09 puntos, concepto VIABLE, y que las observaciones identificadas corresponden principalmente a precisiones metodológicas, ampliaciones técnicas y elementos complementarios subsanables que no comprometen la viabilidad general del proyecto, nos permitimos solicitar respetuosamente que, si es procedente dentro del proceso de revisión y evaluación, pueda considerarse la posibilidad de otorgar algunos puntos adicionales al proyecto, teniendo en cuenta las aclaraciones, soportes y fortalecimientos expuestos en el presente documento. Nuestra asociación reafirma su compromiso con la generación de impacto social, el fortalecimiento del emprendimiento femenino, la promoción del bienestar integral y la construcción de un modelo sostenible con potencial de crecimiento regional y nacional. Cordialmente, ASOCIACIÓN APLICACIÓN INTEGRAL DE BIENESTAR Y RENDIMIENTO  </t>
  </si>
  <si>
    <t xml:space="preserve">Proyecto: 118732
Nombre del proyecto: ASOCIACION APLICACION DE INTEGRAL DE BIENESTAR Y RENDIMIENTO
Convocatoria: 154 - 1C / Emprendimiento Femenino
Criterio observado: Componentes comercial, técnico, legal, financiero e impacto.
Observación del postulante: La observación solicita revisar la valoración del plan de negocios, indicando que el proyecto cuenta con validación comercial, ventas, comunidad digital, experiencia previa, propuesta de valor diferenciada y potencial de crecimiento. Asimismo, plantea que las observaciones formuladas por el evaluador podrían ser fortalecidas durante la ejecución o financiación, sin que necesariamente afecten la viabilidad general del proyecto.
Resumen de la observación: La observación se orienta a que se reconozca el potencial del proyecto y su avance real en el mercado. El plan reporta presencia activa en redes sociales, comunidad digital, entre 80 y 100 clientes mensuales, ingresos mensuales, así como comercialización de servicios de entrenamiento y acompañamiento personalizado antes de la implementación de la aplicación digital. Esta información evidencia una validación previa del modelo, aspecto que fue reconocido en la evaluación. 
Respuesta del evaluador: Revisada la observación presentada, el plan de negocios  y el informe de evaluación se ratifica que la evaluación reconoció las fortalezas del proyecto, especialmente su validación comercial, trayectoria, comunidad digital consolidada, base real de clientes activos, propuesta técnica estructurada y potencial de crecimiento. El informe señala que el proyecto no parte de una idea teórica, sino de un modelo validado durante más de cinco años, con comunidad digital y clientes activos; por ello, el concepto emitido fue VIABLE con puntaje 74.09. 
No obstante, también se ratifica que las recomendaciones formuladas no corresponden a asuntos menores ni a simples formalidades. Aunque el proyecto es viable, existen aspectos que deben fortalecerse para garantizar una ejecución ordenada, verificable y ajustada a los términos de referencia de la convocatoria. La evaluación es integral y no se limita a una variable independiente; analiza la coherencia del modelo de negocio en su conjunto, incluyendo mercado, operación, capacidad instalada, legalidad, salarios, necesidades y requerimientos, ventas, costes, impacto y sostenibilidad. 
Frente al componente comercial, se reconoce que el proyecto presenta una validación real del modelo de negocio, con clientes actuales, ventas, comunidad digital y canales ya existentes. El plan reporta 233.000 seguidores en Instagram, 382.000 en TikTok y 1.200 en YouTube, así como un promedio mensual de 80 a 100 usuarios activos, información que soporta parcialmente la proyección de ventas y evidencia una base comercial efectiva. 
Sin embargo, se mantiene la recomendación de fortalecer la cuantificación del mercado con fuentes externas confiables. No cuantificar suficientemente el tamaño del mercado constituye una dificultad para determinar si las ventas proyectadas cuentan con un cliente efectivo más allá de la comunidad actual, y si las mismas no se encuentran desfasadas frente al mercado real, especialmente cuando se pretende escalar el modelo mediante una aplicación digital. El informe indica expresamente que debe fortalecerse el respaldo del tamaño del mercado con fuentes externas e incorporar análisis de estacionalidad. 
Frente a las ventas proyectadas, se reconoce que el plan presenta una justificación basada en experiencia previa, usuarios activos, comunidad digital, estrategias de fidelización y crecimiento gradual. El plan proyecta para el Plan Básico 630 usuarios en el primer año y crecimiento hasta 1.320 usuarios al quinto año; para el Plan Avanzado proyecta 460 usuarios en el primer año y crecimiento hasta 840 usuarios al quinto año. 
No obstante, la proyección requiere mayor soporte externo, análisis de estacionalidad y trazabilidad de conversión entre seguidores, usuarios activos y clientes pagos. Si bien el informe concluye que las ventas son graduales y coherentes con la experiencia previa, también recomienda fortalecer el mercado estimado y anticipar variaciones en la demanda. Esta observación busca dar herramientas para que el proyecto pueda ejecutarse correctamente y no dependa únicamente de supuestos de crecimiento digital. 
Frente al componente técnico, se reconoce que el informe califica el componente como claro, coherente y alineado con la propuesta de valor, integrando entrenamiento, nutrición y fisioterapia bajo un enfoque de bienestar integral. También señala que los productos están definidos con unidades de medida claras, precios coherentes y una lógica funcional que facilita la operación y el control. 
Sin embargo, se ratifica que, para una ejecución adecuada, se debe mantener y profundizar el detalle técnico del proceso. Aunque el proceso técnico es comprensible de manera general, se requiere que durante la implementación se conserve detalle en tiempos, responsables, herramientas, fases del servicio y relación con la capacidad instalada, de forma que esta no resulte sobreestimada o subestimada. El informe indica que el proceso técnico está detallado y que la capacidad instalada fue calculada de manera conservadora, pero también advierte que debe ajustarse la coherencia entre el plan operativo y el inicio de ventas, respetando el periodo de implementación del proyecto. 
Frente al plan operativo y capacidad instalada, se ratifica que el proyecto es viable, pero debe cuidar la congruencia entre implementación, puesta en marcha y ventas. El informe señala que el componente técnico es consistente y viable, aunque se debe considerar el inicio de operación en el primer mes mientras el proyecto se encuentra en proceso de implementación. Por tanto, esta recomendación no elimina la viabilidad, pero sí debe ser atendida para evitar que las ventas proyectadas se adelanten a la disponibilidad real de la aplicación, equipo, procesos y recursos. 
Frente al componente legal, se reconoce que el informe encuentra una condición adecuada, con conocimiento de obligaciones normativas, constitución como asociación, inscripción tributaria, protección de datos, implementación de SG-SST y cumplimiento de normas laborales. 
No obstante, se ratifica la necesidad de fortalecer la explicitación de la afiliación a seguridad social del equipo de trabajo y los requisitos específicos del talento humano en salud, conforme a la normativa vigente. El informe señala que estos aspectos no representan un riesgo crítico, pero deben fortalecerse para garantizar una operación plenamente ajustada al marco legal. 
Frente al componente financiero, se reconoce que el informe concluye que el proyecto es financieramente viable, con proyecciones realistas, ventas graduales, datos reales de clientes actuales, costes y gastos en general identificados, rentabilidad aceptable y TIR de 28.63%. 
Sin embargo, se ratifica que el componente financiero deja alertas importantes que no deben pasarse por alto. En particular, deben precisarse las necesidades y requerimientos, las características técnicas de los rubros, cantidades, valores específicos de mobiliario, maquinaria, adecuaciones técnicas, equipos, software, inteligencia artificial, mobiliario y demás elementos requeridos. El informe indica que detallar cantidades y valores específicos es fundamental para la gestión de recursos y para verificar la pertinencia frente a precios de mercado. 
En relación con salarios y equipo de trabajo, el plan registra cargos como gerente/representante legal, entrenadora profesional, nutricionista, fisioterapeuta, desarrollador web/soporte tecnológico, auxiliar de atención al cliente/soporte y contador, con diferentes modalidades de vinculación, asignaciones mensuales, meses requeridos y aplicación o no de factor prestacional. Esta información debe mantenerse coherente con el presupuesto, el flujo de caja, las obligaciones laborales y las metas de empleo comprometidas. 
Por tanto, aunque el informe no considera que estos aspectos comprometan la viabilidad general, sí es procedente ratificar que las alertas en salarios, costes, necesidades y requerimientos deben ser fortalecidas para una correcta ejecución. El Acuerdo 010 de 2019 y los términos de referencia aplicables exigen que los recursos se orienten a rubros financiables y que exista coherencia entre el plan operativo, el presupuesto, la generación de empleo y la ejecución del modelo de negocio. 
Frente al componente de impacto, se reconoce que el informe lo destaca como uno de los componentes más fuertes del plan, al evidenciar avances verificables, trayectoria consolidada, generación de empleo femenino y comunidad activa. También señala que el impacto económico, social, ambiental y tecnológico está formulado y alineado con los objetivos de la convocatoria. 
No obstante, se ratifica la recomendación de definir líneas base cuantificables que permitan medir de manera precisa los impactos esperados y establecer un plan de contingencia para escenarios adversos. Esta observación busca fortalecer la sostenibilidad del proyecto y facilitar su seguimiento durante la ejecución o financiación, sin desconocer el potencial ya identificado. 
En síntesis, el proyecto tiene potencial y dicho potencial fue reconocido en la evaluación. Precisamente por ello fue clasificado como VIABLE. Sin embargo, la viabilidad no elimina la necesidad de fortalecer los aspectos técnicos, metodológicos, financieros, legales y de impacto señalados. La evaluación no revisa de manera aislada la TIR, la comunidad digital o la validación comercial, sino la congruencia integral del modelo de negocio y el cumplimiento de las condiciones de la convocatoria. 
Concepto
Revisada la observación presentada y contrastada con el plan de negocios y el informe de evaluación, se ratifica que el proyecto presenta una estructura sólida, una validación comercial real, trayectoria verificable, propuesta técnica bien estructurada y potencial de crecimiento. También se ratifica que las recomendaciones formuladas deben ser atendidas, pues no son asuntos menores ni simples formalidades; corresponden a herramientas importantes para que el proyecto pueda ejecutarse correctamente, gestionar adecuadamente los recursos y fortalecer su sostenibilidad durante la financiación. 
En consecuencia, se mantiene el concepto favorable, precisando que la reformulación o ajuste de los aspectos señalados puede potencializar el negocio, mejorar la ejecución y reducir riesgos operativos, financieros y legales. 
Efecto
Se ratifica el puntaje de 74.09 y el concepto VIABLE, sin modificación. La observación no genera ajuste en el resultado, dado que las fortalezas fueron reconocidas y las oportunidades de mejora no comprometen la viabilidad general; no obstante, deberán ser atendidas para fortalecer la coherencia integral del modelo de negocio y facilitar una adecuada ejecución de los recursos del Fondo Emprender
</t>
  </si>
  <si>
    <t xml:space="preserve">Doctor entiendo lo que dice pero tome en cuenta que este emprendimiento no es una idea de negocios ya venimos trabajando desde hace unos años solo un grupo de mujeres que con mucho esfuerzo hemos tratado de salid adelante. se que un cosa es conocer la formulación de proyecto. otro cosa es que nos evaluden  la realidad de lo que estamos haciendo solo necesitamos un empujon para seguir lo que estamos haciendo  </t>
  </si>
  <si>
    <t xml:space="preserve">En atención a su observación técnica sobre el concepto de evaluación asignado, el Fondo Emprender se permite dar respuesta en los siguientes términos:
Respuesta:
Nos permitimos aclarar que el proceso de evaluación del Fondo Emprender no se basa en una sumatoria lineal ni en un promedio simple de las calificaciones asignadas a cada variable. Tal como se describe en los Términos de Referencia, la metodología de evaluación incorpora un análisis técnico integral que permite determinar la viabilidad del proyecto a partir de la interacción entre los distintos elementos del plan de negocios.
Cada elemento del plan de negocios se califica de manera independiente de acuerdo con la calidad, coherencia y suficiencia de la información presentada. En su caso en particular: Cliente: 3,66; Planteamiento del Problema: 3,66; Canales: 3,66; Trámites Legales: 3,0; Plan Operativo: 3,66; Costos y Gastos: 3,66; Equipo de Trabajo: 3,33; Necesidades y Requerimientos: 3,66; Valor del Proyecto: 3,33; Indicadores: 3,66; Metas de Empleo: 3,66; Proyección y Sostenibilidad: 3,66; Antigüedad: 4,0; y Asociatividad: 3,33.
Frente a su observación respecto a la trayectoria de la organización, este Comité informa que su experiencia de 6 años fue debidamente valorada, otorgándole la calificación máxima de 4,0 en la variable de Antigüedad. Esto demuestra que el sistema reconoce que no se trata de una idea incipiente, sino de un grupo con cohesión y permanencia comprobada. No obstante, la viabilidad técnica exige consistencia en las proyecciones. Se detectó que las tablas del año 1 registran valores de 0 para la comercialización de huevos, lo cual genera una contradicción con la capacidad instalada y las metas de producción.
Es importante precisar que el concepto viable se otorga a planes con consistencia lógica. La recomendación de ajustar las ventas no busca desconocer su realidad productiva, sino asegurar que la estructura financiera soporte la operación y permita la condonación de los recursos de acuerdo con los indicadores de gestión.
Conclusión:
En este sentido, se ratifica que el concepto de evaluación de 84,7 VIABLE se mantiene vigente y no requiere modificación, dado que la valoración se fundamentó en la información registrada. El plan de negocios obtuvo una TIR de 23 %, cifra que indica que la unidad productiva es financieramente robusta para el sector de AGRICULTURA_GANADERÍA_CAZA_SILVICULTURA_Y_PESCA, garantizando la sostenibilidad y la generación de 7 empleos directos en el municipio de Altamira, Huila.
</t>
  </si>
  <si>
    <t xml:space="preserve">RECURSO DE REPOSICIÓN Y EN SUBSIDIO DE APELACIÓN CONVOCATORIA 154 – 1C EMPRENDIMIENTO FEMENINO PROYECTO: PIÑATAS Y DECORACIONES PLIM PLIM Y L&amp;K CASA DE EVENTOS ID PROYECTO: 118764 Respetados evaluadores y Comité Técnico del Fondo Emprender: Por medio del presente documento, y actuando en calidad de emprendedora postulante de la iniciativa “PIÑATAS Y DECORACIONES PLIM PLIM Y L&amp;K CASA DE EVENTOS”, me permito interponer recurso de reposición y en subsidio apelación frente al resultado de evaluación emitido dentro de la Convocatoria 154 – 1C Emprendimiento Femenino, mediante el cual el proyecto obtuvo un puntaje de 80,47 puntos y concepto VIABLE. Es importante señalar que la iniciativa no corresponde a una idea en etapa temprana, sino a una unidad productiva que ya cuenta con trayectoria comercial, clientes activos, ventas reales, reconocimiento regional, validación de mercado y experiencia operativa acumulada durante varios años en el sector de piñatería, decoración y organización de eventos en el municipio de Pasto y municipios cercanos del sur de Nariño. Esta experiencia previa ha permitido identificar con precisión las dinámicas del mercado, los principales cuellos de botella de la oferta regional y las oportunidades reales de crecimiento mediante un modelo de integración vertical que combina manufactura especializada y prestación de servicios. Frente a las observaciones realizadas sobre la necesidad de fortalecer la validación comercial, la segmentación estratégica y la trazabilidad del mercado objetivo, consideramos importante precisar que el plan de negocios sí desarrolla de manera clara, cuantificada y técnicamente sustentada estos elementos dentro del componente comercial. En primer lugar, el proyecto no plantea un mercado objetivo ambiguo ni generalizado. Por el contrario, identifica de manera específica quiénes son los clientes principales de la iniciativa, delimitando claramente su ubicación geográfica, actividad económica, hábitos de compra, frecuencia de adquisición y capacidad real de consumo. El plan establece que el cliente principal está conformado por comerciantes y prestadores de servicios del sector eventos y celebraciones ubicados principalmente en Pasto, Ipiales, Túquerres, La Unión y municipios de la ex provincia de Obando, lo cual demuestra una delimitación territorial concreta y coherente con el alcance operativo del negocio. Asimismo, la segmentación no se limita a mencionar consumidores generales, sino que identifica actores específicos como piñaterías, papelerías, decoradores independientes, organizadores de eventos y comerciantes minoristas, quienes efectivamente representan el nicho natural de comercialización de productos personalizados y servicios decorativos. El proyecto incluso caracteriza variables demográficas, socioeconómicas y de comportamiento de compra, indicando rangos de edad, estratos predominantes y dinámica comercial de estos clientes. De igual manera, el plan sí desarrolla hábitos de consumo claramente definidos. Se establece que los clientes realizan compras recurrentes entre una y tres veces por semana durante temporadas altas y semanalmente en temporadas bajas, buscando principalmente disponibilidad inmediata, cumplimiento en tiempos de entrega y precios competitivos. Esto demuestra que el modelo no fue construido sobre supuestos generales, sino sobre conocimiento práctico del comportamiento real del mercado regional. Resulta especialmente importante señalar que el proyecto sí cuantifica de manera concreta el mercado potencial, objetivo y la participación proyectada. El documento establece que el mercado potencial está conformado por más de 28.000 empresas registradas en la jurisdicción de la Cámara de Comercio de Pasto, de las cuales aproximadamente el 50 % pertenecen al sector comercio, incluyendo negocios relacionados con eventos, decoración y venta de productos. Posteriormente, el plan filtra y aterriza ese universo general hacia un mercado objetivo mucho más específico y técnicamente razonable, estimando que entre el 3 % y el 5 % corresponden realmente al nicho de piñaterías, papelerías, decoradores y organizadores de eventos, lo que equivale aproximadamente a entre 800 y 1.400 clientes potenciales directos dentro del área de influencia. Esto demuestra claramente que sí existe un proceso de segmentación estratégica y depuración del mercado objetivo, contrario a lo señalado dentro de algunas observaciones del informe. Además, el proyecto no plantea una participación de mercado desproporcionada ni irreal. Por el contrario, establece una meta inicial conservadora del 5 % del mercado objetivo durante el primer año, lo que equivale aproximadamente a entre 40 y 70 clientes recurrentes. Esta cifra resulta completamente coherente con la capacidad instalada inicial, la trayectoria comercial previa y la estructura operativa planteada dentro del proyecto. Inclusive, el plan no se limita únicamente a proyecciones teóricas, ya que evidencia clientes reales actualmente fidelizados, entre ellos La Piñata SAS, Megafiesta, Fiesta Mágica, Piñata La 16 y Piñata La 17, entre otros negocios reconocidos del sector. Esto demuestra que la validación comercial no parte desde expectativas hipotéticas, sino desde relaciones comerciales existentes y clientes reales que ya conocen, compran y validan el producto y servicio ofrecido por la iniciativa. Por lo tanto, consideramos respetuosamente que el componente comercial sí presenta claridad en la identificación del mercado objetivo, segmentación estratégica, hábitos de compra, cuantificación de clientes potenciales y participación proyectada dentro del mercado regional. Las observaciones realizadas corresponden más a oportunidades de profundización estadística o fortalecimiento documental que a ausencia de estructura comercial o falta de trazabilidad del mercado. Frente a la observación realizada en el componente técnico, donde se menciona que el proyecto requiere mayor precisión operativa en aspectos como tiempos de entrega, capacidad productiva frente a picos de demanda, manejo de inventarios y organización del flujo de trabajo, consideramos importante aclarar respetuosamente que estos aspectos sí fueron desarrollados dentro del plan de negocios y que la capacidad instalada proyectada guarda coherencia con la realidad operativa del negocio y con las metas comerciales planteadas para cada línea de producto y servicio. En primer lugar, es importante entender que el modelo de producción del proyecto no funciona bajo una lógica artesanal tradicional donde cada unidad se fabrica completamente de manera individual desde el inicio hasta el final. La operación planteada trabaja mediante producción por lotes y procesos simultáneos, lo que permite optimizar tiempos, materiales y capacidad operativa. Por ejemplo, en la línea de apliques personalizados, actividades como diseño gráfico, impresión y corte digital se realizan de manera masiva sobre varias piezas al mismo tiempo. Esto significa que una sola jornada de impresión o corte puede producir múltiples referencias simultáneamente, aprovechando la capacidad del plotter de impresión y del plotter de corte industrial. Precisamente por eso, la capacidad instalada de 8.944 unidades mensuales sí resulta técnicamente viable y coherente con la maquinaria planteada dentro del proyecto. Además, el proceso ya contempla estandarización de diseños, adaptación rápida de plantillas y producción organizada por series, lo que permite reducir considerablemente los tiempos unitarios cuando se trabaja en volumen. La intención del proyecto nunca fue presentar una operación completamente manual, sino precisamente demostrar cómo la incorporación de maquinaria especializada mejora productividad, reduce desperdicios y permite responder de manera más eficiente al mercado regional. Algo similar ocurre con la línea de piñatas personalizadas y estructurales. Los tiempos descritos dentro del proceso técnico corresponden a etapas de trabajo que pueden ejecutarse paralelamente mientras otras piezas continúan en secado, pintura o ensamblaje. Además, muchos componentes estructurales se producen mediante moldes reutilizables y procesos repetitivos ya estandarizados, lo cual permite aumentar productividad sin afectar la calidad del producto final. Por esta razón, la capacidad instalada proyectada de 1.248 piñatas mensuales sí se encuentra alineada con el flujo de trabajo descrito en el plan. No se trata de fabricar una piñata completamente terminada antes de iniciar otra, sino de mantener una dinámica organizada de producción donde varias etapas ocurren simultáneamente aprovechando la maquinaria, los tiempos de secado y la experiencia operativa ya adquirida por la emprendedora. En cuanto al servicio integral de organización y decoración de eventos, también consideramos importante aclarar que el proyecto no proyecta una cantidad desbordada de eventos ni una operación imposible de ejecutar. La meta de aproximadamente 7 eventos mensuales fue calculada teniendo en cuenta tiempos reales de planificación, producción, montaje, ejecución y desmontaje. Además, el negocio ya trabaja actualmente mediante alianzas estratégicas con proveedores de sonido, catering, mobiliario y logística, lo que permite distribuir cargas operativas y responder adecuadamente en temporadas altas. De igual manera, el proyecto sí contempla estrategias para atender picos de demanda. Una de las principales ventajas competitivas de la iniciativa es precisamente contar con producción local propia, lo que reduce dependencia de proveedores externos y permite reaccionar mucho más rápido frente a temporadas de alta demanda como cumpleaños, fechas especiales, Amor y Amistad, Navidad y celebraciones escolares. También es importante mencionar que el negocio ya maneja una lógica básica de inventarios y organización del flujo de trabajo. Los materiales de mayor rotación como icopor, papel fotográfico, silicona, pinturas y elementos decorativos se mantienen con stock mínimo permanente para evitar retrasos, mientras que los productos altamente personalizados se fabrican principalmente bajo pedido, garantizando control de calidad y reducción de desperdicios. Respecto a la observación sobre la dependencia operativa de una sola persona, queremos aclarar que la emprendedora no ejecuta completamente sola todos los procesos operativos. Actualmente ya existe apoyo operativo y alianzas estratégicas que permiten responder a la demanda, especialmente en temporadas altas. Además, el proyecto contempla precisamente fortalecer esta capacidad mediante contratación progresiva y adquisición de maquinaria especializada que reduzca tiempos de producción y aumente eficiencia. Por otra parte, consideramos importante resaltar que la proyección de ventas sí se encuentra alineada con la capacidad instalada real de cada línea de negocio. Las metas comerciales no fueron construidas de manera exagerada ni desproporcionada, sino teniendo en cuenta la capacidad máxima de producción mensual, la experiencia previa del negocio, las ventas históricas y el crecimiento gradual esperado durante la etapa inicial de fortalecimiento. En ningún momento las ventas proyectadas superan la capacidad operativa planteada. Por el contrario, el proyecto fue estructurado precisamente buscando mantener equilibrio entre volumen de producción, tiempos de entrega, personalización y calidad del servicio, evitando comprometer la experiencia del cliente. Por todo lo anterior, consideramos respetuosamente que el componente técnico sí demuestra coherencia entre procesos productivos, capacidad instalada y proyección comercial. Las observaciones realizadas corresponden más a una necesidad de profundizar la explicación metodológica del sistema de producción por lotes y trabajo simultáneo, mas no a inconsistencias reales dentro del modelo operativo planteado. Frente a las observaciones realizadas en el componente legal, donde se menciona que el listado de trámites “es completo en lo básico, pero todavía puede fortalecerse en precisión normativa”, consideramos importante manifestar respetuosamente que el proyecto sí incorpora una estructura jurídica y normativa coherente con la naturaleza real de la iniciativa, identificando de manera clara los permisos, registros y obligaciones necesarios para la operación formal del negocio. En primer lugar, es importante señalar que el plan sí diferencia actividades relacionadas tanto con manufactura como con prestación de servicios, incorporando específicamente los códigos CIIU correspondientes a fabricación de productos de piñatería y organización de eventos. Esto demuestra que desde la formulación se reconoció la naturaleza mixta del negocio y se contemplaron los requerimientos asociados a ambas líneas operativas. Asimismo, el componente legal no se limitó únicamente a mencionar trámites generales, sino que desarrolló la finalidad específica de cada uno de ellos, incluyendo constitución legal, uso de suelos, certificado de seguridad humana emitido por Bomberos, actualización del RUT, afiliación a seguridad social, implementación del SG-SST e inscripción en Industria y Comercio. Incluso se detallaron tiempos estimados, costos y alcances normativos de cada trámite, evidenciando una planeación jurídica organizada y aterrizada a la realidad operativa del proyecto. Respecto a la observación relacionada con la facturación electrónica, consideramos importante aclarar que el proyecto sí contempló la formalización tributaria mediante actualización del RUT ante la DIAN y habilitación para facturación legal. Sin embargo, la no inclusión explícita de la facturación electrónica no obedece a desconocimiento normativo ni a intención de incumplimiento tributario, sino a que el proyecto fue estructurado inicialmente bajo la figura de persona natural con establecimiento de comercio. En este sentido, es importante precisar que las principales normas que regulan la obligación de facturar electrónicamente en Colombia son el Estatuto Tributario en sus artículos 615 a 618-3, el Decreto 358 de 2020 y la Resolución 000042 de 2020 expedida por la DIAN. Estas disposiciones establecen que la obligación de implementar facturación electrónica depende de la calidad tributaria del contribuyente, la actividad económica desarrollada, los topes establecidos y las condiciones específicas definidas por la administración tributaria. Por lo tanto, no todas las personas naturales están obligadas automáticamente a implementar facturación electrónica desde el inicio de su actividad económica. En consecuencia, la formulación del proyecto consideró inicialmente la estructura tributaria aplicable a una persona natural en etapa de fortalecimiento empresarial, razón por la cual este aspecto no fue desarrollado como una obligación inmediata dentro del cuadro legal. No obstante, el proyecto sí tiene contemplada la implementación progresiva de facturación electrónica conforme aumente el nivel de operaciones, el volumen de ventas y las exigencias tributarias derivadas del crecimiento comercial del negocio. De hecho, el mismo componente legal establece expresamente que la actualización del RUT permitirá la facturación legal y el cumplimiento tributario correspondiente, demostrando que la intención del negocio siempre ha sido operar dentro del marco formal y legal vigente. Frente a la observación relacionada con posibles requisitos adicionales asociados al componente de eventos, consideramos importante precisar que el plan sí contempla elementos directamente relacionados con esta actividad, especialmente en materia de seguridad y salud en el trabajo, seguridad humana y control de riesgos operativos. Por ejemplo, dentro del Certificado de Seguridad Humana expedido por Bomberos se incluyen aspectos asociados al manejo de materiales inflamables, instalaciones eléctricas, rutas de evacuación y planes básicos de emergencia, elementos fundamentales para una actividad relacionada con decoración, montaje y organización de eventos. Asimismo, el SG-SST incorpora identificación de riesgos, manejo de herramientas, control de peligros eléctricos y capacitación del personal, precisamente considerando las características operativas del negocio. Esto demuestra que sí existe una lectura preventiva y normativa frente a la actividad de eventos, incluso desde etapas tempranas de formulación. Respecto a la observación sobre los tiempos estimados de algunos trámites, consideramos importante señalar que los tiempos planteados corresponden a promedios estimados de acuerdo con experiencias reales de trámites realizados previamente por la emprendedora y con información institucional disponible en entidades locales como Cámara de Comercio, DIAN, Alcaldía de Pasto y Cuerpo de Bomberos. Entendemos que algunos procesos pueden variar dependiendo de congestión institucional, revisiones técnicas o tiempos administrativos propios de cada entidad; sin embargo, los tiempos consignados dentro del plan no fueron planteados de manera arbitraria ni irreal, sino como estimaciones razonables para efectos de planeación operativa y cronograma de formalización. De igual manera, consideramos importante aclarar que sí existe diferenciación entre trámites ya adelantados y trámites proyectados. El proyecto actualmente ya cuenta con avances importantes de formalización, entre ellos experiencia comercial previa, operación activa del negocio y estructura tributaria básica en funcionamiento. Mientras tanto, otros procesos complementarios como fortalecimiento del SG-SST, ajustes de uso de suelos y actualización de ciertos componentes administrativos se plantean precisamente como parte del proceso de fortalecimiento empresarial apoyado por Fondo Emprender. Por esta razón, no existe ambigüedad sobre el estado del negocio, sino una transición natural entre una unidad productiva que ya opera comercialmente y un proceso de fortalecimiento orientado a consolidar completamente su estructura jurídica, técnica y administrativa. En consecuencia, consideramos respetuosamente que el componente legal sí presenta coherencia normativa, identificación clara de obligaciones y una planeación jurídica acorde con la realidad del negocio y con la etapa de fortalecimiento en la que actualmente se encuentra la iniciativa. Desde el componente financiero, el proyecto presenta coherencia entre propuesta de valor, estructura de costes, inversión requerida y proyección comercial. La iniciativa no depende de expectativas hipotéticas, sino de ventas reales ya evidenciadas dentro de la operación actual. La TIR positiva del 33% reconocida en el informe de evaluación confirma la rentabilidad y sostenibilidad financiera del negocio. Las proyecciones de ventas fueron construidas considerando comportamiento histórico del negocio, capacidad instalada proyectada y crecimiento gradual asociado al fortalecimiento tecnológico. El modelo financiero incorpora además diversificación de ingresos mediante tres líneas complementarias: apliques personalizados, piñatas estructurales y servicios integrales de decoración y organización de eventos. Esta diversificación reduce riesgos de dependencia de un único producto y permite equilibrar flujo de caja durante diferentes temporadas. Los costos variables y gastos administrativos fueron calculados con base en precios reales de mercado y experiencia operativa previa. Asimismo, la estructura financiera demuestra que el negocio posee márgenes de contribución positivos en las tres líneas productivas, fortaleciendo su sostenibilidad. Frente a la observación sobre necesidad de armonizar indicadores, metas e inversiones, es importante destacar que el proyecto plantea una estrategia de crecimiento progresiva y realista. La producción estimada para el primer año corresponde a 51.338 unidades o servicios, con ventas proyectadas por 147 millones de pesos y generación de dos empleos directos, cifras coherentes con el fortalecimiento gradual del negocio y la capacidad operativa inicial. En cuanto al componente de impacto, la evaluación reconoce que el proyecto cuenta con validación comercial, clientes activos, trayectoria, presencia digital y ventas reales, elementos que evidencian sostenibilidad inicial y potencial de escalamiento. Este aspecto resulta especialmente relevante dentro de una convocatoria orientada al fortalecimiento del emprendimiento femenino, ya que la iniciativa demuestra liderazgo empresarial femenino consolidado, generación de empleo y fortalecimiento económico regional. La iniciativa genera impacto económico mediante producción local, dinamización del sector manufacturero y fortalecimiento de cadenas de valor regionales. Asimismo, aporta impacto social mediante generación de oportunidades laborales y fortalecimiento de espacios familiares y comunitarios asociados a celebraciones y experiencias memorables. Desde el componente tecnológico, el proyecto incorpora herramientas digitales para diseño, impresión, corte y comercialización, evidenciando procesos de transformación digital adaptados a las dinámicas actuales del mercado. Además, el componente ambiental incorpora prácticas de reciclaje y aprovechamiento de residuos de icopor mediante economía circular, lo cual demuestra intención real de sostenibilidad ambiental y aprovechamiento de residuos. En conclusión, el proyecto PIÑATAS Y DECORACIONES PLIM PLIM Y L&amp;K CASA DE EVENTOS demuestra contar con validación comercial real, experiencia operativa, clientes activos, formalización avanzada, ventas demostrables, estructura técnica viable y proyección financiera sostenible. Las observaciones realizadas dentro del proceso de evaluación corresponden principalmente a oportunidades de profundización y precisión documental, más no a debilidades estructurales que comprometan la viabilidad de la iniciativa. Por todo lo anteriormente expuesto, solicito respetuosamente revisar nuevamente la calificación otorgada al proyecto, teniendo en cuenta las aclaraciones, precisiones y argumentos expuestos en el presente recurso, con el fin de revalorar los componentes comercial, técnico, financiero, legal e impacto, y proceder a la asignación de un puntaje acorde con el verdadero nivel de estructuración, validación y sostenibilidad de la iniciativa. Cordialmente, KAREN JOHANA BURGOS HUERTAS  Emprendedora Proyecto: PIÑATAS Y DECORACIONES PLIM PLIM Y L&amp;K CASA DE EVENTOS  Convocatoria 154 – 1C Emprendimiento Femenino  </t>
  </si>
  <si>
    <t>Revisada la observación presentada, se precisa que la evaluación del plan de negocios se realizó con base en la información registrada y visible en el formulario oficial del Fondo Emprender, conforme a los criterios metodológicos y normativos vigentes para la convocatoria.
En el componente comercial, se reconoció la delimitación territorial del mercado, la identificación de clientes reales, la validación comercial previa y la segmentación del nicho de piñaterías, decoradores y organizadores de eventos. La calificación asignada refleja que, si bien el análisis es consistente y pertinente, algunos elementos relacionados con profundización estadística y formalización documental del mercado objetivo pueden fortalecerse, lo cual explica que el componente no alcanzara una puntuación superior.
Respecto al componente técnico‑operativo, se valoró positivamente la estructuración de procesos por lotes, la estandarización de diseños, el uso de maquinaria especializada y la coherencia entre capacidad instalada y metas comerciales. Las observaciones formuladas se orientaron a reforzar la claridad metodológica del modelo productivo y la gestión de picos de demanda, sin que ello implique inconsistencias técnicas que afecten la viabilidad del proyecto.
En el componente legal, se tuvo en cuenta la identificación de trámites, códigos CIIU, obligaciones tributarias, requisitos de seguridad humana y SG‑SST, así como la planeación jurídica acorde con la naturaleza mixta del negocio. Las recomendaciones realizadas se relacionan con la precisión normativa y el fortalecimiento progresivo de la formalización, aspectos propios de un proceso de consolidación empresarial.
En cuanto al componente financiero, se reconoció la coherencia entre la propuesta de valor, la estructura de costos, la inversión solicitada y la diversificación de ingresos en tres líneas de negocio. La Tasa Interna de Retorno positiva respalda la sostenibilidad financiera del proyecto, y la calificación otorgada refleja dicho análisis dentro de los rangos establecidos por la matriz de evaluación.
Finalmente, en el componente de impacto, se valoró la trayectoria comercial, el liderazgo femenino, la generación de empleo, la dinamización económica regional, la incorporación de herramientas tecnológicas y las prácticas de aprovechamiento de residuos, elementos que aportan de manera significativa al concepto favorable del proyecto.
En consecuencia, los argumentos expuestos en la observación corresponden en su mayoría a fortalezas y aclaraciones que ya fueron consideradas dentro del proceso evaluativo y que se reflejan en el puntaje obtenido.</t>
  </si>
  <si>
    <t>OBSERVACIONES A LA EVALUACION - Proyecto ID 118766 - BIO EASY LIFE SAS - Conv 154-1C  Respetados evaluadores, presento aclaraciones tecnicas al Informe de Evaluacion (puntaje 74,21 VIABLE), sin modificar cifras, rubros ni proyecciones del proyecto radicado. No se solicita reformulacion. El proposito es hacer explicitos elementos ya contenidos en la formulacion original y que pudieron no quedar plenamente reflejados en la evaluacion.  Reconozco que el evaluador identifico correctamente fortalezas del proyecto: conocimiento solido del mercado, caracterizacion clara de los clientes, rubros coherentes con el fortalecimiento del negocio, propuesta de valor clara, mercado previamente validado y estrategia de inversion bien estructurada. Estas valoraciones son consistentes con una empresa de 5 anos de operacion, $206,7M en ventas reales 2025 y 8 registros INVIMA vigentes. Las siguientes aclaraciones buscan complementar lo que el evaluador ya reconocio.  OBSERVACION 1: CAPACIDAD INSTALADA VS VENTAS PROYECTADAS  En la Seccion 5 (Flujo de Proceso) se describe que BIO EASY LIFE opera bajo manufactura TERCERIZADA con tres laboratorios: BIONNABIS+TECSER (serum, aceites), BINNOL (pomada, protector, barra labial, desodorante) y ARJONA (jabones).  La capacidad de produccion NO esta limitada por maquinaria propia (BIOL no posee equipos), sino por volumen de ordenes a maquiladores. Lo registrado como produccion por hora corresponde a la tasa de procesamiento en bodega BIOL (recepcion, etiquetado, almacenamiento, despacho), no a la capacidad productiva del laboratorio maquilador.  El crecimiento proyectado ($320M, +55%) se logra mediante mayores volumenes de pedido, activacion digital (10% al 30%) y expansion B2B (5% al 20%), El rubro Lote BINNOL ($8M) en Seccion 7 amplifica el volumen inicial. La capacidad es elastica y proporcional a las ordenes de produccion.  OBSERVACION 2: SUSTENTO AMPLIACION DE PORTAFOLIO  El proyecto radicado contiene cuatro fuentes verificables de sustento:  1) Seccion 2 DOFA-Oportunidades: Mercado cosmetica natural crece 8-12% anual en Colombia. Canal hotelero sin competidor local con CBD certificado. El Desodorante Natural CBD responde a esta brecha.  2) Seccion 3 y 8: 6 distribuidores B2B activos con reposicion mensual verificada en Alegra. El Desodorante como producto de uso DIARIO aumenta frecuencia de recompra y ticket promedio.  3) Seccion 8: 3.300 clientes CRM, 107 recompradores (tasa 3%). Desodorante por consumo diario contribuye al objetivo de recompra del 10%.  4) Seccion 7 Rubro 3: Inversion $3.710.000 para INVIMA propia Desodorante (Res. 2025067543, Decreto 1780/2021). La inclusion de un tramite regulatorio costoso demuestra analisis previo de viabilidad.  Evidencia complementaria (no reformulacion): Encuesta PostCompra BIOL 2026 (Mailchimp, abril-mayo 2026, 11 respuestas clientes B2C con compra verificada). NPS +91 (cero detractores), satisfaccion 4,91/5, 100% cumplio o supero expectativas. DESODORANTE NATURAL fue producto #1 solicitado con 45,5% de menciones, por encima de champu (36,4%) y crema corporal (36,4%). Confirma que la decision de incluir el Desodorante estaba respaldada por demanda real .  OBSERVACION 3: COHERENCIA TECNICO-FINANCIERA Y SOSTENIBILIDAD EMPLEO  TECNICA (Seccion 5): Flujo detallado para 3 lineas de producto, escalando produccion via ordenes a maquiladores certificados sin inversion en activos fijos.  FINANCIERA (Seccion 8): Costo de producto vendido 45,5% verificado en EEFF 2025 ($94.002.524 sobre $206.704.154). Utilidad operacional 2025: $8.965.564. La empresa ya genera excedente operativo demostrado y auditado.  LABORAL: Los 3 empleos nuevos (Asesora B2B, Contador, Community Manager) son financiados por Fondo Emprender durante los 6 meses de ejecucion sin afectar flujo de caja operativo. Cada cargo tiene funcion generadora de ingresos medible: Asesora B2B tiene meta de 15 nuevos aliados con recompra mensual, llevando canal B2B del 5% al 20%; CM lleva canal digital del 10% al 30% activando recompra sobre 3.300 clientes. La retencion post-inversion depende de que ingresos incrementales superen el costo de cada cargo. Los 2 empleos existentes ya son sostenibles con flujo operativo actual (utilidad neta 2025: $5.166.775).  OBSERVACION ADICIONAL: TIR Y CLASIFICACION SECTORIAL  La TIR 26,32% se evalua como no alta para COMERCIO AL POR MAYOR. Respetuosamente observo que la actividad real es cosmetica natural con CBD, subsector de alto crecimiento (8-12% anual segun DOFA radicado). Una TIR del 26% sobre $73,5M con modelo de maquila tercerizada y baja inversion en activos fijos es un indicador competitivo para este subsector especifico.  Solicito respetuosamente que estas aclaraciones sean consideradas en la ponderacion final del puntaje, reconociendo que la formulacion radicada ya contiene elementos suficientes de viabilidad, coherencia y sostenibilidad conforme a los criterios de la Convocatoria 154-1C.  Diana Paola Ovies Bernal CC 1.018.402.327 Representante Legal BIO EASY LIFE SAS</t>
  </si>
  <si>
    <t xml:space="preserve">Proyecto: 118766
Nombre del proyecto: BIO EASY LIFE SAS
Convocatoria: 154 - 1C / Emprendimiento Femenino
Criterio observado: Coherencia integral del plan de negocios en relación con la ampliación del portafolio, el análisis de demanda, la capacidad instalada, las ventas proyectadas y la estructura operativa y financiera del modelo. En el informe de evaluación se identificó que la ampliación del portafolio requiere mayor soporte de mercado, que la capacidad instalada de los productos 1 y 2 no guarda una relación equilibrada con las ventas proyectadas, y que se requiere fortalecer la articulación entre los componentes técnico, comercial y financiero.
Observación del postulante: El emprendedor presenta tres observaciones frente al informe de evaluación. En la primera, manifiesta inconformidad respecto al análisis de capacidad instalada, argumentando que los productos pueden elaborarse mediante maquila. En la segunda, solicita reconsiderar el análisis asociado a la ampliación del portafolio y su sustento comercial. En la tercera, solicita revisar el concepto general emitido frente a la coherencia del modelo de negocio, sus proyecciones y la viabilidad del proyecto.
Resumen de la observación: Las observaciones del postulante se orientan a solicitar la revisión del concepto emitido, considerando que el modelo de negocio cuenta con condiciones para operar mediante maquila, ampliar su portafolio y sostener las proyecciones planteadas. No obstante, las observaciones no aportan elementos adicionales que desvirtúen lo señalado en el informe de evaluación frente a la necesidad de fortalecer la relación entre capacidad instalada, demanda, ventas proyectadas, estructura operativa y consistencia financiera.
Respuesta del evaluador: Señor(a) postulante, cordial saludo. Revisadas de manera integral las tres observaciones presentadas frente al informe de evaluación del plan de negocios BIO EASY LIFE SAS, se ratifica el concepto emitido y el puntaje asignado, toda vez que los argumentos expuestos no modifican las conclusiones técnicas, comerciales y financieras identificadas durante la evaluación.
Respecto a la primera observación, relacionada con la capacidad instalada y la posibilidad de elaborar productos mediante maquila, se precisa que el análisis no se limita a la forma de producción, sino a la coherencia entre la capacidad declarada en el plan de negocios, las ventas proyectadas y la eficiencia operativa del modelo. En el informe se evidenció que la capacidad instalada de los productos 1 y 2 requiere revisión, dado que no guarda una relación equilibrada con la demanda y las ventas proyectadas, por lo que debe definirse si el crecimiento esperado se logrará mediante mayores ventas o mediante el redimensionamiento de la capacidad reportada.
Frente a la segunda observación, relacionada con la ampliación del portafolio, se mantiene lo indicado en el informe de evaluación, en cuanto a que, si bien el proyecto demuestra conocimiento del mercado, caracterización de clientes y una lectura adecuada de la competencia, la justificación para ampliar el portafolio presenta vacíos, al no estar suficientemente soportada con estudios de demanda, solicitudes concretas de clientes. 
En relación con la tercera observación, asociada a la coherencia general del modelo de negocio y sus proyecciones, se ratifica que el proyecto cuenta con una base sólida, propuesta de valor clara, mercado previamente validado y estrategia de inversión estructurada; sin embargo, las principales oportunidades de mejora se concentran en ajustar la relación entre capacidad instalada, proyección de ventas y estructura operativa, con el fin de optimizar la eficiencia del modelo y brindar mayor consistencia a las proyecciones financieras.
En consecuencia, conforme a los criterios de evaluación aplicables al Fondo Emprender y a la necesidad de que el plan de negocios presente información coherente, verificable y articulada entre sus componentes comercial, técnico, operativo y financiero, las observaciones presentadas no generan modificación del concepto ni del puntaje asignado.
Concepto: Revisadas las tres observaciones presentadas por el emprendedor, se encuentra que el concepto emitido es acorde con lo evidenciado inicialmente en el informe de evaluación. Se ratifica que el plan de negocios es viable, con una calificación final de 74,21, manteniendo las recomendaciones de mejora relacionadas con la capacidad instalada, la proyección de ventas, el sustento de la ampliación del portafolio y la coherencia técnico-financiera del modelo.
Efecto: Se ratifica el concepto y el puntaje asignado.
</t>
  </si>
  <si>
    <t>A través del presente documento, Comercializadora CAMAG presenta respuesta formal a cada una de las observaciones y recomendaciones contenidas en el Informe de Evaluación emitido por Fondo Emprender. El objetivo es que esta respuesta contribuya a una revisión más completa del plan y, con ello, a una valoración más precisa de sus fortalezas.  Componente Comercial Observación 1:  Ajustar el sector económico de la actividad pues está mal clasificado. El sector está bien clasificado, de acuerdo a lo establecido por la DIAN la SECCIÓN G COMERCIO AL POR MAYOR Y AL POR MENOR; REPARACIÓN DE VEHÍCULOS AUTOMOTORES Y MOTOCICLETAS, este sector agrupa tanto la venta de vehículos, motocicletas, textiles, productos alimenticios, tabacos, materiales de construcción y vidrio; en el documento publicado por el DANE se especifica en la sección G, que el grupo 463 «Comercio al por mayor de alimentos, bebidas y tabaco», se desagrega por adaptación de la CIIU Rev. 4 A.C. en las clases 4631 «Comercio al por mayor de productos alimenticios» y 4632 «Comercio al por mayor de bebidas y tabaco». Quizás puede darse la confusión por la forma escrita que está determinada en el formato del plan de negocio definido por fondo emprender ya que no hace la separación del punto y coma (;) como lo presenta la DIAN: COMERCIO_AL_POR_MAYOR_Y_AL_POR_MENOR_REPARACIÓN_DE_VEHÍCULOS_AUTOMOTORES_Y_MOTOCICLETAS. Agradecemos que esto sea tenido en cuenta si se presentó alguna baja en el puntaje de evaluación.  Observación 2: Fortalecer el planteamiento del problema incorporando cifras y datos concretos que respalden la demanda del mercado local y las proyecciones de ventas. Esta información ya se encuentra registrada en el plan de negocio. En la sección 1 (Características del Cliente / Consumidor), el proyecto incorpora los siguientes datos cuantitativos: -Consumo per cápita de carne bovina en Colombia: aproximadamente 18 kg por persona al año, con la región Caribe manteniendo niveles cercanos o superiores a este promedio. -Frecuencia de compra de los clientes mayoristas (carnicerías): entre 5 y 20 canales bovinas por semana, dependiendo del tamaño del negocio y cobertura territorial. -Frecuencia de compra del consumidor final: 1 a 2 veces por semana, con adquisición de 1 a 3 kg por compra. -Referencia al mercado de Santa Marta y Barranquilla como ciudades con alta concentración de establecimientos de expendio de carne, carnicerías, restaurantes y supermercados independientes que requieren abastecimiento permanente. -Impacto de temporadas de alta demanda (quincenas, festividades, diciembre) en el incremento del consumo de carne bovina y la rotación de inventario. En el planteamiento del problema (sección 2), se describe con detalle la situación de mercado: fragmentación de proveedores, alta variabilidad de precios y disponibilidad, carencia de un proveedor organizado con enfoque B2B, informalidad en la cadena de abastecimiento y ausencia de trazabilidad verificable. Adicionalmente, en la sección 14 (Avances del Proyecto) se reportan ventas actuales promedio cercanas a $15.000.000 mensuales, lo que constituye una evidencia empírica de demanda real preexistente. Se solicita al evaluador la revisión de estas secciones, considerando que los datos cuantitativos están presentes y son coherentes con las proyecciones de ventas presentadas.  Observación 3: Ajustar el análisis de la competencia enfocándolo principalmente en la ciudad de Santa Marta, con el fin de lograr mayor coherencia territorial. Los competidores Mayorista Cárnico El Buen Corte y Frigorífico Caribe SAC, ambos en Barranquilla, se justifican porque el proyecto también tiene proyección comercial hacia esa ciudad, como se indica desde la sección 1 del plan y además en la ciudad de Santa Marta se presentan comercializadores mayoristas que tienen su base en Barranquilla, esto debido precisamente al predominio de comercializadores informales y distribuidores que operan sin formalización sanitaria completa, lo que representa una debilidad frente al modelo de CAMAG. También se destaca: •Ausencia de un operador mayorista B2B especializado exclusivamente en carne bovina con protocolo de cadena de frío verificable, trazabilidad documentada y relación comercial programada. •Demanda de carnicerías y expendios de carne de Santa Marta que actualmente se abastecen de forma fragmentada o a través de intermediarios sin garantías de continuidad. Comercializadora CAMAG agradece la evaluación recibida y la calificación con concepto VIABLE. Se solicita respetuosamente al equipo evaluador considerar esta respuesta para una revisión del puntaje otorgado, particularmente en los componentes Comercial, donde la información ya existente en el plan puede haber sido subestimada en la evaluación inicial.</t>
  </si>
  <si>
    <t xml:space="preserve">ID Proyecto: 118787
Nombre del proyecto: COMERCIALIZADORA CAMAG
Convocatoria: 154_ Emprendimiento femenino 
Criterio observado: Componente comercial: clasificación del sector, soporte de cifras del mercado y análisis de la competencia.
Observación del postulante: Se solicita revisar el concepto emitido, teniendo en cuenta la aclaración sobre el sector al cual pertenece el proyecto, el uso de las cifras mencionadas en la evaluación y la argumentación relacionada con la competencia.
Resumen de la observación del postulante
El postulante manifiesta observación frente a tres aspectos del informe de evaluación: la clasificación del sector económico, la interpretación de las cifras utilizadas en el análisis de mercado y la valoración realizada sobre la competencia descrita en el plan de negocios.
Respuesta del evaluador:
Revisada la observación presentada y contrastada con el informe de evaluación del proyecto, se ratifica el concepto emitido. En relación con el sector económico, se aclara que la observación corresponde a un ajuste de clasificación de la actividad, aspecto que fue identificado como recomendación de mejora en el informe, sin que ello afecte la calificación final ni la viabilidad general del proyecto. El informe registra el sector asociado al proyecto y, a su vez, recomienda ajustar el sector económico por encontrarse mal clasificado. 
Respecto a las cifras mencionadas en la evaluación, se precisa que estas fueron valoradas como soporte para la estimación de ventas y no únicamente como datos aislados del análisis de mercado. En el informe se indicó que el proyecto presenta un modelo B2B orientado a distribuidores mayoristas, carnicerías y comerciantes del sector cárnico, y que las proyecciones de ventas son coherentes con la capacidad operativa planteada y reflejan un crecimiento progresivo y controlado. 
Frente al análisis de la competencia, se mantiene la observación realizada, toda vez que el informe señaló que, aunque se reconocen actores reales del sector, el análisis requiere centrarse con mayor énfasis en la dinámica competitiva específica de Santa Marta para lograr mayor coherencia territorial. Así mismo, dentro de las recomendaciones de mejora se indicó ajustar el análisis de la competencia enfocándolo principalmente en la ciudad de Santa Marta. 
Con fundamento en los lineamientos aplicables del Fondo Emprender y conforme a la revisión integral del plan de negocios, las observaciones formuladas no modifican el resultado de la evaluación, dado que corresponden a precisiones y oportunidades de mejora que no comprometen la viabilidad general del proyecto. El informe concluyó que el plan presenta estructura adecuada para su puesta en marcha, obtuvo una calificación final de 86,28 puntos y fue categorizado como viable. 
Concepto:
Revisada la observación y el contenido del informe de evaluación, se encuentra que el concepto emitido es acorde con lo identificado inicialmente en el plan de negocios. Se aclara el alcance de la observación sobre el sector, el uso de las cifras del mercado y el análisis de competencia, sin que se evidencie mérito para modificar la calificación final.
Efecto:
Se ratifica el concepto de VIABLE y la calificación final de 86,28 puntos. 
</t>
  </si>
  <si>
    <t>Yo, Susana Aristizábal Castaño, emprendedora del proyecto KARLINA SAS, ID 118793, presento solicitud de reconsideración frente a los argumentos del informe de evaluación de la Convocatoria 154-1C / Emprendimiento Femenino. Agradezco la evaluación realizada, en la cual el proyecto fue calificado como VIABLE con 76,63 puntos. El mismo informe reconoce fortalezas en los componentes comercial, técnico, legal, financiero y de impacto, y destaca que Karlina cuenta con operación real, trayectoria, marca reconocida, base de clientes, clientes institucionales fijos, alianzas en Jericó y Medellín, unidad móvil y una propuesta diferenciada por calidad e identidad de marca. Solicito reconsiderar el puntaje, ya que varias observaciones corresponden más a aspectos de precisión o implementación progresiva que a debilidades estructurales del proyecto. En el componente comercial, el informe reconoce una base validada, trayectoria y canales activos, pero solicita mayor soporte cuantitativo sobre mercado, frecuencia de compra y metas para Medellín. Aclaro que la lógica comercial no parte de una proyección especulativa, sino de una operación ya existente, con clientes activos y validación previa del mercado. La apertura del taller satélite en Medellín responde a una oportunidad ya identificada, especialmente en las líneas B2B y de refrigerios corporativos. Por tanto, la inversión solicitada tiene relación directa con la captación de nuevos clientes recurrentes y con la consolidación de un mercado que ya ha mostrado demanda para la marca. En el componente técnico, el informe valora positivamente la planta propia, las líneas de negocio y la estructura operativa, pero plantea armonizar mejor capacidad instalada, expansión y equipo de trabajo. Considero importante precisar que la restricción principal no está únicamente en la capacidad teórica de producción, sino en factores logísticos, tiempos de respuesta, cercanía al mercado de Medellín y capacidad de atención comercial. Por ello, el taller satélite no se plantea como una segunda planta completa, sino como un punto de horneo, terminación, alistamiento y distribución final, articulado con la planta principal de Jericó. Esta estructura busca resolver la limitación operativa y logística actual para crecer con mayor eficiencia en Medellín. Asimismo, la generación de empleo proyectada corresponde al fortalecimiento progresivo de la expansión, aun cuando en la estructura actual existan cargos a retener. En el componente legal, el informe reconoce la formalización de Karlina y el cumplimiento de matrícula mercantil, obligaciones tributarias, SG-SST, permiso de bomberos, uso de suelos e INVIMA, pero pide mayor precisión sobre los requisitos del taller satélite. Al respecto, aclaro que la operación proyectada en Medellín se desarrollará de manera gradual y ordenada, contemplando el cumplimiento de los requisitos legales, sanitarios y de funcionamiento del nuevo espacio antes de su entrada en operación. Por tanto, no existe omisión del componente legal, sino una expansión cuya ejecución depende de los recursos solicitados y del debido cierre normativo y sanitario. En el componente financiero, el informe concluye que el proyecto es viable y rentable, pero solicita mayor consistencia entre línea base, metas y presupuesto, así como una conexión más visible entre la inversión y la expansión hacia Medellín. Considero que la formulación sí presenta una lógica financiera coherente, pues parte de una empresa ya operativa, con ventas, clientes y estructura productiva existente. La inversión en adecuaciones, equipos, fortalecimiento del proceso productivo, nómina y estrategia comercial responde a la necesidad de incrementar capacidad, reducir costos logísticos, fortalecer el esquema Jericó-Medellín y hacer viable la expansión. La rentabilidad proyectada y la TIR positiva resaltada en el informe evidencian que la inversión es pertinente y consistente con el comportamiento esperado del negocio. En el componente de impacto, el informe reconoce que la propuesta está bien orientada y es coherente con la naturaleza del proyecto, aunque sugiere hacer más verificables algunos indicadores. Resalto que los impactos proyectados —mayor producción, crecimiento de ventas, apertura de nuevos mercados, reducción de costos logísticos, generación de empleo y fortalecimiento empresarial— sí guardan relación directa con el propósito de la inversión y con la estructura real de la empresa. Por lo anterior, solicito reconsiderar el puntaje asignado, teniendo en cuenta que las observaciones formuladas son susceptibles de precisión y ampliación, pero no desvirtúan la viabilidad, coherencia ni solidez técnica, comercial, legal y financiera del proyecto KARLINA SAS. Agradezco la atención prestada y quedo atenta a cualquier aclaración adicional.</t>
  </si>
  <si>
    <t xml:space="preserve">ID Proyecto: 118793
Nombre del proyecto: KARLINA SAS
Convocatoria: 154 - 1C / Emprendimiento Femenino
Criterio observado:
Componente comercial, componente técnico, componente legal y componente financiero. El informe de evaluación registra para KARLINA SAS un puntaje de 76,63 y concepto VIABLE. 
Observación del postulante:
El postulante presenta observaciones frente a la valoración del componente comercial, señalando que el proyecto cuenta con ventas, trayectoria y canales activos. También realiza precisiones sobre la operación del taller satélite en Medellín, indicando que no se trata de una segunda planta completa, sino de un punto de horneo, terminación, alistamiento y distribución final articulado con la planta principal de Jericó. Adicionalmente, plantea observaciones frente al componente legal del taller satélite y frente al análisis financiero.
Resumen de la observación del postulante:
La observación busca que se reconozca la trayectoria comercial, las ventas existentes, la intención de expansión hacia Medellín mediante un taller satélite y los avances legales actuales del negocio. También busca controvertir las observaciones financieras formuladas en el informe de evaluación.
Respuesta del evaluador:
Revisada la observación, se ratifica lo conceptuado en el informe de evaluación. En el componente comercial, se reconoce que KARLINA SAS cuenta con una base real y validada en el mercado, trayectoria en Jericó, marca reconocida, clientes finales, clientes institucionales, alianzas comerciales, unidad móvil y presencia digital. No obstante, la evaluación metodológica exige revisar todos los ítems que componen el análisis comercial, por lo cual no basta con evidenciar ventas actuales; también se requiere mayor soporte cuantitativo sobre tamaño de mercado, frecuencia real de compra por segmento, participación actual de la marca y metas concretas para la expansión en Medellín. 
En ese sentido, la observación no desconoce la existencia de ventas ni la trayectoria del negocio, sino que identifica una oportunidad de mejora para fortalecer la identificación de la demanda, la ruta B2B, la captación de nuevos cafés, restaurantes y empresas, y la forma en que las acciones comerciales proyectadas se convertirán en nuevos pedidos o clientes recurrentes. Entre más claro sea el mercado objetivo, mayores serán las posibilidades de orientar el crecimiento, mejorar el ticket de compra y consolidar la expansión planteada. 
Frente al componente técnico, se precisa que la restricción principal no está únicamente en la capacidad teórica de producción. El informe identificó la necesidad de precisar si la principal limitación se encuentra en producción, distribución, tiempos de respuesta u operación del satélite en Medellín. Por tanto, aunque el postulante aclara que el taller satélite no corresponde a una segunda planta completa, sino a un punto de horneo, terminación, alistamiento y distribución final articulado con la planta principal de Jericó, dicha precisión debía estar suficientemente desarrollada en la formulación del proyecto para efectos de la evaluación. 
En el componente legal, el informe reconoce la formalización de KARLINA SAS, incluyendo constitución como S.A.S., NIT, RUT, matrícula mercantil vigente, obligaciones tributarias, SG-SST, permiso de bomberos, uso de suelos e INVIMA. Sin embargo, la recomendación se mantiene porque la expansión hacia Medellín implica un nuevo esquema operativo y requiere precisar si el taller satélite demanda concepto de uso del suelo, requisitos sanitarios, ampliación del cumplimiento legal actual o validaciones adicionales. La observación no señala que el negocio actual carezca de trámites, sino que la expansión planteada debe quedar jurídicamente cerrada y documentada antes de su ejecución. 
Respecto del componente financiero, se ratifica la observación. El informe señala que el plan solicita recursos al Fondo Emprender para adecuaciones, equipos, fortalecimiento productivo, nómina y estrategia comercial, y que proyecta crecimiento en las tres líneas de negocio. No obstante, también advierte que se requiere mayor consistencia entre línea base, metas y uso del presupuesto, especialmente en la conexión entre inversión, expansión comercial, resultados esperados y control financiero mensual del crecimiento. 
Conforme a la metodología de evaluación, los Términos de Referencia y la normatividad vigente del Fondo Emprender, incluidos el Acuerdo 010 de 2019, el Acuerdo 03 de 2024 y el Acuerdo 07 aplicables a la estructuración, financiación y evaluación de planes de negocio, la información presentada debe ser suficiente, coherente, verificable y trazable dentro del plan evaluado. En este caso, las aclaraciones presentadas no desvirtúan los hallazgos iniciales, sino que confirman oportunidades de fortalecimiento en la formulación comercial, técnica, legal y financiera.
Concepto:
Revisado el plan de inversión, la observación presentada y el informe de evaluación, se encuentra que el concepto emitido es acorde con lo evidenciado inicialmente. KARLINA SAS mantiene condiciones favorables de viabilidad por su trayectoria, formalización, operación existente, validación comercial y potencial de expansión; sin embargo, persisten oportunidades de mejora en el soporte cuantitativo del mercado, la claridad operativa del taller satélite, el cierre legal y sanitario de la expansión y la trazabilidad financiera entre inversión, metas y resultados esperados. 
Efecto:
Se ratifica el puntaje y el concepto asignado. El proyecto conserva puntaje de 76,63 y concepto de evaluación VIABLE.
</t>
  </si>
  <si>
    <t xml:space="preserve">Respetados miembros del Comité Evaluador Fondo Emprender – SENA Asunto: Justificación técnica y solicitud de revisión de puntaje - Proyecto ID 118807 (Amida Luz Infinita). Reciban un cordial saludo. A través de este mensaje, doy respuesta a las recomendaciones de mejora emitidas en el informe de evaluación del proyecto AMIDA LUZ INFINITA. Solicito respetuosamente que se tenga en cuenta esta justificación para una reconsideración y aumento del puntaje obtenido (78,05), ya que considero que la valoración actual no refleja plenamente el potencial, la trayectoria y la solidez técnica que sustentan esta iniciativa. Expongo a continuación los argumentos que fundamentan esta solicitud, enfocándome en aspectos que, por la estructura del plan de negocios, no pudieron ser detallados en su totalidad: Estrategia de comunicación: Ejecutaré una inversión de $3.820.000 centrada en Tienda Nube (tienda online), pauta digital a partir del segundo mes de funcionamiento y durante 5 meses para darme a conocer, marketing directo para el segmento B2B y B2C, envío de cajas de regalo a microinfluencers para generar mayor visibilidad, velas de cortesía para premiar la fidelidad de mis clientes, realización de alianzas con otros comercios para la distribución de los productos y mantenimiento de anuncios en Marketplace de Facebook, donde los productos ya se encuentran posicionados, asegurando así resultados medibles a nivel nacional. Matriz Legal: En el plan de negocios ya se encuentra previsto el registro mercantil, uso de suelos (ya cuento con este) y certificado de bomberos. En cuanto a la formalización de la seguridad social, tengo previsto realizar las afiliaciones correspondientes en EPS, fondos de pensión, ARL y caja de compensación. Respecto al Sistema de Gestión de Seguridad y Salud en el Trabajo (SG-SST), este se encuentra actualmente en fase de diseño, etapa en la cual estoy estructurando los lineamientos, procedimientos y herramientas que conformarán su implementación. Este proceso incluye la revisión de requisitos normativos, la definición de responsabilidades y la construcción de los componentes documentales esenciales, contando con asesoría técnica especializada para garantizar que el sistema cumpla con los estándares legales y operativos aplicables. Justificación de sostenibilidad financiera y nómina: Respecto a la temporalidad del equipo de trabajo, aclaro que Amida Luz Infinita garantiza la vinculación de los cargos (administrativo y operativo) durante los 12 meses del año. Encontré que, por un error involuntario, quedaron salarios proyectados para 4 meses; sin embargo, según el archivo inicial presentado en el Drive previo a la presentación del pitch, sí tenía contemplados los salarios de los 12 meses y la capacidad de producción total con la que cuento actualmente, la cual soportaría el incremento en ventas y producción. Impacto con metas verificables: Para fortalecer el componente de impacto, me comprometo con las siguientes metas: •Económico: Ventas que soporten los gastos de producción y funcionamiento, manteniendo la TIR en un porcentaje óptimo.  •Social: 2 empleos directos formalizados en Soracá con carga prestacional completa ($2.692.192 por cargo).  •Ambiental: Meta de 15% de envases reutilizados, uso de cera de soya ecológica y, para la elaboración de soportes en madera, uso de retal (desperdicio). Optimización de los desperdicios de parafina para reutilización y fabricación de nuevas velas.  •Tecnológico: 40% de las ventas gestionadas vía canales digitales.  Trayectoria y experiencia invaluable (20 años de oficio): El proyecto no parte de una idea incipiente. Cuento con 20 años de experiencia técnica en la fabricación de velas, un conocimiento profundo del oficio que garantiza productos de alta calidad y procesos optimizados. Esta trayectoria me ha permitido trabajar con grandes empresas nacionales como RCN TV, Pizzerías Little Caesars, Hospital San Rafael Tunja y Unicentro Tunja, demostrando que soy una marca con tracción real en el mercado corporativo. Intención de escalabilidad y formalización: Mi intención con el Fondo Emprender es obtener el músculo financiero necesario para dar el paso definitivo de ser un emprendimiento artesanal a convertirme en una empresa legalmente constituida y organizada. Cuento con la capacidad instalada, un inventario de moldes suficiente para grandes producciones y el registro de marca vigente ante la SIC, lo que asegura que mi negocio es sostenible en el tiempo y está listo para escalar. Agradezco de antemano su tiempo para revisar estos puntos, los cuales demuestran que Amida Luz Infinita es un proyecto de bajo riesgo, alta rentabilidad y un impacto social y ambiental sólido para la región de Boyacá. Atentamente, Nilsa Lizbeth Malagón Castillo Emprendedora Proyecto 118807 - Amida Luz Infinita </t>
  </si>
  <si>
    <t xml:space="preserve">ID Proyecto: 118807
Nombre del proyecto: AMIDA LUZ INFINITA
Convocatoria: 154 - 1C / Emprendimiento Femenino
Criterio observado: Componentes comercial, legal, financiero e impacto. 
Observación del postulante:
El postulante presenta observaciones frente a la evaluación de los componentes comercial, legal, financiero e impacto, indicando información adicional que, según su criterio, permitiría complementar o reconsiderar la calificación otorgada.
Resumen de la observación del postulante:
Se solicita revisar la calificación asignada, argumentando que existen precisiones sobre canales de comunicación, requisitos legales, información financiera e impacto del proyecto. No obstante, la revisión se realiza con base en la información registrada en la herramienta presentada para evaluación.
Respuesta del evaluador:
Revisada la observación y contrastada con la herramienta de evaluación del plan de negocios, se ratifica el concepto emitido. En el componente comercial, si bien se identifican acciones de comunicación, promoción y distribución, la evaluación evidenció que la descripción de los canales requería mayor detalle en actividades concretas, cobertura y articulación con los segmentos de cliente, por lo cual no es suficiente indicar lo que se proyecta realizar, sino desarrollarlo de manera clara y verificable dentro de la herramienta.
En el componente legal, la herramienta registra como requisitos principales el registro mercantil, el certificado de uso de suelos y el certificado de bomberos; sin embargo, la evaluación señaló la necesidad de fortalecer integralmente este componente, incluyendo otros requisitos normativos aplicables, procedimientos, costos, tiempos y responsables, de acuerdo con la actividad económica y las exigencias para el inicio formal de operaciones.
En el componente financiero, la información adicional señalada en la observación no modifica la calificación, dado que los evaluadores deben valorar exclusivamente lo consignado en la herramienta presentada. En la evaluación se identificaron oportunidades de mejora en la proyección de ventas, costos y gastos, equipo de trabajo, necesidades y requerimientos e indicadores, especialmente en la incorporación de variables macroeconómicas, depuración de rubros, temporalidad del personal y coherencia de la información financiera.
En el componente de impacto, se reitera que la evaluación se fundamenta en la información registrada en la herramienta. Aunque los argumentos presentados en la observación pueden aportar a la formulación del proyecto, estos debieron estar consignados de forma clara, medible y verificable en el documento evaluado, particularmente en lo relacionado con métricas por dimensión, líneas base, metas e indicadores de seguimiento.
Concepto:
Revisado el plan de negocios y la observación presentada, se encuentra que el concepto emitido es acorde con la información registrada inicialmente en la herramienta de evaluación. La información adicional expuesta en la observación puede ser útil para complementar una futura postulación, pero no permite modificar la valoración actual, al no estar plenamente incorporada y soportada en la herramienta evaluada.
Efecto:
Se ratifica el concepto y el puntaje asignado.
</t>
  </si>
  <si>
    <t>Respetados evaluadores:  Por medio de la presente, me permito solicitar de manera respetuosa la reconsideración de la calificación otorgada al proyecto PAPACHON dentro de la Convocatoria 154-1C Emprendimiento Femenino, teniendo en cuenta que la propuesta obtuvo un puntaje de 62,63, encontrándose muy cerca del umbral mínimo requerido para ser considerada viable.  La presente solicitud se fundamenta en que, dentro del mismo informe de evaluación, se reconoce en varias oportunidades que el proyecto cuenta con bases sólidas, una estructura organizada y una propuesta con potencial dentro del sector de alojamiento y servicios de comida. En los diferentes componentes evaluados se destacan aspectos positivos como la existencia de una base comercial válida, una propuesta técnica comprensible, una estructura financiera razonablemente coherente y una adecuada intención de formalización. Considero importante resaltar que el proyecto no fue catalogado como inviable por ausencia de viabilidad económica o desconocimiento del negocio, sino principalmente por oportunidades de fortalecimiento relacionadas con precisión, profundidad técnica y trazabilidad de algunos componentes.  En el componente comercial, el informe reconoce la existencia de identificación de competidores, definición de canales y una intención clara de posicionamiento en el mercado. Las observaciones realizadas se enfocan principalmente en la necesidad de profundizar la caracterización del cliente y fortalecer el sustento empírico de las estrategias planteadas. Frente a ello, manifiesto mi disposición inmediata de complementar el proyecto con instrumentos de validación de mercado, encuestas, métricas de comportamiento del consumidor y estrategias comerciales más detalladas, aspectos que corresponden más a oportunidades de ajuste y fortalecimiento que a una ausencia estructural de viabilidad.  Respecto al componente técnico, el informe reconoce que existe dominio del negocio, claridad sobre la oferta y una estructura operativa funcional. Las observaciones realizadas se relacionan especialmente con mayor precisión en tiempos, secuencias y estandarización de procesos. En este sentido, considero que el proyecto sí demuestra capacidad operativa y conocimiento técnico suficiente para su ejecución, teniendo en cuenta que las observaciones corresponden a ajustes de detalle técnico susceptibles de corrección y mejora durante la etapa de acompañamiento y puesta en marcha.  En el componente legal, se establece expresamente que la propuesta parte de una base correcta y bien orientada en materia de formalización. Las recomendaciones efectuadas corresponden principalmente a la incorporación de requisitos complementarios como licencias específicas, tiempos y costos de algunos trámites. Dichos elementos no afectan la legalidad esencial del proyecto, sino que constituyen requisitos operativos adicionales que pueden ser implementados dentro del proceso de ejecución y formalización gradual del establecimiento.  En el componente financiero, el informe reconoce que PAPACHON presenta una estructura ordenada, coherente y alineada con el alcance del negocio, destacando además una adecuada clasificación de inversiones y comprensión de los recursos necesarios para la operación. Asimismo, se evidencia una TIR del 21,22%, indicador que demuestra una rentabilidad potencial positiva y consistente para el sector gastronómico. Las observaciones realizadas se relacionan principalmente con ajustes de seguimiento, periodicidad e indicadores administrativos, aspectos que fortalecen el control del proyecto pero que no desvirtúan su sostenibilidad financiera.  Adicionalmente, considero relevante señalar que el proyecto se presenta dentro de una línea de emprendimiento femenino, buscando generar oportunidades económicas, fortalecimiento empresarial y proyección de autoempleo en la ciudad de Cartagena. PAPACHON no solo busca consolidarse como unidad productiva sostenible, sino también contribuir al dinamismo económico local mediante encadenamientos con proveedores, generación de ingresos y fortalecimiento del sector gastronómico.  Por lo anterior, solicito respetuosamente que se reevalúe integralmente el proyecto considerando que las principales observaciones identificadas corresponden a aspectos susceptibles de fortalecimiento y ajuste, más no a una ausencia de viabilidad estructural, técnica o financiera. Teniendo en cuenta la cercanía del puntaje obtenido frente al umbral mínimo requerido, considero que el proyecto cuenta con condiciones reales de sostenibilidad y ejecución, especialmente porque el mismo informe reconoce bases funcionales, coherencia financiera, claridad operativa y potencial de crecimiento.  Agradezco de antemano la atención prestada a la presente solicitud y reitero mi total disposición para complementar, ampliar o fortalecer los aspectos señalados dentro del proceso de evaluación.  Cordialmente,  Diana Ortiz Proyecto PAPACHON</t>
  </si>
  <si>
    <t xml:space="preserve">ID Proyecto: 118809
Nombre del proyecto: Por completar
Convocatoria: Por completar
Criterio observado: Componentes comercial, técnico, legal y financiero.
Observación del postulante: La emprendedora manifiesta inconformidad frente a las calificaciones otorgadas, señalando que el proyecto presenta una TIR del 21%, así como disposición para implementar instrumentos de validación de mercado, encuestas, métricas de comportamiento del consumidor y ajustes operativos durante la etapa de ejecución.
Resumen de la observación del postulante: La observación se orienta a solicitar reconsideración de la evaluación, con fundamento en la viabilidad financiera del proyecto y en la intención de fortalecer aspectos comerciales, técnicos y legales durante la implementación.
Respuesta del evaluador: Revisadas las observaciones presentadas por la emprendedora, el evaluador se ratifica en las calificaciones otorgadas. Se reconoce el esfuerzo realizado en la estructuración del plan de negocios y se tiene en cuenta que el componente financiero presenta una TIR del 21%; sin embargo, se aclara que la evaluación para la asignación de recursos de capital semilla es integral y exige que la mitigación de riesgos, la validación del mercado, la caracterización del cliente, la estructuración técnica y el cumplimiento legal se evidencien de manera suficiente desde la formulación del plan de negocios, y no como expectativas de ajuste durante la etapa de ejecución.
La disposición para implementar instrumentos de validación de mercado, encuestas y métricas de comportamiento del consumidor constituye una iniciativa pertinente; no obstante, para efectos de otorgar viabilidad, el sustento empírico de las estrategias comerciales y la caracterización profunda del cliente deben estar documentados previamente en el plan, como soporte de la tracción y consistencia del modelo de negocio.
Así mismo, aunque se evidencia dominio general de la iniciativa, la estandarización de procesos, secuencias, tiempos, capacidad instalada y costeo no constituye un aspecto menor o susceptible únicamente de mejora futura, dado que estos elementos inciden directamente en la eficiencia operativa, la planificación de recursos y la sostenibilidad de la unidad productiva. En el componente legal, la identificación detallada de licencias, permisos, requisitos, tiempos y costos de trámite representa una condición necesaria para la operación formal del negocio; su ausencia o falta de precisión genera contingencias que pueden afectar el cronograma, el presupuesto aprobado y la puesta en marcha del proyecto.
En consecuencia, revisada la observación y contrastada con los criterios de evaluación aplicables al Fondo Emprender, no se evidencian elementos suficientes que ameriten modificación del concepto o del puntaje previamente asignado.
Concepto: Revisado el plan de negocios y las observaciones presentadas, se encuentra que el concepto emitido inicialmente es acorde con lo evidenciado en la evaluación integral del proyecto.
Efecto: Se ratifica el concepto y el puntaje otorgado.
</t>
  </si>
  <si>
    <t xml:space="preserve">ACLARACIONES FRENTE AL INFORME DE EVALUACIÓN PLAN DE INVERSIÓN  solicita de manera directa y respetuosa considerar subir la calificación sustentando en los argumentos presentados en las observaciones a la evaluación del proyecto FORT ESP - MASTER BARF, presentado a la convocatoria 154 - 1C Emprendimiento Femenino.  Inicialmente, se aclara que la iniciativa corresponde a un proceso de fortalecimiento productivo de una operación ya existente y en funcionamiento, la cual actualmente cuenta con producción activa, clientes recurrentes y ventas en marcha en la ciudad de Popayán. En este sentido, la proyección financiera presentada desde el inicio del flujo de caja fue estructurada considerando la continuidad de la actividad comercial ya desarrollada por la iniciativa, y no el inicio de operaciones condicionado exclusivamente a la adquisición de maquinaria o adecuaciones financiadas mediante la convocatoria.  Respecto a las diferencias identificadas entre necesidades y requerimientos, presupuesto y uso de fondos y cronograma de ejecución, se aclara que los valores de referencia por rubro son los consignados en la sección de necesidades y requerimientos del plan de inversión. Las diferencias observadas en el cronograma de ejecución obedecen a la distribución temporal de los desembolsos mes a mes y no a cambios en el destino ni en el monto total de la inversión, el cual se mantiene en $73.538.000.  De igual manera, los conceptos asociados a “otros costos” y “administración y ventas” corresponden a actividades previamente contempladas dentro del proyecto, relacionadas con fortalecimiento comercial, publicidad, comunicación, elementos sanitarios, adecuaciones operativas y apoyo al funcionamiento del proceso productivo. Las diferencias identificadas obedecen principalmente a la forma en que algunos conceptos quedaron agrupados dentro del cronograma de ejecución.  Frente al componente legal, el proyecto contempló dentro del rubro de permisos y registros los recursos necesarios para avanzar en la formalización sanitaria ante el ICA, considerando los trámites aplicables a la actividad de elaboración de alimentos preparados para animales, que incluyen el registro como fabricante y los registros correspondientes a cada línea de alimento producida (proteína de pollo, proteína de res y proteína de trucha). El valor consignado en el plan de inversión corresponde a una estimación preliminar de dichos trámites, obtenida durante la estructuración del proyecto. Se reconoce que en el documento presentado no quedó explícita la separación por cada trámite, situación que generó la observación del evaluador; sin embargo, la intención de contemplar el avance en el proceso de registro ante el ICA estuvo presente desde la formulación del proyecto.  En relación con proveedores y abastecimiento de materias primas, la iniciativa desarrolla procesos de compra considerando criterios de calidad, continuidad de suministro, conservación y viabilidad operativa. Las proteínas utilizadas provienen de proveedores que cumplen requisitos sanitarios aplicables ante ICA e INVIMA, respaldando condiciones adecuadas de inocuidad y trazabilidad en la cadena de abastecimiento.  En relación con los empleos comprometidos, el plan contempla la creación de dos cargos nuevos y la retención del cargo de administrador, quien actualmente lidera la operación productiva y comercial. Dado que la iniciativa se encuentra en funcionamiento con ventas y clientes activos, los ingresos corrientes del negocio respaldan la continuidad del cargo a retener durante los meses en que la financiación del Fondo Emprender se destina prioritariamente a los cargos a crear, respaldando el cumplimiento del total de empleos comprometidos dentro del tiempo exigido.  Finalmente, se aclara que las observaciones señaladas corresponden principalmente a aspectos de estructuración y trazabilidad documental del plan de inversión, sin afectar la existencia operativa de la iniciativa, su validación comercial, su capacidad productiva actual ni la viabilidad técnica y financiera reconocida dentro del mismo informe de evaluación.   Atentamente,  SANDRA MARCELA PABON GARCIA Representante Legal MASTER BARF CC. 1.061.742.525 Celular: 3008934388 Correo: sandramarcelapabongarcia@gmail.com     </t>
  </si>
  <si>
    <t xml:space="preserve">ID Proyecto: 118811
Nombre del proyecto: MASTER BARF
Convocatoria: 154 - 1C / Emprendimiento Femenino 
Criterio observado:
Componente comercial, legal y financiero – proyección de ventas, permisos y registros ICA, coherencia del cronograma y uso de recursos del plan de inversión.
Observación del postulante:
El postulante presenta observación frente a las aclaraciones realizadas sobre la justificación de ventas, la continuidad de la operación actual, la proyección mensual de unidades vendidas, el trámite de registros ICA y la forma en que fueron contemplados algunos rubros del plan de inversión.
Resumen de la observación del postulante
Se solicita revisar la valoración relacionada con la proyección de ventas y la ejecución de recursos, considerando que la iniciativa cuenta con ventas actuales y operación en marcha. El proyecto registra productos definidos como alimento natural BARF de pollo, res y trucha, y el plan relaciona actividad asociada a “1090 Elaboración de alimentos preparados para animales” en el documento.
Respuesta del evaluador:
Se ratifica lo mencionado en el informe de evaluación, dado que la justificación de ventas debía aclarar de manera suficiente la relación entre la operación actual, la proyección futura y la ejecución del plan de inversión. En el informe se señaló que la proyección de ventas inicia desde el mes 1, mientras que el cronograma contempla instalación de maquinaria, compras de insumos y gestión de permisos en los meses iniciales, por lo que la proyección debía reflejar una secuencia realista de instalación/adecuación, producción y ventas. 
Adicionalmente, si bien el plan evidencia una operación real y una base comercial activa, la evaluación identificó inconsistencias entre necesidades, cronograma y presupuesto por rubros, así como la necesidad de sincronizar la proyección de ventas con la instalación de equipos, compras de insumos y tiempos de permisos, con el fin de garantizar una ejecución verificable y transparente. 
En el componente legal, se ratifica que, al tratarse de alimentos preparados para animales, se requiere gestión ante el ICA. El informe indicó que el costo previsto para ICA estaba subestimado porque fue presentado como un valor global y no desagregado entre el registro como fabricante y los registros por cada alimento según su composición. Conforme a lo observado, debe considerarse el registro como fabricante de alimentos para animales por valor de $2.491.000 y el registro de cada alimento por valor de $1.866.550; al tratarse de tres productos con composición diferente, el valor total estimado asciende a $8.090.650, recursos que debieron quedar garantizados y claramente explicados en el plan de inversión, de acuerdo con la Resolución No. 00034487 de 2025 y la Resolución 61252 de 2020 del ICA. 
Así mismo, se ratifica que la comercialización de alimentos para animales sin contar con el registro ICA aplicable representa un riesgo legal, económico y sanitario, por lo que la proyección de ventas debía contemplar el tiempo requerido para obtener dichos registros. El informe recomendó ajustar el rubro de permisos, licencias y registros para separar el registro como fabricante y los registros por cada alimento, así como calcular y sustentar dichos costos dentro del plan de inversión. 
Frente al uso de recursos, se mantiene la observación relacionada con la necesidad de explicar los rubros agrupados, ya que parte de la evaluación consiste en verificar cómo se ejecutarán los recursos solicitados. El informe recomendó unificar la lógica de valores entre necesidades y requerimientos, presupuesto, uso de fondos y cronograma, e incluir explícitamente los rubros que aparecen en el cronograma pero no estaban suficientemente descritos. En relación con el salario del administrador, el plan identifica el cargo de ADMINISTRADOR como empleo a retener, con funciones de dirección del negocio, ventas, gestión de clientes, compras y planeación de producción, por lo que debía explicarse con claridad cómo se cubriría su costo cuando no fuera financiado con recursos solicitados al Fondo Emprender. 
Concepto:
Revisado el plan de negocios y el informe de evaluación, se encuentra que el concepto emitido es acorde con lo identificado inicialmente. Se ratifica que las observaciones sobre ventas, registros ICA, cronograma, salarios y uso de fondos son procedentes dentro del análisis técnico, legal y financiero del proyecto.
Efecto:
Se ratifica el concepto y el puntaje asignado.
</t>
  </si>
  <si>
    <t xml:space="preserve">Como emprendedora de MEMORA (ID 118819), presento sustentación técnica para la revisión al alza del puntaje, demostrando que las observaciones de mejora ya están integradas en mi preparación y planeación estratégica: 1.Gestión de Seguridad y Salud en el Trabajo (SG-SST): Cuento con la competencia técnica y legal necesaria para garantizar este cumplimiento desde el primer día. Ya poseo la certificación del Curso de 50 horas en SG-SST (Resolución 4927/2016) y la actualización en Contexto Legal y Tramitología (Decreto 768 de 2022). Estos procesos de formación fueron realizados con POSITIVA Compañía de Seguros y los certificados pueden ser verificados en la página oficial de dicha entidad. Esta formación me faculta para diseñar y liderar el sistema, asegurando que la operación de maquinaria sea precisa y conforme a la ley sin requerir inversiones externas adicionales. Solicito se reconozca el cumplimiento total de este requisito. 2.Estrategia de Fidelización y Ciclo de Vida: El enfoque inicial en el álbum Hola Mundo es una decisión estratégica por ser el producto de mayor demanda. No obstante, la maquinaria solicitada permite fabricar de inmediato líneas complementarias de Álbumes de Bodas, Viajes, XV Años y Libros de Firmas. Esto asegura que el cliente inicial sea fiel a la marca en sus futuros eventos familiares, garantizando la recurrencia de ventas que respalda la TIR proyectada del 33,35%. Solicito revalorar el alcance de la fidelización por esta capacidad de escala. 3.Registro de Marca y Propiedad Intelectual: El registro sí está plenamente proyectado y financiado. En mi presupuesto de Trámites Legales (Ítem 2), se asignaron recursos para la Búsqueda de antecedentes marcarios ante la Superintendencia de Industria y Comercio (SIC). Mi compromiso es radicar y pagar las tasas en el primer trimestre, lo cual otorga prioridad legal inmediata. Dado que en Colombia este trámite administrativo externo demora normalmente entre 8 y 12 meses, mi responsabilidad se cumple al asegurar el presupuesto y realizar la radicación formal, protegiendo la identidad de MEMORA desde el inicio. Solicito se elimine la observación de falta de proyección. 4.Estrategia de Marketing y Redes Sociales: El proyecto integra una estrategia de Storytelling Emocional avanzada. No se limita a publicidad; busca crear comunidad a través de contenidos que conectan con los hitos de vida de los padres. El diseño boho chic y minimalista ya está definido como factor de diferenciación frente a la competencia para posicionar la marca con fuerza desde el lanzamiento. 5.Impacto Ambiental y Eficiencia: El modelo se basa en producción bajo demanda, lo que elimina el desperdicio por inventario no vendido (stock muerto). El uso de papel ecológico certificado es una decisión técnica que reduce químicos y residuos frente a procesos tradicionales, cumpliendo con las metas de sostenibilidad regional. Solicito se considere esta eficiencia operativa como un indicador de ahorro concreto. Por lo expuesto, y contando con la formación técnica, el respaldo presupuestal para marca y una infraestructura lista para escalar productos, solicito la reevaluación de estos ítems para ajustar el puntaje final acorde a la solidez de MEMORA. </t>
  </si>
  <si>
    <t xml:space="preserve">Cordial saludo,
ID Proyecto: 118819
Nombre del proyecto: MEMORA
Convocatoria: 154 - 1C / Emprendimiento Femenino.
Revisado el plan de negocios 118819_CREAR_ESP_PROYECTO y el informe 118819-Informe Evaluación Conv 154-1C, se evidencia que los aspectos señalados por la postulante fueron considerados dentro de la evaluación inicial, la cual reconoció que MEMORA presenta una propuesta de valor clara, diferenciada y alineada con tendencias actuales de consumo, basada en personalización, diseño moderno y generación de experiencias emocionales para conservar recuerdos del primer año del bebé. 
En el componente técnico, el informe reconoce que el proyecto se encuentra bien estructurado y que contempla etapas de diseño gráfico, impresión, corte, encuadernación, armado, empaque, elaboración de stickers y personalización, apoyado en maquinaria especializada que permite eficiencia, calidad y estandarización. 
Respecto a la fidelización y ampliación del ciclo de vida del cliente, el plan registra como productos el álbum “Hola Mundo – Mi Primer Año”, stickers adicionales y servicio de personalización; además, indica que inicialmente el enfoque estará en el álbum del primer año del bebé, con proyección futura de ampliar el portafolio hacia otros productos de recuerdo. La recomendación de fortalecer productos complementarios y recompra programada se mantiene como oportunidad de consolidación comercial, no como desconocimiento del potencial de escala. 
En relación con la estrategia digital y storytelling, el informe ya reconoce que la estrategia comercial se apoya principalmente en canales digitales y alianzas estratégicas, y recomienda fortalecer campañas segmentadas, contenido emocional y narrativas que resalten el valor del recuerdo y la experiencia del producto. El plan también contempla gestión de redes sociales, pauta digital, catálogo o página web básica, ferias y presentación del producto a aliados estratégicos. 
Sobre el registro de marca, el informe señala expresamente que la iniciativa presenta una proyección hacia el registro de marca como paso estratégico para proteger la propiedad intelectual y consolidar la identidad del emprendimiento; asimismo, en el mapa de actores del plan se identifica a la Superintendencia de Industria y Comercio como actor relacionado con el registro de la marca MEMORA y la protección de propiedad intelectual. Por tanto, la observación no modifica la evaluación, dado que el informe ya reconoció dicha proyección y la recomendación apunta a avanzar en su materialización.
Frente al SG-SST, el informe recomienda implementar de manera progresiva el Sistema de Gestión de Seguridad y Salud en el Trabajo como herramienta preventiva, enfocada en ergonomía, uso seguro de maquinaria, orden y limpieza del espacio de trabajo. La formación mencionada por la postulante fortalece la capacidad para liderar el proceso, pero no sustituye la implementación efectiva del sistema dentro de la operación del proyecto, razón por la cual la recomendación se mantiene procedente. 
En el componente ambiental, el informe reconoce que MEMORA incorpora materiales ecológicos y producción bajo demanda, reduciendo desperdicios; el plan también indica uso de papel ecológico, optimización de insumos, producción bajo demanda y bajo impacto ambiental. La recomendación se orienta a fortalecer la medición y comunicación de este impacto, no a negar la existencia de prácticas ambientales responsables.
Desde el componente financiero, el informe concluye que el valor solicitado al Fondo Emprender por $73.500.000 se encuentra dentro de los rangos permitidos y correctamente distribuido en rubros financiables, y que el proyecto obtuvo una TIR de 33,35%, clasificándose como VIABLE con puntaje final de 80,64.
Conforme a los lineamientos del Fondo Emprender, los recursos solicitados deben corresponder a rubros financiables como pago de salarios u honorarios, insumos para el ciclo productivo, adquisición de maquinaria, equipos y software, permisos, licencias y registros, adecuaciones locativas y adecuaciones técnicas; el plan registra estos rubros en sus necesidades y requerimientos, por lo cual fueron valorados dentro del concepto inicial. 
Revisada la observación, no se evidencia información nueva dentro del plan de negocios ni soporte adicional que modifique el análisis realizado inicialmente. Los argumentos presentados ratifican fortalezas ya consideradas en el informe y corresponden principalmente a acciones de mejora, implementación o consolidación futura.
A continuación, se presenta, el resultado de cada uno de los elementos evaluados del plan de negocios o de inversión, evaluado en una escala de 0 a 4, donde 0 es nulo y 4 tiene un desarrollo completo:
1. ¿Quién es el Cliente de su Proyecto? / Resumen Ejecutivo3,66
2. Planteamiento del Problema / Descripción del negocio (incluye permisos) 3,66
3. La Competencia / Análisis de mercado y competencia 3,66
4. Descripción del Proyecto / Plan de Marketing y Ventas 3,66
5. Productos o Servicios / Flujo de producción y requisitos de personal 3,33
6. Proceso Técnico / Necesidades y requerimientos 3,66
7. Trámites Legales / Propósito de la inversión 3,33
8. Canales / Resultados esperados de la inversión 3,66
9. Proyección de Ventas / Estrategia de inversión 3,33
10. Costos y Gastos / Presupuesto y uso de fondos 3,33
11. Equipo de Trabajo / Componente Financiero 3,66
12. Necesidades y Requerimientos / Impactos 3,33
13. Valor del Proyecto / Indicadores de cumplimiento 3,66
14. Avances del Proyecto / Mapa de actores 3,33
15. Plan Operativo / Metas en generación y sostenibilidad de autoempleo y puesto de trabajo 3,66
16. Impacto / Proyección y sostenibilidad (social y comunitaria y financiera), intención en la permanencia 3,66
17. Indicadores / Antigüedad: Tiempo de Funcionamiento 3,33
18. Mapa de actores / Asociatividad 3,66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Por lo anterior, revisado el plan de negocios, se encuentra que el concepto emitido es acorde con lo evidenciado inicialmente. Las observaciones de la postulante ratifican la viabilidad y el potencial de crecimiento de MEMORA, pero no aportan elementos que justifiquen modificar el puntaje asignado. Se ratifica el concepto de evaluación VIABLE y el puntaje asignado de 80,64.
</t>
  </si>
  <si>
    <t xml:space="preserve">Justificación en relación con la valoración otorgada al proyecto “Toppoland Topografía”, considerando que la propuesta cuenta con experiencia práctica demostrable, validación comercial y capacidad técnica y operativa real, aspectos que fortalecen significativamente los criterios de viabilidad evaluados. El proyecto no corresponde únicamente a una proyección teórica, sino a una actividad que se ha desarrollado durante varios años en la región mediante la prestación efectiva de servicios topográficos para clientes rurales y urbanos, atendiendo necesidades relacionadas con formalización predial, subdivisiones, levantamientos topográficos, curvas de nivel, apoyo a obras civiles y elaboración de documentación técnica, cumpliendo con los requerimientos y la normatividad aplicable exigida por las diferentes entidades para cada tipo de trámite o servicio realizado. El alcance técnico y el acompañamiento brindado en cada servicio se respaldan mediante la satisfacción de los clientes, el cumplimiento de los tiempos establecidos para las entregas y la adecuada gestión de la documentación requerida, conforme a los procedimientos y requisitos exigidos por cada entidad. Teniendo en cuenta que algunos servicios pueden ejecutarse en una jornada de trabajo de campo y entregarse entre dos y tres días hábiles, dependiendo del tamaño del predio, la complejidad técnica y los requerimientos del cliente, el proyecto mantiene una planificación realista, organizada y sostenible de su operación, garantizando calidad técnica, cumplimiento en los tiempos de entrega y coherencia entre la capacidad operativa y los servicios proyectados mensualmente. De igual manera, el valor de cada servicio puede variar según el área del predio, la ubicación, los desplazamientos requeridos, el tipo de levantamiento, el nivel de complejidad técnica, el procesamiento de información y la documentación solicitada por el cliente o exigida por las entidades correspondientes para cada trámite. También se resalta que el proyecto cuenta con evidencia verificable de servicios ejecutados, incluyendo informes técnicos entregados, cotizaciones realizadas, soportes de pagos y abonos, fotografías de trabajos ejecutados, planos topográficos elaborados y dictámenes periciales desarrollados dentro de procesos judiciales. Adicionalmente, se cuenta con soportes favorables en procesos en los cuales se ha participado técnicamente como topógrafa. Asimismo, se cuenta con licencia profesional nacional de topografía que demuestra 17 años de respaldo legal  para ejercer mi profesión, certificación en uso de drones aplicados a fotogrametría y certificaciones laborales emitidas por empresas y clientes que han requerido los servicios prestados, fortaleciendo así la experiencia técnica, operativa y profesional del proyecto “Toppoland Topografía”. Dentro de los servicios ofrecidos por “Toppoland Topografía” se contempla el cumplimiento de los lineamientos establecidos en el SG-SST (Sistema de Gestión de Seguridad y Salud en el Trabajo), promoviendo condiciones adecuadas de seguridad, prevención de riesgos y aplicación de buenas prácticas durante la ejecución de actividades de campo, levantamientos topográficos y demás labores técnicas desarrolladas en cada servicio prestado. Se evidencia además una necesidad real del mercado en la región, teniendo en cuenta la constante demanda de servicios topográficos tanto en el sector rural como urbano, especialmente en temas relacionados con delimitación de predios, aclaración de linderos, subdivisiones y apoyo técnico para proyectos de construcción y trámites ante diferentes entidades. </t>
  </si>
  <si>
    <t xml:space="preserve">ID Proyecto: 118825 
Nombre del proyecto: Toppoland Topografia 
Convocatoria: 154 - 1C / Emprendimiento Femenino
Resumen de la observación del postulante:
El postulante manifiesta que cuenta con experiencia en la actividad económica, pero considera que las observaciones realizadas corresponden a recomendaciones de mejora, dado que algunos aspectos no se encuentran reflejados dentro de la herramienta evaluada. Señala que dichos elementos podrían complementar los componentes en los cuales se identificaron falencias para una futura postulación.
Respuesta del evaluador:
Apreciada emprendedora, revisada la observación presentada, se ratifica el concepto emitido, toda vez que la evaluación se realizó sobre la información consignada en la herramienta de postulación, la cual constituye el insumo objeto de análisis técnico, comercial, financiero y jurídico del proyecto. En la herramienta se indica que la información registrada debe ser clara, coherente y verificable, y que durante la Ruta Emprendedora el acompañamiento del SENA no sustituye la responsabilidad del emprendedor frente a la información diligenciada.
Si bien se reconoce la experiencia expresada por la postulante en el desarrollo de la actividad topográfica, la evaluación debe sustentarse en los soportes, datos, descripciones, evidencias y articulación entre componentes que reposan en la herramienta evaluada. En el informe de evaluación se identificaron oportunidades de fortalecimiento en aspectos como la diferenciación estratégica, el componente legal, la validación comercial, la proyección financiera, la desagregación de costos, la estructura del equipo de trabajo y la cuantificación de indicadores de impacto.
En consecuencia, las recomendaciones formuladas no constituyen elementos externos al proceso de evaluación, sino observaciones derivadas de las falencias evidenciadas en la información registrada en la herramienta. Conforme a los criterios aplicables del Fondo Emprender y al análisis realizado sobre el contenido presentado, no se identifica mérito suficiente para modificar el concepto ni el puntaje asignado, dado que los aspectos señalados como experiencia o conocimiento del tema no se encontraron plenamente desarrollados, cuantificados o soportados dentro del instrumento evaluado. 
Concepto:
Se ratifica el concepto emitido, al considerar que la evaluación fue acorde con la información registrada en la herramienta y con las observaciones técnicas identificadas en los componentes evaluados.
</t>
  </si>
  <si>
    <t xml:space="preserve">Respetados evaluadores: Agradecemos el concepto de viabilidad otorgado al plan de negocios ME LATTE CAFÉ y las recomendaciones del informe de evaluación. Precisamos los siguientes aspectos del proyecto para fortalecer su claridad técnica, legal, comercial y operativa. 1. Precisión del componente legal Se aclara que el proyecto contempla dos frentes claramente diferenciados dentro de su operación: i) el establecimiento de cafetería orientado a la preparación, manipulación, expendio y servicio de bebidas y productos de consumo inmediato, y ii) la línea complementaria de café tostado y molido empacado para venta al consumidor final. En consecuencia, el proyecto atenderá para la operación del establecimiento las condiciones sanitarias, de manipulación, almacenamiento, expendio, limpieza, control de inocuidad y demás exigencias aplicables bajo la Resolución 2674 de 2013, así como las obligaciones de matrícula mercantil, uso del suelo, formación en manipulación de alimentos, seguridad y salud en el trabajo y demás requisitos de funcionamiento. Con esta precisión, el componente legal queda mejor delimitado entre la actividad principal de cafetería y la línea secundaria de producto empacado. 2. Café tostado y molido empacado, marca propia y requisitos asociados Se precisa que el café tostado y molido se proyecta como una línea complementaria del negocio, en presentación empacada para venta directa al consumidor, bajo la identidad comercial de ME LATTE CAFÉ. Por tanto, el proyecto asume como criterio de ejecución la verificación y cumplimiento de los requisitos que resulten aplicables en materia sanitaria, de rotulado, etiquetado e información al consumidor, de acuerdo con la naturaleza final del producto y las exigencias de la autoridad competente. Este ajuste busca garantizar que la comercialización del café empacado no se trate de forma general, sino con una ruta de cumplimiento clara y diferenciada frente a la operación de la cafetería. 3. Fortalecimiento del análisis de competencia Se amplía el enfoque competitivo del proyecto incorporando comparación más puntual frente a negocios del entorno en variables tales como portafolio, rango de precios, formatos de servicio, ubicación, horarios, atributos de experiencia, permanencia del cliente y posicionamiento en canales digitales. En consecuencia, se reafirma que la ventaja competitiva de ME LATTE CAFÉ radica en combinar una cafetería de especialidad de pequeña escala con una experiencia cercana, cálida y cotidiana, ticket accesible, venta de café empacado y una propuesta orientada no solo a la compra ocasional, sino también a la recompra y fidelización. Este ajuste fortalece el posicionamiento del negocio frente a cafeterías tradicionales y frente a propuestas más especializadas de mayor escala. 4. Estrategia de mercadeo digital y visibilidad de apertura Se refuerza la estrategia comercial inicial incorporando un plan de visibilidad más consistente con las necesidades de entrada al mercado. En este sentido, el proyecto contempla activación previa y sostenida de Instagram y WhatsApp Business, diseño de imagen gráfica básica, generación de contenido inicial de marca y producto, publicación de piezas informativas y promocionales, pauta local segmentada, material POP, degustaciones de apertura y acciones tempranas de fidelización. De igual manera, se ajusta el enfoque del presupuesto comercial para que la etapa de lanzamiento tenga mayor capacidad de atracción, reconocimiento y tráfico inicial. Con ello se responde directamente a la observación sobre el bajo nivel de inversión en posicionamiento para la fase de apertura. 5. Relación entre capacidad instalada y ritmo de ventas Se precisa que la relación entre capacidad instalada y ventas fue proyectada bajo un criterio prudente, considerando que el negocio no inicia en ocupación plena desde el primer mes. El proyecto contempla un periodo de alistamiento, adecuación, instalación de maquinaria, organización operativa, activación comercial y apertura gradual, razón por la cual las ventas del primer año responden a una lógica de consolidación progresiva de la demanda. En consecuencia, la capacidad técnica instalada representa el potencial operativo del negocio, mientras que el ritmo de ventas del arranque se comporta de manera escalonada y coherente con la etapa inicial de posicionamiento. 6. Ordenamiento del mapa de actores Se homogeneiza el mapa de actores utilizando una misma lógica de clasificación, función, localización y aporte al proyecto. En ese sentido, se distinguen actores institucionales, sectoriales, operativos y comerciales, entre ellos Cámara de Comercio de Pereira, Alcaldía de Pereira, Gobernación de Risaralda, Comité de Cafeteros de Risaralda, proveedores de café, proveedores de maquinaria y aliados comerciales del entorno.  Con estas precisiones, consideramos que el proyecto atiende las recomendaciones formuladas y fortalece su ruta de ejecución, manteniendo su coherencia comercial, técnica, legal y financiera. </t>
  </si>
  <si>
    <t>Proyecto: 118831.
Nombre del proyecto: ME LATTE CAFÉ. 
Convocatoria: 154 - 1C / Emprendimiento Femenino. 
Criterio observado: Evaluación integral del plan de negocios, con énfasis en los componentes comercial, técnico, legal, financiero y de impacto.
Observación del postulante: La postulante presenta aclaraciones frente a los aspectos señalados en el informe de evaluación, especialmente en relación con la diferencia entre el establecimiento de cafetería y la línea complementaria de café tostado y molido empacado, la ruta de cumplimiento sanitario y de etiquetado, el análisis competitivo, la estrategia de visibilidad comercial, la relación entre capacidad instalada y ventas graduales, y el ordenamiento del mapa de actores.
Resumen de la observación: Las aclaraciones buscan precisar elementos operativos, comerciales y legales del modelo de negocio de ME LATTE CAFÉ, así como mostrar la disposición de la postulante para atender las recomendaciones formuladas en el informe de evaluación. Estas precisiones aportan mayor claridad para la eventual ejecución del proyecto, pero no modifican la valoración realizada sobre el plan originalmente presentado.
Respuesta del evaluador: Se agradecen las aclaraciones presentadas por la postulante y la disposición para atender las recomendaciones emitidas en el informe de evaluación. Revisada la respuesta frente al plan originalmente evaluado, se observa que las precisiones aportadas permiten delimitar mejor aspectos relevantes de la operación, particularmente la diferencia entre el establecimiento de cafetería y la línea complementaria de café tostado y molido empacado, así como la ruta de cumplimiento sanitario, de rotulado y etiquetado aplicable. El informe de evaluación ya había identificado que el proyecto se enmarca en una actividad de expendio y preparación de alimentos en cafetería, con obligaciones asociadas a matrícula mercantil, uso del suelo, certificaciones sanitarias, manipulación de alimentos y sistema de seguridad y salud en el trabajo; igualmente señaló la necesidad de diferenciar las exigencias del establecimiento de cafetería frente a las obligaciones relacionadas con la comercialización de café tostado y molido empacado con posible marca propia. 
En el componente comercial, el informe reconoció que ME LATTE CAFÉ identifica su cliente objetivo en términos de ubicación, edad, hábitos de compra y capacidad de pago, y conecta dicha demanda con una propuesta de bebidas calientes, bebidas frías y café tostado y molido de origen regional. También valoró que el análisis de competencia incorporara referencias reales del mercado local, rangos de precios y ventajas comparativas; no obstante, señaló margen de mejora en variables como experiencia de marca, permanencia del cliente y posicionamiento en canales digitales. Por ello, las aclaraciones sobre fortalecimiento del análisis competitivo y visibilidad comercial son pertinentes, pero corresponden a acciones de fortalecimiento que no modifican el análisis efectuado sobre la información inicialmente registrada. 
Desde el componente técnico, el informe indicó que el proyecto describe una barra de café enfocada en microtostión, preparación de bebidas y venta de café empacado, con tres líneas delimitadas, procesos técnicos estructurados, tiempos estimados, responsables y equipos requeridos. También señaló que la capacidad instalada se presenta de forma coherente con la escala del negocio, aunque recomendó afinar la relación entre capacidad instalada y ritmo de ventas esperado en los primeros meses, especialmente mientras se consolida la demanda. En ese sentido, las precisiones sobre ventas graduales y capacidad instalada contribuyen a orientar la ejecución, pero no subsanan en esta etapa las oportunidades de mejora identificadas en la evaluación. 
En el componente financiero, el informe evidenció una estructura organizada, con proyecciones de ventas a cinco años, costos fijos y variables diferenciados, gastos administrativos y una solicitud al Fondo Emprender por $73.000.000, ajustada a los rangos de la convocatoria. Asimismo, señaló ingresos proyectados cercanos a $132.850.000 en el primer año, utilidad positiva y generación de empleo directo, elementos que soportan la viabilidad económica del plan. Sin embargo, la existencia de viabilidad financiera no implica que las recomendaciones pierdan relevancia, pues estas se orientan a reducir riesgos legales, comerciales y operativos durante la puesta en marcha. 
Respecto al componente de impacto, el informe reconoció impactos económicos, sociales, ambientales y tecnológicos asociados a la promoción del café de especialidad, la articulación con proveedores regionales y la consolidación de una unidad productiva de emprendimiento femenino. También indicó que el mapa de actores debía ordenarse y homogeneizarse para que la clasificación, función y localización de cada actor fueran consistentes con la lógica de operación del negocio. Las aclaraciones aportadas sobre este punto resultan útiles para la ejecución, pero no generan mérito para modificar la calificación ya asignada. 
Adicionalmente, el plan se ubica dentro del sector de alojamiento y servicios de comida, y el archivo de formulación incluye actividades económicas relacionadas con expendio de comidas preparadas y actividades afines al sector, lo que refuerza la necesidad de mantener claridad entre la operación del establecimiento y la eventual comercialización de producto empacado. 
Concepto: Se ratifica el concepto de VIABLE, considerando que ME LATTE CAFÉ presenta una propuesta coherente para una cafetería de especialidad de pequeña escala, con cliente definido, portafolio delimitado, procesos técnicos consistentes y un modelo financiero que proyecta rentabilidad positiva desde el primer año. No obstante, aunque las aclaraciones presentadas son pertinentes y aportan mayor claridad para una eventual fase de ejecución, no modifican el análisis realizado ni permiten incrementar el puntaje, dado que varios de estos aspectos ya habían sido identificados y valorados dentro de la evaluación inicial, mientras que otros corresponden a acciones de fortalecimiento posteriores a la formulación presentada. 
Efecto: Se ratifica el puntaje asignado de 79,03 puntos y el concepto de VIABLE.</t>
  </si>
  <si>
    <t xml:space="preserve">Señores Fondo Emprender – SENA  Asunto: Solicitud de revisión de evaluación – Proyecto ID 118834 – Convocatoria 154 – 1C Emprendimiento Femenino  Yo, Diana Medina, emprendedora del proyecto JoYASTYLE identificado con ID 118834, me permito presentar respetuosamente solicitud de revisión frente a la calificación otorgada al plan de negocio dentro de la Convocatoria 154 – 1C Emprendimiento Femenino. Agradezco las observaciones realizadas dentro del informe de evaluación, ya que representan una oportunidad valiosa para continuar fortaleciendo la propuesta. No obstante, considero respetuosamente que las fortalezas reconocidas en los diferentes componentes del proyecto podrían permitir una revisión adicional de la valoración otorgada, teniendo en cuenta el nivel de viabilidad, diferenciación y potencial identificado dentro del mismo informe.  •Componente comercial El informe reconoce que JoYASTYLE presenta una base sólida, identifica claramente el mercado objetivo y plantea de manera coherente la necesidad relacionada con la transformación y resignificación de joyas. Asimismo, destaca la claridad de la propuesta de valor, la alineación con tendencias de personalización y sostenibilidad, el uso adecuado de canales y la existencia de una oportunidad comercial real. Las observaciones realizadas se orientan principalmente hacia la profundización de información estadística y el fortalecimiento de comparaciones frente a competidores, aspectos que se consideran oportunidades de ampliación de la información presentada, más no debilidades estructurales del componente comercial. Adicionalmente, JoYASTYLE incorpora elementos diferenciales como la transformación de “joyas de cajón”, la resignificación emocional de piezas, la personalización de alto valor, la economía circular y la reutilización de materiales preciosos, generando una experiencia emocional y personalizada con alto valor percibido para el cliente. •Componente Técnico El informe concluye que el componente técnico se encuentra bien planteado, es ejecutable y coherente con el modelo de negocio. Asimismo, reconoce fortalezas relacionadas con el conocimiento del oficio joyero, la integración de herramientas tecnológicas, la coherencia del proceso productivo y la adecuada programación de recursos. Aunque se sugiere ampliar la descripción de la experiencia diferencial del cliente, se considera que el plan ya evidencia de manera adecuada la capacidad técnica, operativa y productiva del proyecto.  •Componente Legal El informe establece que el componente legal se encuentra bien estructurado y alineado con los requerimientos para la operación del proyecto, destacando claridad en los trámites requeridos, obligaciones legales y viabilidad en tiempos y costos de formalización, sin representar riesgos significativos para la puesta en marcha.  •Componente Financiero El componente financiero fue descrito como consistente, viable y acorde con la etapa de creación del emprendimiento. Se reconocen fortalezas relacionadas con la coherencia entre ventas, costos e inversión, crecimiento gradual y realista, organización clara de costos y gastos, así como una TIR del 26%, considerada positiva y atractiva para el sector manufacturero. La observación relacionada con la concentración inicial de responsabilidades en la emprendedora corresponde a una condición propia de la etapa inicial del emprendimiento y se proyecta ajustarse progresivamente conforme al crecimiento operativo del negocio.  •Componente Impacto El informe reconoce impactos positivos en dimensiones económicas, ambientales, sociales y tecnológicas mediante prácticas de economía circular, reutilización de metales preciosos, resignificación emocional e incorporación de herramientas digitales. Las observaciones relacionadas con el fortalecimiento del mapa de actores y la definición de metas e indicadores representan oportunidades para continuar fortaleciendo la medición del impacto, más no limitaciones frente a la pertinencia o coherencia del proyecto.  •Consideración final: De acuerdo con el informe de evaluación, el proyecto JoYASTYLE evidencia viabilidad técnica, financiera y operativa, así como potencial de crecimiento, diferenciación dentro del mercado y alineación con tendencias actuales de sostenibilidad, personalización y economía circular. Asimismo, las observaciones realizadas se orientan principalmente al fortalecimiento de algunos elementos documentales y estratégicos, sin afectar la coherencia, viabilidad o solidez general de la propuesta presentada. Por lo anterior, solicito respetuosamente que las fortalezas reconocidas dentro de la evaluación puedan ser consideradas nuevamente en la revisión del puntaje otorgado al proyecto.  Cordialmente,  Diana Carolina Medina Contreras C.C. No. 1.020.785.100 </t>
  </si>
  <si>
    <t>Respuesta:
En primer lugar, es necesario precisar que el proceso de evaluación se realiza con base en la información registrada en el plan de negocios y en la manera en que esta se sustenta, de modo que se pueda determinar la viabilidad del proyecto. La evaluación se aborda de manera transversal, entendiendo el proyecto como un todo.
En relación con su observación sobre el aspecto comercial, se considera indispensable contar con una descripción exhaustiva y detallada del cliente objetivo —persona o empresa— que adquirirá los productos o servicios, especificando características demográficas, económicas y comportamentales. Esto incluye ubicación geográfica, estrato, edad, género, capacidad de compra, situación laboral, composición familiar, vivienda, gustos, preferencias, valores y hábitos de consumo, entre otros. Al validar la información registrada en el plan de negocios, se evidencia la ausencia de la mayoría de estos aspectos, así como la falta de una cuantificación real del mercado que permita identificar el número de personas a atender con la puesta en marcha de la unidad productiva. Por ello, se concluye que, aunque el planteamiento es coherente en la definición del cliente, aún presenta vacíos en la cuantificación del tamaño del mercado y en la priorización de segmentos, lo que limita la solidez de la oportunidad comercial.
Respecto al componente de competencia, este requiere una descripción exhaustiva y detallada de más de un competidor existente en el mercado, no solo una enumeración. Es indispensable incluir el nombre de cada competidor, sus productos o servicios, precios, localización geográfica y una comparación fundamentada de ventajas y desventajas competitivas. Se debe mostrar claramente cómo estos factores influyen en la estrategia y éxito del proyecto. En este sentido, se hace necesario contar con sustento técnico y estadístico que determine la existencia de un mercado y la sostenibilidad de la unidad productiva. Aunque el plan de negocios está bien orientado, es pertinente incluir precios de referencia para ubicar el nivel del segmento en el que se mueve la iniciativa. Asimismo, se reitera la necesidad de profundizar en la comparación directa con la iniciativa JoYASTYLE, ya que, aunque se menciona la transformación de joyas como ventaja, no se explicita con detalle cómo esta propuesta supera en experiencia, precio, personalización o valor percibido a las alternativas existentes.
Al revisar el componente técnico, se observa que este debe contener una descripción exhaustiva y detallada del proceso de producción o prestación del servicio, incluyendo actividades, tiempos, equipo o maquinaria requerida y responsables de cada tarea. Al validar la información registrada en el plan, se encuentra que aún requiere ajustes para alcanzar el nivel de detalle necesario. Por ejemplo, en el caso de la recopilación de joyas, se menciona que “puede tardar un día ya que los clientes piensan demasiado en traer las joyas, dudando de su valor y temiendo pasar por una pena”. Esta descripción no permite cuantificar la capacidad productiva, al no contar con información exacta de cada actividad.
En cuanto al componente legal, se encuentra valorado acorde con la información registrada en el plan de negocios. La evaluación exige que se cuente con una descripción exhaustiva de los permisos y licencias necesarios para operar el negocio, mostrando comprensión profunda de los requisitos legales y regulatorios pertinentes. Se debe proporcionar una descripción clara de los trámites, costos asociados y tiempos requeridos para su obtención. En este sentido, atendiendo al detalle registrado, se otorga la calificación correspondiente a la variable.
Si bien el plan presenta impactos positivos, estos no garantizan por sí mismos la sostenibilidad del proyecto; únicamente permiten comprender los resultados esperados de su operación.
Es importante señalar que las recomendaciones emitidas en el proceso de evaluación tienen como propósito fortalecer el proyecto presentado y no necesariamente afectan de manera negativa la calificación otorgada a cada una de las variables evaluadas. Dichas sugerencias se realizan teniendo en cuenta la situación actual registrada en el plan de negocios, aun cuando puedan ser ajustadas durante la etapa de ejecución.
Conclusión: 
Se ratifica que el concepto de evaluación se mantiene vigente y no requiere modificación, dado que la valoración se fundamentó en la información presentada en el plan de negocio o plan de inversión. No obstante, se reconoce la disposición hacia la mejora continua, lo cual refleja el compromiso con el desarrollo y consolidación de la empresa.</t>
  </si>
  <si>
    <t xml:space="preserve">Observación al Informe Preliminar de Evaluación. Convocatoria Nacional No. 154 - 1C / Conv Nac. SENA – Emprendimiento Femenino ID Plan de Negocio: 118868  Nombre del Proyecto:  AREPAISA Emprendedora: Heidy Juliana Fernández Tellez Correo: heidyjuliana961@gmail.com  1.Contexto de la observación.  El plan de negocio AREPAISA  obtuvo una calificación de 60,71 puntos y fue clasificado como NO VIABLE, argumentando existe una base operativa y comercial favorable, todavía persisten brechas relevantes en la articulación entre capacidad productiva, estructura laboral, cronograma de ejecución, requisitos sanitarios y proyecciones de ventas. No obstante, al realizar una revisión integral del plan radicado y contrastarlo con las observaciones del informe, se evidencia que los aspectos señalados fueron correctamente incluidos, sustentados y documentados en la formulación técnica, financiera, ambiental y social.  2. Argumentos técnicos frente a la evaluación.  2.1. Ajustar la proyección de ventas a la capacidad real de producción, diferenciando con claridad lo que puede venderse antes, durante y después de la instalación de equipos y las adecuaciones del área de proceso.   El plan de inversión de AREPAISA contempla una proyección de ventas a cinco años debidamente estructurada, que parte de $109.560.000 en el año 1 y crece progresivamente hasta $394.305.428 en el año 5, diferenciando las etapas de operación artesanal, adecuación e instalación de maquinaria y operación plena con permisos vigentes. El análisis de sensibilidad financiera evidencia la proyección de variaciones en costos, ventas y precios durante el período evaluado, cuyos resultados se reflejan en una Tasa Interna de Retorno del 30 % y un Valor Presente Neto superior a $59 millones, lo que demuestra que el ejercicio financiero sí contempla escenarios de fluctuación y mantiene rentabilidad. Por lo anterior, se solicita respetuosamente que esta recomendación sea reconsiderada, dado que la información requerida ya se encuentra desarrollada en el componente financiero del plan de inversión.  2.2. Precisar el cronograma de ejecución mes a mes, incluyendo compra e instalación de maquinaria, adecuaciones locativas, tiempos de pruebas productivas y tiempos reales para concepto sanitario, bomberos e INVIMA.  El plan de inversión de AREPAISA especifica en su plan operativo el valor y el mes de ejecución de cada rubro solicitado al Fondo Emprender: adquisición de maquinaria, equipos y software ($53.300.000), adecuaciones técnicas ($8.000.000), permisos, licencias y registros ($1.500.000 para registro INVIMA) e insumos para el ciclo productivo ($6.200.000). Adicionalmente, en la sección de avances legales se identifican todos los permisos sanitarios requeridos con sus respectivos tiempos de trámite: certificado de bomberos (3 días) y concepto sanitario de la Secretaría de Salud (7 días), ambos incorporados dentro del cronograma de ejecución. Por lo anterior, se solicita respetuosamente que esta recomendación sea reconsiderada, dado que el cronograma de ejecución y la gestión de permisos ya están contemplados y cuantificados en el plan de inversión presentado.  2.3. Fortalecer la estrategia comercial con metas concretas por canal, clientes objetivo por segmento, frecuencia de recompra esperada, presupuesto comercial y acciones diferenciales frente a marcas industriales y productores artesanales.   El plan de inversión de AREPAISA describe en detalle los canales de comercialización activos: ventas directas a hogares mediante domicilios, atención a tiendas y cafeterías, y presencia digital a través de Instagram y WhatsApp Business. La ventaja competitiva está claramente definida, posicionando el producto en un segmento intermedio que combina sabor artesanal, calidad constante y valor nutricional agregado. La estrategia de fidelización incluye acciones concretas como entrega de muestras gratuitas para captación de nuevos clientes y un sistema de tarjeta de fidelización para incentivar la recompra, cuyos costos están cuantificados por año en el apartado de marketing del plan de negocios. Por lo anterior, se solicita respetuosamente que esta recomendación sea reconsiderada, dado que la estrategia comercial, los canales, los segmentos y las acciones de diferenciación ya se encuentran desarrollados y presupuestados en el plan.  2.4. Profundizar el análisis técnico con indicadores de rendimiento, tiempos por lote, capacidad diaria efectiva, porcentaje de merma, costo unitario por producto y relación entre horas de trabajo, personal disponible y volumen proyectado.   El plan de inversión de AREPAISA desarrolla para cada una de sus tres líneas de producto (arepas tradicionales de maíz, arepas con queso y arepas con semillas y queso) el detalle completo del proceso productivo, incluyendo los tiempos de elaboración por etapa, el personal responsable de cada actividad, los equipos y herramientas utilizados, el costo unitario de producción y el volumen proyectado con base en la capacidad instalada actual. Esta información técnica demuestra que la proyección de volúmenes de venta está sustentada en la capacidad real de producción del emprendimiento. Por lo anterior, se solicita respetuosamente que esta recomendación sea reconsiderada, dado que el análisis técnico con los indicadores de rendimiento requeridos ya se encuentra desarrollado en el componente técnico del plan de inversión.  2.5. Clarificar la estructura laboral y las condiciones de vinculación, definiendo duración de las jornadas (horas y días a través de la semana), funciones reales, necesidad de apoyo en distribución, cumplimiento normativo y suficiencia del equipo para sostener la operación proyectada y justificar el tipo de contratación (operario).   El plan de inversión de AREPAISA define con claridad la estructura laboral del emprendimiento: la representante legal Heidy Juliana Fernández Téllez con función de Gestión y Administración, y un operario de producción vinculado mediante contrato por obra o labor, con funciones específicas que incluyen preparación de masa, elaboración de arepas y limpieza del área de producción. Se proyectan adicionalmente dos empleos indirectos como resultado del crecimiento productivo. La modalidad de contratación, las funciones reales asignadas y la suficiencia del equipo para sostener el volumen de producción proyectado están debidamente justificadas en el plan. Por lo anterior, se solicita respetuosamente que esta recomendación sea reconsiderada, dado que la estructura laboral y las condiciones de vinculación ya están definidas y documentadas en el plan de inversión presentado.  2.6. Detallar con precisión el destino de los recursos asociados a requisitos sanitarios, especificando si cubren trámite ante INVIMA, BPM, análisis de laboratorio, adecuaciones exigidas por autoridad sanitaria u otros requisitos concretos.   El plan de inversión de AREPAISA identifica y cuantifica con precisión todos los recursos destinados al cumplimiento de requisitos sanitarios: concepto sanitario de la Secretaría de Salud ($50.000), certificado de seguridad de bomberos ($100.000) y un rubro específico de $1.500.000 para el registro sanitario e implementación de requisitos INVIMA, contemplado en el punto 6 de necesidades y requerimientos del plan de negocios y respaldado en el resumen ejecutivo, donde se señala explícitamente la obtención del registro INVIMA como uno de los propósitos centrales de la inversión solicitada. Por lo anterior, se solicita respetuosamente que esta recomendación sea reconsiderada, dado que el destino de los recursos asociados a requisitos sanitarios ya está detallado y sustentado en el plan de inversión con coherencia entre todos sus componentes.  2.7. Incorporar un plan de gestión de riesgos que incluya variación en precios del maíz y queso, retrasos en permisos, fallas de producción, pérdida de clientes y acciones de contingencia para asegurar continuidad operativa.   El plan de inversión de AREPAISA contempla en su análisis DOFA las principales amenazas del emprendimiento, incluyendo la volatilidad en los precios del maíz y el queso y la competencia de marcas industriales, frente a las cuales el plan identifica factores concretos de mitigación: diversificación en tres líneas de producto que reducen la dependencia de un solo mercado, base de clientes recurrentes consolidada con modelo de venta directa, alta demanda estructural de arepas como alimento tradicional que garantiza estabilidad en los ingresos, tecnificación productiva que reducirá el costo unitario mejorando el margen de utilidad ante fluctuaciones de precios, y una estrategia de diferenciación basada en calidad, fidelización y mejora continua. Por lo anterior, se solicita respetuosamente que esta recomendación sea reconsiderada, dado que el plan de gestión de riesgos y las acciones de contingencia ya están incorporados en el análisis DOFA y en la estrategia competitiva del plan de inversión.  2.8. Estructurar mejor el componente de impacto con línea base, metas anuales, indicadores verificables y mecanismos de seguimiento para empleo, ventas, cobertura de mercado, eficiencia productiva, sostenibilidad y articulación con aliados clave.  El plan de inversión de AREPAISA desarrolla los impactos esperados del proyecto en generación de empleo formal, fortalecimiento de la economía local y contribución al bienestar alimentario de las familias de Chiquinquirá, respaldados por indicadores financieros sólidos: TIR del 29,84 %, VPN de $59.431.911 y proyección de ventas a cinco años que evidencian viabilidad y sostenibilidad. En cuanto a cobertura de mercado, el plan describe con precisión los tres segmentos atendidos: hogares y familias de estratos 1, 2 y 3 con alta frecuencia de consumo, tiendas de barrio y minimercados con pedidos regulares para reventa, y cafeterías y restaurantes con capacidad de compra, frecuencia de consumo y número de pedidos semanales definidos. Para cada segmento se especifica su capacidad de compra y volumen de pedidos estimado, sustentando de manera concreta la proyección de ingresos del modelo financiero. Por lo anterior, se solicita respetuosamente que esta recomendación sea reconsiderada, dado que el componente de impacto con indicadores verificables y la cobertura de mercado por segmento ya se encuentran desarrollados en el plan de inversión presentado.  3. Sustento normativo.  Acuerdo 010 de 2019, artículos 3 y 19: Principios de eficacia, transparencia, imparcialidad y evaluación objetiva en los procesos del Fondo Emprender. Términos de Referencia Convocatoria 154 – 1C, numeral 7: La evaluación debe considerar la coherencia técnica, viabilidad financiera y sostenibilidad del modelo de negocio. Constitución Política de Colombia, artículo 83: Las actuaciones de la administración deben presumir la buena fe, reconociendo la validez y veracidad de la información aportada por la emprendedora.  4. Solicitud.  Con fundamento en los argumentos expuestos, se solicita respetuosamente una revisión integral del informe de evaluación y la reconsideración del concepto de no viabilidad, dado que el plan de negocio sí cumple con los criterios técnicos, financieros, legales y de sostenibilidad exigidos por la Convocatoria 154 1- c. El proyecto demuestra coherencia entre inversión, ventas, generación de empleo, sostenibilidad ambiental y fortalecimiento empresarial; consolidando una iniciativa formal, innovadora y con proyección para el sector metalmecánico de Boyacá  Atentamente, Heidy Juliana Fernández Tellez </t>
  </si>
  <si>
    <t xml:space="preserve">ID Proyecto: 118868
Nombre del proyecto: AREPAISA
Convocatoria: 154 - 1C / Emprendimiento Femenino.
Criterio observado:
Componentes comercial, técnico, financiero, legal e impacto: proyección de ventas frente a capacidad operativa, cronograma de ejecución, estrategia comercial, proceso técnico, estructura laboral, requisitos sanitarios, análisis legal/DOFA e indicadores de impacto.
Observación del postulante:
La emprendedora solicita revisión de las recomendaciones formuladas en el informe de evaluación, indicando que el plan sí contempla aspectos relacionados con ventas, estrategia comercial, operación técnica, personal, permisos sanitarios, análisis legal e impactos del proyecto.
Resumen de la observación del postulante:
La observación plantea que la información requerida se encuentra desarrollada en el plan de negocio y que las recomendaciones no deberían afectar la valoración otorgada, por cuanto el proyecto incluye canales de comercialización, acciones de promoción, costos asociados a requisitos sanitarios, estructura de personal, descripción de productos, avances de formalización y beneficios esperados de la inversión.
Respuesta del evaluador:
Apreciada emprendedora, muchas gracias por sus observaciones. Revisada nuevamente la información del plan de negocio y el concepto emitido, se evidencia que las recomendaciones formuladas no desconocen los avances presentados por la iniciativa, sino que responden a aspectos que requieren mayor precisión, articulación y soporte técnico para efectos de evaluación, conforme a los criterios aplicables del Fondo Emprender y a la necesidad de verificar coherencia entre el plan técnico, comercial, financiero, legal y de impacto.
En relación con la proyección de ventas, se ratifica la observación, dado que la capacidad operativa registrada para los productos no guarda plena correspondencia con las cantidades proyectadas de venta. En el plan se reportan ventas mensuales constantes desde el primer año para los tres productos, mientras que la capacidad instalada del flujo de producción limita la producción mensual de las referencias evaluadas. Mira que según la información del proyecto (flujo de producción), se define que la capacidad operativa para la fabricación de sus productos es: arepas de maíz tradicional: 600 unidades mensuales; Arepas con queso: 600 unidades mensuales; y Arepas con semillas queso: 360 unidades mensuales. Al contrastar esta información con la proyección de ventas, se encuentra que los primeros 2 productos (arepas tradicionales de maíz y arepas con queso) se encuentra por debajo de la proyección de ventas indicadas para el primer año, y para el tercer producto (Arepas con semillas y queso) a partir del segundo año; por tanto, se generan dudas sobre la credibilidad de los ingresos y de las proyecciones financieras
Respecto al cronograma de ejecución, no se desconoce que el plan contempla costos y momentos de inversión; sin embargo, la recomendación se mantiene porque la ejecución de compra de maquinaria, adecuaciones, pruebas productivas y trámites sanitarios no se articula suficientemente con una proyección de ventas que permanecen constante desde el primer mes. La inversión se plantea como progresiva, incluyendo adquisición de maquinaria, adecuaciones técnicas y gestión de permisos, licencias y registros, por lo cual era necesario diferenciar la producción inicialmente disponible de aquella posible una vez entren en funcionamiento los nuevos equipos y se avance en los requisitos sanitarios.
Frente a la estrategia comercial, se reconoce que el plan presenta canales de venta, promoción, medios de pago, logística de entrega y acciones de fidelización, razón por la cual este componente fue valorado con fortalezas. No obstante, se ratifica la recomendación de fortalecerlo con metas concretas por canal, clientes objetivo por segmento, frecuencia de recompra esperada, presupuesto comercial y acciones diferenciales, dado que para alcanzar una mayor valoración se requiere evidenciar métricas sobre tamaño de mercado, participación actual y futura, resultados esperados y mecanismos de seguimiento.
En cuanto al análisis técnico, se ratifica la recomendación, ya que aunque el proceso productivo describe actividades, responsables, equipos y tiempos generales, se requiere mayor profundidad en indicadores de rendimiento, tiempos por lote, capacidad diaria efectiva, merma, costo unitario por producto y relación entre horas de trabajo, personal disponible y volumen proyectado. Esta precisión es necesaria porque se relaciona directamente con la consistencia entre capacidad instalada y ventas proyectadas, que según lo mencionado antes, debe ajustarse.
Sobre la estructura laboral, el plan identifica los cargos de propietaria-administradora y operario de producción, así como sus funciones y asignaciones; sin embargo, para el operario se registra una asignación mensual inferior al salario mínimo mensual vigente indicado en la herramienta, sin que el plan precise de manera suficiente la jornada, días de trabajo o dedicación real que permita validar la proporcionalidad de dicho valor y su coherencia con la operación proyectada.
En relación con los requisitos sanitarios, se reconoce que el plan incluye un valor destinado a “Registro sanitario e implementación de requisitos INVIMA” por $1.500.000. No obstante, se ratifica la recomendación de desglosar dicho valor, dado que no se precisa si corresponde al pago de que tipo de registro a INVIMA (especificando el código de la tarifa dependiendo del tipo de riesgo del alimento, que para este año el registro de cada producto oscila entre 1.3 a 1.7 millones aproximadamente). Si se planea hacer el registro de los 3 productos, no alcanzaría. También se debe analizar si para obtener dichos registros debe contar con algún gasto para análisis de laboratorio u otros requisitos concretos.
Frente al componente legal, se ratifica la valoración otorgada. El aspecto fue calificado como muy bueno, dado que el plan evidencia avances de formalización y reconoce trámites pendientes como concepto sanitario, bomberos e INVIMA. La recomendación relacionada con el análisis DOFA no desconoce lo presentado, sino que busca fortalecer la gestión preventiva frente a riesgos como variación de precios de materias primas, requisitos legales y sostenibilidad operativa. 
Finalmente, sobre el componente de impacto, se ratifica la recomendación de estructurar mejor la línea base, metas anuales, indicadores verificables y mecanismos de seguimiento. Aunque el plan describe impactos económicos, ambientales, sociales y tecnológicos, la información requiere mayor precisión en el punto de partida, metas medibles, fuentes de verificación y periodicidad para evaluar avances en empleo, ventas, cobertura de mercado, eficiencia productiva, sostenibilidad y articulación con aliados clave. 
Concepto:
Revisada la observación y contrastada con el plan de negocio y el concepto de evaluación, se encuentra que las recomendaciones emitidas son coherentes con los hallazgos identificados en la evaluación. Si bien el proyecto presenta avances relevantes y fortalezas en los componentes comercial, técnico, legal, financiero y de impacto, persisten vacíos de articulación, precisión y soporte en los aspectos observados. En consecuencia, se ratifica el concepto emitido.
Efecto:
Se ratifica el concepto y el puntaje otorgado.
</t>
  </si>
  <si>
    <t xml:space="preserve">Correcciones I.Planteamiento del problema En el contexto actual, la creciente preocupación por la salud física ha generado un aumento significativo en la demanda de servicios de acondicionamiento físico en Popayán Cauca. Se estima que alrededor de 20,000 personas buscan mejorar su calidad de vida a través del ejercicio regular. Sin embargo, muchos de estos individuos enfrentan un desafío crítico: la obsolescencia y deterioro de la maquinaria en los gimnasios locales, lo que impacta negativamente la calidad del servicio ofrecido. El 65% de los asistentes a gimnasios en la ciudad manifiestan insatisfacción con la calidad de los equipos disponibles, lo que limita la variedad de ejercicios y aumenta el riesgo de lesiones. En cuanto a hábitos de consumo, se ha determinado que los usuarios están dispuestos a pagar entre $90,000 y $200,000 pesos mensuales por servicios individuales o personalizados que ofrezcan un ambiente seguro y equipos de calidad. Además, se observa que el cliente objetivo entrena, en promedio, 3 a 4 veces por semana, y un 45% de la población considera cambiarse a otro gimnasio si se presenta una alternativa que ofrezca maquinaria moderna y una experiencia más completa. Es fundamental destacar que la ubicación del gimnasio NCBOX es estratégica, ya que se encuentra en una zona con fácil acceso a hospitales, hoteles y colegios. Esto lo convierte en un punto de interés para una amplia variedad de usuarios. La cercanía a instituciones de salud atrae a personas que desean mejorar su bienestar físico, así como a familiares de pacientes que podrían utilizar el gimnasio mientras esperan. Además, la proximidad a hoteles facilita la captación de turistas y visitantes que buscan mantenerse activos durante su estancia. Por otro lado, la cercanía a colegios ofrece la oportunidad de implementar programas de acondicionamiento físico para jóvenes y adolescentes, fomentando hábitos saludables desde una edad temprana. Esta ubicación privilegiada no solo incrementa la visibilidad del gimnasio, sino que también amplía su mercado potencial, permitiendo captar diferentes segmentos de clientes que valoran la conveniencia y accesibilidad en su rutina de ejercicios. Al combinar esta ventaja geográfica con la modernización de los equipos y un enfoque centrado en las necesidades del usuario, NCBOX puede posicionarse como una opción líder en el sector del acondicionamiento físico en Popayán. Es importante resaltar la necesidad de adquirir maquinaria especializada para el gimnasio NCBOX, no solo para atraer a nuevos clientes, sino también para retener a aquellos que buscan un entorno de entrenamiento que satisfaga sus expectativas y necesidades. Esto optimizará la experiencia del usuario y garantizará condiciones seguras para la actividad física, contribuyendo al crecimiento y sostenibilidad del negocio. II.Quien es el cliente de su iniciativa  El perfil del cliente del gimnasio NCBOX se compone de personas comprometidos con su salud y bienestar, residentes en el municipio de Popayán, Cauca. Se estima que hay alrededor de 20,000 clientes potenciales interesados en mejorar su calidad de vida a través de la actividad física. Este grupo abarca una amplia franja etaria, con edades que oscilan entre 14 y 70 años, lo que incluye tanto a adolescentes como a adultos mayores. La diversidad de género es notable, con la participación equitativa de hombres y mujeres, reflejando un enfoque inclusivo que atiende diversas necesidades y preferencias. Estos clientes buscan mejorar su calidad de vida mediante el ejercicio regular y cuentan con ingresos económicos estables que les permiten destinar entre $90,000 y $200,000 COP mensuales a actividades recreativas y de bienestar, como la membresía del gimnasio. La mayoría de ellos prefiere planes de pago mensual, lo que facilita su compromiso y regularidad en la práctica del ejercicio. En promedio, asisten al gimnasio entre 3 y 5 días a la semana, con el objetivo de establecer y mantener una rutina de ejercicios efectiva.  Valoran la variedad de clases y entrenamientos disponibles, así como la posibilidad de recibir atención personalizada que les ayude a alcanzar sus objetivos en el entrenamiento deportivo. Sus metas incluyen mejorar su condición física, perder peso, tonificar su cuerpo o simplemente mantenerse activos y saludables. Además, aprecian el ambiente social del gimnasio ya que es una terraza donde también disfrutan entrenar y observar su alrededor, donde pueden interactuar con otros miembros y encontrar motivación en su camino hacia el bienestar. El perfil de estos clientes también se define por sus intereses personales y estilo de vida, que incluyen el ejercicio, la alimentación saludable, los viajes y la oportunidad de conocer nuevas personas. Sin embargo, también enfrentan miedos que pueden afectar su experiencia, como la falta de progreso en sus rutinas, críticas sociales relacionadas con su apariencia y el temor a lesiones. En NCBOX, se aborda no solo el aspecto físico, sino también el bienestar mental, convirtiendo esto en una fuente de motivación para mejorar la calidad de vida de cada cliente. La actividad física es fundamental, ya que está intrínsecamente relacionada con las metas que cada persona busca alcanzar, como mejorar su salud o tonificar su cuerpo. La satisfacción de alcanzar estas metas contribuye a su felicidad y bienestar general. En NCBOX, se destacan valores fundamentales como el respeto, la solidaridad, la responsabilidad, la amabilidad y la honestidad, que son pilares en la construcción de una comunidad inclusiva y motivadora para todos los miembros. Esto permite ofrecer servicios y productos que se alinean con las necesidades y expectativas de cada cliente, creando así una conexión fuerte y significativa que potencia su experiencia en el gimnasio. III.proceso técnico  El proceso técnico y productivo del gimnasio NCBOX comienza con la recepción del cliente, donde se le explica el plan de membresía, se firma el acuerdo correspondiente, se realiza el cobro y se crea su perfil en el sistema. Posteriormente, comienza con una valoración inicial, donde se evalúan los objetivos del cliente mediante una entrevista personal y mediciones físicas, un proceso que toma 20 minutos. Luego, se elabora un programa de entrenamiento personalizado en una hora, adaptado a las necesidades específicas del usuario. Las rutinas de entrenamiento se llevan a cabo bajo la guía del entrenador, con sesiones de 45 minutos a 1 hora, utilizando diversos equipos para asegurar un entrenamiento variado. El monitoreo del progreso se realiza cada 4 semanas, permitiendo ajustes en el programa según sea necesario, y se documenta el avance en fuerza, resistencia y composición corporal. Además, se ofrece asesoramiento nutricional básico que complementa el programa de entrenamiento, optimizando el tiempo a 1 hora y programando seguimientos cada 2 meses. Este enfoque no solo garantiza un servicio coherente y accesible, sino que también potencia la efectividad del programa, asegurando que cada cliente esté en el camino correcto para alcanzar sus metas de salud y bienestar. El personal de mantenimiento es responsable del alistamiento y limpieza de máquinas, así como de las rutinas de apertura y cierre, asegurando que las instalaciones estén en óptimas condiciones. Finalmente, se implementan acciones de cierre comercial y retención, como seguimiento a usuarios, recordatorios de renovación y mediciones de satisfacción, garantizando así una experiencia integral y satisfactoria para cada cliente en su camino hacia el bienestar.  IV.Necesidades y requerimientos Costos preoperativos: Para asegurar un inicio operativo eficiente y sin contratiempos en el gimnasio NCBOX, es esencial adelantar la compra de equipos de cómputo, garantizando que estén disponibles y en pleno funcionamiento antes de comenzar las labores administrativas. Esta inversión resulta crucial para optimizar la gestión de la información, el manejo de las membresías y el seguimiento de los clientes desde el primer día de operaciones. Dentro de los gastos preoperativos, se destinarán recursos a una estrategia de comunicación efectiva, fundamental para dar a conocer los servicios del gimnasio y atraer a los primeros clientes. Además, se solicitará financiación para cubrir el pago de salarios y honorarios durante los primeros dos meses, asegurando que el personal esté debidamente remunerado mientras se establecen las operaciones. Estas inversiones iniciales no solo garantizan un arranque sólido, sino que también sientan las bases para el crecimiento y la sostenibilidad del negocio en el competitivo mercado del acondicionamiento físico. La adquisición anticipada de equipos de cómputo se convierte en un elemento crítico en este proceso, permitiendo una administración más ágil y efectiva desde el inicio, lo que contribuye a una experiencia positiva para los clientes y a la consolidación del gimnasio en el mercado. Adicionalmente, es fundamental proyectar recursos para la nómina y honorarios por un periodo mínimo de cuatro a seis meses, evitando así depender de ingresos tempranos que aún no están garantizados. Igualmente, se debe sincronizar la proyección de ventas con la operación, asegurando que las ventas se inicien únicamente cuando el local, las máquinas y el equipo de trabajo estén completamente listos, evitando ingresos en meses donde no hay capacidad real para prestar el servicio. Estas estrategias son clave para establecer una base sólida que garantice el crecimiento y la sostenibilidad del negocio en un entorno altamente competitivo. V.Equipo de trabajo Es fundamental revisar la contratación del entrenador para determinar si existe un horario establecido y una relación de subordinación en el desempeño de sus funciones. Si se confirma esta relación laboral, se deberá presupuestar un contrato laboral que incluya todas las prestaciones sociales correspondientes, en lugar de optar por un contrato de prestación de servicios. Esto garantizará que el entrenador reciba los beneficios que le corresponden, como salud, pensión y vacaciones, y asegurará el cumplimiento de la normativa laboral vigente. Además, un contrato laboral puede contribuir a una mayor estabilidad y compromiso por parte del entrenador, lo que es esencial para ofrecer un servicio de calidad en el gimnasio NCBOX. En este sentido, la contratación del entrenador se realizará inicialmente bajo un contrato de prestación de servicios, donde se espera que cumpla funciones clave como diseñar y ejecutar programas de entrenamiento personalizados, evaluar el progreso de los clientes, asesorar sobre técnicas de ejercicios y mantener un ambiente motivador y seguro en el gimnasio. El costo por este servicio se establece en $1.500.000, con un total presupuestado de $2.306.400 para un periodo determinado. Sin embargo, es crucial evaluar si existen condiciones de subordinación y horario que justifiquen la transición a un contrato laboral, lo que garantizaría al entrenador las prestaciones sociales correspondientes y un entorno de trabajo adecuado y estable. VI.Maquinaria y equipos Es esencial desglosar las necesidades e inversiones ítem por ítem, especialmente en lo que respecta a máquinas y equipos, evitando agrupar rubros de manera global sin detalle. A continuación, se presenta un desglose de las inversiones necesarias para el gimnasio NCBOX:  •Máquina Hit Trush 360: $4.500.000 (1 unidad) •Máquina Pecho Inclinado Isolateral: $4.845.600 (1 unidad) •Sentadilla Pendular A610: $4.233.600 (1 unidad) •Máquina Prensa Horizontal: $5.083.600 (1 unidad) •Máquina Pantorrilla Sentado: $2.040.600 (1 unidad) •Sentadilla Cinturón de Fuerza: $2.873.600 (1 unidad) •Flexión de Pierna Acostado: $4.913.600 (1 unidad) •Máquina Hombro Dual: $5.695.600 (1 unidad) •Mancuerna Encauchetada: $288.600 (4 unidades) = $1.154.400 •Colchoneta Profesional High Support Negro: $95.600 (7 unidades) = $669.200 •Disco Estándar Fundido 10KG: $170.000 (4 unidades) = $680.000 •Disco Estándar Fundido 15KG: $200.000 (4 unidades) = $800.000 •Barras Olímpicas: $286.000 (2 unidades) = $572.000 Este desglose detallado permite una mejor planificación financiera y asegura que cada inversión esté justificada y alineada con las necesidades operativas del gimnasio. VII.Trámites legales El gimnasio NC BOX se encuentra actualmente en el proceso de trámite para obtener el concepto de uso de suelos, un requisito fundamental para garantizar que nuestras operaciones cumplan con las normativas urbanísticas locales. Este trámite es esencial para verificar que la actividad de acondicionamiento físico esté permitida en la zona donde estamos ubicados. Además de este concepto, es necesario completar otros trámites legales faltantes, que incluyen la obtención del Concepto Técnico de Bomberos, proceso en trámite, el cual asegura que el local cumple con las normativas de seguridad y prevención de incendios, garantizando un ambiente seguro para nuestros usuarios. También se debe realizar la comunicación de apertura a la estación de Policía local este proceso ya está realizado con el cuadrante de la policía nacional de la comuna 6, barrio la Ladera de la ciudad de Popayán Cauca, lo que es crucial para establecer una buena relación con las autoridades y asegurar la seguridad en el área. Para cada uno de estos trámites, es importante dejar evidencia de gestión y tiempos, manteniendo un registro detallado de las fechas de solicitud y recepción de respuestas. Esto no solo facilitará el proceso de apertura del gimnasio, sino que también asegurará que todas nuestras operaciones se realicen dentro del marco legal, contribuyendo a la confianza y seguridad de nuestros futuros clientes. VIII.Empleo y sostenibilidad  Se deben definir las metas de empleo y sostenibilidad de manera cuantitativa el cual es fundamental para asegurar el compromiso del gimnasio NC BOX con la generación y permanencia de puestos de trabajo.  Metas de Empleo ?Generación de Puestos de Trabajo: Meta: Crear al menos 5 en el primer año de operación, incluyendo entrenadores, personal administrativo y de limpieza.  Recursos Necesarios: Presupuesto para salarios iniciales: $9.997.183 (para dos empleados durante cuatro meses). ?Retención de Empleados: Meta: Alcanzar una tasa de retención del 80% de los empleados durante el primer año. Recursos Necesarios: implementación de un programa de incentivos y beneficios como bonificaciones y actividades de integración. ?Metas de Sostenibilidad Meta: Alcanzar un ingreso mensual mínimo en el primer año, asegurando la cobertura de costos operativos y salarios. Recursos Necesarios: inversión en marketing y publicidad para campañas de captación de clientes. ?Impacto Ambiental: Meta: Implementar prácticas sostenibles que reduzcan el consumo de energía en un 60% en el primer año. Recursos Necesarios: inversión en equipos de bajo consumo energético para la adquisición de maquinaria eficiente. Programa de reciclaje y reducción de residuos para la implementación de un sistema de gestión de residuos. Respaldo y Monitoreo: establecer un sistema de seguimiento trimestral para evaluar el cumplimiento de las metas de empleo y sostenibilidad, ajustando estrategias según sea necesario. El establecimiento de estas metas cuantitativas, respaldadas por recursos específicos, es clave para garantizar la generación y permanencia de puestos de trabajo en el gimnasio NC BOX. Al cumplir con estos objetivos, no solo se contribuye al desarrollo económico de la comunidad, sino que también se crea un ambiente laboral estable y sostenible que beneficia a todos los involucrados. IX.Impacto  El gimnasio NC BOX busca planear su impacto mediante indicadores medibles en lo económico, social, ambiental y tecnológico, además de convertir las acciones ambientales en compromisos concretos con responsables asignados.  Impacto económico: se contribuirá al desarrollo económico local mediante la generación de ingresos sostenibles derivados de la prestación de servicios de acondicionamiento físico. Esto permitirá la creación de empleos directos (entrenadores, personal administrativo y de mantenimiento) e indirectos (proveedores de equipos, servicios de limpieza, entre otros). Al ofrecer un servicio innovador y diferenciado, el gimnasio tendrá mayor capacidad de atraer y fidelizar clientes, favoreciendo su posicionamiento en el mercado y aumentando su rentabilidad, además de dinamizar la economía local al incentivar el consumo de servicios relacionados con el bienestar y la salud. Impacto ambiental: El gimnasio aprovechará un espacio existente, específicamente una terraza, evitando la necesidad de construir nuevas infraestructuras y reduciendo el uso de materiales. La implementación de ventilación e iluminación natural disminuirá significativamente el consumo de energía eléctrica, promoviendo un ambiente más sostenible. Este enfoque al aire libre no solo mejora la experiencia del usuario, sino que también fomenta una mayor conciencia ambiental entre los clientes, incentivando prácticas sostenibles. Se implementarán estrategias adicionales, como el uso de materiales ecológicos, un manejo adecuado de residuos y el ahorro de recursos, contribuyendo a la protección del entorno y al desarrollo de una cultura de responsabilidad ambiental dentro de la comunidad. Impacto social: El gimnasio NC BOX aportará significativamente al mejoramiento de la calidad de vida de la comunidad al promover hábitos saludables y la práctica regular de actividad física, contribuyendo a la prevención de enfermedades y al fortalecimiento del bienestar físico y mental. Este espacio se convertirá en un punto de encuentro que favorecerá la integración social, permitiendo a las personas interactuar, participar en actividades grupales y fortalecer relaciones interpersonales. Se facilitará el acceso a diferentes grupos poblacionales mediante la oferta de servicios inclusivos y adaptados, asegurando que todos, independientemente de su condición física o edad, puedan beneficiarse de un entorno saludable y motivador. Así, el gimnasio no solo se enfocará en el fitness, sino que también se comprometerá a ser un catalizador para el desarrollo social y comunitario. Impacto Tecnológico: El proyecto del gimnasio NC BOX incorporará herramientas tecnológicas avanzadas que mejorarán tanto la experiencia del usuario como la gestión del establecimiento. Esto incluirá sistemas de control de acceso para garantizar la seguridad y aplicaciones móviles para el seguimiento de rutinas y progreso físico. Además, se utilizará un software de terceros por suscripción SIIGO que incluirá una base de datos de clientes, facilitando la gestión de información y el análisis de datos. Las plataformas digitales permitirán realizar reservas y pagos de manera más ágil y conveniente. La inclusión de maquinaria moderna optimizará los entrenamientos, asegurando mayor seguridad, eficiencia y diversidad en los ejercicios ofrecidos. La combinación de estas tecnologías con un entorno natural dará lugar a una propuesta innovadora en el mercado, diferenciando al gimnasio NC BOX como un espacio que se preocupa por el bienestar físico, la comodidad y la satisfacción de sus usuarios.  X.Mapa de actores El mapa de actores del gimnasio NC BOX identifica a diversas instituciones clave que pueden contribuir al desarrollo del proyecto. La colaboración con estos actores permitirá maximizar el impacto del gimnasio en la comunidad y asegurar su sostenibilidad a largo plazo. ?INDEPORTES CAUCA, como entidad pública, puede ofrecer apoyo en la promoción de programas de salud y bienestar, fomentando un estilo de vida activo en la comunidad.  Ruta de articulación: solicitar reuniones para presentar el proyecto y discutir posibles colaboraciones en eventos y programas comunitarios.  ?La Cámara de Comercio del Cauca, brindará asesoría en la formalización del negocio y facilitará el acceso a redes comerciales, lo que potenciará las oportunidades de crecimiento.  Ruta de articulación: programar citas para recibir asesoría sobre la formalización del negocio y explorar oportunidades de networking.  ?Las empresas de equipamiento deportivo, como Sport Fitness, son cruciales para proporcionar maquinaria de alta calidad y asesoramiento técnico, garantizando una experiencia óptima para los usuarios.  Ruta de articulación: contactar para solicitar cotizaciones y asesoramiento sobre el equipamiento más adecuado, así como explorar posibles acuerdos de patrocinio o colaboración.  ?Las agencias de marketing digital en Popayán jugarán un papel estratégico en el crecimiento del gimnasio al desarrollar e implementar estrategias efectivas para mejorar su visibilidad en línea y atraer nuevos miembros. Ruta de articulación: reuniones para discutir estrategias de marketing y definir un plan de acción que aumente la visibilidad del gimnasio en el mercado local.   </t>
  </si>
  <si>
    <t xml:space="preserve">ID Proyecto: 118878
Nombre del proyecto: GIMNASIO NC BOX
Convocatoria: 154 - 1C / Emprendimiento Femenino
Criterio observado: Componente financiero: coherencia entre cronograma operativo, proyección de ventas, talento humano, sostenibilidad de nómina/honorarios e indicadores de empleo. 
Observación del postulante:
El emprendedor presenta observaciones frente a las recomendaciones de mejora formuladas en la evaluación, particularmente sobre el inicio de ventas, la contratación del entrenador, la cobertura de nómina y honorarios, y la convalidación de los empleos propuestos.
Resumen de la observación del postulante
Las observaciones presentadas funcionan principalmente como respuesta a las recomendaciones de mejora realizadas en la evaluación y constituyen información complementaria al plan de negocios inicial; sin embargo, no desvirtúan la necesidad de mantener la coherencia entre el inicio real de actividades, la disponibilidad de adecuaciones, equipos, maquinaria, personal operativo y el inicio de las ventas. En el informe se recomendó sincronizar la proyección de ventas con la operación, evitando registrar ingresos en meses en los que aún no exista capacidad real de prestación del servicio.
Respuesta del evaluador:
Revisada la observación, se reitera que no es posible proyectar ventas desde el mes 1 cuando las adecuaciones, la adquisición y disponibilidad de equipos y maquinaria, así como la vinculación del personal requerido para la operación, se empiezan a ejecutar con posterioridad a dicho mes. Por tanto, el plan debe definir una secuencia lógica entre el inicio de actividades preoperativas, la puesta en marcha del gimnasio y el inicio efectivo de las ventas, de forma que los ingresos proyectados correspondan con la capacidad real de prestación del servicio. Esta observación es coherente con lo señalado en la evaluación, en la que se indicó que las ventas deben iniciar cuando estén listos el local, las máquinas y el equipo de trabajo. 
Adicionalmente, se reitera que en el equipo de trabajo debe revisarse la vinculación del entrenador. Si las funciones, horario, subordinación o nivel de dedicación corresponden a una relación laboral, debe presupuestarse bajo la modalidad contractual aplicable y con las prestaciones correspondientes; en todo caso, la remuneración proyectada no debe desconocer el referente mínimo legal aplicable. Esta observación se mantiene, dado que el informe de evaluación señaló la necesidad de revisar la contratación del entrenador cuando exista horario y subordinación, y de ajustar los tiempos mínimos de vinculación para que los empleos sean válidos ante Fondo Emprender. 
Asimismo, se mantiene la recomendación de garantizar recursos suficientes para cubrir salarios y honorarios por un periodo mínimo de cuatro a seis meses, evitando depender de ingresos tempranos que aún no están garantizados. También debe verificarse que los empleos propuestos en los indicadores, incluido el empleo de la líder del proyecto, estén debidamente soportados, financiados y sean consistentes con la operación y sostenibilidad del plan de negocios. 
Concepto:
Revisadas las observaciones presentadas, se encuentra que estas no desvirtúan lo conceptuado inicialmente frente a la necesidad de ajustar la secuencia operativa, la proyección de ingresos, la contratación del entrenador y la sostenibilidad de los empleos propuestos. En consecuencia, se ratifica la observación realizada en la evaluación.
Efecto:
Se ratifica el concepto emitido para el criterio observado y no se modifica el puntaje asignado.
</t>
  </si>
  <si>
    <t>Señores Comité Evaluador – Fondo Emprender / CREAR Por medio del presente documento me permito presentar las aclaraciones y observaciones correspondientes al informe de evaluación emitido para el proyecto QUETZAL CREATIVO, con el objetivo de brindar mayor precisión técnica, financiera y documental sobre algunos aspectos identificados durante el proceso de evaluación asistido por inteligencia artificial.  1. OBSERVACIÓN SOBRE LA REFERENCIA A “OFICINA DE PROYECTOS DE CONSTRUCCIÓN” Revisando el documento del plan de negocio presentado, no se encuentra referencia a “oficina de proyectos de construcción” en ninguno de los campos diligenciados. Por lo tanto, esta observación no debe tenerse en cuenta para la evaluación del proyecto.  2. ACLARACIÓN TÉCNICA SOBRE LA AGRUPACIÓN DE PRODUCTOS Y SERVICIOS La agrupación de productos como mugs, camisetas, láminas, separadores y piezas promocionales dentro de una misma línea responde a una lógica técnica y comercial basada en: Uso compartido de maquinaria, Similitud de procesos de impresión, Uso de sustratos compatibles, Atención a pedidos personalizados de baja y mediana escala y Flexibilidad comercial requerida en el sector gráfico. Dentro de los talleres de impresión, publicidad y personalización es habitual trabajar líneas integradas de productos debido a que muchos procesos comparten exactamente la misma lógica operativa. Por ejemplo, un mismo equipo puede utilizarse para producir stickers, mugs, camisetas, separadores o piezas promocionales variando únicamente el sustrato o el acabado final. Por esa razón, inicialmente se decidió consolidar dichos productos bajo una misma categoría operativa, considerando que: •El flujo operativo es similar. •Se utilizan los mismos equipos base. •La producción depende de pedidos variables. •Existen cambios frecuentes en formatos y materiales según requerimientos del cliente. 3. ACLARACIÓN FINANCIERA SOBRE EL ARRENDAMIENTO DEL LOCAL COMERCIAL Respecto a la observación relacionada con el tratamiento del arrendamiento del local comercial, me permito aclarar que la intención del proyecto nunca fue solicitar recursos no financiables ni generar una destinación inadecuada de los mismos. La inclusión del arrendamiento dentro del apartado “Adquisición o arriendo de bienes muebles y vehículos automotores” obedeció a un error de clasificación durante el diligenciamiento del formato ya que no se encuentra una opción dentro de las que presenta la herramienta que se puede elegir para identificar este tipo de recurso. 3. ACLARACIÓN SOBRE EL INCREMENTO DEL 10% Y LAS TABLAS CON 5,1% La diferencia identificada entre la justificación escrita y las tablas financieras corresponde a una diferencia metodológica entre: •La proyección conceptual inicial basada en escenarios de inflación y aumento de insumos importados. •Y el porcentaje finalmente parametrizado automáticamente dentro de la herramienta financiera. Sin embargo, durante el diligenciamiento definitivo del modelo financiero, se adoptó un crecimiento conservador cercano al 5,1%, alineado con parámetros macroeconómicos más prudentes y sostenibles para garantizar coherencia comercial y competitividad de precios en el mercado local. Por tanto: •El 5,1% corresponde al valor financiero efectivamente aplicado en las tablas. •El 10% fue utilizado como referencia conceptual preliminar para justificar posibles comportamientos inflacionarios del sector. •El proyecto mantendrá como valor oficial el porcentaje parametrizado en el modelo financiero para garantizar consistencia documental. 5. ACLARACIÓN OPERATIVA SOBRE CAPACIDAD INSTALADA Y PROYECCIÓN PRODUCTIVA La capacidad instalada presentada en el proyecto fue calculada tomando como referencia la capacidad técnica máxima de producción de los equipos en jornadas completas de trabajo. Dicho cálculo se realizó como una proyección operativa teórica y no como una obligación de producción constante. En el sector gráfico y publicitario los tiempos de producción pueden variar considerablemente dependiendo de factores como: tamaño de la pieza, complejidad del diseño, tipo de material, acabados requeridos, tiempo de secado, laminados, troquelados y volumen del pedido. Por esta razón, los cálculos incluidos en el proyecto se construyeron con base en escenarios promedio de producción y tomando como referencia: •Horas operativas disponibles. •Capacidad técnica de maquinaria. •Procesos simultáneos. •Naturaleza variable de los pedidos. La diferencia entre productos se debe a que: •Los banners requieren tiempos mayores de impresión, secado y acabados. •Los adhesivos presentan procesos más rápidos y continuos. •Las piezas personalizadas manejan volúmenes altos pero de bajo tamaño unitario. Esto explica por qué los volúmenes aparentan ser diferentes entre líneas de producto. 6. ACLARACIÓN SOBRE SAYCO Y ACINPRO La inclusión de SAYCO y ACINPRO se realizó de manera preventiva y responsable, contemplando la posibilidad de reproducción de música ambiental dentro del establecimiento comercial.</t>
  </si>
  <si>
    <t>ID Proyecto: 118882
Nombre del proyecto: QUETZAL CREATIVO
Convocatoria: 154 - 1C / Emprendimiento Femenino
Señor(a) postulante, cordial saludo.
Una vez revisada la observación presentada frente al informe de evaluación del plan de negocios identificado con ID 118882, correspondiente al proyecto QUETZAL CREATIVO, se precisa que la calificación otorgada responde al análisis integral de la información registrada y entregada por el emprendedor en el formato del plan de negocios, así como a la verificación de la coherencia, suficiencia y consistencia de dicha información en los componentes comercial, técnico, financiero, legal e impacto.
Respecto del componente comercial, se reconoce que el proyecto identifica un mercado objetivo asociado a MIPYMES urbanas de Tunja, consumidores de Boyacá y municipios cercanos, y que plantea una propuesta de valor relacionada con calidad, cumplimiento e inclusión mediante atención en lengua de señas. No obstante, la evaluación también evidenció aspectos susceptibles de fortalecimiento, entre ellos la necesidad de depurar referencias que no guardan relación con el objeto del negocio, tales como menciones asociadas a una “oficina de proyectos de construcción”, así como profundizar la consistencia documental y competitiva del componente. Por tanto, la observación no modifica la valoración inicialmente asignada.
En cuanto al componente técnico, se identificó que el plan describe líneas de producto relacionadas con banner, adhesivo impreso y personalización de piezas gráficas, e incluye maquinaria asociada a la operación, como plóter de impresión ecosolvente, plóter de corte, laminadora, plóter de planos, impresora para sublimación, impresora láser, mesa de corte y elevador. Sin embargo, persisten oportunidades de mejora relacionadas con la capacidad instalada, la estandarización productiva y la separación técnica y financiera del tercer grupo de productos o servicios, dado que agrupa subproductos heterogéneos bajo una misma lógica de tiempos, insumos, rendimientos y costes. En consecuencia, se mantiene el concepto técnico emitido en el informe.
Frente al componente financiero, se verificó que el plan contiene una estructura básica de costes fijos, costes variables, gastos de administración y ventas, equipo de trabajo, necesidades y requerimientos, valor solicitado y plan operativo. No obstante, se mantiene la observación sobre el tratamiento del arrendamiento del local comercial dentro del rubro “Adquisición o arriendo de bienes muebles y vehículos automotores”, aspecto que debe ser corregido y justificado conforme a los rubros financiables y no financiables aplicables. Asimismo, se mantiene la recomendación de fortalecer la coherencia entre ventas, costes, indicadores, capacidad instalada y proyección financiera, toda vez que el informe evidenció diferencias entre la justificación del incremento anual y la información consignada en las tablas. Por lo anterior, la réplica no aporta elementos que permitan modificar el puntaje asignado.
En relación con el componente legal, se observa que el proyecto identifica trámites y requisitos relevantes para la actividad, tales como matrícula mercantil, protección de datos, concepto de uso del suelo, certificación de bomberos, gestión de residuos peligrosos y consideraciones sobre derechos de autor. No obstante, se mantiene la recomendación de precisar la aplicabilidad de algunos trámites, en especial lo relacionado con SAYCO y ACINPRO, de acuerdo con la naturaleza real de las actividades planteadas. En este sentido, el componente se considera viable, pero con recomendaciones de ajuste que permanecen vigentes.
Respecto del componente de impacto, se reconoce que el proyecto plantea aportes económicos, ambientales, sociales y tecnológicos, relacionados con generación de empleo local, retención de valor en Tunja y Boyacá, disposición adecuada de residuos, apoyo a emprendedores y uso de tecnologías de impresión digital. Sin embargo, se mantiene la recomendación de fortalecer la formulación de metas cuantificables, indicadores medibles y evidencias de avance, con el fin de mejorar la trazabilidad del impacto propuesto durante una eventual etapa de ejecución.
En consecuencia, revisada la réplica y contrastada con la información contenida en el plan de negocios y en el informe de evaluación, se concluye que los argumentos presentados no modifican los elementos técnicos, financieros, comerciales, legales y de impacto que sustentaron la calificación inicialmente otorgada. La evaluación corresponde al proceso de análisis de la información efectivamente entregada por el emprendedor y no a información adicional, complementaria o interpretativa que no hubiese quedado suficientemente soportada en la formulación presentada.
Por lo anterior, se mantiene la calificación de 79,83 puntos, el concepto de VIABLE y las recomendaciones impartidas en el informe de evaluación, orientadas a fortalecer la coherencia documental, la depuración de inconsistencias, la correcta clasificación de rubros, la trazabilidad de costes, tiempos y precios, así como la definición de metas e indicadores más verificables para una eventual fase de implementación.
Concepto:
Revisada la observación presentada por el postulante, se encuentra que el concepto emitido en el informe de evaluación es acorde con la información registrada en el plan de negocios y con los criterios de análisis aplicables al proceso. En consecuencia, no se identifican elementos nuevos que ameriten ajuste del puntaje o modificación del concepto final.</t>
  </si>
  <si>
    <t xml:space="preserve">Observación al Informe Preliminar de Evaluación. Convocatoria Nacional No. 154 - 1C / Conv Nac. SENA – Emprendimiento Femenino ID Plan de Negocio: 118887 Nombre del Proyecto:  FORT ESP - NEBULOSO CAFÉ Emprendedora: Diana Carolina Pico Suarez Correo: nebulosocafe@gmail.com   1.Contexto de la observación. El plan de negocios de FORT ESP - NEBULOSO CAFÉ obtuvo una calificación de 78,34 puntos y fue clasificado como VIABLE, donde se concluye presenta una formulación coherente y consistente con los requerimientos establecidos en la Convocatoria 154 del Fondo Emprender Emprendimiento Femenino, así mismo que el proyecto evidencia avances previos, claridad en la justificación del fortalecimiento y una adecuada articulación entre el diagnóstico, la inversión solicitada y los resultados esperados, sin embargo se menciona que existen aspectos que requieren fortalecimiento, Fortalecer progresivamente la estrategia comercial, incorporando acciones de posicionamiento de marca y fidelización de clientes, Profundizar en el uso de indicadores internos de seguimiento que permitan evaluar el comportamiento de ventas, costos y eficiencia productiva durante la ejecución del fortalecimiento, entre otros. No obstante, al realizar una revisión integral del plan radicado y contrastarlo con las observaciones del informe, se evidencia que los aspectos señalados fueron correctamente incluidos, sustentados y documentados en la formulación técnica, financiera, ambiental y social.  2. Argumentos técnicos frente a la evaluación.  2.1. Fortalecer progresivamente la estrategia comercial, incorporando acciones de posicionamiento de marca y fidelización de clientes sin desbordar la capacidad productiva actual.  Dentro del Plan de Inversión de NEBULOSO CAFÉ, en el punto 4 correspondiente al Plan de Marketing, se describe la manera en que se desarrolla la estrategia comercial de acuerdo con la naturaleza del proyecto. En este sentido, la fidelización de los clientes parte de un principio fundamental: permitir que el producto, es decir, el café, hable por sí solo y garantizar que llegue a las manos y a la taza de las personas correctas. Así mismo, se establece que el canal más poderoso con el que cuenta la empresa es el voz a voz, ya que cada cliente satisfecho que recomienda a NEBULOSO CAFÉ a un amigo, colega o a través de sus redes sociales representa un aporte de gran valor para el crecimiento de la marca, incluso superior al de cualquier pauta publicitaria. Esta recomendación espontánea ha sido la base del crecimiento empresarial y continúa fortaleciéndose con cada pedido despachado, asegurando siempre altos estándares de calidad, presentación y servicio. De igual manera, la participación en ferias y eventos especializados se ha convertido en otro pilar fundamental de la estrategia comercial. Un ejemplo de ello es la presencia de NEBULOSO CAFÉ en Corferias, una de las plataformas de mayor visibilidad para emprendimientos en Colombia, la cual permitió establecer conexiones con compradores especializados, importadores y consumidores con amplio conocimiento y afinidad por el café de alta calidad  2.2. Documentar de manera sistemática los avances técnicos y comerciales, con el fin de facilitar procesos futuros de escalamiento o acceso a nuevas fuentes de financiación.  Dentro del desarrollo del punto 2 del plan de inversión, correspondiente a la descripción del negocio, se especifican detalladamente los avances técnicos y tecnológicos con los que cuenta la empresa, entre ellos la cerezadora, la fumigadora, la selladora de empaques, el probador de humedad de café, el molino eléctrico y la gramera, evidenciando así el fortalecimiento de su capacidad productiva y operativa. De igual manera, en el componente comercial se menciona que actualmente la empresa ha expandido su presencia a múltiples municipios y ciudades del territorio nacional, logrando consolidar una base de más de 200 clientes fijos que depositan su confianza en la calidad del café ofrecido, lo cual representa una clara demostración de crecimiento, posicionamiento y fortalecimiento empresarial.  2.3. Mantener actualizados los aspectos legales y tributarios, garantizando el cumplimiento permanente de las obligaciones derivadas de la actividad económica.  Dentro del desarrollo del ítem 2 del plan de inversión, correspondiente a las normas, permisos y licencias requeridas para el funcionamiento de Nebuloso Café, se realiza una descripción de los requisitos legales y sanitarios con los que actualmente cuenta la empresa, entre ellos la Notificación Sanitaria, la inscripción del predio ante el ICA, el Certificado de Uso de Suelos y la renovación del Registro Mercantil. Esta normatividad se encuentra vigente desde el año 2024, momento en el cual se dio formalidad al emprendimiento, tal como se menciona en el punto 1 correspondiente al resumen ejecutivo. Lo anterior evidencia el cumplimiento de los requisitos necesarios para el desarrollo legal y adecuado de la actividad comercial y productiva de la empresa.  2.4. Reforzar la planeación de sostenibilidad a mediano plazo, articulando de forma más explícita la estrategia financiera con los resultados esperados posteriores a la inversión.  El plan de inversión FORT ESP - NEBULOSO CAFÉ contempla en su componente financiero una proyección de ventas estructurada y alineada con la realidad actual del mercado para un horizonte de cinco años. Dicha proyección parte de ingresos estimados de $93.040.000 en el primer año y presenta un crecimiento progresivo hasta alcanzar $171.370.055 en el quinto año, evidenciando una evolución financiera coherente con la capacidad operativa y comercial de la empresa en cada etapa de su desarrollo. Esta proyección permite demostrar que los supuestos financieros planteados se encuentran sustentados en la capacidad real de producción, la experiencia adquirida por el emprendimiento y el comportamiento esperado de la demanda dentro del sector de cultivo, transformación y comercialización de café de especialidad. Así mismo, frente al análisis de sensibilidad financiera, se evidencia la evaluación de posibles variaciones en costos, ventas y precios durante los cinco años proyectados, permitiendo analizar el comportamiento del negocio ante diferentes escenarios del mercado. Los resultados obtenidos reflejan indicadores financieros favorables, entre ellos una Tasa Interna de Retorno (TIR) del 26 % y un Valor Presente Neto superior a $30 millones, lo que demuestra que el proyecto mantiene niveles adecuados de rentabilidad y viabilidad financiera aun frente a escenarios de fluctuación económica y comercial.  3. Sustento normativo.  Acuerdo 010 de 2019, artículos 3 y 19: Principios de eficacia, transparencia, imparcialidad y evaluación objetiva en los procesos del Fondo Emprender. Términos de Referencia Convocatoria 154 – 1 C numeral 7: La evaluación debe considerar la coherencia técnica, viabilidad económica, financiera y sostenibilidad del modelo de negocio. Constitución Política de Colombia, artículo 83: Las actuaciones de la administración deben presumir la buena fe, reconociendo la validez y veracidad de la información aportada por la emprendedora.  4. Solicitud.  Con fundamento en los argumentos expuestos, se solicita respetuosamente una revisión integral del informe de evaluación y la reconsideración del puntaje de evaluación (78,34) , dado que el plan de negocio sí cumple con los criterios técnicos, financieros, legales y de sostenibilidad exigidos por la Convocatoria 154 – 1 C. El plan de inversión demuestra coherencia entre inversión, ventas, generación de empleo, sostenibilidad ambiental y fortalecimiento empresarial; consolidando una iniciativa formal, innovadora, con experiencia y con proyección para el sector económico de Nebuloso Café en el departamento de Boyacá  Atentamente, Diana Carolina Pico Suarez  </t>
  </si>
  <si>
    <t xml:space="preserve">ID Proyecto: 118887
Nombre del proyecto: FORT ESP – NEBULOSO CAFÉ
Convocatoria: 154 – Emprendimiento Femenino
Señor(a) postulante:
Cordial saludo.
En atención a la observación presentada frente al informe de evaluación del proyecto 118887 – FORT ESP – NEBULOSO CAFÉ, se procedió a revisar nuevamente los argumentos expuestos y a contrastarlos con el contenido del informe de evaluación y el plan de inversión presentado para la Convocatoria 154 – Emprendimiento Femenino.
Respecto al componente comercial, se precisa que la evaluación sí tuvo en cuenta la identificación del cliente objetivo, las características de consumo, la demanda asociada al café de especialidad, el análisis de mercado, la competencia y las ventajas competitivas relacionadas con calidad, origen y trazabilidad. El informe reconoce que los canales de comercialización planteados son realistas y acordes con la etapa de fortalecimiento del negocio, sin sobredimensionar la capacidad productiva actual. Por tanto, la observación no desvirtúa la valoración realizada, sino que confirma elementos que ya fueron considerados dentro del análisis técnico del componente comercial.
Frente al componente técnico, se evidencia que el informe valoró la descripción del negocio, los productos, el proceso productivo y el flujo de operación desde la obtención del producto hasta su comercialización. Así mismo, se reconoció que el plan operativo se encuentra estructurado de forma lógica, articulando actividades, tiempos y recursos, y que los requerimientos de personal son coherentes con una iniciativa individual orientada al sostenimiento del autoempleo. En este sentido, los argumentos del postulante ratifican la existencia de información técnica en el plan, pero no aportan elementos que modifiquen la calificación otorgada, dado que dicha información ya fue analizada con base en lo entregado durante el proceso de evaluación
En relación con el componente legal, el informe identificó que el proyecto cuenta con la formalización exigida para iniciativas individuales de fortalecimiento, incluyendo registro como persona natural con establecimiento de comercio y RUT activo. También se verificó que la forma jurídica es coherente con el tipo de proyecto, el monto solicitado y la naturaleza de la actividad productiva, sin evidenciar pendientes normativos que condicionen la ejecución del plan. Por tanto, se mantiene la valoración efectuada, toda vez que la información legal referida por el postulante ya fue considerada en la evaluación.
Respecto al componente financiero, se ratifica que la calificación asignada corresponde al análisis de la información financiera registrada en el plan de inversión presentado. El informe concluye que existe coherencia entre el valor solicitado al Fondo Emprender, la estructura de costes y gastos, el alcance del plan de fortalecimiento y los resultados esperados. Así mismo, se constató que el valor solicitado asciende a $73.538.010, monto que se encuentra dentro de los topes definidos para proyectos individuales de fortalecimiento, y que el plan presenta Valor Presente positivo y una Tasa Interna de Retorno de 25,878765393698 %, indicadores que sustentan la viabilidad financiera bajo los supuestos planteados. No obstante, estos elementos ya fueron incorporados dentro de la calificación otorgada, razón por la cual no procede modificación del puntaje.
En cuanto al componente de impacto, el informe reconoce impactos positivos principalmente en los ámbitos económico y social, asociados al fortalecimiento de una unidad productiva rural liderada por mujer y al sostenimiento del autoempleo. También se señaló que, al tratarse de una iniciativa individual, algunos aspectos como asociatividad o impactos colectivos ampliados no aplican, lo cual resulta coherente con el alcance permitido por la convocatoria. En consecuencia, la observación presentada no modifica la valoración del componente, dado que el impacto fue analizado de manera proporcional a la escala, modalidad y alcance del proyecto.
De igual manera, se aclara que las recomendaciones de mejora contenidas en el informe no constituyen desconocimiento de la viabilidad del proyecto, sino orientaciones técnicas para fortalecer progresivamente la estrategia comercial, el uso de indicadores internos, la documentación de avances técnicos y comerciales, la actualización legal y tributaria, y la planeación de sostenibilidad a mediano plazo. Estas recomendaciones se mantienen, por cuanto son pertinentes para la etapa de fortalecimiento y para la mejora continua de la iniciativa. 
En consecuencia, revisada la observación presentada, se concluye que la calificación otorgada corresponde al análisis integral de la información suministrada por el emprendedor en el plan de inversión y en los soportes disponibles al momento de la evaluación. Los argumentos expuestos en la observación reiteran información que fue valorada en los componentes comercial, técnico, legal, financiero y de impacto, pero no aportan elementos adicionales que desvirtúen el concepto emitido ni que justifiquen ajuste del puntaje asignado.
Concepto:
Revisado el plan de inversión, el informe de evaluación y la observación presentada, se encuentra que el concepto otorgado es acorde con lo identificado inicialmente en el proceso de evaluación. Por tanto, se ratifica el concepto VIABLE del proyecto 118887 – FORT ESP – NEBULOSO CAFÉ.
</t>
  </si>
  <si>
    <t>Se solicita la revisión criterio por criterio de la evaluación asignada al proyecto COPACABANA BRONZE, ID 118889, Convocatoria 154 – 1C / Emprendimiento Femenino, toda vez que el puntaje final de 76,02 sobre 100 no guarda relación proporcional ni coherente con la valoración favorable expresada por el propio evaluador en los componentes comercial, técnico, legal, financiero y de impacto. El informe reconoce que el proyecto presenta cliente identificado, necesidad real en Yopal, portafolio definido, trayectoria previa, formalización esencial, operación funcional, rentabilidad positiva e impactos relevantes; incluso concluye que no existen debilidades estructurales que comprometan su continuidad y que los ajustes requeridos pueden corregirse sin afectar la esencia del negocio. Sin embargo, tales fortalezas terminan disminuidas por recomendaciones que corresponden, en su mayoría, a precisiones de claridad, depuración documental o fortalecimiento expositivo, y no a vacíos sustanciales que justifiquen una reducción de 23,98 puntos. En el componente comercial, el evaluador afirma que el proyecto identifica un cliente con capacidad de pago, segmentado por edad, género, hábitos y motivaciones; que el problema está bien orientado; que existe oportunidad frente a una oferta limitada de servicios especializados; que se analizan competidores; y que se plantean canales funcionales como redes sociales, WhatsApp y punto presencial. Pese a ello, recomienda definir mejor el cliente principal, el canal prioritario y la conversión en reservas y fidelización, observaciones que no desvirtúan la estructura comercial existente, sino que proponen priorizar una estrategia ya formulada. Igual contradicción aparece cuando reconoce diferenciación basada en experiencia, especialización y cercanía, pero luego exige hacer más visibles los diferenciadores, aunque el plan compara competidores y resalta ventajas concretas. En el componente técnico, el evaluador sostiene que el portafolio está delimitado y que el proceso técnico es uno de los apartados mejor trabajados, al describir actividades, tiempos, equipos y responsables. No obstante, reduce su valoración por inconsistencias en la capacidad instalada. Si bien es necesario corregir algunos registros de “servicios por hora”, esta situación constituye una inconsistencia puntual del formato, no una inviabilidad operativa, pues los tiempos reales descritos permiten atender las metas mensuales del primer año. La observación debió traducirse en un ajuste específico de cálculo y no en una afectación amplia del componente. En lo legal, el informe reconoce que el proyecto propone una S.A.S. de un solo socio, identifica matrícula mercantil, RUT, bioseguridad, seguridad social, SG-SST, uso del suelo, facturación y condiciones de funcionamiento, y concluye que la ruta normativa está bien encaminada y cumple en lo esencial. Aun así, recomienda depurar obligaciones sanitarias, tributarias, laborales y municipales, además de visibilizar protección de datos y seguridad humana. Tales aspectos son complementarios; no implican ausencia de ruta legal ni desconocimiento normativo. En lo financiero, el evaluador afirma que el proyecto posee base organizada, ventas proyectadas a cinco años, diferenciación de costos, gastos, márgenes e indicadores, que el monto solicitado cumple los topes y que el componente es bueno, funcional y sostiene la viabilidad del plan. Aunque existe una diferencia por unificar entre algunas cifras narrativas de ventas y los indicadores consolidados, el modelo financiero conserva coherencia, presenta ventas de primer año por $135.300.000, TIR de 28,22% y rentabilidad positiva. La corrección requerida es de articulación documental y no de insuficiencia financiera. En impacto, el evaluador reconoce que COPACABANA BRONZE no parte de cero, que cuenta con avances legales, comerciales, técnicos, ambientales y de ventas, redes activas, experiencia previa, formación de la emprendedora y actores institucionales identificados. Sin embargo, recomienda concretar avances, diferenciar lo ejecutado de lo proyectado y ampliar aliados comerciales, cuando el plan ya presenta avances, impactos, indicadores y mapa de actores. Se trata de precisiones de presentación, no de ausencia de contenido. En consecuencia, se solicita revisar el formato de calificación y recalificar el proyecto con criterios de proporcionalidad, trazabilidad y coherencia entre el concepto técnico y el puntaje otorgado. Si el propio informe concluye que el proyecto es viable, que tiene fundamentos comerciales, técnicos, legales, financieros y de impacto, y que sus ajustes no afectan la esencia del negocio, la calificación de 76,02 resulta desalineada con esa valoración. Por ello, se solicita reconsiderar objetivamente el puntaje final, reconociendo que COPACABANA BRONZE es una iniciativa estructurada y defendible, susceptible de alcanzar una calificación superior al reflejar sus fortalezas y corregir los aspectos puntuales señalados.</t>
  </si>
  <si>
    <t xml:space="preserve">ID Proyecto: 118889
Nombre del proyecto: COPACABANA BRONZE
Convocatoria: 154 – 1C / Emprendimiento Femenino
Criterio observado:
Calificación final del plan de negocios y coherencia de la valoración asignada en los componentes comercial, técnico, legal, financiero e impacto.
Observación del postulante:
El postulante solicita la revisión criterio por criterio de la evaluación asignada al proyecto, al considerar que el puntaje final de 76,02 sobre 100 no guarda relación proporcional con las valoraciones favorables expresadas en el informe. Señala que el concepto reconoce fortalezas comerciales, técnicas, legales, financieras y de impacto, y que las recomendaciones formuladas corresponden principalmente a ajustes de claridad, depuración documental o fortalecimiento expositivo, sin que constituyan debilidades estructurales que justifiquen la reducción del puntaje.
Resumen de la observación del postulante:
La observación plantea que existe una presunta contradicción entre el concepto técnico favorable y la calificación final otorgada. El postulante argumenta que el proyecto cuenta con cliente identificado, necesidad real en Yopal, portafolio definido, trayectoria previa, formalización esencial, operación funcional, rentabilidad positiva e impactos relevantes. Por ello, solicita revisar la trazabilidad de la calificación y reconsiderar el puntaje final, al estimar que los aspectos señalados por el evaluador son corregibles y no afectan la esencia ni la viabilidad del negocio.
Respuesta del evaluador:
Revisada la observación presentada y contrastada con el análisis efectuado al plan de negocios, se ratifica que la calificación asignada guarda correspondencia con la valoración integral del proyecto y con los criterios de suficiencia, coherencia, trazabilidad y soporte exigidos en la evaluación de los componentes comercial, técnico, legal, financiero e impacto. La evaluación no desconoce las fortalezas del proyecto ni su condición de viabilidad; sin embargo, la viabilidad del plan no implica necesariamente la asignación de un puntaje máximo, pues la calificación debe reflejar tanto los aspectos cumplidos como los elementos que requieren mayor precisión, soporte o articulación dentro del documento evaluado.
En el componente comercial, si bien se reconoce que el proyecto identifica un mercado objetivo, una necesidad asociada a servicios especializados y canales de contacto como redes sociales, WhatsApp y punto presencial, también se evidenció la necesidad de reforzar la dimensión del problema con datos, profundizar la comparación con competidores directos, aterrizar con mayor claridad los diferenciadores en atributos y experiencias concretas, definir con mayor fuerza el servicio principal de entrada y precisar el canal principal de captación para el inicio de la operación. Estos aspectos inciden en la solidez del planteamiento comercial y en la trazabilidad de la proyección de ventas, por lo que fueron considerados en la calificación.
En el componente técnico, aunque el plan presenta un portafolio delimitado y describe actividades, tiempos, equipos y responsables, se identificaron inconsistencias en la capacidad instalada frente a la duración real de los servicios, así como la necesidad de aclarar mejor las funciones técnicas de los cargos, revisar la suficiencia del equipo para la operación proyectada y equilibrar los requerimientos de inversión con la operación real del spa. Estos elementos no desvirtúan la existencia de una estructura técnica, pero sí afectan la precisión y coherencia del componente evaluado.
En el componente legal, se reconoce que el proyecto contempla una figura jurídica y una ruta general de formalización; no obstante, se solicitó precisar con mayor detalle la ruta sanitaria, tributaria y municipal, así como incluir elementos asociados a protección de datos, ICA y demás condiciones aplicables a la operación. Estas recomendaciones no se consideran meramente formales, ya que permiten verificar la suficiencia de los requisitos necesarios para la puesta en marcha y funcionamiento del negocio conforme al marco normativo aplicable del Fondo Emprender.
En el componente financiero, aunque el proyecto presenta una base organizada, ventas proyectadas, diferenciación de costos, gastos, márgenes e indicadores, se evidenció la necesidad de unificar las cifras de ventas incluidas en el plan, sustentar mejor el crecimiento proyectado, fortalecer la clasificación de costos fijos y justificar la concentración del valor solicitado en el equipo principal. Estas observaciones afectan la lectura integral de la inversión, la coherencia entre operación y recursos requeridos, y la trazabilidad de las proyecciones financieras.
En el componente de impacto, se reconoce que el proyecto presenta avances, experiencia previa, redes activas y actores institucionales identificados. Sin embargo, se requirió separar con mayor claridad los avances reales de las proyecciones, organizar la secuencia del plan operativo, hacer más medibles los impactos esperados e incluir actores más cercanos a la operación comercial, diferenciando las alianzas actuales de las proyectadas. Estos aspectos son relevantes para valorar la consistencia de los resultados esperados y su relación con la ejecución del plan.
Por lo anterior, la observación no modifica el análisis inicial. Las recomendaciones señaladas corresponden a oportunidades de mejora que inciden en la calidad, suficiencia y coherencia del plan de negocios, y fueron tenidas en cuenta dentro de la valoración asignada. En consecuencia, aunque el proyecto mantiene concepto viable, el puntaje final de 76,02 refleja el nivel de cumplimiento observado y las precisiones requeridas en los diferentes componentes evaluados.
Concepto:
Revisada la observación presentada, se encuentra que el concepto emitido es acorde con lo evidenciado en el plan de negocios. El proyecto presenta elementos favorables que sustentan su viabilidad; sin embargo, también mantiene aspectos por fortalecer en la formulación comercial, técnica, legal, financiera y de impacto, los cuales justifican la calificación otorgada.
Efecto:
Se ratifica el concepto y la calificación final asignada al proyecto.
</t>
  </si>
  <si>
    <t xml:space="preserve">Observación al Informe Preliminar de Evaluación. Convocatoria Nacional No. 154 - 1C / Conv Nac. SENA – Emprendimiento Femenino  ID Plan de Negocio: 118902 Nombre del Proyecto: CAMALEON COLORS EVENTOS Y RECREACION  Emprendedora: Yeimy Viviana Ramírez Martínez Correo: camaleon.colors25@gmail.com  1. Contexto de la observación.  El plan de negocios de CAMALEON COLORSEVENTOSY RECREACION obtuvo una calificación de 79,05 puntos y fue clasificado como VIABLE, donde se concluye al demostrar una propuesta integral de servicios, una estructura operativa clara, una formulación suficiente en lo comercial y técnico, y una expectativa positiva de rentabilidad y generación de empleo, sin embargo se menciona que existen aspectos que requieren fortalecimiento, como complementar el estudio de mercado, ampliar el análisis de la competencia, ajustar la proyección de ventas del primer año entre otros. No obstante, al realizar una revisión integral del plan radicado y contrastarlo con las observaciones del informe, se evidencia que los aspectos señalados fueron correctamente incluidos, sustentados y documentados en la formulación técnica, financiera, ambiental y social.  2.Argumentos técnicos frente a la evaluación.  2.1.Complementar el estudio de mercado con datos cuantitativos, tamaño de mercado y fuentes verificables, para fortalecer la sustentación del componente comercial.  De acuerdo con la observación realizada en el numeral 2.1, se dejó complementado el estudio de mercado dentro del plan de negocio mediante la incorporación de información cuantitativa relacionada con el tamaño del mercado, perfil del cliente objetivo, hábitos de consumo, capacidad de compra y análisis de la competencia, conforme a lo solicitado por la herramienta y de acuerdo a los términos de referencia de la presente convocatoria..  Asimismo, se fortaleció la sustentación del componente comercial incluyendo datos estadísticos y referencias verificables sobre la población objetivo, comportamiento del sector, demanda potencial y proyección de ventas, permitiendo evidenciar de manera técnica y objetiva la viabilidad comercial de la iniciativa. Esta información quedó desarrollada principalmente en los componentes: “¿Quién es el cliente de su iniciativa?” “La competencia” “Canales” “Proyección de ventas”  En estos apartados se incorporaron cifras del mercado, segmentación de clientes, estimaciones de consumo y argumentos comerciales sustentados con información verificable y coherente con la realidad del territorio y del proyecto.  2.2 Ampliar el análisis de la competencia con información más objetiva, como cobertura, tiempos de respuesta, rangos de precios y diferenciadores verificables.  Dentro del plan de negocios CAMALEON COLORS EVENTOS Y RECREACIÓN, en el punto tres se identifican como competidores directos a Safari Piñatería, MB Eventos y Hurplays Recreaciones. Para cada uno de ellos se realiza un análisis comparativo en el que se describen los productos y servicios ofrecidos, sus rangos de precios, así como las ventajas y desventajas presentes en cada propuesta comercial. De esta manera, se establecen características diferenciadoras verificables que permiten identificar los elementos de valor agregado del emprendimiento frente a la competencia, evidenciando aspectos relacionados con la integralidad del servicio, la creatividad en la decoración, la personalización de los eventos y la experiencia en diferentes tipos de celebraciones.  2.3.Justificar de forma expresa por qué la iniciativa se presenta por la línea Crear, teniendo en cuenta que el proyecto reporta cuatro años de experiencia y operación recurrente. Como se describe en el punto 4 del plan de negocios, CAMALEON COLORS EVENTOS Y RECREACIÓN es una empresa con una trayectoria de cuatro años dedicada a la organización integral de eventos, mediante la prestación de servicios de decoración creativa, recreación dirigida y catering, especializada principalmente en celebraciones infantiles y familiares. No obstante, dentro de su experiencia también se incluyen eventos corporativos, ferias empresariales, PROMS y grados universitarios. De acuerdo con lo anterior, hasta la fecha no había sido exigible por parte de los clientes la implementación de procesos de formalización y facturación, debido a que la dinámica comercial del emprendimiento se ha desarrollado principalmente a través de servicios personalizados y contrataciones directas. Así mismo, es importante tener en cuenta que, conforme a la normatividad establecida anteriormente por diferentes entidades apalancadoras de recursos, como Fondo Emprender, no se permitía la participación de empresas formalizadas, razón por la cual el emprendimiento ha desarrollado sus actividades bajo esta dinámica, en concordancia con los lineamientos exigidos para acceder a este tipo de convocatorias y oportunidades de recursos de capital semilla  2.4.Ajustar la proyección de ventas del primer año para que guarde coherencia con los avances comerciales actuales, o explicar con precisión el criterio utilizado. El plan de negocios CAMALEON COLORS EVENTOS Y RECREACIÓN contempla en su componente financiero una proyección de ventas estructurada y alineada con la realidad actual del mercado para un horizonte de cinco años. Dicha proyección parte de ingresos estimados de $86.450.000 en el primer año y presenta un crecimiento progresivo hasta alcanzar $294.345.996 en el quinto año, evidenciando una evolución financiera coherente con la capacidad operativa y comercial del emprendimiento en cada etapa de su desarrollo. Esta proyección permite demostrar que los supuestos financieros planteados se encuentran sustentados en la capacidad real de prestación de servicios, la experiencia adquirida por el emprendimiento y el comportamiento esperado de la demanda dentro del sector de organización de eventos y recreación. Así mismo, frente al análisis de sensibilidad financiera, se evidencia la evaluación de posibles variaciones en costos, ventas y precios durante los cinco años proyectados, permitiendo analizar el comportamiento del negocio ante diferentes escenarios del mercado. Los resultados obtenidos reflejan indicadores financieros favorables, entre ellos una Tasa Interna de Retorno (TIR) del 29 % y un Valor Actual Neto (VAN) superior a $46 millones, lo que demuestra que el proyecto mantiene niveles adecuados de rentabilidad y viabilidad financiera aun frente a escenarios de fluctuación económica y comercial.   2.5.Incorporar los certificados de Secretaría de Salud y manipulación de alimentos, dado que el proyecto ofrece catering y mesa de dulces. Es importante mencionar que el registro ante la Secretaría de Salud no se hace necesario para el emprendimiento, debido a que este corresponde a una notificación sanitaria exigida específicamente a los establecimientos donde se elaboran los alimentos. En este caso, dicho requisito recae directamente sobre los proveedores encargados de la preparación y manipulación de los productos alimenticios suministrados dentro del servicio de catering. Así mismo, es importante precisar que en el plan de negocios se estableció en el punto 10, que la prestación del servicio de catering representa aproximadamente el 10 % de las ventas totales del emprendimiento, teniendo mayor participación dentro del modelo de negocio los servicios de decoración, recreación y organización integral de eventos.   2.6.Fortalecer el cumplimiento de requisitos legales y sanitarios propios del sector de alimentos. Dentro del plan de negocios, en el punto 7 – Trámites Legales, se establecen los requisitos normativos y permisos exigibles para el desarrollo de nuestra actividad económica, entre ellos la formalización ante la Cámara de Comercio, la inscripción en el RUT y el certificado de uso de suelos, los cuales corresponden a los principales requerimientos para la operación del emprendimiento. Por otra parte, permisos sanitarios como el Concepto Sanitario Favorable y el Certificado de Manipulación de Alimentos no fueron contemplados dentro del plan de negocios, debido a que dichos requisitos son exigibles principalmente a los proveedores encargados de la elaboración y manipulación de alimentos vinculados al servicio de catering. Así mismo, es importante señalar que este servicio representa aproximadamente el 10 % del total de las ventas del emprendimiento, siendo la actividad principal la prestación de servicios de decoración, recreación y organización integral de eventos.  2.7Reubicar el arriendo de bodega en la categoría presupuestaria recomendada por el evaluador, en lugar de dejarlo en inversiones fijas.  Por un error involuntario se digitó un valor dentro del componente de inversiones fijas; sin embargo, esta situación no afecta la naturaleza ni la viabilidad del plan de negocios, debido a que dicho comportamiento se encuentra reflejado y soportado dentro de los indicadores financieros proyectados. Así mismo, los resultados financieros continúan evidenciando la rentabilidad y sostenibilidad del emprendimiento, manteniendo coherencia con la estructura económica planteada en el proyecto.  2.8Sustentar mejor el margen del servicio de catering, en especial por el peso de sus costes variables.  Es importante mencionar que, tal como se establece en el punto 10 – Costos y Gastos, la participación del servicio de catering dentro del total de las ventas del emprendimiento corresponde aproximadamente al 10 %, razón por la cual este componente no tiene una relación directa o representativa frente al comportamiento general de los costos variables del modelo de negocio. Así mismo, como se deja consignado en el plan de negocios, los costos variables asociados al servicio de catering se estructuran de esta manera debido a que cada evento es único y requiere condiciones particulares según la necesidad del cliente, teniendo como eje principal los servicios logísticos relacionados con alimentos y bebidas. Si bien es cierto que el costo variable del servicio de catering es más elevado en comparación con los otros servicios ofertados por el emprendimiento, esto responde a la naturaleza propia de esta actividad, la cual demanda una mayor inversión en insumos, proveedores, transporte, manipulación y logística operativa para garantizar la adecuada prestación del servicio.  3. Sustento normativo. Acuerdo 010 de 2019, artículos 3 y 19: Principios de eficacia, transparencia, imparcialidad y evaluación objetiva en los procesos del Fondo Emprender. Términos de Referencia Convocatoria 154 – 1 C numeral 7: La evaluación debe considerar la coherencia técnica, viabilidad económica, financiera y sostenibilidad del modelo de negocio. Constitución Política de Colombia, artículo 83: Las actuaciones de la administración deben presumir la buena fe, reconociendo la validez y veracidad de la información aportada por la emprendedora.   4. Solicitud. Con fundamento en los argumentos expuestos, se solicita respetuosamente una revisión integral del informe de evaluación y la reconsideración del puntaje de evaluación (79,05) , dado que el plan de negocio sí cumple con los criterios técnicos, financieros, legales y de sostenibilidad exigidos por la Convocatoria 154 – 1 C. El plan de inversión demuestra coherencia entre inversión, ventas, generación de empleo, sostenibilidad ambiental y fortalecimiento empresarial; consolidando una iniciativa formal, innovadora, con experiencia y con proyección para el sector de actividades artísticas de entretenimiento y recreación en el departamento de Boyacá.  Atentamente, Yeimy Viviana Ramírez Martínez </t>
  </si>
  <si>
    <t xml:space="preserve">ID Proyecto: 118902 
Nombre del proyecto: CAMALEON COLORS EVENTOS Y RECREACION 
Convocatoria: 154 - 1C / Emprendimiento Femenino 
Criterio observado: Concepto de evaluación, puntaje final y oportunidades de mejora identificadas en los componentes comercial, técnico, financiero y legal.
Observación del postulante:
El postulante solicita la revisión del resultado de evaluación, manifestando que el proyecto cuenta con una propuesta integral de servicios, experiencia previa, operación recurrente, capacidad instalada, avances comerciales y potencial de generación de empleo, por lo cual considera que el concepto viable debe mantenerse.
Resumen de la observación del postulante:
El postulante argumenta que el proyecto presenta condiciones suficientes para ser considerado viable, dado que ofrece servicios de decoración para eventos, recreación y animación, y catering con mesa de dulces; además, cuenta con recursos previos como mobiliario, bodega arrendada, vehículo con tráiler y presencia en redes sociales
Respuesta del evaluador:
Revisado el informe de evaluación y el plan de negocios, se ratifica el concepto emitido inicialmente. El proyecto CAMALEON COLORS EVENTOS Y RECREACION obtuvo concepto VIABLE con puntaje de 79,05, al evidenciar una propuesta integral de servicios, una estructura operativa clara, formulación suficiente en lo comercial y técnico, y una expectativa positiva de rentabilidad y generación de empleo. 
Si bien el proyecto es viable, la evaluación identificó oportunidades de mejora que deben atenderse para fortalecer la consistencia del plan. En el componente comercial, aunque se reconoce una buena comprensión del mercado objetivo, la propuesta debe complementarse con cifras, estadísticas, tamaño de mercado, fuentes verificables y una comparación más objetiva de la competencia. 
En el componente técnico, la iniciativa presenta tres líneas claras de servicio —decoración para eventos, recreación y animación, y catering con mesa de dulces—, además de una descripción organizada de actividades, equipos, responsables, tiempos y capacidad instalada; sin embargo, debe mejorar la coherencia entre los avances actuales reportados y la proyección del primer año. 
En el componente financiero, se reconoce que el proyecto es funcional y viable, con un monto solicitado al Fondo Emprender de $73.538.010, tres empleos a crear y una TIR de 28,5622868834033 %; no obstante, se deben depurar aspectos como la proyección de ventas frente a la actividad actual, la línea de publicidad, la trazabilidad del recurso humano, la ubicación presupuestal del arriendo de bodega y la justificación de los costes variables del catering. 
En el componente legal, el proyecto identifica trámites como RUT, Cámara de Comercio y uso del suelo, pero debe fortalecer los soportes sanitarios relacionados con la prestación del servicio de catering y mesa de dulces, especialmente certificados de Secretaría de Salud y manipulación de alimentos. 
De acuerdo con los lineamientos del Fondo Emprender, la evaluación no solo considera que el proyecto supere el umbral de viabilidad, sino también la coherencia, trazabilidad, suficiencia y calidad de la formulación para su ejecución. En este caso, el puntaje obtenido refleja un plan viable y favorable, pero con oportunidades de mejora que deben ser atendidas para consolidar una implementación más sólida, ordenada y defendible. 
Concepto:
Revisado el plan de negocios y el informe de evaluación, se encuentra que el concepto emitido es acorde con lo identificado inicialmente. El proyecto CAMALEON COLORS EVENTOS Y RECREACION es VIABLE, dado que presenta una propuesta comercial y técnica favorable, potencial de rentabilidad, generación de empleo e impacto positivo; sin embargo, requiere fortalecer la cuantificación del mercado, la evidencia comparativa de competencia, la coherencia entre avances y proyección de ventas, la trazabilidad financiera, la desagregación del recurso humano y los soportes legales sanitarios aplicables al servicio de catering
Efecto:
Se ratifica el concepto de evaluación VIABLE y se mantiene el puntaje de 79,05.
</t>
  </si>
  <si>
    <t>Reciban un cordial saludo.  Agradezco el tiempo y la evaluación realizada al proyecto Vital Club, el cual fue calificado como VIABLE con un puntaje de 79,32. Valoro profundamente las observaciones y recomendaciones entregadas, las cuales representan oportunidades importantes de fortalecimiento y crecimiento para el modelo de negocio.  De manera respetuosa, solicito la reconsideración de algunos aspectos evaluados, considerando que varios de los puntos mencionados dentro de las recomendaciones ya hacen parte de la operación y estructura actual del proyecto, y fueron contemplados dentro de la información y soportes entregados en la propuesta presentada.  En el componente comercial, Vital Club cuenta con validación real de mercado a través de ventas recurrentes, recompra de clientes y ediciones con cupos limitados que han alcanzado ventas completas. El proyecto también ha desarrollado pedidos personalizados, participación en eventos y presencia activa en canales digitales como Instagram y WhatsApp, permitiendo evidenciar una conexión directa con el mercado objetivo y una demanda creciente dentro del sector de alimentación saludable y bienestar.  Respecto a los canales de comercialización y actores estratégicos, el proyecto ya presenta relacionamiento con espacios y clientes vinculados al ecosistema fitness y de bienestar, incluyendo gimnasios, consumidores del segmento saludable y estrategias de comercialización digital y domicilios, aspectos que actualmente forman parte activa del modelo de operación.  En el componente técnico y operativo, Vital Club cuenta con procesos organizados de producción, control de pedidos, planeación por ediciones y estandarización de productos, lo que ha permitido responder adecuadamente a la demanda actual y sostener un crecimiento progresivo. Asimismo, el proyecto dispone de apoyo operativo y logístico para producción y entregas, fortaleciendo la capacidad instalada y la sostenibilidad de la operación.  Frente al componente legal, el proyecto contempla los procesos de formalización y cumplimiento requeridos para el desarrollo de la actividad comercial, alineados con la etapa de crecimiento del emprendimiento y con la normatividad aplicable al sector.  Considero importante resaltar que el informe reconoce fortalezas relevantes del proyecto, tales como la coherencia financiera, la diferenciación de la propuesta de valor, la viabilidad económica, la capacidad de generación de ingresos sostenibles y el impacto positivo en hábitos de alimentación saludable en el territorio.  Por lo anterior, respetuosamente solicito sea revisada nuevamente la valoración de los aspectos anteriormente mencionados, teniendo en cuenta los avances, validaciones y estructura operativa ya implementados dentro del proyecto Vital Club.  Agradezco nuevamente la evaluación realizada y la oportunidad brindada al emprendimiento femenino y a iniciativas orientadas al bienestar y la alimentación saludable.</t>
  </si>
  <si>
    <t>"ID Proyecto: 118906
Nombre del proyecto: Vital Club
Convocatoria: 154 - 1C / Emprendimiento Femenino
Criterio observado:
Solicitud de reconsideración de las observaciones formuladas en los componentes comercial, técnico, legal, financiero e impacto del plan de negocios.
Observación del postulante:
El postulante manifiesta que el proyecto cuenta con validación comercial real, procesos operativos organizados, relacionamiento con actores del ecosistema fitness y de bienestar, así como una estructura técnica y financiera consistente con la etapa de crecimiento del negocio, por lo cual solicita reconsiderar algunos aspectos de la evaluación y la valoración asignada al proyecto.
Resumen de la observación del postulante:
El postulante indica que el proyecto ya cuenta con ventas recurrentes, recompra de clientes, participación en eventos, presencia activa en canales digitales y relacionamiento con clientes y actores estratégicos del sector bienestar. Asimismo, señala que dispone de procesos organizados de producción, control de pedidos y apoyo operativo y logístico, y que el proyecto contempla los procesos de formalización requeridos para el desarrollo de la actividad comercial. Adicionalmente, resalta que el informe reconoce fortalezas relevantes relacionadas con coherencia financiera, diferenciación de la propuesta de valor, viabilidad económica e impacto positivo en hábitos de alimentación saludable.
Respuesta del evaluador:
Revisadas las observaciones presentadas por el postulante y contrastadas con el contenido del proyecto y el informe de evaluación, se evidencia que las precisiones aportadas complementan aspectos relacionados con la validación comercial, la operación actual del negocio, la relación con actores del ecosistema de bienestar y la estructura operativa del proyecto, elementos que ya habían sido reconocidos dentro de la valoración efectuada.
En el componente comercial, las observaciones permiten ampliar el contexto relacionado con ventas recurrentes, recompra de clientes y utilización de canales digitales; no obstante, las recomendaciones formuladas en el informe mantienen validez técnica en cuanto a fortalecer la articulación metodológica entre mercado objetivo, canales definidos y proyección comercial del proyecto.
En los componentes técnico y operativo, las aclaraciones presentadas evidencian organización de procesos, control operativo y capacidad funcional para la etapa inicial del negocio; sin embargo, las recomendaciones del informe continúan orientadas a fortalecer la articulación entre capacidad operativa, crecimiento proyectado y sostenibilidad de la operación durante el horizonte del proyecto.
Respecto a los componentes legal, financiero e impacto, las observaciones complementan aspectos relacionados con formalización, sostenibilidad y validación inicial del modelo; no obstante, las recomendaciones formuladas en el informe se mantienen como oportunidades de fortalecimiento orientadas a consolidar la estructura normativa, operativa y financiera del proyecto en el mediano y largo plazo, de conformidad con los criterios de suficiencia, coherencia y articulación aplicables a la evaluación del plan de negocios.
En este sentido, las observaciones presentadas complementan y contextualizan el contenido del proyecto, pero no modifican las consideraciones técnicas efectuadas durante la evaluación ni evidencian elementos que hagan procedente un ajuste de la valoración inicialmente asignada.
Concepto:
Revisado el plan de negocios Vital Club, identificado con ID 118906, así como las observaciones presentadas por el postulante y el informe de evaluación, se concluye que las aclaraciones y precisiones aportadas complementan aspectos ya reconocidos dentro de la evaluación; sin embargo, no desvirtúan las recomendaciones formuladas ni evidencian elementos que hagan procedente la modificación de la valoración técnica inicial. En consecuencia, se ratifica la calificación final de 79,32 y el concepto VIABLE otorgado al proyecto.
Efecto:
Se ratifica el concepto y el puntaje."</t>
  </si>
  <si>
    <t>A quien corresponda: Por medio de la presente, se solicita la revisión y reconsideración del puntaje asignado al proyecto Q-BO Enviroma SAS – Verde Ritual, el cual obtuvo una calificación de 81,71 puntos y concepto VIABLE. Tras revisar detalladamente el informe de evaluación y contrastarlo con la información contenida en el archivo de formulación del proyecto, se identifican inconsistencias y apreciaciones que no corresponden plenamente a la información efectivamente presentada en el plan de inversión. El proyecto sí contiene información técnica, comercial, legal, financiera y de impacto suficientemente desarrollada y sustentada, por lo que varios de los criterios señalados como debilidades corresponden realmente a elementos ya incluidos dentro de la formulación. 1.Error en la apreciación sobre la delimitación y cuantificación del mercado objetivo El documento sí desarrolla explícitamente las características del cliente y consumidor objetivo, incluyendo: •Tipología de clientes: tiendas naturistas, tiendas orgánicas y mercados especializados. •Perfil psicográfico: consumidores interesados en bienestar, autocuidado, vida natural, alimentación saludable, yoga, terapias alternativas y sostenibilidad ambiental. •Rango de edad: consumidor final entre 25 y 60 años y distribuidores entre 30 y 55 años. •Ubicación geográfica: principalmente Bogotá. •Nicho de mercado: cosmética natural, biocosmética y productos sostenibles. El proyecto además evidencia validación comercial mediante relación con tiendas especializadas desde hace más de 9 años, participación en ferias, comunidad de clientes consolidada y presencia digital activa. También contempla venta digital nacional, distribución en tiendas especializadas y activaciones presenciales. Por tanto, sí existe una delimitación territorial y comercial del mercado objetivo dentro del documento formulado. 2.Error en la apreciación sobre ausencia de análisis de competencia El formato del proyecto solo permitía comparar tres competidores, por lo que el análisis se limitó a ese número. Aun así, se identificaron competidores relevantes como Colgate-Palmolive, Coruscare (Denti Essence) y Loto del Sur. Además, se desarrolló una comparación respecto a la cosmética natural o botánica, la sostenibilidad ambiental, el uso de ingredientes naturales, la economía circular y la identidad asociada a biodiversidad colombiana. Así que sí existe un análisis competitivo incorporado dentro de la formulación. 3.Error en la apreciación sobre debilidad de la estrategia comercial El proyecto describe múltiples canales de comercialización con los que ya cuenta como: •Página web. •Instagram. •Facebook. •WhatsApp. •Venta directa. •Distribución en tiendas especializadas. •Ferias  Y describe las estrategias de comercialización que consolidaran la marca en el nicho especifico identificado: 1.Ampliación de la red de distribuidores en Bogotá y ciudades principales 2.Fortalecimiento comercial a partir de activación en tiendas especializadas (antiguas y nuevas) 3.Talleres experienciales que generan comercialización directa presencial y material para experiencias virtuales. 4.Estrategias de marketing digital basadas en el contenido generado en el punto 2 y 3 de esta lista.  4.Error en la apreciación sobre debilidad técnica y operativa La marca cuenta con un laboratorio aliado de más de 30 años de experiencia (Tecser Laboratorios), éste maquila uno de nuestros productos desde el 2021 y con él se desarrollará el Dosier para obtener el Registro Sanitario de dos productos más.  Paralelamente, la marca demostró tener claros los flujos de producción, actividades paso a paso, capacidad instalada, procesos logísticos, organización operativa, recursos requeridos y responsables del equipo. 5.Error en la apreciación sobre falta de claridad legal y sanitaria El documento sí especifica los productos que necesitan Notificación Sanitaria Obligatoria (NSO) y tenemos claros los pasos a seguir para obtenerlo, nos apoyamos en nuestro laboratorio aliado. Además, el plan menciona que las cremas dentales herbales y minerales cuentan con soporte sanitario vigente. 6.Error en la apreciación sobre confusión entre marca y razón social El uso simultáneo de razón social y marca comercial es jurídicamente válido: •Q-BO Enviroma SAS corresponde a la razón social. •Verde Ritual corresponde a la marca comercial. Ambas figuras cumplen funciones distintas y su coexistencia no afecta la viabilidad del proyecto. 7.Error en la apreciación sobre coherencia financiera El proyecto mantiene coherencia entre fortalecimiento productivo, ampliación comercial, formalización sanitaria, inversión en equipos, posicionamiento e incremento de capacidad operativa. Además, el mismo informe reconoce: •Existencia de estructura financiera suficiente. •Proyección de crecimiento. •Recuperación de inversión. •Rentabilidad positiva. •TIR del 23,1%. Las observaciones realizadas corresponden principalmente a recomendaciones de mejora documental y no a fallas estructurales del modelo financiero. Solicitud de reconsideración del puntaje Con base en los argumentos expuestos, se solicita respetuosamente: 1.Revisar nuevamente la evaluación integral del proyecto. 2.Reconsiderar la ponderación asignada a los componentes comercial, técnico, legal y financiero. 3.Verificar la información efectivamente contenida en el formulario antes de mantener observaciones relacionadas con supuesta ausencia de sustento. Consideramos que el proyecto presenta una estructura sólida, validación comercial, trayectoria operativa, diferenciación de mercado y viabilidad financiera suficientes para una reconsideración del puntaje otorgado.</t>
  </si>
  <si>
    <t>ID Proyecto: 118941
Nombre del proyecto: Q-BO enviroma SAS
Convocatoria: 154 - 1C / Emprendimiento Femenino
Criterio observado: Componentes comercial, técnico, legal, financiero y de impacto del informe de evaluación.
Observación del postulante:
 La postulante solicita la revisión y reconsideración del puntaje asignado al proyecto Q-BO Enviroma SAS – Verde Ritual, el cual obtuvo una calificación de 81,71 puntos y concepto VIABLE. Argumenta que el plan sí contiene información técnica, comercial, legal, financiera y de impacto suficientemente desarrollada y sustentada, por lo que considera que varias de las observaciones formuladas en el informe de evaluación corresponden a elementos ya incluidos dentro de la formulación. En particular, manifiesta inconformidad frente a la apreciación sobre la delimitación y cuantificación del mercado objetivo, análisis de competencia, estrategia comercial, estructura técnica y operativa, claridad legal y sanitaria, uso simultáneo de razón social y marca comercial, y coherencia financiera.
Resumen de la observación del postulante:
 La observación se centra en solicitar la reconsideración del puntaje asignado, bajo el argumento de que el proyecto presenta una estructura sólida, validación comercial, trayectoria operativa, diferenciación de mercado y viabilidad financiera suficiente. La postulante señala que el informe de evaluación habría interpretado como debilidades aspectos que, según su criterio, sí se encuentran descritos en el plan de inversión, tales como la caracterización del cliente, canales de comercialización, identificación de competidores, procesos productivos, trámites sanitarios, soporte legal y coherencia financiera.
Respuesta del evaluador:
 Revisada la solicitud de reconsideración presentada frente al proyecto, así como el informe de evaluación emitido, se encuentra que los argumentos expuestos por la postulante no evidencian un error sustancial en la evaluación realizada. El informe no desconoció la existencia de información comercial, técnica, legal, financiera o de impacto dentro del plan, sino que valoró dicha información en términos de suficiencia, coherencia, trazabilidad y nivel de sustentación, de acuerdo con el análisis integral aplicable a los planes de negocio presentados al Fondo Emprender.
En efecto, el informe reconoció que la iniciativa cuenta con trayectoria, propuesta diferenciada, canales de comercialización, avances de formalización, estructura operativa, proyección financiera y rentabilidad positiva, razón por la cual se otorgó concepto VIABLE con una calificación de 81,71 puntos. No obstante, también se identificaron aspectos susceptibles de fortalecimiento relacionados con la cuantificación del mercado objetivo, la comparación competitiva, la política de precios y recaudo, la justificación de algunos recursos solicitados, la uniformidad de la información legal y sanitaria, y la coherencia entre inversión, empleo, presupuesto e indicadores. Estas observaciones se mantienen como técnicamente pertinentes frente al contenido del documento evaluado.
Si bien el plan contiene elementos como caracterización de clientes y consumidores, identificación de competidores, canales digitales y presenciales de comercialización, procesos productivos con apoyo de maquila, trámites sanitarios proyectados, presupuesto, cronograma de uso de fondos y una TIR positiva, también se evidencian oportunidades de mejora en la consistencia entre algunos apartados. Entre estos aspectos se encuentran la diferencia entre el valor de inversión señalado en la narrativa y el valor solicitado al Fondo Emprender, la relación entre empleos a crear y empleos a retener, la precisión sobre productos con soporte sanitario vigente frente a productos pendientes de trámite, y la articulación entre las metas proyectadas y los indicadores de cumplimiento.
De conformidad con la normatividad vigente del Fondo Emprender, incluyendo las disposiciones aplicables sobre evaluación integral, destinación de recursos, rubros financiables y consistencia del plan de negocios, la revisión de observaciones debe valorar si los argumentos presentados modifican de manera sustancial el análisis técnico previamente realizado. En este caso, los comentarios de la postulante fueron considerados; sin embargo, no modifican la valoración técnica ni justifican una recalificación, toda vez que las observaciones formuladas corresponden a recomendaciones técnicas derivadas del análisis integral del plan de inversión y no a una negación de la información presentada.
Concepto:
 Revisado el plan de negocios y la observación presentada, se encuentra que el concepto emitido para el ID 118941 – Q-BO enviroma SAS, con puntaje de 81,71 puntos y concepto VIABLE, es acorde con lo identificado inicialmente en el informe de evaluación. La solicitud de reconsideración no aporta elementos que desvirtúen la valoración realizada ni que evidencien un error sustancial en la asignación del puntaje. Por tanto, se mantiene la evaluación inicialmente emitida.
Efecto:
 Se ratifica el concepto VIABLE y el puntaje de 81,71 puntos asignado al proyecto ID 118941 – Q-BO enviroma SAS.</t>
  </si>
  <si>
    <t>La Comunidad, sanduchería artesanal, ha venido implementando de manera progresiva varias de las acciones señaladas como oportunidades de mejora dentro del proceso de operación y consolidación del negocio. Actualmente, el negocio desarrolla estrategias de comunicación digital y offline mediante WhatsApp Business y listas de difusión dirigidas a residentes de Mosquera, Funza y Madrid, complementadas con acciones presenciales de posicionamiento como participación en ferias gastronómicas, degustaciones y lanzamientos de productos en el punto de venta. Adicionalmente, durante el proceso de mentoría recibido en el Programa de Emprendimiento de la Universidad de los Andes en 2025, se estructuró un plan estratégico de marketing con objetivos definidos de alcance, conversión y fidelización. Actualmente, este plan se encuentra en ejecución con recursos propios del negocio. Por esta razón, dentro de la proyección presentada a Fondo Emprender, los recursos solicitados para marketing se destinan a fortalecer la producción de contenido audiovisual y la implementación de pauta digital segmentada en Mosquera, Funza y Madrid, con el fin de implementar las estrategias diseñadas en ese proceso. En relación con las alianzas estratégicas, el proyecto trabaja con una red estable de proveedores que realiza entregas en el establecimiento los días martes, jueves y viernes. Entre ellos se encuentran Productos Naturales de la Sabana, Mantequilla Artesanal Don Felipe, Nutresa, Harinas El Lobo, Quesos Planeta Rica, Colanta y Fruver El Maná, relaciones comerciales que se han mantenido durante más de un año y medio de operación. Nuestra visión es fortalecer alianzas directas con productores agrícolas locales, aunque hemos enfrentado dificultades pues la dinámica predominantemente industrial de la Sabana de Occidente limita parcialmente este tipo de oferta. No obstante, el negocio cuenta con una cadena de abastecimiento sólida y confiable que garantiza continuidad operativa y estabilidad en el suministro de insumos. Respecto al componente social, actualmente, una mujer perteneciente a esta población ya hace parte del equipo de trabajo de La Comunidad. Inicialmente trabajaba jornadas de 7 horas diarias, 6 días a la semana; sin embargo, gracias al crecimiento del negocio, actualmente cuenta con una jornada reducida de 5 horas diarias y una remuneración mensual de $992.000. La meta del proyecto es formalizar plenamente este cargo mediante el pago de salario mínimo legal y todas las prestaciones sociales correspondientes, manteniendo jornadas adaptadas a las necesidades de esta población. Esta colaboradora se ha capacitado en producción de cocina y actualmente también cumple funciones administrativas como puente operativo entre la contadora y el negocio. Adicionalmente, se realizaron dos pruebas piloto con otras mujeres mayores de 55 años para cubrir horas extras y apoyos operativos temporales, obteniendo resultados positivos en desempeño y adaptación laboral. Estas experiencias permitieron identificar que la sostenibilidad del modelo requiere garantizar una cantidad mínima de horas de trabajo que permita ofrecer ingresos estables y fortalecer el compromiso laboral a largo plazo. En materia legal y administrativa, el proyecto continúa avanzando en su proceso de formalización empresarial y fortalecimiento organizacional. Actualmente, el establecimiento cuenta con concepto sanitario favorable, evidenciando cumplimiento de la normativa vigente en prácticas de higiene, manipulación de alimentos y condiciones sanitarias exigidas para establecimientos gastronómicos. Asimismo, se cuenta con concepto favorable del Cuerpo Oficial de Bomberos. Paralelamente, el negocio avanza en el desarrollo progresivo del Sistema de Gestión de Seguridad y Salud en el Trabajo (SG-SST), priorizando identificación de riesgos, protocolos básicos de seguridad y organización de procesos internos. Finalmente, La Comunidad realiza seguimiento periódico a indicadores operativos y financieros para evaluar el desempeño del negocio y tomar decisiones estratégicas relacionadas con producción, menú y control de costos. Durante 2025, el establecimiento alcanzó ventas acumuladas por $111.368.130, con un promedio mensual de $9.280.677 y atención aproximada de 5.086 clientes. Entre enero y mayo de 2026, el negocio ya registra ventas por $57.632.695, con un promedio mensual de $11.526.539 y aproximadamente 2.619 clientes atendidos, evidenciando crecimiento sostenido y estabilidad en la demanda. Asimismo, se monitorea constantemente el ticket promedio, recurrencia de clientes y comportamiento de productos, identificando tendencias de consumo y productos de mayor rotación como pan de masa madre, sánduches artesanales, café y repostería artesanal. Esta información ha permitido optimizar compras, ajustar volúmenes de producción, reducir desperdicios y fortalecer la rentabilidad mediante decisiones basadas en datos reales de operación.</t>
  </si>
  <si>
    <t xml:space="preserve">Cordial saludo,
ID Proyecto: 118953
Nombre del proyecto: La Comunidad, sanduchería artesanal
Convocatoria: 154 - 1C / Emprendimiento Femenino
Revisado el plan de negocios 118953_CREAR_ESP_PROYECTO y el informe 118953-Informe Evaluación Conv 154-1C, se evidencia que los aspectos señalados por el proponente fueron considerados dentro de la evaluación inicial, la cual reconoció que La Comunidad, sanduchería artesanal presenta una estructura sólida y coherente en sus componentes comercial, técnico, legal, financiero e impacto.
En el componente comercial, el informe indicó que el proyecto cuenta con una propuesta de valor clara, un cliente identificado, una estrategia de canales que combina punto de venta físico, voz a voz comunitario y herramientas digitales, así como validación en el mercado local, lo cual respalda la viabilidad y el potencial de crecimiento de la iniciativa.
El plan de negocios registra estrategias de comunicación mediante redes sociales, publicidad visual en el punto de venta, Google My Business, distribución de información en conjuntos residenciales, degustaciones y actividades comunitarias, elementos que guardan relación con las precisiones presentadas por el proponente frente al fortalecimiento del posicionamiento comercial.
En el componente técnico, el informe reconoció que los procesos productivos para sánduches artesanales, pan de masa madre y preparaciones complementarias están claramente descritos, estandarizados y alineados con buenas prácticas de manipulación de alimentos; además, valoró la experiencia operativa previa como un factor que reduce riesgos de implementación.
El plan describe actividades de compra de insumos, inspección, almacenamiento, registro en sistema de inventario, producción artesanal, preparación al momento, empaque ecológico, limpieza y desinfección continua, evidenciando una operación estructurada y coherente con el sector gastronómico.
En el componente legal, el informe concluyó que el proyecto cuenta con matrícula mercantil, RUT y claridad frente a los permisos requeridos para operar un establecimiento de alimentos, y señaló como oportunidad de mejora la implementación progresiva del Sistema de Gestión de Seguridad y Salud en el Trabajo.
El plan de negocios registra la constitución proyectada como S.A.S., registro mercantil, facturación electrónica, concepto de uso del suelo, concepto sanitario favorable, certificación de manipulación de alimentos, ICA y afiliación al sistema de seguridad social para trabajadores, aspectos coherentes con la formalización empresarial y laboral planteada.
Frente al SG-SST, la recomendación del informe se mantiene procedente, dado que la implementación formal y documentada del sistema constituye una acción necesaria para fortalecer la gestión del riesgo, las condiciones laborales y el cumplimiento normativo en el largo plazo; las acciones preliminares señaladas por el proponente ratifican la ruta de fortalecimiento, pero no modifican por sí mismas la valoración inicial.
En el componente de impacto, el informe destacó la generación de empleo formal, especialmente para mujeres mayores de 55 años sin acceso a pensión, así como el uso de ingredientes locales, empaques biodegradables, prácticas de aprovechamiento de residuos y herramientas digitales para la gestión operativa y comercial.
El plan también registra que el equipo operativo incluye una mujer mayor de 55 años, que el proyecto busca generar oportunidades laborales para esta población y que se proyecta la formalización del equipo mediante relaciones laborales que cumplan con salario, prestaciones sociales y aportes a seguridad social.
En el componente financiero, el informe señaló que el valor solicitado al Fondo Emprender por $72.453.989 se encuentra debidamente justificado y distribuido en rubros financiables, principalmente maquinaria, adecuaciones técnicas y formalización del equipo de trabajo.
El plan identifica rubros financiables como pago de salarios u honorarios, insumos para el ciclo productivo, adquisición de maquinaria, equipos y software, permisos, licencias y registros, adecuaciones locativas y adecuaciones técnicas, en coherencia con los lineamientos del Fondo Emprender aplicables a la financiación de iniciativas empresariales.
El informe concluyó que La Comunidad, sanduchería artesanal obtuvo una calificación final de 82,76, concepto VIABLE y una TIR de 34,5975016248941%, destacando que el proyecto genera una rentabilidad atractiva y cuenta con condiciones favorables de sostenibilidad y crecimiento.
Revisada la observación, se encuentra que los argumentos presentados ratifican fortalezas ya valoradas en el informe de evaluación y corresponden principalmente a acciones de fortalecimiento, implementación progresiva o consolidación futura. No se evidencia información adicional que modifique el análisis realizado inicialmente ni que justifique ajuste del puntaje asignado.
A continuación, se presenta, el resultado de cada uno de los elementos evaluados del plan de negocios o de inversión, evaluado en una escala de 0 a 4, donde 0 es nulo y 4 tiene un desarrollo completo:
1. ¿Quién es el Cliente de su Proyecto? / Resumen Ejecutivo3,66
2. Planteamiento del Problema / Descripción del negocio (incluye permisos) 3,66
3. La Competencia / Análisis de mercado y competencia 3,66
4. Descripción del Proyecto / Plan de Marketing y Ventas 3,66
5. Productos o Servicios / Flujo de producción y requisitos de personal 3,66
6. Proceso Técnico / Necesidades y requerimientos 3,66
7. Trámites Legales / Propósito de la inversión 3,33
8. Canales / Resultados esperados de la inversión 3,33
9. Proyección de Ventas / Estrategia de inversión 3,33
10. Costos y Gastos / Presupuesto y uso de fondos 3,33
11. Equipo de Trabajo / Componente Financiero 3,66
12. Necesidades y Requerimientos / Impactos 3,33
13. Valor del Proyecto / Indicadores de cumplimiento 3,66
14. Avances del Proyecto / Mapa de actores 3,66
15. Plan Operativo / Metas en generación y sostenibilidad de autoempleo y puesto de trabajo 3,66
16. Impacto / Proyección y sostenibilidad (social y comunitaria y financiera), intención en la permanencia 3,66
17. Indicadores / Antigüedad: Tiempo de Funcionamiento 3,66
18. Mapa de actores / Asociatividad 3,66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Revisado el plan de negocios, se encuentra que el concepto emitido es acorde con lo evidenciado inicialmente. La observación del proponente confirma la solidez del proyecto y la pertinencia de las recomendaciones formuladas, pero no aporta elementos que ameriten modificar el puntaje o el concepto de evaluación. Se ratifica el concepto de evaluación VIABLE y el puntaje asignado de 82,76.
</t>
  </si>
  <si>
    <t xml:space="preserve">PROPUESTA NUNA MUST Moda Circular, Atemporalidad y Soluciones Corporativas Sostenibles NUNA MUST es una empresa de base tecnológica y creativa ubicada en Mosquera, Cundinamarca, dedicada al diseño y fabricación de prendas de vestir bajo modelos de economía circular. Nuestra propuesta de valor radica en la transformación de residuos (botellas PET, algodón reciclado y dotaciones industriales) en prendas exclusivas, duraderas y de bajo impacto ambiental. nos posicionamos como una solución estratégica para el mercado minorista consciente y el sector empresarial que busca alinear su operación con los Objetivos de Desarrollo Sostenible (ODS). El modelo de negocio se divide en dos unidades estratégicas que responden a las necesidades actuales del mercado en Bogotá y la Sabana: Línea Concepto B2C (Mujeres se centra en vender productos o servicios directamente a la consumidora final): Enfocada en mujeres de 25 a 40 años que buscan moda lenta (slow fashion), exclusividad y prendas básicas de alta calidad que trasciendan las tendencias efímeras. Línea Corporativa B2B (empresa a empresa): Dotaciones sostenibles para empresas que requieren uniformes de alto rendimiento. No solo entregamos vestuario; entregamos un indicador de sostenibilidad para el cliente, permitiéndole reducir su huella de carbono institucional a través de textiles de tecnología avanzada (Lafayette y Protela, fabricato). Canales de Tracción: Operamos a través de una estrategia omnicanal que incluye redes sociales (Instagram/TikTok), ferias locales, venta directa y una gestión comercial agresiva en los corredores industriales de Mosquera, Funza y Madrid. NUNA MUST destaca por un proceso técnico riguroso y documentado que garantiza la escalabilidad: Aprovechamiento del 90% de los retazos textiles para la creación de subproductos (bolsas, etiquetas, accesorios), minimizando el desperdicio operativo. Uso de telas con acabados técnicos (repelencia, resistencia al cloro, protección UV) que aseguran la longevidad de la prenda, reduciendo la necesidad de reposiciones frecuentes. Contamos con infraestructura completa que incluye maquinaria especializada (fileteadora, termofijadora, plotter de corte y estacione de control de calidad) operada bajo un organigrama de tiempos y movimientos optimizado.  Para capturar el mercado empresarial, NUNA MUST implementa una estrategia de Alianza de Valor en lugar de una simple proveeduría: Ofrecemos a nuestros clientes corporativos el cierre del ciclo de vida de sus uniformes viejos, transformándolos en nuevos insumos y evitando que terminen en rellenos sanitarios. Cada pedido incluye una certificación de ahorro ambiental (litros de agua ahorrados y botellas PET recicladas), ideal para los reportes de sostenibilidad de las empresas. Diseño de colecciones cápsula que reflejan la identidad de marca de la empresa aliada, utilizando patronaje ergonómico que mejora el bienestar de los colaboradores. La solidez de NUNA MUST se fundamenta en una estructura financiera transparente y una formalización absoluta: El proyecto demuestra un margen de contribución positivo en todas sus líneas, con una proyección de crecimiento sostenido basada en el IPP y la demanda creciente de productos éticos. Empresa formalizada con RUT, Cámara de Comercio y en fase avanzada de implementación del SG-SST (Sistema de Gestión de Seguridad y Salud en el Trabajo), garantizando un entorno laboral seguro y el cumplimiento de normativas para contrataciones estatales o grandes superficies. La confianza en NUNA MUST se respalda en la experiencia de nuestros usuarios: La durabilidad de los materiales es excepcional. Como cliente recurrente, valoro que las prendas mantengan su forma y color tras el uso intensivo, superando con creces a la moda convencional. Escuela de artes y oficios santo domingo, Bogotá Elegir NUNA es elegir coherencia. Es gratificante saber que mi dotación diaria contribuye a limpiar el planeta sin sacrificar comodidad ni estilo profesional. Metal innova NUNA MUST no es solo una marca de ropa; es un motor de transformación regional. Nuestra capacidad para unir la moda de alta calidad con procesos de ingeniería circular nos convierte en el aliado ideal para empresas y consumidores que entienden que el futuro de la industria es sostenible o no será. Estamos listos para escalar esta operación y consolidar a Mosquera como un referente de moda ética en Colombia. </t>
  </si>
  <si>
    <t xml:space="preserve">Cordial saludo,
Proyecto: 119012 
Nombre del proyecto: NUNA MUST 
Convocatoria: 154 - 1C / Emprendimiento Femenino
En respuesta a la solicitud realizada se realizaron las siguientes acciones: 
Revisada la observación presentada y contrastada con el informe de evaluación y el plan de negocio, se evidencia que los elementos señalados por la postulante ya fueron valorados de manera positiva dentro del análisis inicial. En el componente comercial, el informe reconoce que NUNA MUST cuenta con una propuesta de valor diferenciada basada en sostenibilidad, exclusividad, durabilidad y aprovechamiento de materiales reciclados, así como con una lectura clara del cliente consciente y del cliente empresarial interesado en dotaciones sostenibles. También se reconocen canales coherentes como Instagram, TikTok, ferias, punto de venta, transportadoras aliadas y venta directa.
El plan de negocio efectivamente desarrolla una segmentación del cliente B2C y B2B, identificando consumidores de Mosquera, Funza, Madrid, Facatativá y Bogotá, así como empresas de la Sabana Occidente que requieren dotaciones periódicas y valoran materiales sostenibles, durabilidad, reputación corporativa y responsabilidad ambiental.  No obstante, la recomendación del informe no desconoce dicha segmentación, sino que plantea fortalecer la estrategia comercial mediante una oferta empresarial más directa, portafolios claros, muestras de telas, propuestas de valor para compras corporativas y seguimiento comercial más estructurado en Mosquera, Funza, Madrid y Bogotá.
En el componente técnico, el informe reconoce que el proyecto presenta una operación clara, organizada y coherente con la confección, incluyendo conceptualización, diseño, fichas técnicas, abastecimiento de telas sostenibles, patronaje, corte, confección, estampado, control de calidad y empaque final.  El plan de negocio también describe el uso de materiales sostenibles, algodón reciclado, botellas recicladas, dotaciones industriales reprocesadas, aprovechamiento del 90 % de los retazos y elaboración de subproductos como tarjetas, bolsas y prendas para mascotas.  Por tanto, la observación reafirma fortalezas ya consideradas en la evaluación; sin embargo, se mantiene la recomendación de fortalecer el control de calidad y tiempos de entrega, especialmente por tratarse de prendas exclusivas y dotaciones empresariales, donde la consistencia en acabados, medidas, estampados y cumplimiento resulta determinante para sostener alianzas comerciales.
En el componente legal, el informe señala que NUNA MUST está formalizada como persona natural con establecimiento de comercio, cuenta con inscripción en Cámara de Comercio y RUT activo, e identifica permisos como uso del suelo, certificado de prevención y seguridad contra incendios, concepto sanitario, inscripción en industria y comercio, comunicación de apertura y SG-SST.  El plan de negocio confirma la figura de persona natural con establecimiento de comercio y relaciona los trámites requeridos para la operación, incluyendo SG-SST, concepto de uso del suelo, certificado de bomberos, concepto sanitario, industria y comercio y comunicación de apertura.  En consecuencia, si bien se reconocen los avances legales, se mantiene la recomendación de continuar con la implementación y seguimiento del SG-SST como herramienta de gestión, seguridad y permanencia del negocio, más aún por los riesgos propios de la confección asociados a maquinaria, posturas de trabajo y movimientos repetitivos.
En el componente financiero, el informe concluye que el proyecto presenta una estructura organizada, diferencia costos fijos, costos variables, gastos administrativos y necesidades de inversión, y orienta los recursos a maquinaria, insumos, materia prima, salarios, arriendo, licencias, publicidad y SG-SST.  El plan de negocio registra costos variables por producto, equipo de trabajo, rubros financiables, inversiones, gastos preoperativos, materia prima, salarios, arriendo, permisos, licencias y SG-SST, en coherencia con la operación proyectada.  De acuerdo con el marco del Fondo Emprender, los recursos deben destinarse a conceptos relacionados con la operación del plan de negocio, tales como salarios u honorarios, insumos del ciclo productivo, maquinaria, equipos, software, permisos, licencias, adecuaciones y demás recursos necesarios para el funcionamiento de la empresa.
En el componente de impacto, el informe reconoce impactos positivos en lo ambiental, social, económico y tecnológico, destacando el uso de materiales reciclados, la reducción del desperdicio textil, el aprovechamiento del 90% de los retazos, la reutilización de residuos de corte, la contratación local, el fortalecimiento de proveedores, el empleo directo e indirecto y el uso de herramientas digitales.  El plan de negocio también desarrolla impactos económicos, ambientales, sociales y tecnológicos asociados a contratación local, aprovechamiento de residuos, reutilización de telas, reducción de emisiones y educación comunitaria sobre sostenibilidad.  No obstante, el informe precisa que algunos impactos aún pueden traducirse mejor en metas medibles de permanencia y expansión, por lo cual la recomendación se mantiene como una acción de fortalecimiento para la etapa de ejecución.
De conformidad con el Acuerdo 010 de 2019, los recursos entregados por el Fondo Emprender tienen calidad de capital semilla condonable, condicionado al cumplimiento de obligaciones legales, contractuales, términos de la convocatoria e indicadores de gestión formulados en el plan de negocio, tales como ejecución presupuestal, generación de empleo formal, gestión de mercadeo y demás compromisos establecidos.  En este sentido, las precisiones aportadas por la postulante fortalecen la lectura del proyecto, pero no aportan elementos que desvirtúen el análisis realizado ni que obliguen a modificar la calificación asignada, toda vez que las fortalezas comerciales, técnicas, legales, financieras y de impacto ya fueron consideradas en el informe.
A continuación, se presenta, el resultado de cada uno de los elementos evaluados del plan de negocios o de inversión, evaluado en una escala de 0 a 4, donde 0 es nulo y 4 tiene un desarrollo completo:
1. ¿Quién es el Cliente de su Proyecto? / Resumen Ejecutivo4
2. Planteamiento del Problema / Descripción del negocio (incluye permisos) 3,66
3. La Competencia / Análisis de mercado y competencia 3,66
4. Descripción del Proyecto / Plan de Marketing y Ventas 4
5. Productos o Servicios / Flujo de producción y requisitos de personal 3,33
6. Proceso Técnico / Necesidades y requerimientos 3,66
7. Trámites Legales / Propósito de la inversión 4
8. Canales / Resultados esperados de la inversión 3,66
9. Proyección de Ventas / Estrategia de inversión 3,33
10. Costos y Gastos / Presupuesto y uso de fondos 3,33
11. Equipo de Trabajo / Componente Financiero 3,66
12. Necesidades y Requerimientos / Impactos 3,33
13. Valor del Proyecto / Indicadores de cumplimiento 3,66
14. Avances del Proyecto / Mapa de actores 3,66
15. Plan Operativo / Metas en generación y sostenibilidad de autoempleo y puesto de trabajo 3,33
16. Impacto / Proyección y sostenibilidad (social y comunitaria y financiera), intención en la permanencia 3,66
17. Indicadores / Antigüedad: Tiempo de Funcionamiento 3,33
18. Mapa de actores / Asociatividad 3,66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En consecuencia, revisado el plan de negocio, la observación presentada y el informe de evaluación, se encuentra que el concepto otorgado es acorde con lo identificado inicialmente. Se ratifica el concepto VIABLE para el proyecto NUNA MUST y se ratifica el puntaje de 83,95 y se mantiene el concepto VIABLE, sin modificación. Las recomendaciones formuladas se mantienen como acciones de mejora orientadas a fortalecer la estrategia comercial B2B, el posicionamiento digital, el seguimiento por canal y producto, el control de calidad, los tiempos de entrega y la medición del impacto ambiental.
</t>
  </si>
  <si>
    <t xml:space="preserve">El ejercicio de verificación entre el contenido integral del plan de negocios diligenciado en la herramienta Excel y el informe de evaluación emitido por Fondo Emprender permite advertir inconsistencias sustanciales en la valoración técnica realizada, las cuales evidencian una interpretación parcial de la información suministrada y, en consecuencia, una afectación directa en la calificación final asignada al proyecto. En el componente comercial, si bien el evaluador reconoce expresamente la solidez del análisis de mercado, la adecuada segmentación de clientes y la coherencia de la propuesta de valor, introduce observaciones orientadas a la supuesta falta de priorización del segmento estratégico y claridad en los canales. No obstante, tales apreciaciones desconocen que en la herramienta Excel se desarrolló de manera exhaustiva la caracterización del cliente, incluyendo variables demográficas, socioeconómicas, culturales y comportamentales, así como la diferenciación entre cliente y consumidor final, soportada en cifras territoriales y hábitos de compra. De igual forma, los canales de comercialización no solo fueron definidos sino costados y articulados con el mercado objetivo. Por tanto, no se trata de vacíos técnicos del plan, sino de una valoración que omite elementos explícitamente consignados, lo que configura una lectura incompleta del componente. En relación con el componente técnico, el informe señala debilidades en la coherencia entre capacidad instalada, producción y proyección de ventas, afirmación que no se ajusta a la información contenida en el plan. En efecto, la capacidad instalada fue calculada bajo criterios técnicos verificables (producción por hora, jornadas laborales y días operativos), y su utilización se proyecta de forma gradual y realista en función del ciclo de maduración del negocio. A ello se suma la descripción detallada del proceso productivo, con identificación de tiempos, responsables, equipos e insumos, lo cual evidencia no solo conocimiento técnico sino estructuración operativa. En este sentido, la observación del evaluador no corresponde a la ausencia de sustento, sino a una falta de articulación en la lectura integral de los datos, afectando injustificadamente la valoración del componente.  Frente al componente legal, se plantea como debilidad la ausencia del concepto del Cuerpo de Bomberos, desconociendo que dicho requisito sí fue identificado, descrito y presupuestado dentro del plan, junto con otros elementos normativos como uso de suelo, Sistema de Seguridad y Salud en el Trabajo y reglamentos técnicos de etiquetado. Resulta jurídicamente improcedente exigir, en fase de evaluación, la obtención material de permisos cuya naturaleza corresponde a la etapa de implementación, siendo suficiente como efectivamente se cumple  la identificación, conocimiento y planificación de los mismos. En consecuencia, la observación carece de proporcionalidad en relación con el nivel de desarrollo presentado.  En cuanto al componente financiero, el informe advierte inconsistencias en la clasificación de costos y posibles duplicidades. Sin embargo, del análisis del Excel se desprende que la estructura de costos responde a una diferenciación técnica entre costos fijos, variables y gastos administrativos, conforme a la lógica operativa del negocio. La eventual reiteración de algunos rubros obedece a su naturaleza transversal en la operación y no a errores de formulación, lo cual en ningún caso compromete la viabilidad financiera del proyecto. Adicionalmente, la proyección de ventas se encuentra debidamente sustentada en la capacidad instalada y en variables macroeconómicas, evidenciando coherencia metodológica y rigor técnico.  Finalmente, en el componente de impacto, la evaluación señala la ausencia de indicadores verificables, pese a que el plan desarrolla de manera amplia los impactos económicos, sociales, ambientales y tecnológicos, alineados con el contexto territorial y las políticas públicas. Si bien estos pueden ser objeto de mayor estructuración, su existencia y coherencia son innegables, por lo que su desestimación parcial incide desfavorablemente en la ponderación del componente. En mérito de lo anterior, se solicita respetuosamente que la reevaluación del proyecto considere de manera exhaustiva los elementos ya desarrollados en cada uno de los componentes, a fin de corregir posibles subvaloraciones y garantizar que el puntaje otorgado refleje de forma justa y proporcional la solidez, viabilidad y coherencia del plan de negocios presentado. </t>
  </si>
  <si>
    <t>ID Proyecto: 119016
Nombre del proyecto: CREER CREAR VESTIDOS DE VIRTUD
Convocatoria: 154 - 1C / Emprendimiento Femenino
Criterio observado: Componentes comercial, técnico, legal, financiero e impacto.
Observación del postulante
El postulante sostiene que el plan de negocios presenta información suficiente sobre los segmentos de mercado, los canales de comunicación y distribución, la capacidad productiva, los permisos y trámites requeridos, los costos del proyecto y los impactos económicos, sociales, ambientales y tecnológicos. En consecuencia, solicita reconsiderar las observaciones formuladas en el informe de evaluación.
Resumen de la observación del postulante
El postulante manifiesta que las observaciones realizadas en el informe no deberían mantenerse, dado que considera que el plan contiene información relacionada con mercado, canales, capacidad productiva, requisitos legales, costos e impactos del proyecto.
Respuesta del evaluador
Revisada la observación presentada y analizado nuevamente el plan de negocios, se ratifica el concepto emitido, dado que las observaciones consignadas en el informe no se fundamentan en la ausencia total de información, sino en la necesidad de fortalecer el nivel de precisión, cuantificación, trazabilidad y articulación exigido para validar integralmente la coherencia del plan.
En el componente comercial, se reconoce que el plan caracteriza clientes y consumidores, y que diferencia segmentos como el mercado familiar-cultural y el mercado institucional. Sin embargo, el informe señaló oportunidades de mejora en la priorización del segmento estratégico de arranque y en la claridad entre los canales propuestos y los resultados esperados. Por tanto, la observación no desconoce la existencia de información comercial, sino que precisa la necesidad de fortalecer la estrategia de entrada al mercado y la trazabilidad comercial. 
Frente a los canales, el plan incluye acciones como aviso externo, pendón, base de datos de ventas, WhatsApp, marketing digital, campañas en redes sociales, volantes, tarjetas con código QR, punto de venta y entregas a domicilio. Sin embargo, la evaluación mantiene que algunos canales requieren mayor precisión en términos de frecuencia, cobertura, clientes a captar o resultados esperados, de forma que puedan ser objeto de seguimiento durante la ejecución. 
En el componente técnico, se reconoce que el plan describe productos, procesos de confección, maquinaria, responsables y capacidad instalada. El plan también justifica una capacidad máxima mensual aproximada de 128 prendas y plantea una utilización progresiva de dicha capacidad. Sin embargo, el informe identificó la necesidad de fortalecer la coherencia entre capacidad instalada, producción proyectada, ventas y programación operativa, especialmente para que sea más clara la correspondencia entre lo que se proyecta vender y lo que efectivamente puede producirse con los recursos disponibles. 
La existencia del cálculo de capacidad instalada no elimina la necesidad de explicar con mayor claridad el criterio operativo que sustenta su uso gradual. El informe señaló que el componente técnico es viable, pero requiere ajustes para fortalecer la coherencia entre capacidad instalada, producción y programación operativa. 
En el componente legal, se valora que el plan identifique la figura de persona natural con establecimiento de comercio, matrícula mercantil, uso del suelo y otros requisitos de funcionamiento. Sin embargo, el informe indicó una debilidad relacionada con la gestión del concepto del Cuerpo de Bomberos, señalando que este aspecto debía ser aclarado o completado para validar integralmente el cumplimiento legal antes del inicio formal de operación. La evaluación no exige que todos los permisos estén materialmente obtenidos antes de la financiación, sino que estén correctamente identificados, valorados y relacionados con la operación del negocio. En ese sentido, la observación se mantiene como un aspecto de trazabilidad y clasificación de la información legal dentro del plan.
En el componente financiero, el informe reconoce que la estructura financiera es comprensible y se encuentra alineada con el modelo de negocio y el proceso técnico. Sin embargo, también identificó inconsistencias en la clasificación de algunos rubros, especialmente servicios públicos, internet y papelería, al aparecer relacionados entre costos fijos y gastos administrativos, lo que puede afectar la lectura de sostenibilidad financiera. El plan registra servicios públicos, internet y papelería dentro de costos fijos, y también registra papelería e internet dentro de gastos de administración y ventas. Por ello, la observación sobre clasificación o posibles duplicidades no desconoce la lógica operativa del negocio, sino que busca que los rubros queden plenamente diferenciados y verificables. 
Respecto al impacto, se reconoce que el plan plantea aportes económicos, sociales, ambientales y tecnológicos, y que el informe los considera pertinentes y alineados con el territorio. No obstante, el informe también señaló que dichos impactos se presentan principalmente de forma descriptiva, sin indicadores claros, metas cuantificables o mecanismos de seguimiento que permitan medir su alcance durante la ejecución. La evaluación de impacto requiere indicadores medibles y metas realistas, así como claridad sobre empleo, autoempleo y sostenibilidad en el tiempo, de acuerdo con los criterios de revisión definidos para el componente de impacto.
En consecuencia, se ratifica que las observaciones formuladas corresponden a aspectos de precisión técnica, coherencia interna, trazabilidad y verificabilidad de la información, y no a una negación de los contenidos presentados por el postulante.
Concepto
Revisado el plan de negocios y contrastada la observación presentada por el postulante con el informe de evaluación, se encuentra que el concepto emitido es acorde con lo identificado inicialmente. El proyecto conserva su condición de viable, pero mantiene las oportunidades de mejora señaladas en los componentes comercial, técnico, legal, financiero e impacto.
Efecto
Se ratifica el concepto y el puntaje asignado. El plan mantiene una calificación final de 77,01 y concepto VIABLE, sin modificación del resultado de evaluación.</t>
  </si>
  <si>
    <t xml:space="preserve">Santiago de Cali, 14 de mayo de 2026 A la atención de: Comisión Nacional de Evaluación - Fondo Emprender SENA Referencia: Recurso de Reposición y Apelación – Proyecto ID 119038  Nombre del Proyecto: SERENITY CENTRO DÍA Y ESTANCIA Puntaje obtenido: 60.2 – Concepto: No Viable Asunto: Impugnación de concepto de no viabilidad y solicitud de reevaluación técnica. En mi calidad de emprendedor y responsable del proyecto mencionado, presento formalmente este recurso contra el concepto de No Viable, fundamentado en que las observaciones emitidas por el comité evaluador no representan una carencia de estructura, sino una interpretación que puede ser clarificada mediante el desglose técnico y financiero que aquí expongo. 1. Componente Comercial: Precisión en la demanda y oferta independiente La evaluación señala una falta de cuantificación de la demanda efectiva. Es imperativo aclarar que Serenity ha segmentado un mercado de estratos altos en Cali, donde la demanda es inelástica y de nicho. La cifra de captación no es una estimación al azar, sino que se fundamenta en la tasa de ocupación incremental propia de centros boutique. •Aclaración: El modelo contempla 10 sub-servicios que operan bajo un sistema de Cross-Selling. La aparente falta de desagregación es en realidad una estrategia de empaquetamiento comercial (bundles) para maximizar el Lifetime Value del cliente. Se solicita permitir el desglose detallado de estas unidades de negocio que ya están contempladas en el modelo operativo (ya que la estructura del formato de plan de negocio no lo permite, por esta razón los datos corresponden solo a 3 servicios principales). 2. Componente Técnico: Complejidad operativa y talento humano Se cuestiona la simultaneidad de actividades y la carga laboral. •Defensa: El modelo de Serenity se basa en la atención transdisciplinar. La superposición de procesos que menciona la evaluación es en realidad una integración terapéutica donde el personal de terapia física, ocupacional y fonoaudiología, más las auxiliares, realizan intervenciones grupales que optimizan el tiempo/hombre.  •Talento Humano: Respecto al mes de salario para el autoempleo, esto se debe a una interpretación del cronograma de desembolsos. El proyecto garantiza la sostenibilidad mediante el flujo de caja operativo a partir del 3 mes, asegurando la continuidad asistencial sin depender exclusivamente del capital semilla para nómina a largo plazo. 3. Componente Legal: Habilitación y costos de formalización La evaluación observa que $900.000 no son suficientes para la constitución y que falta profundidad en trámites ante la Secretaría de Salud. •Argumento: Los $900.000 corresponden estrictamente a los derechos de registro en Cámara de Comercio para una S.A.S. con el capital suscrito inicial. Los costos de habilitación de servicios de salud (distintivo de habilitación) y adecuaciones normativas están inmersos en el presupuesto de adecuación de infraestructura y consultoría técnica, no en el gasto legal de constitución. Existe claridad absoluta sobre la resolución 3100 de 2019 (o norma vigente) para la prestación de servicios de salud si se opta por dicha vía (si se menciona servicios terapéuticos como de salud, la misma ley contempla que los centros días y de estancia deben contar con estos servisios), o la Ley 1251 de 2008 para centros día y en cuanto a la secretaria de salud quienes son los que habilitan los servicios tanto de centro día como de estancia de adultos mayores, manejo la resolución 055 del 2018 y la ley 315 de 2009, que dictan el proceso , requisitos y seguimiento para dichos servicios, proceso que  no representan costos extra al proyecto  4. Componente Financiero y de Impacto: Coherencia de indicadores Se critican las tarifas promedio y la brecha en el talento humano. •Réplica: La TIR del 39% es un reflejo de la alta rentabilidad del sector de cuidado de adulto mayor en estratos altos. El uso de tarifas promedio es un estándar financiero para proyecciones de primer año bajo el principio de prudencia contable. La brecha en el presupuesto de talento humano se cubre con el aporte de la emprendedora y reinversión de utilidades, lo cual fortalece el compromiso y la sostenibilidad del proyecto. Conclusión El proyecto Serenity obtuvo 60.2 puntos, lo que indica que está en el umbral de la viabilidad. Las observaciones son de carácter subsanable y no invalidan la tesis de negocio. Solicito se considere que el proyecto responde a una necesidad demográfica crítica en Cali y cuenta con un enfoque de alto impacto social (apadrinamiento) que no fue valorado en su justa dimensión. Pido formalmente la revisión de estos puntos para elevar la calificación a niveles de viabilidad, permitiendo así la creación de empleos dignos y el fortalecimiento del ecosistema de salud y bienestar en el Valle del Cauca. Atentamente, ELIZABETH JIMENEZ MENESES Líder de Proyecto ID 119038  </t>
  </si>
  <si>
    <t>Proyecto: 119038.
Nombre del proyecto: SERENITY CENTRO DÍA Y ESTANCIA.
Convocatoria: 154 - 1C / Emprendimiento Femenino. 
Criterio observado: Evaluación integral del plan de negocios, con énfasis en los componentes comercial, técnico, legal, financiero y de impacto.
Observación del postulante: La postulante presenta observaciones frente al informe preliminar de evaluación, señalando que algunos aspectos del modelo de negocio, tales como cross-selling, empaquetamiento comercial, Lifetime Value, atención transdisciplinar, fuentes complementarias para cubrir talento humano y alcance normativo, no habrían sido suficientemente considerados en la evaluación.
Resumen de la observación: La observación busca aclarar elementos relacionados con la estructura comercial, la capacidad operativa, el soporte del talento humano, el alcance legal y la coherencia financiera del plan de negocios SERENITY CENTRO DÍA Y ESTANCIA. Se argumenta además que el formato de formulación limitaba la posibilidad de ampliar información sobre algunos aspectos del proyecto.
Respuesta del evaluador: Se agradece a la postulante por las observaciones presentadas frente al informe preliminar de evaluación del plan de negocios SERENITY CENTRO DÍA Y ESTANCIA. Una vez revisada la comunicación, se precisa que el análisis emitido no corresponde a críticas ni a cuestionamientos sobre la intención empresarial, sino a recomendaciones técnicas formuladas a partir de la información registrada en el plan de negocios evaluado. En ese sentido, expresiones como desagregación de la oferta, capacidad operativa, suficiencia del talento humano, soporte de ventas, alcance legal y coherencia financiera hacen referencia a elementos necesarios para verificar la viabilidad integral del modelo, especialmente tratándose de una iniciativa de atención a personas mayores.
El informe reconoce que el proyecto presenta una propuesta comercial dirigida a familias de estratos altos de Cali y a adultos mayores que requieren acompañamiento integral, con un enfoque diferenciado basado en atención boutique, personalización del servicio, flexibilidad entre centro día y estancia, y componente social de apadrinamiento. No obstante, también advierte una alta complejidad operativa al agrupar numerosos subservicios dentro de pocas líneas generales, generando superposición de procesos y dificultando validar la coherencia entre tiempos de atención, carga laboral del personal y simultaneidad de actividades. Asimismo, se señaló que las adecuaciones técnicas del inmueble no se encontraban suficientemente detalladas en cuanto a áreas, especificaciones y justificación operativa, y que el plan operativo no reflejaba una programación realista del sostenimiento del talento humano relacionado en el componente Equipo de trabajo, al contemplar únicamente un mes de salario para un el autoempleo registrado. 
En el componente legal, el informe reconoce la identificación de trámites relevantes como uso del suelo, concepto sanitario, seguridad humana y gestión de residuos; sin embargo, precisa que, tratándose de una iniciativa de atención institucional al adulto mayor, el análisis debía profundizar en requisitos de autorización de instalación y funcionamiento ante la Secretaría de Salud, así como en la definición clara de si la operación corresponde exclusivamente a asistencia social o si involucra prestación de servicios de salud. Esta precisión es relevante considerando que la actividad CIIU 8730 corresponde a actividades de atención en instituciones para el cuidado de personas mayores y/o discapacitadas. 
En el componente financiero, el informe señala que el proyecto solicita al Fondo Emprender $72.862.800 y presenta una TIR aproximada del 39 %; sin embargo, también identifica debilidades en la coherencia interna del componente financiero, relacionadas con tarifas promedio no diferenciadas por subservicio, inconsistencias entre tarifas, número de servicios, punto de equilibrio e indicadores, así como una brecha significativa entre los empleos proyectados, los indicadores reportados y lo solicitado en financiación para sostener la nómina requerida. En consecuencia, aunque los indicadores preliminares son positivos, el soporte financiero no resulta suficientemente confiable en su estado actual.
Frente a la afirmación de que el formato no permitía incluir mayor información, se aclara que la herramienta cuenta con apartados en los cuales podían desarrollarse estos elementos, entre ellos productos o servicios, proceso técnico, proyección de ventas, costos y gastos, equipo de trabajo, necesidades y requerimientos, avances del proyecto, trámites legales e impacto. Las explicaciones aportadas sobre cross-selling, empaquetamiento comercial, Lifetime Value, atención transdisciplinar, fuentes complementarias para cubrir talento humano y alcance normativo no fueron incluidas en el plan evaluado, pero pueden ser útiles para una futura postulación; sin embargo, en esta etapa la evaluación debe realizarse sobre lo efectivamente registrado en el plan presentado, en aplicación de los principios de igualdad y transparencia.
Concepto: Se ratifica el concepto de NO VIABLE, considerando que, aunque el proyecto presenta una propuesta pertinente, con alto valor social y enfoque diferenciador dentro del sector de atención al adulto mayor en Cali, el análisis técnico evidencia inconsistencias relevantes entre la formulación comercial, técnica, financiera y de impacto. Las observaciones presentadas amplían la explicación de la intención empresarial y pueden orientar una futura reformulación, pero no modifican la valoración realizada sobre el plan originalmente presentado ni subsanan las debilidades estructurales identificadas en el informe de evaluación. 
Efecto: Se ratifica el puntaje asignado de 60,2 puntos y el concepto de NO VIABLE.</t>
  </si>
  <si>
    <t xml:space="preserve">Come Tranquilo S.A.S. ID 119048 NIT 901818627-8 Nombre emprendedor: Lina Marcela Restrepo Mira CC 1056779927 Puerto Boyacá, Boyacá  En relación con el informe de evaluación del proyecto Come Tranquilo S.A.S. (ID 119048) en el marco de la Convocatoria 154 – Emprendimiento Femenino, y con el debido respeto por el proceso evaluativo, me permito presentar observaciones de la información ya contenida en el plan de negocios presentado, con el fin de facilitar su interpretación y valoración dentro del proceso de evaluación. 1. Análisis cuantitativo del mercado El proyecto presenta una estructura de ingresos diversificada entre canal empresarial y cliente final (detal), con ventas mensuales que oscilan entre $22.000.000 y $38.000.000, evidenciando estabilidad y capacidad de generación de ingresos. En el canal empresarial, se evidencia un ticket promedio superior, asociado a compras por volumen y servicios de alimentación, lo que representa una oportunidad clara de escalamiento. Por su parte, el canal detal presenta mayor frecuencia de compra y rotación, garantizando flujo constante de caja y sostenibilidad operativa. Esta combinación permite un equilibrio entre volumen y recurrencia, reduciendo riesgos comerciales y fortaleciendo la estabilidad financiera del negocio. En este sentido, el proyecto dispone de: •Históricos de ventas que evidencian un crecimiento superior al 120% en el último año, consistente con lo señalado en el componente de impacto.   •Indicadores de rotación de producto, especialmente en líneas de mayor aceptación como arepas de yuca y productos derivados. •Frecuencia de recompra de clientes, evidenciando comportamiento recurrente y fidelización, de cada 10 personas que prueban el producto 9 vuelven a consumirlo, 8 recomiendan a familiares y amigos. •Validación comercial en múltiples canales (punto físico, aliados comerciales y ventas directas), lo cual permite triangulación de la demanda. Estos elementos permiten afirmar que el proyecto no solo cuenta con una validación cualitativa del mercado, sino con evidencia cuantitativa real, derivada de su operación activa, lo cual reduce significativamente el riesgo comercial. 2. Mapa de actores Es importante destacar que el proyecto ya cuenta con una red de articulaciones que soportan su crecimiento, escalabilidad y validación comercial a nivel nacional, derivada de más de tres (3) años de operación continua. En el plan de negocios presentado se evidencia la comercialización del producto en diferentes ciudades del país, tales como Manizales, Pereira, Armenia, Bucaramanga, Rionegro, Llano Grande, El Retiro, El Carmen de Viboral, Medellín, Envigado y La Dorada, lo cual valida la aceptación del producto en diversos mercados a nivel Nacional. Entre estos actores se destacan: •Clientes institucionales y comerciales a nivel nacional, incluyendo empresas vinculadas a servicios de alimentación y bienestar, lo cual evidencia la capacidad del proyecto para atender demanda empresarial. •Aliados comerciales en diferentes ciudades del país, correspondientes a puntos de distribución y comercialización del portafolio, los cuales fueron contemplados dentro de la estrategia multicanal del proyecto. •Participación en iniciativas institucionales como “Soy Boyacá”, programa de la Gobernación, que fortalece la visibilidad de la marca y facilita el acceso a espacios comerciales a nivel departamental. •Proveedores locales (campesinos), que garantizan trazabilidad, sostenibilidad en la materia prima y fortalecimiento de la economía regional. •Vinculación con el ecosistema de alimentos saludables, lo cual abre oportunidades de crecimiento, posicionamiento y expansión comercial. La existencia de estas relaciones evidencia que el proyecto cuenta con validación comercial en múltiples territorios, lo cual permite proyectar una expansión estructurada, disminuir la dependencia de un solo canal y fortalecer la resiliencia del modelo de negocio. 3. Indicadores de seguimiento En relación con la observación sobre la trazabilidad entre las necesidades del proyecto, el presupuesto y el uso mensual de los recursos, es importante señalar que el proyecto cuenta con herramientas y mecanismos de control que permiten realizar un seguimiento detallado de su operación y desempeño financiero. El negocio dispone de un software de gestión que integra procesos de facturación, control de ventas y análisis de información, lo cual permite hacer seguimiento continuo a variables clave como: Indicadores comerciales •Ventas mensuales •Ticket promedio •Número de clientes atendidos •Tasa de recompra  Indicadores productivos •Capacidad instalada (300 a 500 unidades/hora) •Nivel de aprovechamiento de la capacidad •Costos unitarios de producción Indicadores financieros •Margen bruto •Estructura de costos y gastos •Punto de equilibrio Indicadores de sostenibilidad •Optimización en uso de recursos •Proyección de eficiencia energética •Reducción de desperdicios Estas herramientas permiten mantener trazabilidad entre las necesidades del proyecto, el uso de los recursos y los resultados operativos, facilitando la toma de decisiones informadas, el control del gasto en rubros como personal y operación, y la optimización de la inversión en fortalecimiento comercial. Lo cual permite realizar seguimiento diario, semanal y mensual del comportamiento del negocio De esta manera, el proyecto no solo cuenta con una planeación financiera estructurada, sino también con la capacidad de monitorear y ajustar su ejecución de manera continua. 4. Indicadores de sostenibilidad En relación con la observación sobre la definición de indicadores de sostenibilidad a mediano plazo, es importante precisar que el proyecto incorpora prácticas de sostenibilidad que no solo están contempladas a nivel operativo, sino que también pueden ser medidas y monitoreadas mediante indicadores específicos. En este sentido, se plantean los siguientes indicadores alineados con la operación del negocio: Indicadores de productividad •Incremento en unidades producidas por hora, optimizando la capacidad instalada (300 a 500 unidades/hora) •Reducción de tiempos de producción mediante mejora continua de procesos •Disminución del desperdicio de materia prima en el proceso productivo Indicadores de permanencia comercial •Crecimiento sostenido en ventas mensuales •Incremento en la tasa de recompra de clientes •Aumento en la base de clientes activos   Indicadores de eficiencia energética •Reducción estimada entre el 10% y el 15% en los gastos fijos asociados al consumo energético, mediante la implementación de soluciones como paneles solares •Optimización del uso de equipos productivos para reducir consumo energético •Seguimiento al costo energético dentro de la estructura de gastos Indicadores de expansión de mercado •Incremento en el número de ciudades atendidas •Aumento en canales de comercialización activos (punto físico, aliados, ventas empresariales) •Crecimiento en ventas del canal empresarial Adicionalmente, el proyecto incorpora prácticas como la optimización en el uso de insumos, reducción de desperdicios, mejora continua en procesos de producción y proyección de implementación de energías limpias, lo cual permite no solo mitigar impactos ambientales, sino también mejorar la eficiencia operativa y la competitividad del negocio. Estos indicadores permiten establecer un sistema de seguimiento a mediano plazo, facilitando la toma de decisiones estratégicas, el control del crecimiento y la sostenibilidad integral del modelo de negocio. 5. Consolidación de evidencia de impacto ambiental y tecnológico mediante metas verificables En relación con la recomendación de consolidar la evidencia de impacto ambiental y tecnológico, el proyecto establece metas verificables que permiten medir de manera objetiva los avances en eficiencia operativa, sostenibilidad y crecimiento productivo. En este sentido, se definen las siguientes metas: Impacto ambiental – eficiencia energética •Reducir entre un 10% y 15% los gastos asociados al consumo energético, mediante la implementación de soluciones como paneles solares, en un periodo de mediano plazo. •Realizar seguimiento mensual al consumo energético dentro de la estructura de costos, permitiendo identificar oportunidades de optimización.  Impacto ambiental – uso eficiente de recursos •Disminuir el desperdicio de materia prima en el proceso productivo mediante control de insumos y mejora continua de procesos. •Optimizar el uso de recursos en producción, alineado con prácticas sostenibles y reducción de pérdidas operativas. Impacto tecnológico – mejora de procesos •Implementar herramientas tecnológicas (software de gestión) para el monitoreo de ventas, comportamiento del cliente y desempeño operativo. •Mejorar la eficiencia en procesos de producción y conservación de productos, mediante análisis de datos y control de variables operativas. Impacto en capacidad productiva •Incrementar el nivel de aprovechamiento de la capacidad instalada (300 a 500 unidades/hora), optimizando tiempos y recursos. •Aumentar la producción sin requerir incrementos proporcionales en costos fijos, mejorando la eficiencia operativa. Estas metas permiten evidenciar que el proyecto no solo contempla prácticas sostenibles, sino que cuenta con mecanismos concretos de medición y seguimiento, asegurando un impacto ambiental y tecnológico verificable, alineado con el crecimiento y fortalecimiento del negocio. En virtud de las aclaraciones presentadas, se evidencia que el proyecto cuenta con un nivel de desarrollo, validación comercial, control operativo y estructuración financiera que respalda su viabilidad y capacidad de ejecución. Las presentes observaciones no introducen información nueva, sino que amplían y precisan aspectos ya contemplados en el plan de negocios, facilitando su valoración dentro del proceso de evaluación. En este sentido, respetuosamente se solicita que estos elementos sean considerados dentro del análisis, reconociendo el nivel de madurez y sostenibilidad del proyecto. </t>
  </si>
  <si>
    <t xml:space="preserve">ID Proyecto: 119048, según los documentos cargados para revisión. 
Nombre del proyecto: Come Tranquilo SAS. 
Convocatoria: 154 – 1C / Emprendimiento Femenino. 
Criterio observado: Puntaje final, concepto de evaluación y oportunidades de mejora identificadas en el informe.
Observación del postulante:
El postulante solicita la revisión del resultado de evaluación, indicando que el puntaje obtenido debe entenderse como correspondiente a un plan bueno, con aspectos favorables en su formulación y con oportunidades de mejora que no afectan la viabilidad general del proyecto.
Resumen de la observación del postulante:
El postulante considera que el proyecto cuenta con una formulación consistente, trayectoria previa, estructura operativa, cumplimiento de requisitos y una lógica de inversión compatible con la línea de fortalecimiento; por tanto, solicita ratificar que el resultado corresponde a un proyecto viable, bien encaminado y con oportunidades de mejora.
Respuesta del evaluador:
Revisado el informe de evaluación y el plan de inversión, se ratifica el concepto emitido inicialmente. El proyecto Come Tranquilo SAS presenta una formulación consistente con la línea de Fortalecimiento y con los requisitos de la Convocatoria 154; la iniciativa se encuentra formalmente constituida, cuenta con trayectoria previa, permisos relevantes para su actividad económica y una estructura operativa clara. 
El componente comercial fue valorado como bien estructurado, pertinente y suficiente para respaldar el crecimiento proyectado, dado que identifica segmentos de mercado, propuesta de valor, competencia, canales de comercialización y una estrategia multicanal coherente con el nivel de madurez de la unidad productiva. 
El componente técnico evidencia una base operativa existente, punto físico de venta, experiencia de mercado, procesos productivos definidos, portafolio concreto y capacidad estimada de producción, además de coherencia entre el proceso productivo, el personal requerido y las necesidades de fortalecimiento. 
El componente legal se considera cumplido y alineado con la convocatoria, toda vez que la empresa está constituida como sociedad por acciones simplificada, cuenta con matrícula mercantil vigente, RUT actualizado, representación legal, certificación de no disolución o liquidación, registros y permisos sanitarios, concepto sanitario favorable, uso del suelo, facturación electrónica y sistema de gestión de seguridad y salud en el trabajo. 
El componente financiero se encuentra alineado con la línea de fortalecimiento y con los topes de la convocatoria, pues el monto solicitado cumple con la condición de recursos, integrantes y empleos, y la formulación financiera mantiene coherencia entre proyección de ventas, costes, gastos, equipo de trabajo, necesidades, requerimientos y valor del proyecto. 
No obstante, se mantienen las oportunidades de mejora señaladas en el informe, especialmente en la necesidad de reforzar el análisis cuantitativo del mercado con indicadores de demanda, rotación y crecimiento por canal; ampliar el mapa de actores; mantener la trazabilidad entre necesidades, presupuesto y uso mensual de recursos; profundizar indicadores de sostenibilidad; y consolidar evidencia de impacto ambiental y tecnológico. Estas recomendaciones no modifican la viabilidad global del proyecto, sino que representan aspectos de fortalecimiento para la fase de ejecución y seguimiento. 
De acuerdo con los lineamientos del Fondo Emprender, la evaluación debe considerar la coherencia, suficiencia, trazabilidad y pertinencia de la información presentada frente a los componentes comercial, técnico, legal, financiero y de impacto. En este caso, el puntaje asignado refleja un plan de inversión bueno, viable y bien encaminado, aunque con oportunidades de mejora que deben ser atendidas para fortalecer su ejecución. 
Concepto:
Revisado el plan de inversión y el informe de evaluación, se encuentra que el concepto emitido es acorde con lo identificado inicialmente. El proyecto Come Tranquilo SAS presenta una formulación sólida, coherente con la línea de Fortalecimiento, con cumplimiento de requisitos, trayectoria previa, estructura operativa y financiera consistente. El puntaje obtenido corresponde a un plan bueno, viable y con oportunidades de mejora orientadas a fortalecer el seguimiento comercial, la sostenibilidad, el mapa de actores y la medición de impacto. En consecuencia, se ratifica el concepto VIABLE. 
Efecto:
Se ratifica el concepto de evaluación VIABLE y se mantiene el puntaje de 80,65.
</t>
  </si>
  <si>
    <t>presento formalmente mis observaciones y solicitud de revisión de puntaje frente al informe de evaluación del proyecto Asociación textil adulto mayor Sueño ANAKI, postulado a la Convocatoria 154 - 1C / Emprendimiento Femenino, bajo la Línea CREAR. Baso mi reclamación en errores de apreciación técnica y en la aplicación de criterios que no corresponden a la naturaleza de la línea de financiación, solicitando se ajuste la calificación en los componentes legal, técnico y comercial.  1. Improcedencia de la exigencia de formalización (Componente Legal): El informe señala como debilidad la falta de constitución legal de la asociación. Es imperativo recordar que el proyecto se postuló a la Línea CREAR, diseñada para fomentar la creación de nuevas empresas. Según la normativa del Fondo Emprender, la formalización ante Cámara de Comercio es una actividad de la fase de Puesta en Marcha y solo es exigible tras la aprobación de recursos. Penalizar su ausencia en evaluación contradice el principio de la línea. En el ítem 7 del Plan de Negocios, se consignó el compromiso de registro como Asociación una vez aprobado el plan. Solicito se elimine esta penalización, pues el proyecto cumple con la planeación legal en los tiempos normativos.  2. Suficiencia técnica, dosificación y seguridad de insumos (Componente Técnico): La evaluación cuestiona la dosificación y la seguridad dermatológica de los geles y partículas de olor. Al respecto, aclaro:  Seguridad de Insumos: Los geles y microcápsulas aromáticas propuestos no son compuestos nuevos ni experimentales; son productos que ya existen en el mercado global, cuentan con estudios de laboratorios internacionales y sus respectivas Fichas Técnicas (MSDS) que comprueban que no ocasionan daños a la piel. Estos elementos ya se comercializan con todas las aprobaciones sanitarias necesarias. La propuesta de valor e innovación de Sueño ANAKI no radica en la creación de estos químicos, sino en su incorporación funcional a prendas textiles para mejorar el descanso. Por tanto, el riesgo dermatológico está mitigado por la certificación de origen de los proveedores.  Dosificación: El punto 6 detalla el proceso de integración mediante parches y bolsillos internos. La dosificación es plenamente verificable en el punto 10 (Estructura de Costos), donde se cuantificaron 6 ml de fragancia y 6 unidades de gel por prenda. La información técnica es suficiente para garantizar la estandarización del producto.  3. Estrategia Comercial y Canales de Venta (Componente Comercial): El evaluador manifiesta preocupación por el ingreso a grandes superficies como un riesgo logístico. Sin embargo, según el punto 4 del plan, la estrategia prioriza el Canal Directo (D2C) a través de catálogo virtual, redes sociales y ferias locales (como Usaquén). El enfoque inicial es liviano y directo; la mención a grandes superficies es un objetivo de escalabilidad a mediano plazo y no una dependencia crítica para la viabilidad del primer año. Solicito se valore la estrategia de arranque real, la cual está debidamente mitigada.  4. Veracidad de los compromisos de contrapartida (Componente de Indicadores): El informe alude a un vacío de diligenciamiento en el indicador de contrapartida. No obstante, en la pestaña de Resumen y el punto 17 de Indicadores, el proyecto registró explícitamente un compromiso de 29 eventos de transferencia de conocimiento. Este indicador supera los mínimos requeridos y fue debidamente cargado en la plataforma. Solicito la verificación manual de dicha celda.  Conclusión: El proyecto Sueño ANAKI es técnica y financieramente sólido (TIR 24%). Los hallazgos de la evaluación se basan en omisiones de información presente en el Excel o en exigencias que exceden el marco de la Línea CREAR. Los insumos utilizados son seguros y certificados, centrando nuestra innovación en la aplicación textil. Solicito respetuosamente se revaloren estos puntos para alcanzar el puntaje que permita el acceso al capital semilla.</t>
  </si>
  <si>
    <t>Respuesta del evaluador: Se ratifica el concepto, porque revisada la observación y analizado nuevamente el plan de negocios, se evidencia que los argumentos presentados no desvirtúan las debilidades identificadas en la evaluación inicial. Si bien el plan describe un mercado objetivo ubicado en Bogotá y señala población femenina, rangos de edad, estratos y problemáticas asociadas al sueño, no caracteriza de manera suficiente la población SOM o mercado realmente alcanzable, lo que impide determinar con mayor precisión la población con capacidad real de adquisición y la demanda efectiva para el producto propuesto. En el componente comercial, el plan menciona como clientes a almacenes de cadena como Falabella, Éxito, Ara, comerciantes locales, centros comerciales y ferias artesanales; sin embargo, no detalla los estándares logísticos, comerciales y operativos requeridos para acceder y atender dichos canales B2B, tales como codificación de productos, condiciones de empaque, transporte, cumplimiento de entregas, plazos de cartera y capacidad de abastecimiento. Esta situación representa un riesgo frente a la meta de captación planteada, especialmente porque, aunque el plan referencia un canal de comercialización B2C, el modelo proyecta una participación temprana en canales B2B que suelen exigir procesos de habilitación comercial más estructurados. Así mismo, aunque el plan indica que se han realizado ventas mediante ferias locales, voz a voz y pedidos por WhatsApp, la información presentada es mayoritariamente cualitativa y no aporta datos cuantificables suficientes sobre ventas reales previas, pilotos comerciales, intención de compra específica, número de unidades vendidas, frecuencia de recompra o validación directa con el mercado objetivo definido. Por tanto, la validación comercial resulta insuficiente para soportar la tracción inmediata requerida por las metas de venta proyectadas. En el análisis de competencia, el plan relaciona marcas y productos como Good Nigth, Rosa Pastel y Distrihogar; no obstante, el análisis se concentra principalmente en pijamas convencionales o productos de hogar, y no profundiza en competidores directos del nicho de textiles inteligentes, smart textiles, confección terapéutica especializada o prendas funcionales con microencapsulación y termorregulación. Esta ausencia limita la comparación técnica y comercial frente al verdadero diferencial que pretende sustentar el proyecto. En el componente técnico, el plan describe el uso de microcápsulas aromáticas, bolsas de gel termorreguladoras, bandas textiles funcionales, bolsillos internos y prendas con frases motivadoras; sin embargo, no se especifican fichas técnicas de los insumos externos, particularmente geles térmicos, micropartículas de olor, fragancias o microcápsulas, que permitan validar origen, composición, compatibilidad con fibras textiles, condiciones de uso, durabilidad, seguridad y contacto con la piel. Esta ausencia dificulta verificar la calidad y pertinencia técnica del inventario inicial solicitado. Respecto a la capacidad operativa, el plan registra para cada uno de los tres productos una capacidad instalada de 1 unidad por hora, 8 horas al día y 10 días al mes; sin embargo, las proyecciones de ventas mensuales evidencian cantidades superiores a dicha capacidad en varios meses para los productos proyectados, lo que puede materializar un riesgo de incumplimiento operativo y uso de capacidad instalada por encima del 100%. En materia legal y normativa, aunque el plan identifica trámites como uso de suelo, bomberos e implementación del sistema de seguridad y salud en el trabajo, no desarrolla el marco normativo específico aplicable a los insumos químicos y funcionales incorporados en las prendas, particularmente fragancias microencapsuladas y geles en contacto directo o indirecto con la piel. Tampoco se aclara si se requieren fichas de seguridad, hojas MSDS, registros, autorizaciones sanitarias o requisitos especiales asociados al uso de sustancias aromáticas y componentes térmicos en textiles. Adicionalmente, no se detalla el cumplimiento del etiquetado aplicable a textiles y confecciones, incluido el marco técnico correspondiente para información al consumidor. Si bien al momento de postulación en la línea CREAR el emprendedor acepta compromisos documentales y legales, en el plan de negocios no se registró de manera clara la constitución legal de la iniciativa como una ESAL; el formato marca la opción “Asociación”, pero en la sección de trámites legales el campo de constitución legal no desarrolla el trámite de constitución, sino que relaciona uso de suelos, bomberos y SG-SST. Esta situación mantiene una debilidad en la coherencia legal del proyecto asociativo. En el componente financiero y operativo, aunque se proyectan gastos de arriendo, servicios públicos, hosting, mantenimiento de equipos y seguros, no se detalla un presupuesto logístico y operativo suficiente para cumplir con requerimientos de grandes superficies, ni se describen condiciones comerciales como inventario mínimo, devoluciones, cartera, rotación, empaque secundario, transporte especializado o costos de codificación. Esto es relevante porque la proyección depende de la captura de canales B2B desde etapas tempranas y podría generar riesgos de liquidez si las ventas masivas no se concretan en los tiempos estimados. Aunque el plan incluye un rubro de mantenimiento de equipos por $100.000 durante 6 meses, no se observa un desarrollo técnico suficiente del mantenimiento preventivo y correctivo de la maquinaria industrial solicitada, dentro de la cual se relacionan máquina plana, fileteadoras, collarín, máquina de termofijado, cortadora vertical y bordadora. La ausencia de mayor detalle sobre mantenimiento, calibración, repuestos, vida útil y soporte técnico limita la valoración de la sostenibilidad operativa de la producción. En el componente organizacional, el plan relaciona cargos como administradora/CEO, contadora, cortadora de tela, operaria de máquina plana, diseñadora de modas, vendedora y publicista; sin embargo, no detalla la experiencia específica de cada socia o cargo en tecnologías textiles funcionales, microencapsulación, manejo de geles, control de calidad de insumos químicos o validación técnica de prendas terapéuticas. Esta situación representa un riesgo en la curva de aprendizaje técnica y en la capacidad de asegurar la calidad de un producto que se presenta como innovador y funcional. Finalmente, aunque el proyecto expone impactos económicos, ambientales, sociales y tecnológicos, la justificación del impacto es mayoritariamente cualitativa y no se soporta suficientemente con indicadores verificables, salvo el enfoque relacionado con bienestar, sueño y salud emocional de las mujeres. Por lo anterior, persisten vacíos en la caracterización del mercado real, validación comercial, análisis competitivo especializado, soporte técnico de insumos, capacidad instalada, normativa aplicable, presupuesto logístico, experiencia técnica del equipo e indicadores de impacto. Concepto: Revisada la observación y contrastada nuevamente con el contenido del plan de negocios, se encuentra que el concepto inicial es acorde con las debilidades identificadas. La información presentada no aporta soporte suficiente para modificar la valoración, dado que persisten inconsistencias y vacíos en la caracterización del mercado alcanzable, validación comercial, capacidad operativa, análisis de competencia especializada, soporte técnico de insumos funcionales, cumplimiento normativo, estructura legal, presupuesto logístico, sostenibilidad operativa, experiencia técnica del equipo e impacto verificable.</t>
  </si>
  <si>
    <t>Respetados evaluadores y equipo Fondo Emprender: En atención al informe de evaluación del proyecto HIFAE, presentado en el marco de la Convocatoria 154 – 1C Emprendimiento Femenino, me permito presentar respetuosamente las siguientes observaciones y precisiones técnicas, con el propósito de aclarar algunos aspectos del plan de negocios. Respecto al componente comercial, si bien se menciona la necesidad de una mayor cuantificación del mercado objetivo, el proyecto parte de procesos iniciales de validación comercial mediante ventas piloto, participación en mercados campesinos y acercamientos con restaurantes y tiendas saludables del Oriente Antioqueño, evidenciando una demanda real y creciente de orellanas frescas en la región. La estimación de participación de mercado se fundamenta en la baja oferta local identificada y en la ventaja competitiva de proximidad, frescura y reducción de intermediación. Frente al componente técnico, es importante precisar que la capacidad instalada declarada corresponde a una proyección escalonada y no a una operación a máxima capacidad desde el inicio. Los ciclos biológicos del cultivo de orellanas permiten una programación por lotes que sostiene una producción continua y progresiva. Por ello, la aparente diferencia entre capacidad instalada y proyección de ventas responde a la dinámica propia del cultivo y no a inconsistencias estructurales del modelo. Adicionalmente, el proyecto incorpora herramientas de monitoreo y control ambiental que fortalecen la sostenibilidad técnica y reducen riesgos operativos. En relación con el plan operativo, se aclara respetuosamente que este sí se encuentra estructurado sobre actividades concretas asociadas a los rubros financiables. Cada inversión responde directamente a necesidades técnicas del sistema productivo y guarda coherencia con los componentes técnico y financiero, permitiendo la ejecución verificable de las actividades propuestas. Respecto al componente legal, la observación relacionada con los tiempos de trámite corresponde a información consultada directamente en entidades competentes y canales oficiales, por lo cual no existe intención de generar inconsistencias dentro del documento. Así mismo, el proyecto contempla el cumplimiento de la Resolución 2674 de 2013 y los requisitos asociados a inocuidad, manipulación y comercialización de alimentos frescos. Frente al componente financiero, es importante considerar que el modelo fue formulado bajo las condiciones reales de operación de un emprendimiento rural ubicado en un municipio categoría sexta, donde los costos y gastos proyectados corresponden al contexto territorial del proyecto. Adicionalmente, el mismo informe reconoce que la TIR del 26% representa un indicador positivo de rentabilidad y viabilidad económica dentro del sector. La concentración inicial de funciones en un único cargo responde a una estrategia de eficiencia propia de emprendimientos en etapa temprana, con posibilidad de escalamiento progresivo. Finalmente, en el componente de impacto, el proyecto establece una articulación clara con el territorio mediante el aprovechamiento de residuos agroindustriales, la implementación de principios de economía circular, la generación de autoempleo y procesos de divulgación y transferencia de conocimiento. Las metas planteadas son coherentes con la escala actual del proyecto y su fase de implementación. En síntesis, HIFAE presenta validación inicial de mercado, conocimiento técnico especializado, viabilidad financiera y pertinencia territorial. Gran parte de las observaciones realizadas corresponden a oportunidades de ajuste y profundización en la presentación de la información, más que a debilidades estructurales del modelo de negocio. Adicionalmente, se solicita respetuosamente corregir la inconsistencia evidenciada en el puntaje del proyecto, toda vez que el valor publicado fue de 61,89 puntos, mientras que en el informe de evaluación se registra una calificación de 71,29 puntos en donde dice que el proyecto es viable, siendo una diferencia significativa que incide directamente en la viabilidad del proyecto dentro de la convocatoria. Agradezco profundamente el tiempo, la revisión y las observaciones realizadas al proyecto, las cuales representan una oportunidad valiosa de fortalecimiento y mejora.</t>
  </si>
  <si>
    <t xml:space="preserve">ID Proyecto: 119057 
Nombre del proyecto: HIFAE 
Convocatoria: 154 - 1C / Emprendimiento Femenino 
Criterio observado: Puntaje final, concepto de evaluación y oportunidades de mejora identificadas en los componentes comercial, técnico, legal, financiero e impacto.
Observación del postulante:
El postulante solicita la revisión del resultado de evaluación, considerando que el proyecto cuenta con una propuesta productiva viable, conocimiento técnico del cultivo de orellanas, una oportunidad de mercado relacionada con alimentos saludables, avances previos y potencial de impacto territorial. 
Resumen de la observación del postulante:
La observación se orienta a controvertir la valoración asignada, señalando que el proyecto HIFAE cuenta con elementos suficientes para ser considerado viable, especialmente por su propuesta de producción y comercialización de orellanas frescas, su diferenciación por cercanía, frescura, reducción de intermediarios y respaldo técnico en micología. 
Respuesta del evaluador:
Revisado el plan de negocios y el informe de evaluación, se ratifica el concepto emitido inicialmente. El proyecto HIFAE obtuvo una calificación de 71,29 puntos sobre 100, ubicándose en categoría VIABLE, lo cual refleja que la iniciativa supera el umbral de viabilidad y cuenta con una base técnica, comercial y financiera suficiente para continuar dentro del proceso de evaluación. No obstante, el puntaje asignado corresponde a un proyecto viable con posibilidades de mejora, dado que persisten inconsistencias que deben ser atendidas para fortalecer su ejecución. 
Frente al componente comercial, si bien el plan identifica adecuadamente clientes como restaurantes, pizzerías, tiendas saludables, supermercados locales y consumidores finales interesados en alimentación saludable, reducción del consumo de carne y dietas vegetarianas o veganas, la evaluación mantiene la observación relacionada con la necesidad de cuantificar con mayor rigor el mercado objetivo. La identificación del cliente y de la oportunidad de mercado es favorable, pero no resulta suficiente para cerrar completamente la sustentación comercial si no se precisan número de clientes potenciales por canal, frecuencia de compra esperada, volumen promedio de pedido y participación de mercado proyectada. 
Respecto al análisis de competencia, el plan menciona actores como Setas de Cuivá, La Kasa del Hongo y MICELTEC Hongos, e identifica una ventaja por proximidad, frescura y conocimiento técnico en micología. Sin embargo, se ratifica que el análisis requiere mayor profundidad, dado que no se cuantifica la participación de mercado de cada competidor, no se estima cuánto de la demanda local podría capturar HIFAE ni se identifican de manera suficiente las barreras de entrada reales para la fase inicial. Por tanto, la observación no desconoce la existencia del análisis competitivo, sino que señala que este debe ser más robusto y verificable. 
Frente a los canales comerciales, se reconoce que el plan propone redes sociales, influencers, degustaciones en ferias, mercados campesinos, entrega a domicilio a restaurantes y consumidores directos. No obstante, se ratifica que la estrategia continúa siendo general, pues no define metas por canal, responsables, frecuencias de activación ni criterios de conversión esperada. En consecuencia, aunque el componente comercial es viable y bien orientado, conserva oportunidades de mejora en trazabilidad y medición comercial. 
En el componente técnico, se reconoce como fortaleza que el proyecto describe el proceso productivo desde la adquisición de la cepa, esterilización del sustrato, inoculación, incubación, cosecha, empaque, termosellado, etiquetado y monitoreo automatizado de condiciones ambientales mediante sensores de temperatura, humedad y CO₂ integrados con placas Arduino. Esta descripción demuestra conocimiento técnico del cultivo de hongos comestibles y diferencia la iniciativa frente a procesos empíricos. 
No obstante, se ratifica la observación técnica relacionada con la consistencia entre capacidad instalada y ventas proyectadas. La capacidad declarada de 20 unidades por hora, 2 horas diarias y 26 días al mes no queda completamente cerrada frente a las unidades proyectadas en ventas, por lo que se requiere fortalecer la correspondencia entre producción, ciclos productivos, recursos solicitados y metas comerciales. La existencia de conocimiento técnico no elimina la necesidad de cerrar la trazabilidad entre capacidad real y proyección financiera. 
En relación con el plan operativo, se ratifica que no se evidencia de forma completa la programación de todos los recursos solicitados al Fondo Emprender, pues el cronograma registra parcialmente algunos rubros. Esta situación limita la verificación de cuándo y cómo se implementará cada inversión, aspecto relevante para evaluar la coherencia entre plan técnico, presupuesto y ejecución. 
Frente al componente legal, se reconoce que el plan identifica trámites como constitución ante Cámara de Comercio, concepto sanitario bajo parámetros de la Resolución 2674 de 2013, certificado de tradición y libertad, certificado de manipulación de alimentos, uso de suelo y certificado de bomberos. Esta identificación muestra una comprensión inicial de los requisitos normativos aplicables a la producción y comercialización de alimentos frescos. 
Sin embargo, se ratifica que el componente legal presenta oportunidades de mejora, especialmente por el registro atípico en el tiempo estimado para el trámite de uso de suelo y por la necesidad de profundizar en condiciones específicas de inocuidad, trazabilidad, etiquetado y cadena de frío para la distribución de orellanas frescas. Por tanto, el componente legal es aceptable para la viabilidad, pero requiere ajustes para reducir riesgos durante la implementación. 
En el componente financiero, se reconoce que el proyecto solicita $71.053.149, valor que se ubica dentro del rango autorizado para una iniciativa individual con un empleo a generar, y que la evaluación registra una TIR de 26 %, indicador positivo para una iniciativa de producción agrícola bajo condiciones controladas. 
No obstante, se ratifica que persisten vacíos de consistencia interna. La proyección de ventas presenta los primeros tres meses del año 1 sin ingresos, no todos los totales de ingresos por año están debidamente cerrados, y no se verifica con claridad la coherencia entre unidades proyectadas, precio de venta de $4.500 por bandeja de 250 gramos y capacidad instalada declarada. Así mismo, los costes variables no muestran cierre claro por unidad producida, y los costes fijos, gastos administrativos y equipo de trabajo no se articulan de manera suficientemente robusta con el flujo financiero esperado. 
Respecto al equipo de trabajo, se mantiene la observación sobre la concentración de funciones en un único cargo de administrador, que asumiría actividades de producción, laboratorio, inoculación, cosecha, empaque, gestión administrativa y atención comercial. Esta estructura puede resultar operativamente exigente frente al volumen de actividades descrito, por lo cual se recomienda evaluar apoyo operativo adicional o una distribución más clara de responsabilidades. 
En el componente de impacto, se reconoce que la iniciativa articula dimensiones económicas, ambientales, sociales y tecnológicas, incluyendo diversificación productiva en La Unión, autoempleo, articulación con proveedores regionales, uso de residuos agroindustriales como sustrato, reutilización de bloques postcosecha y monitoreo automatizado del cultivo. También se evidencian avances como pruebas de cultivo, ventas iniciales en pequeña escala, exploración de mercados campesinos y actores estratégicos como el Grupo de Investigación TEHO de la Universidad de Antioquia, UMATA, Red de Emprendedores de La Unión y Cámara de Comercio del Oriente Antioqueño. 
Sin embargo, se ratifica que el impacto debe pasar de un enfoque declarativo a uno verificable. Las metas de generación y sostenibilidad del autoempleo, puesto de trabajo, sostenibilidad social, comunitaria y financiera requieren mayor desarrollo, con indicadores concretos y compromisos trazables durante la ejecución. Por ello, el componente es pertinente y positivo, pero conserva oportunidades de mejora en medición y seguimiento. 
De acuerdo con los lineamientos aplicables del Fondo Emprender y la normatividad vigente sobre evaluación de planes de negocio, la valoración no se limita a determinar si el proyecto es viable, sino que también debe considerar la coherencia, suficiencia, trazabilidad y verificabilidad de la información presentada. En este caso, el puntaje asignado refleja una iniciativa viable, con fortalezas claras, pero también con oportunidades de mejora que deben atenderse para una implementación más sólida. 
Concepto:
Revisado el plan de negocios y el informe de evaluación, se encuentra que el concepto emitido es acorde con lo identificado inicialmente. El proyecto HIFAE es VIABLE, con puntaje de 71,29, dado que presenta una propuesta productiva pertinente, conocimiento técnico del cultivo de orellanas, oportunidad de mercado, TIR positiva y potencial de impacto territorial. No obstante, el puntaje corresponde a un proyecto viable con posibilidades de mejora, especialmente en la cuantificación del mercado, profundidad del análisis competitivo, metas por canal, cierre entre capacidad instalada y ventas, programación del plan operativo, requisitos legales específicos, estructura financiera, distribución de funciones del equipo de trabajo e indicadores de impacto verificables. 
Efecto:
Se ratifica el concepto de evaluación VIABLE y se mantiene el puntaje de 71,29. 
</t>
  </si>
  <si>
    <t xml:space="preserve">RECURSO DE APELACIÓN PROYECTO SHAMBHALA ID 119069 Convocatoria 154–1C Emprendimiento Femenino Armenia, Quindío Puntaje asignado:74,53 TIR reconocida: 31,67% Concepto evaluador: VIABLE SHAMBHALA es un emprendimiento de alimentos naturales con materias primas del Quindío. El evaluador lo declaró VIABLE, reconociendo su coherencia estratégica y una TIR del 31,67% calificada como rentabilidad atractiva. Esta apelación demuestra que las observaciones del informe sobrevaloran brechas naturales en una convocatoria de Creación y que los puntos señalados ya han sido superados con hechos técnicos concretos. COMPONENTE COMERCIAL El plan identifica el mercado objetivo mediante datos sectoriales de salud y tendencias de consumo, diferenciando con éxito al consumidor final del cliente institucional. La observación sobre la cuantificación del mercado no implica ausencia de análisis; el enfoque presentado es una metodología válida para una empresa en fase de creación. El análisis de competencia, reconocido por el evaluador, constituye en sí mismo una herramienta de posicionamiento. Los canales definidos responden a la propuesta de valor de naturalidad y producción local, asegurando total coherencia estratégica. COMPONENTE TÉCNICO El informe reconoce que el proceso productivo está detallado con actividades, tiempos, equipos y responsables. La supuesta limitación por concentración de roles es, en realidad, una fase de eficiencia operativa normal en un emprendimiento semilla. Sobre el respaldo técnico, el proyecto aporta una prueba de ejecución definitiva: ya cuenta con el Registro Sanitario INVIMA vigente bajo la Autorización RSA-2257-2026 Resolución 2026017789. Esto garantiza la capacidad operativa real para cumplir con los estándares de inocuidad alimentaria desde el inicio (en el proyecto se puso que se estaba solicitando  pero a la fecha de esta reclamación ya se cuenta con el registro). COMPONENTE LEGAL El evaluador admite que este componente está bien estructurado, con requisitos INVIMA, y etiquetado identificados con sus respectivos costos. El riesgo señalado sobre retrasos en permisos ha sido eliminado totalmente, pues la vigencia del Registro demuestra que la planeación normativa fue correcta y ejecutada con éxito. Adicionalmente, el proyecto ya ha incorporado el sistema de facturación electrónica solicitado en las recomendaciones de mejora aunque e este sea solo obligatoria  para  la empresa una vez este constituido como persona jurídica. COMPONENTE FINANCIERO La TIR del 31,67% evidencia una rentabilidad atractiva asociada a la transformación de materias primas y generación de valor. La proyección de ventas se sustenta en tendencias documentadas del sector de alimentos saludables, referencia técnica adecuada para un plan que inicia operación. La estructura de costos inicial optimiza recursos al ser la emprendedora quien asume funciones polivalentes, práctica legítima en microempresas nacientes. El valor solicitado de $72.579.532 es coherente con las necesidades de inversión del modelo productivo. COMPONENTE DE IMPACTO El evaluador destaca el impacto positivo por los encadenamientos productivos con agricultores del Quindío. La observación sobre falta de ventas previas ignora que esta convocatoria es para Creación, donde exigir facturación anticipada excede el alcance técnico del programa. La obtención del INVIMA en etapa preoperativa demuestra que los actores estratégicos están articulados y que la escalabilidad es un proceso real basado en el cumplimiento legal. SOLICITUD Se solicita revisar la calificación considerando que las fortalezas estructurales superan las brechas observadas. El INVIMA vigente resuelve el riesgo regulatorio central y acredita capacidad técnica real. SHAMBHALA ya está en marcha, cumple con la normativa Emprendedora Titular Proyecto SHAMBHALA  </t>
  </si>
  <si>
    <t xml:space="preserve">"ID Proyecto: 119069
Nombre del proyecto: SHAMBHALA
Convocatoria: 154 - 1C / Emprendimiento Femenino
Criterio observado:
Solicitud de reconsideración de las observaciones formuladas en los componentes comercial, técnico, legal, financiero e impacto del plan de negocios.
Observación del postulante:
El postulante manifiesta que el proyecto cuenta con coherencia estratégica, validación técnica y cumplimiento normativo suficiente para sustentar la viabilidad del modelo, indicando que varias de las observaciones formuladas en el informe corresponden a aspectos ya contemplados o superados dentro de la operación actual del emprendimiento.
Resumen de la observación del postulante:
El postulante señala que el proyecto cuenta con análisis comercial soportado en tendencias sectoriales y segmentación de clientes, proceso técnico estructurado, obtención del registro sanitario INVIMA, incorporación de facturación electrónica y coherencia financiera respaldada por una TIR positiva y una estructura operativa ajustada a la etapa inicial del negocio. Asimismo, indica que el proyecto presenta articulación territorial con productores locales y avances operativos que fortalecen la sostenibilidad e impacto de la iniciativa.
Respuesta del evaluador:
Revisadas las observaciones presentadas por el postulante y contrastadas con el contenido del proyecto y el informe de evaluación, se evidencia que las precisiones aportadas complementan aspectos relacionados con la validación conceptual del modelo, el cumplimiento normativo, la operación técnica y la articulación territorial del proyecto, elementos que ya habían sido reconocidos dentro de la valoración efectuada.
En el componente comercial, las observaciones amplían el contexto relacionado con tendencias sectoriales, segmentación de clientes y posicionamiento estratégico; no obstante, las recomendaciones formuladas en el informe mantienen validez técnica en cuanto a fortalecer la articulación metodológica entre mercado objetivo, cuantificación de demanda y proyección comercial del proyecto.
En los componentes técnico y operativo, las aclaraciones presentadas evidencian avances en formalización sanitaria y organización del proceso productivo; sin embargo, las recomendaciones del informe continúan orientadas a fortalecer la consolidación de la capacidad operativa y la articulación entre producción, estructura funcional y crecimiento proyectado del negocio.
Respecto a los componentes legal, financiero e impacto, las observaciones complementan aspectos relacionados con formalización, sostenibilidad y articulación territorial; no obstante, las recomendaciones formuladas en el informe se mantienen como oportunidades de fortalecimiento orientadas a consolidar la trazabilidad operativa, financiera y comercial del proyecto, de conformidad con los criterios de suficiencia, coherencia y articulación aplicables a la evaluación del plan de negocios.
En este sentido, las observaciones presentadas complementan y contextualizan el contenido del proyecto, pero no modifican las consideraciones técnicas efectuadas durante la evaluación ni evidencian elementos que hagan procedente un ajuste de la valoración inicialmente asignada. Las precisiones y avances señalados por el postulante fortalecen el contexto operativo y normativo del proyecto; sin embargo, estos no desvirtúan las recomendaciones formuladas en el informe, las cuales corresponden a oportunidades de fortalecimiento orientadas a mejorar la articulación metodológica y operativa del modelo de negocio dentro de la etapa de consolidación del emprendimiento.
Concepto:
Revisado el plan de negocios SHAMBHALA, identificado con ID 119069, así como las observaciones presentadas por el postulante y el informe de evaluación, se concluye que las aclaraciones, soportes y precisiones aportadas complementan aspectos ya reconocidos dentro de la valoración efectuada; no obstante, no desvirtúan las consideraciones técnicas contenidas en el informe de evaluación ni evidencian elementos que hagan procedente la modificación de la valoración inicialmente asignada. En consecuencia, se ratifica la calificación final de 74,53 y el concepto VIABLE otorgado al proyecto.
Efecto:
Se ratifica el concepto y el puntaje.
"
</t>
  </si>
  <si>
    <t>De manera respetuosa solicitamos se pueda realizar una revisión de la calificación asignada, teniendo en cuenta las fortalezas identificadas dentro del mismo informe de evaluación y la solidez general del proyecto en sus componentes comercial, técnico, financiero e impacto. Consideramos que las observaciones planteadas corresponden principalmente a aspectos susceptibles de fortalecimiento y ajuste durante la etapa de implementación, sin afectar la viabilidad integral de la iniciativa.  “El Sabor de mi Tierra Plateña” representa una propuesta con identidad territorial, potencial de crecimiento y un impacto positivo para el municipio de La Plata – Huila, aportando a la generación de empleo, fortalecimiento de la economía local y preservación de la gastronomía tradicional.   Por ello, agradecemos la atención prestada y la oportunidad de presentar estas consideraciones con el propósito de continuar fortaleciendo el proyecto y aportar al desarrollo productivo de la región.</t>
  </si>
  <si>
    <t xml:space="preserve">En atención a su petición donde solicita la revisión de la evaluación, se menciona que la misma se realizó, obteniendo el mismo resultado, es de advertir que dicha evaluación se realiza de manera integral, contemplando cada uno de los aspectos presentados por el emprendedor, tal como usted lo indica, se presentan aspectos a fortalecer durante la ejecución, es por ello que no se le otorga el máximo puntaje, pero se le da la viabilidad al plan de negocios.
Conclusión: 
En este sentido, se ratifica que el concepto de evaluación se mantiene vigente y no requiere modificación, dado que la valoración se fundamentó en la información presentada en el plan de negocio o plan de inversión. No obstante, se reconoce su disposición hacia la mejora continua, aspectos que reflejan su compromiso con el desarrollo y consolidación de su empresa.
</t>
  </si>
  <si>
    <t xml:space="preserve">Yo Juana Valentina Vargas Trujillo mayor de edad, identificado(a) con cédula de ciudadanía No. 1002760602 expedida en Bogota,  actuando en calidad de emprendedor(a) participante de la convocatoria de Fondo Emprender referenciada, , me permito presentar solicitud formal en los siguientes términos:   De manera atenta solicito la revisión detallada y de fondo del informe de evaluación del proyecto identificado con el ID 119125, toda vez que no estoy de acuerdo con la evaluación dada a los aspectos técnicos, impacto, comerciales y legales por las siguientes razones:  Componente de impacto: El evaluador dice “ el componente presenta debilidades en la formulación de metas cuantificables y en los mecanismos de seguimiento, ya que los impactos se describen principalmente de forma cualitativa. Sin embargo, Taller Selvático sí contempló metas cuantificables para la ejecución del proyecto, las cuales fueron planteadas como mecanismos de medición y seguimiento del impacto esperado. Esta información puede evidenciarse en el apartado de métricas clave incluido dentro del modelo LEAN CANVAS, documento que fue entregado dentro de las fechas establecidas por la convocatoria. Por esta razón, desde Taller Selvático se asumió que la información presentada en el LEAN CANVAS complementaría el contenido expuesto en el documento principal del proyecto, especialmente en lo relacionado con indicadores, metas medibles y mecanismos de evaluación del impacto generado por la iniciativa Componente comercial: El evaluador dice “No obstante, el componente comercial presenta oportunidades de mejora relacionadas con la ejecución práctica de la estrategia planteada. La definición de los canales de comercialización carece de una presupuestación realista para promoción, logística y distribución, así como de métricas claras que permitan evaluar la eficacia de los esfuerzos comerciales y el retorno de la inversión.’’, Sin embargo, los canales de comercialización fueron estructurados con base en un presupuesto realista y verificable, sustentado en el histórico operativo y comercial del emprendimiento, razón por la cual se asignaron los valores presentados en el plan. Por otra parte, en el apartado de actividades a realizar se incluyó la “participación en eventos de emprendimiento y eventos especializados”, haciendo referencia a ferias comerciales y espacios de exhibición en los que Taller Selvático participa regularmente. No obstante, este rubro se registró con valor de $0 debido a que corresponde a un gasto no financiable por el SENA, aunque sí representa una actividad estratégica desarrollada por el emprendimiento. De igual manera, el valor asignado en el punto de venta se mantuvo en $0 con el fin de evitar duplicidad en los costos y afectar el valor final del plan, dado que dicho gasto ya se encuentra contemplado en otro apartado del presupuesto. El ítem de distribución en otros lugares también se registró en $0, debido a que esta actividad se realiza bajo la modalidad de consignación con establecimientos aliados, lo que no genera costos adicionales para Taller Selvático. En conclusión, la estructuración de este componente se realizó considerando el comportamiento histórico, la operación comercial y las cifras reales de Taller Selvático, así como la manera en que esta información debe ser presentada dentro del formato establecido por Fondo Emprender.   Componente técnico: El evaluador dice “ se identifican vacíos relevantes en el plan operativo, especialmente en la distribución temporal de los recursos y en la cobertura de insumos necesarios para sostener la capacidad productiva durante todo el periodo de ejecución. La concentración del presupuesto en los primeros meses y la ausencia de recursos en etapas posteriores generan riesgos operativos, al igual que la falta de provisiones para mantenimiento de equipos y capital de trabajo posterior a la ejecución del fondo’’. Sin embargo, se solicita formalmente la revaluación de este ítem, teniendo en cuenta que la capacidad productiva, las etapas planteadas, el plan operativo y la proyección de insumos fueron estructurados de manera coherente y alineada con la capacidad productiva actual y futura de Taller Selvático, sustentadas en la trayectoria, experiencia y funcionamiento real del emprendimiento. De hecho, la capacidad productiva mensual actual del emprendimiento permitiría cubrir la capacidad proyectada para los primeros seis meses de ejecución, como en el caso de las Selvas, lo que evidencia que las metas planteadas son viables y acordes con la operación existente. En el caso específico del curso de fotografía, es importante aclarar que el formato establecido por Fondo Emprender no permite detallar de manera precisa la distribución de horas diarias ni justificar adecuadamente que varias actividades se desarrollan de forma simultánea y complementaria. Por esta razón, se realizó un promedio de horas como mecanismo de ajuste al formato solicitado. Es importante resaltar que varios de los procesos operativos se ejecutan de manera paralela y requieren tiempos reducidos de dedicación, situación que no puede reflejarse completamente en el formato de Fondo Emprender, pero que sí hace parte de la dinámica real del emprendimiento y garantiza la viabilidad operativa y productiva propuesta. Por otra parte, la concentración del presupuesto en los primeros meses no implica ausencia de recursos en las etapas posteriores. Al contrario, esta distribución responde a una estrategia de fortalecimiento inicial, teniendo en cuenta que el impulso económico generado por Fondo Emprender durante las primeras etapas permitiría consolidar la operación y sostener posteriormente el funcionamiento del proyecto con base en los ingresos actuales y proyectados de Taller Selvático. Adicionalmente, debe considerarse que algunos de los rubros financiables expuestos, como por ejemplo el del arriendo, representan únicamente aproximadamente el 15 % del valor total solicitado, monto que permitiría cubrir los primeros cuatro meses de operación y fortalecer la capacidad instalada inicial del emprendimiento. Componente legal: El evaluador dice  “Se evidencia la necesidad de fortalecer este componente mediante la incorporación de costos reales asociados a permisos adicionales, registros complementarios y renovaciones periódicas que son propias de la operación formal del negocio. Asimismo, la gestión anticipada de algunos trámites resulta clave para evitar retrasos en el inicio de actividades productivas y comerciales. Sin embargo, en el apartado de trámites legales sí se contemplaron los diferentes permisos, registros y requerimientos necesarios para la etapa inicial de operación de Taller Selvático. La estructuración de este componente se realizó considerando las necesidades reales del emprendimiento durante el periodo inicial de ejecución del proyecto. Adicionalmente, es importante tener en cuenta que el plan financiero presentado ante Fondo Emprender corresponde a una proyección de un año, razón por la cual únicamente se incluyeron los costos y trámites correspondientes al primer año de funcionamiento. Por ello, algunos valores asociados a renovaciones posteriores o procesos de largo plazo no fueron contemplados dentro de esta etapa inicial, ya que exceden el horizonte de ejecución y financiación establecido por la convocatoria. Tambien es importante tener encuenta que existen varios tramites indispensables que nos son finaciables por el fondo emprender, razón por la cual no se colocaron, como por ejemplo, el registro de marca entre otros.   En atención a lo anterior, solicito respetuosamente: 1.Que se revise nuevamente la evaluación del proyecto, teniendo en cuenta de manera integral los argumentos presentados. 2.Que se ajuste el puntaje de la evaluación en caso de encontrarse inconsistencias o apreciaciones que no correspondan con la información registrada en la plataforma. 3.Que se emita una respuesta de fondo, clara y específica frente a cada uno de los puntos expuestos  4.Que se me informe el procedimiento, tiempos y dependencia responsable del análisis de esta solicitud.  Agradezco su oportuna respuesta y solución. </t>
  </si>
  <si>
    <t xml:space="preserve">"RESPUESTA A OBJECIÓN - ASPECTO IMPACTO: ANÁLISIS DE COHERENCIA CON EVALUACIÓN INICIAL
La valoración técnica inicial se fundamenta en la revisión integral del instrumento de formulación oficial, donde la matriz metodológica exige la consignación explícita de metas cuantificables, líneas base e indicadores de gestión dentro del documento principal del plan de negocio. Si bien la emprendedora refiere a un documento complementario tipo LEAN CANVAS para sustentar la existencia de métricas, el proceso de evaluación se rige estrictamente por la trazabilidad de la información volcada en la herramienta oficial de proyecto, la cual presenta proyecciones predominantemente cualitativas sin mecanismos de verificación interna. La observación inicial mantiene su validez técnica al priorizar la consistencia documental y la capacidad de seguimiento institucional sobre referencias externas no integradas en la estructura de evaluación.
CONCEPTO DE RATIFICACIÓN
El análisis de la objeción confirma que la ausencia de indicadores cuantitativos en el cuerpo principal del plan limita la trazabilidad del impacto durante la fase de ejecución y condonación. La metodología de evaluación requiere que los instrumentos de medición estén autocontenidos y alineados con los rubros financiables y los cronogramas de actividades, garantizando que los avances puedan ser auditados sin dependencia de documentos auxiliares. Por consiguiente, se ratifica la calificación y el concepto técnico inicial, reafirmando la necesidad de estructurar metas numéricas explícitas, fuentes de verificación y responsables de seguimiento dentro del formato oficial para asegurar la transparencia y el cumplimiento de los indicadores de condonación.
RESPUESTA A OBJECIÓN - ASPECTO COMERCIAL: ANÁLISIS DE COHERENCIA CON EVALUACIÓN INICIAL
La crítica inicial al componente comercial se centra en la ausencia de una estructura presupuestal realista para la ejecución de canales, logística de distribución y métricas de conversión. La justificación presentada por la emprendedora respecto a la asignación de valores nulos en eventos de mercadeo y consignación, argumentando costos no financiables o absorción de gastos por el modelo operativo, no sustituye la exigencia metodológica de detallar los recursos necesarios para la viabilidad comercial. Incluso en modelos de consignación o participación en ferias, existen costos implícitos de transporte, logística inversa, materiales de punto de venta y seguimiento de acuerdos que deben ser presupuestados o explícitamente justificados dentro del flujo de caja operativo. La evaluación inicial identifica correctamente esta brecha entre la estrategia planteada y su sostenibilidad financiera documentada.
CONCEPTO DE RATIFICACIÓN
La estrategia comercial demuestra madurez en la identificación de segmentos y validación de mercado, pero requiere ajustes estructurales para garantizar su ejecución efectiva bajo los lineamientos de la convocatoria. La omisión de presupuestos operativos para canales y la falta de protocolos de logística y métricas de retorno exponen riesgos en la tracción comercial y la medición de resultados durante la intervención del fondo. Se ratifica el concepto técnico inicial, orientando a la emprendedora a presupuestar los costos reales de distribución, formalizar acuerdos comerciales con cláusulas de rotación y márgenes definidos, e implementar indicadores de seguimiento como costo de adquisición y tasa de recompra para validar la eficiencia de la inversión comercial.
RESPUESTA A OBJECIÓN - ASPECTO TÉCNICO: ANÁLISIS DE COHERENCIA CON EVALUACIÓN INICIAL
La observación técnica inicial señala una distribución temporal desbalanceada de los recursos, con una concentración significativa en el primer mes y ausencia de ejecución presupuestal en los periodos finales de la intervención. La defensa de la emprendedora atribuye esta distribución a una estrategia de fortalecimiento inicial y a limitaciones del formato para reflejar actividades simultáneas o promedios horarios. No obstante, el plan operativo debe garantizar una ejecución continua y sostenible a lo largo del periodo financiable, asegurando que los insumos, adecuaciones y recursos humanos estén distribuidos para mantener la capacidad productiva declarada. La ausencia de partidas en los meses finales del cronograma compromete la continuidad operativa y no refleja una planeación integral que contemple mantenimiento, reposición de inventarios y capital de trabajo para la transición post-ejecución.
CONCEPTO DE RATIFICACIÓN
El componente técnico evidencia una propuesta productiva bien estructurada con procesos validados y capacidad instalada demostrable, pero requiere una redistribución de recursos que garantice la sostenibilidad operativa durante toda la vigencia del proyecto. La concentración inicial de gastos y la falta de provisiones para etapas posteriores generan vulnerabilidades en el flujo productivo y en la capacidad de respuesta ante variaciones de demanda. Se ratifica la valoración inicial, recomendando ajustar el cronograma de ejecución para distribuir la inversión de manera progresiva, contemplar rubros de mantenimiento y reposición de insumos, y estructurar un plan de contingencia que asegure la operatividad continua más allá de la inyección inicial de capital semilla.
RESPUESTA A OBJECIÓN - ASPECTO LEGAL: ANÁLISIS DE COHERENCIA CON EVALUACIÓN INICIAL
La evaluación inicial identificó que los costos asociados a trámites legales resultan subestimados y omiten permisos críticos para la operación a mediano plazo, como licencias ambientales, registros sanitarios o renovaciones periódicas. La justificación de la emprendedora se basa en la limitación del horizonte financiero a un año y la exclusión de rubros no financiables por el fondo. Si bien es procedente excluir conceptos no elegibles, la matriz de evaluación exige demostrar un conocimiento integral del marco normativo aplicable a la actividad económica, incluyendo los permisos de funcionamiento continuo y los ciclos de renovación que garantizan la legalidad de la operación. La omisión de estos elementos en la proyección inicial genera incertidumbre sobre la capacidad de la iniciativa para operar dentro de la legalidad sin interrupciones administrativas.
CONCEPTO DE RATIFICACIÓN
El componente legal demuestra un entendimiento básico de los requisitos de formalización inicial, pero requiere ampliación para cubrir el espectro completo de obligaciones normativas y sanitarias propias del sector de propagación vegetal y educación ambiental. La gestión anticipada de registros ante autoridades ambientales y sanitarias, así como la planeación de renovaciones y trámites complementarios, es indispensable para evitar sanciones o clausuras que afecten la continuidad del negocio. Se ratifica el concepto técnico inicial, exhortando a la emprendedora a validar costos reales de permisos, gestionar registros complementarios antes del inicio operativo y asegurar la certificación en manipulación de alimentos o normativas de bioseguridad según aplique, garantizando así un entorno jurídico sólido y predecible para la ejecución del proyecto.
DECISIÓN TÉCNICA FINAL: RATIFICAR
El análisis exhaustivo de las objeciones presentadas confirma la solidez metodológica y la coherencia normativa de la evaluación inicial. Las inquietudes expuestas por la emprendedora, si bien reflejan intencionalidad operativa y conocimiento del negocio, no incorporan información documental verificable dentro del instrumento oficial que modifique los hallazgos técnicos originales. La metodología de evaluación prioriza la trazabilidad, la suficiencia presupuestal explícita y la alineación con los indicadores de condonación, criterios que mantienen vigentes las observaciones y calificaciones emitidas. El proyecto conserva su viabilidad técnica condicionada al cumplimiento de las recomendaciones priorizadas para asegurar su ejecución exitosa."
</t>
  </si>
  <si>
    <t>En relación con la evaluación del componente comercial, es importante precisar que el plan de negocio sí contempla de manera estructurada y sustentada el análisis del mercado objetivo, el cual se encuentra claramente definido en tres segmentos: sector comercio, sector construcción y hogares (propietarios y arrendatarios). Dicho análisis se encuentra respaldado con estadísticas específicas para el municipio de Popayán y su área de influencia, las cuales permiten evidenciar el tamaño del mercado, su comportamiento y la oportunidad real de penetración. Esta información se complementa en el apartado de perfil del consumidor, donde se detallan las características, necesidades y patrones de compra del cliente objetivo, fortaleciendo la coherencia del componente de mercadeo. Adicionalmente, el plan incluye la relación de clientes reales activos con datos de contacto verificables, lo cual ratifica la existencia de demanda real y validada. Es importante aclarar que esta información corresponde al ejercicio de validación comercial dentro de la estrategia de mercadeo, y no exclusivamente a ventas ejecutadas en el presente año. No obstante, sí evidencia que los productos ofertados han sido fabricados y comercializados previamente, generando ingresos para la unidad productiva, lo que reduce significativamente el riesgo comercial del proyecto. En lo que respecta a la capacidad instalada, la proyección de ventas a cinco (5) años —particularmente para el Producto 3: rejas de seguridad en el año 1— establece una producción total de 56 unidades, con un promedio mensual entre 3 y 5 unidades. Esta proyección es coherente con el comportamiento operativo de la empresa y permite determinar de manera clara la capacidad máxima de producción, considerando que se trata de un producto tangible que requiere proceso completo de fabricación y entrega final. Esta información valida la viabilidad técnica y la capacidad de respuesta frente a la demanda proyectada. En cuanto al plan operativo, la observación relacionada con la secuencia de recursos corresponde únicamente a un error de redacción, ya que en la ejecución del proyecto se garantizará que todos los procesos y trámites se realicen en estricto orden cronológico y conforme a la normatividad vigente en Colombia, así como a los lineamientos establecidos por Fondo Emprender. De igual manera, en el componente legal, se aclara que la empresa cumplirá rigurosamente con todas las obligaciones normativas durante la etapa previa y el período de interventoría, siguiendo la secuencia establecida por las entidades competentes. Esto incluye, entre otros:  Formalización en Cámara de Comercio. Actualización y cumplimiento ante la DIAN. Permisos del Cuerpo de Bomberos Voluntarios. Implementación del Sistema de Seguridad y Salud en el Trabajo (SST). Registro y cumplimiento del Impuesto de Industria y Comercio ante la Alcaldía. Demás requisitos exigidos por Fondo Emprender y entidades regulatorias.  Este orden garantiza la correcta ejecución de los recursos y el cumplimiento integral del marco normativo aplicable. Finalmente, es fundamental resaltar el impacto socioeconómico del proyecto, dado que su viabilización permitirá que una mujer, madre cabeza de familia en la ciudad de Popayán, fortalezca su autonomía económica mediante la creación y consolidación de su propia empresa. Esto no solo contribuye al mejoramiento de sus ingresos y calidad de vida, sino que también tiene un efecto positivo en la economía local, especialmente en una región que ha sido afectada por problemáticas sociales como la violencia. En este sentido, el proyecto no solo cumple criterios técnicos, comerciales y legales, sino que también se alinea con los objetivos del Fondo Emprender en términos de generación de ingresos, inclusión social y desarrollo regional.</t>
  </si>
  <si>
    <t xml:space="preserve">ID Proyecto: 119152
Nombre del proyecto: Metálicas Muñoz Alfa
Convocatoria: 154 - 1C / Emprendimiento Femenino
Criterio observado: Componentes comercial, técnico, legal, financiero y equipo de trabajo. 
Observación del postulante:
El emprendedor manifiesta inconformidad frente a las observaciones realizadas, indicando que existen clientes reales y validación comercial, que la capacidad instalada es coherente y que las inconsistencias señaladas obedecen a errores de redacción. Asimismo, plantea que las proyecciones de ventas, los costos, la operación y el equipo de trabajo son suficientes para sustentar la viabilidad del proyecto.
Resumen de la observación del postulante:
La observación busca controvertir las debilidades identificadas en la evaluación, principalmente frente a validación comercial, delimitación del mercado, capacidad instalada, coherencia entre producción y ventas, permisos y normas aplicables, inicio de ventas, costos laborales, costos operativos y estructura financiera.
Respuesta del evaluador:
Revisada nuevamente la información del plan de negocios y las observaciones presentadas, se ratifica que los argumentos expuestos no subsanan técnicamente las debilidades identificadas en la evaluación inicial. En el componente comercial, aunque se menciona la existencia de clientes reales y validación comercial, dicha información no se encontraba desarrollada técnicamente ni soportada con evidencia verificable dentro del documento evaluado; adicionalmente, el mercado objetivo continúa planteado de forma amplia y general, sin una delimitación clara del nicho prioritario, aspecto que fue señalado en el informe como una debilidad que afecta la coherencia entre mercado objetivo, estrategia comercial y proyección de ingresos. 
En el componente técnico, no se acepta el argumento de que la inconsistencia corresponde únicamente a un error de redacción, dado que en el plan evaluado el producto “rejas de seguridad” registra capacidad instalada con producción por hora igual a 0, mientras simultáneamente se proyectan ventas mensuales para dicho producto durante los cinco años. Esta situación mantiene la incoherencia entre producción, ventas y operación, sin que la observación aporte un nuevo cálculo técnico que permita validar tiempos, mano de obra, maquinaria disponible y capacidad real de producción. 
En el componente legal, el plan relaciona trámites generales como registro mercantil, concepto técnico de bomberos, permiso de uso de suelos e inscripción de apertura, pero no incorpora de manera suficiente los requisitos ambientales y de seguridad industrial propios de la actividad metalmecánica. Por la naturaleza del proceso productivo —corte, soldadura, pulido, pintura y manejo de materiales— se requiere mayor precisión normativa frente a gestión ambiental, residuos, emisiones, vertimientos si aplica, seguridad industrial y riesgos laborales asociados al sector. Esta debilidad ya había sido identificada en la evaluación como necesidad de mayor detalle y alineación con la realidad operativa del negocio. 
En el componente financiero y operativo, se mantiene la inconsistencia en la proyección de ventas desde el mes 1, pese a que la compra de insumos se proyecta en el mismo mes y la adquisición de maquinaria, equipos y software se encuentra contemplada dentro de las necesidades de inversión, lo cual afecta la secuencia lógica de puesta en marcha. Adicionalmente, se evidencian incrementos de producción sin soporte técnico suficiente, costos de energía subestimados para maquinaria industrial, inconsistencias entre logística y costos de distribución, y debilidades en la estructuración del equipo de trabajo. 
Respecto al equipo de trabajo, el plan registra un cargo con funciones relacionadas con toma de pedidos, cotizaciones y apoyo en producción; sin embargo, no define claramente el tipo de vinculación y señala factor prestacional “NO”, lo cual no permite validar adecuadamente los costos laborales, prestacionales ni la afiliación a ARL correspondiente a actividades metalmecánicas de alto riesgo. Esta situación afecta la consistencia entre ventas proyectadas, capacidad operativa y presupuesto laboral, especialmente considerando que el proyecto plantea ventas elevadas con un solo operario. 
Con fundamento en lo anterior, y de acuerdo con los criterios de evaluación aplicables al Fondo Emprender, los términos de referencia de la convocatoria y la necesidad de que el plan de negocios presente información técnica, comercial, legal, operativa y financiera coherente, verificable y suficiente, la observación no desvirtúa los hallazgos consignados en el informe de evaluación.
Concepto:
Revisado el plan de negocios y las observaciones presentadas, se encuentra que el concepto emitido inicialmente es acorde con la información registrada en el documento evaluado. Persisten debilidades relevantes en la validación comercial, delimitación del mercado, capacidad instalada, componente legal, coherencia operativa, costos laborales, costos de energía y consistencia financiera del proyecto.
Efecto:
Se ratifica el concepto de NO VIABLE y el puntaje obtenido de 60,44 puntos, al no evidenciarse elementos técnicos suficientes que permitan modificar el resultado de la evaluación.
</t>
  </si>
  <si>
    <t xml:space="preserve">Propuesta de Apelación: Proyecto CROSS RENOVACIÓN      Dirigido a: Comité Evaluador de Proyectos.      Remitente: Kelly Tatiana Sánchez Socarra, CC. 1.007.669.735.      Asunto: Recurso de apelación y sustentación técnica de viabilidad.      Por medio de la presente, en mi calidad de líder del proyecto CROSS RENOVACIÓN, presento de manera formal los argumentos de defensa y aclaraciones técnicas respecto al informe de evaluación recibido. El objetivo es proporcionar una visión profunda sobre la viabilidad operativa, comercial y social de nuestra propuesta en San Juan de Urabá, con el fin de que sea reconsiderada la puntuación final.   1. Modelo Operativo y Optimización de la Capacidad Instalada   El informe señala preocupación sobre la atención de tres servicios simultáneos por un solo instructor en un área de 105 m² ($7m ancho x 15m largo). Al respecto, aclaro:   Metodología por Estaciones: La operación no se basa en un modelo de gimnasio convencional de flujo libre, sino en entrenamiento funcional por estaciones. Bajo mi dirección técnica, esto permite que grupos con objetivos diversos (salud, rendimiento o inclusión) trabajen de forma organizada y segura.   El proyecto Cross renovación cuenta con 10 sesiones de entrenamiento que se dividen durante el día de la siguiente forma: en horario (AM: 5 a 6 / 6 a 7 / 7 a 8 / 8 a 9 / 9 a 10) (PM: 4 a 5 / 5 a 6 / 6 a 7 / 7 a 8 / 8 a 9). Lo que nos permite distribuir la carga de usuarios y evitar aglomeraciones. Teniendo una capacidad de atención de hasta 15 usuarios por sesión.      Idoneidad Profesional: Mi formación académica como Tecnóloga en Entrenamiento Deportivo del SENA y Licenciada en formación en Educación Física, Recreación y Deporte del Instituto Universitario Tecnológico de Antioquia, me faculta para diseñar sesiones con fases de instrucción colectiva y supervisión técnica individualizada.   Gestión Visual y Control: Implementamos la proyección de los WOD (Workout of the Day) en tableros, lo que facilita la autonomía del cliente y optimiza el tiempo de instrucción.   Plan de Expansión: La figura del instructor único es transitoria. El proyecto contempla formalmente la contratación de un entrenador auxiliar una vez se alcance el punto de equilibrio operativo, potenciando la personalización del servicio.   2. Segmentación Estratégica y Público Objetivo    Frente a la observación sobre la caracterización de clientes, aclaro que CROSS RENOVACIÓN responde a una matriz de necesidad-solución inédita en el municipio:   Nicho de Salud Crónica (30-65 años): Enfocado en ciudadanos con enfermedades no transmisibles (Hipertensión, Obesidad, Diabetes). Aquí, la decisión de pago se basa en la prescripción médica del ejercicio. Este segmento no compite con la oferta gratuita municipal, ya que requiere un control de cargas y supervisión profesional que solo nuestra formación académica garantiza.   Nicho Formativo-Motriz (Juvenil): Identificamos que el cliente (padre/madre) busca combatir el sedentarismo tecnológico. Ofrecemos disciplina y desarrollo de capacidades condicionales, un servicio técnico que actualmente no existe en San Juan de Urabá.    Alto Rendimiento Local: Atendemos a deportistas que requieren mejorar su rendimiento físico para competencias regionales mediante planificación técnica y no empírica.   3. Análisis de Competencia y Valor Agregado    Nuestra diferencia competitiva es la evidencia científica. A diferencia de la oferta informal, CROSS RENOVACIÓN ofrece:   Protocolos de evaluación inicial y seguimiento de indicadores antropométricos. Prevención de lesiones mediante la planificación técnica del entrenamiento.    Sustento Demográfico: Basamos nuestras proyecciones en un universo base de 11.759 ciudadanos (DANE) y la estadística local que indica que entre el 30% y 35% de la población padece o está en riesgo de padecer enfermedades crónicas.   4. Sostenibilidad y Realismo Financiero    Rentabilidad Proyectada (43%): Se sustenta en una estructura de costos fijos optimizada y el uso de equipos de alto tráfico con vida útil superior a 10 años, lo que minimiza gastos de mantenimiento.   Punto de Equilibrio: Calculado de forma conservadora para ser alcanzado antes del primer año de operación, respaldado por una demanda insatisfecha real y un censo deportivo local.   Conclusión:   CROSS RENOVACIÓN no es un proyecto de experimentación; es una unidad productiva que ya genera impacto real. El apoyo del Fondo Emprender es el motor para profesionalizar una solución de salud pública que ya beneficia a la comunidad. Solicito respetuosamente se revalúe el puntaje asignado, reconociendo la tracción de un negocio liderado por una mujer profesional comprometida con la transformación social a través del deporte. </t>
  </si>
  <si>
    <t xml:space="preserve">Proyecto: 119162. 
Nombre del proyecto: CROSS RENOVACIÓN. 
Convocatoria: 154 - 1C / Emprendimiento Femenino. 
Criterio observado: Calificación final, concepto de viabilidad y valoración de los componentes comercial, técnico, legal, financiero e impacto. 
Observación del postulante: Solicita revisar el puntaje, respetuosamente se revalúe el puntaje asignado, reconociendo la tracción de un negocio liderado por una mujer profesional comprometida con la transformación social a través del deporte. 
Resumen de la observación: El postulante manifiesta inconformidad frente a los aspectos observados en la evaluación y solicita que se confirme que el puntaje asignado corresponde al análisis integral del plan de negocios.
Respuesta del evaluador: Revisada la observación presentada, se ratifica que el puntaje de 65,28 asignado al proyecto CROSS RENOVACIÓN refleja de manera proporcional el análisis efectuado sobre los componentes evaluados y es coherente con el concepto final de VIABLE. La calificación no desconoce los aspectos positivos del plan de negocios, sino que reconoce su potencial y, al mismo tiempo, incorpora las oportunidades de mejora identificadas durante la evaluación. 
En el componente comercial, el proyecto plantea una oferta diferenciada de entrenamiento funcional y actividades deportivas inclusivas en San Juan de Urabá, Antioquia, lo cual responde a una necesidad de opciones estructuradas de actividad física y bienestar. No obstante, la evaluación identificó que los perfiles de cliente y consumidor se presentan de forma amplia y superpuesta, sin diferenciar con claridad quién toma la decisión de pago ni cuantificar el mercado potencial municipal. Asimismo, el análisis de competencia se concentra en gimnasios tradicionales y el ente deportivo municipal, dejando por fuera sustitutos como entrenadores informales o actividades gratuitas. Por tanto, la observación no desvirtúa la calificación, ya que el puntaje reconoce la pertinencia de la propuesta, pero también la necesidad de fortalecer segmentación, cuantificación del mercado y diferenciación. 
En el componente técnico, se evidenció un buen nivel de desarrollo, con servicios claramente definidos y una metodología estructurada relacionada con entrenamiento funcional, enfoque pedagógico e inclusión. Sin embargo, el plan aborda varias problemáticas —salud pública, exclusión social y sedentarismo— sin priorizar una como eje central del modelo de negocio. Además, al identificar como clientes potenciales a personas con HTA, diabetes u obesidad, se requiere soportar dichas condiciones con datos, cifras o estudios que permitan dimensionar el problema y orientar una estrategia de comunicación más robusta. También se observó que no se mencionan incentivos de formación ni certificaciones técnicas exigibles para los colaboradores. En consecuencia, la calificación es consistente, pues reconoce la solidez técnica del proyecto, pero mantiene las observaciones sobre priorización, cuantificación y fortalecimiento del talento humano. 
En el componente legal, el proyecto plantea una figura jurídica adecuada como persona natural con establecimiento de comercio y contempla trámites básicos para la operación. No obstante, por tratarse de servicios deportivos, la evaluación identificó la necesidad de profundizar en aspectos como responsabilidad civil frente a lesiones, contratación de seguros y manejo de consentimientos informados por parte de los usuarios. Estos aspectos no invalidan el proyecto, pero sí representan riesgos que deben gestionarse para garantizar una operación segura y sostenible. Por lo anterior, la observación no modifica la calificación otorgada en este componente. 
En el componente financiero, el proyecto solicita recursos por $73.482.260 y presenta coherencia general entre ingresos, costes y operación. Las proyecciones financieras indican una rentabilidad anual del 43 % sobre el capital invertido, equivalente a generar aproximadamente $43 adicionales por cada $100 invertidos, una vez cubiertos los costes operativos y bajo el cumplimiento de las condiciones planteadas en el modelo. Sin embargo, la evaluación señaló que las proyecciones de ventas son lineales y optimistas, dependen de altos niveles de ocupación y no incorporan escenarios alternativos ni riesgos como la deserción de usuarios. Por tanto, el puntaje refleja tanto la viabilidad económica como la necesidad de una gestión operativa cuidadosa para sostener los resultados proyectados. 
En el componente de impacto, el proyecto propone beneficios sociales y económicos asociados al bienestar, la salud comunitaria y la dinamización económica local. No obstante, estos impactos se presentan de forma general, sin indicadores claros ni metas verificables. Adicionalmente, se identificó una debilidad en la coherencia entre la capacidad instalada, el espacio físico de 105 m², los horarios propuestos y el recurso humano disponible, dado que no se evidencia con claridad cómo un solo instructor atendería simultáneamente los tres servicios sin afectar la calidad. En este sentido, la calificación reconoce la pertinencia del impacto propuesto, pero mantiene la observación sobre la necesidad de cuantificar resultados y alinear la operación con la capacidad real del proyecto. 
Las oportunidades de mejora señaladas en la evaluación —profundizar la caracterización del mercado local, articular actores del municipio y zonas aledañas, priorizar un problema central, ajustar el modelo operativo para reducir la dependencia del instructor principal e incorporar indicadores verificables de impacto— no contradicen la viabilidad del proyecto; por el contrario, orientan acciones necesarias para fortalecer su ejecución, sostenibilidad y control de riesgos. 
Concepto: Se ratifica el concepto de VIABLE, toda vez que el proyecto presenta una propuesta pertinente para el sector de actividades artísticas, de entretenimiento y recreación, con desarrollo técnico y conceptual, coherencia financiera e impacto territorial relevante, aunque con oportunidades de mejora que deben gestionarse durante su implementación. 
Efecto: Se ratifica la calificación final de 65,28 puntos y el concepto de VIABLE. La observación no genera ajuste en el puntaje ni en el concepto emitido, dado que los hallazgos identificados en la evaluación se encuentran debidamente soportados en los componentes analizados y reflejan tanto las fortalezas como las oportunidades de mejora del plan de negocios.
</t>
  </si>
  <si>
    <t xml:space="preserve">Señores FONDO EMPRENDER – SENA Asunto: Observaciones y solicitud de reconsideración de puntaje – Convocatoria 154-1C Emprendimiento Femenino Cordial saludo, En primer lugar, deseo expresar mi agradecimiento por el tiempo, la dedicación y el análisis realizado al proyecto GRUPO EMPRESARIAL AVANZA S.A.S., identificado con ID 119179, presentado en el marco de la Convocatoria 154-1C de Emprendimiento Femenino. Recibo con satisfacción el concepto de evaluación “VIABLE” y valoro de manera positiva las observaciones consignadas en el informe, especialmente aquellas relacionadas con la solidez comercial, técnica, financiera y la trayectoria de la unidad productiva. Asimismo, agradezco el reconocimiento realizado frente al conocimiento del sector, la sostenibilidad proyectada y el impacto económico que el proyecto puede generar en el territorio. No obstante, y revisando detalladamente el análisis emitido, considero respetuosamente que algunos aspectos diferenciales del proyecto podrían tener una valoración más amplia dentro de la calificación final obtenida (76,38 puntos), motivo por el cual solicito de manera cordial la reconsideración del puntaje asignado. La presente solicitud se fundamenta en aspectos como: La experiencia y permanencia de la unidad productiva en el sector, evidenciando estabilidad, conocimiento técnico y capacidad operativa demostrable. La proyección de fortalecimiento empresarial y generación de empleo sostenible en el municipio de Fusagasugá y su entorno. El impacto económico y productivo reconocido en el mismo informe de evaluación, el cual contribuye al tejido empresarial y al desarrollo regional. La coherencia financiera del proyecto y la viabilidad técnica destacadas en el dictamen. El potencial de crecimiento y ampliación de cobertura comercial, sustentado en procesos ya estructurados y en ejecución. Entiendo y acepto las recomendaciones realizadas respecto al fortalecimiento del componente social y la culminación de algunos trámites legales en curso; sin embargo, considero que dichos aspectos no comprometen la viabilidad integral del proyecto ni desvirtúan las fortalezas ampliamente reconocidas en el informe técnico. Por lo anterior, solicito respetuosamente que se revise nuevamente la puntuación otorgada, valorando integralmente los componentes positivos evidenciados en la evaluación y el impacto que este proyecto representa para el fortalecimiento económico y social del sector. Agradezco de antemano la atención prestada a la presente observación y quedo atenta a cualquier información adicional que se requiera. Cordialmente, Sandra Liliana Fernández Galeano Representante Legal GRUPO EMPRESARIAL AVANZA S.A.S. ID Proyecto: 119179 Convocatoria 154-1C – Emprendimiento Femenino  </t>
  </si>
  <si>
    <t xml:space="preserve">Se reconoce la aceptación por parte de la emprendedora frente a las recomendaciones asociadas al fortalecimiento del componente social y a la culminación de trámites legales pendientes. En efecto, la evaluación no desconoce las fortalezas del proyecto; por el contrario, el informe identifica condiciones favorables para su ejecución, sustentadas en un buen desarrollo de los componentes comercial, técnico, financiero, legal e impacto, así como en la trayectoria de la unidad productiva, el conocimiento del sector y la claridad de las necesidades de inversión. 
El componente comercial fue valorado positivamente, al evidenciar un análisis de mercado claro, identificación de clientes actuales y potenciales, reconocimiento de la competencia, canales de comercialización definidos y coherencia entre el problema planteado y la necesidad de fortalecimiento. 
De igual manera, el componente técnico fue considerado sólido, dado que el plan operativo presenta una secuencia lógica de actividades, tiempos, responsables, procesos productivos, recursos y equipos requeridos, además de un equipo de trabajo acorde con las actividades a desarrollar y con experiencia demostrable en el sector. 
En el componente financiero, el informe señala coherencia entre costos, gastos e inversiones programadas, así como una solicitud de recursos al Fondo Emprender por $73.500.000 acorde con las necesidades identificadas para el fortalecimiento de la unidad productiva. También se indica que los indicadores financieros permiten evidenciar sostenibilidad del negocio y que la TIR del 28% resulta positiva y adecuada para el sector evaluado. 
No obstante, revisada la observación presentada y contrastada con el informe de evaluación, se ratifica el puntaje asignado, dado que la calificación refleja una valoración integral y proporcional de todos los componentes evaluados. Si bien las observaciones relacionadas con trámites legales en curso y mayor profundización del impacto social no comprometen la viabilidad general del proyecto, sí constituyen aspectos susceptibles de mejora que inciden en la puntuación final. El informe señala expresamente la necesidad de finalizar oportunamente los trámites legales pendientes y fortalecer la formulación del impacto social y comunitario, detallando con mayor claridad el beneficio para otros actores del territorio. 
En consecuencia, la calificación otorgada reconoce las fortalezas del plan de negocio, incluyendo su trayectoria, coherencia financiera, viabilidad técnica, aporte económico y contribución al entorno productivo local; sin embargo, también incorpora las oportunidades de mejora identificadas durante la evaluación, conforme a los criterios técnicos aplicables al proceso. 
Revisado el plan de negocios y la observación presentada por la emprendedora, se encuentra que el concepto emitido es acorde con lo evidenciado inicialmente en la evaluación. El proyecto mantiene condiciones favorables para su ejecución y, por tanto, conserva el concepto de VIABLE; sin embargo, el puntaje de 76,38 puntos resulta coherente con el nivel de desarrollo observado y con los aspectos que aún requieren fortalecimiento para alcanzar una valoración superior. 
Se ratifica el concepto de VIABLE y se mantiene la calificación final de 76,38 puntos
</t>
  </si>
  <si>
    <t>En atención al informe de evaluación recibido para el proyecto ID 119191 - CREAR ESP - ASOCIACION ESENCIA CHIC CONFECCIONES, me permito presentar las siguientes consideraciones y precisiones frente a las observaciones planteadas, con el fin de sustentar técnicamente que varios de los aspectos señalados ya se encuentran contemplados en el formato de formulación del plan de negocios, así como evidenciar la coherencia integral del proyecto 1. Componente comercial: En la parte de características del cliente se especifica un el análisis del cliente realizado,  en el municipio de Rivera  se cuenta con una población  en promedio de 30.000 habitantes del cual el 49% son mujeres ,  unas 12.000 , y está   en  el rango de edad de los posibles  clientes  que es de 12 a 70 años  , este proyecto va dirigido a un gran público, población del común,  de estratos 2, 3,4 y 5. también va dirigida a mujeres empresarias, empleadas, estudiantes, amas de casa, universitarias, donde se abarca una extensa población, que cuentan con un ingreso económico independiente o propio.  2. Componente técnico: Dentro del proyecto en la parte de la conclusión en el ítem de 3. La competencia damos a conocer las ventajas que tenemos frente a la competencia, entre ellas es que contamos con el personal idóneo y capacitado, la maquinaria para el desarrollo de este proyecto. En el punto 16. Impacto en la parte económica se detalla que con esta iniciativa se beneficia a muchas familias, mediante la generación de emple0 y que a medida que aumenta la demanda de produjo abra un crecimiento progresivo.  En el punto 19 de Asociatividad también se especifica que como el trabajo en conjunto resulta determinante para lograr lo que hemos proyectado, llegar a ese objetivo propuesto y es que en la medida en que se fortalece la capacidad productiva, mejora la gestión de la demanda y permite una respuesta oportuna a las necesidades del mercado. Asimismo, el enfoque asociativo facilita el acceso a programas de financiación, asistencia técnica y procesos de formalización empresarial, incrementando la viabilidad del proyecto desde el punto de vista técnico y financiero. Adicionalmente, la conformación de la asociación contribuye al desarrollo económico del municipio, promoviendo la generación de empleo, el fortalecimiento del tejido productivo local y la dinamización de la economía. En este sentido, el proyecto no solo responde a una necesidad empresarial, sino que se configura como una iniciativa de impacto social que fomenta la inclusión productiva y el desarrollo territorial.  En el punto 14. En la parte técnica se da a conocer que, en cuanto a la capacidad instalada, el grupo dispone de la maquinaria necesaria para el desarrollo de las actividades de confección, así como del talento humano capacitado en las diferentes etapas del proceso productivo, garantizando eficiencia y calidad en la elaboración de las prendas. De manera complementaria, el grupo cuenta con conocimientos y experiencia en áreas estratégicas como ventas, marketing, atención al cliente y manejo de redes sociales, lo que fortalece la integración entre el proceso productivo y la comercialización. Esta estructura técnica permite garantizar un flujo de trabajo organizado, asegurando la calidad del producto final y la capacidad de respuesta frente a la demanda del mercado. Aunque el proceso ha sido lento, las ventas no han sido de montos altos, pero consideramos que poco a poco todo esto nos ha servido para consolidarnos como un grupo con el fin de legalmente constituirnos como asociación. 3. Componente financiero: La ausencia de ingresos por ventas durante los primeros cuatro (4) meses del proyecto responde estrictamente a la fase pre-operativa, durante este periodo estratégico se ejecutarán las actividades de adecuación de infraestructura, permisos, certificados, compras, la adquisición e instalación de la maquinaria sofisticada, y calibración de equipos. Así mismo, este tiempo es indispensable para ejecutar el plan de capacitación técnica del equipo asociativo y desarrollar las pruebas de marcha blanca, garantizando que la operación alcance los estándares de calidad y la capacidad productiva requerida antes de iniciar la comercialización en el mes cinco (5). La proyección de ventas refleja un crecimiento sostenible sustentado en la coherencia de nuestras estrategias comerciales y operativas. Las tácticas de comercialización garantizan la captación progresiva de la demanda, mientras que las estrategias operativas basadas en la eficiencia tecnológica, el control de procesos y la capacitación del equipo aseguran el respaldo productivo necesario. Esta sincronización garantiza que cada incremento en ventas esté respaldado por una capacidad instalada óptima y controlada.</t>
  </si>
  <si>
    <t xml:space="preserve">"ID Proyecto: 119191
Nombre del proyecto: ASOCIACIÓN ESENCIA CHIC CONFECCIONES
Convocatoria: 154 - 1C / Emprendimiento Femenino 
Criterio observado:
Solicitud de reconsideración de las observaciones formuladas en los componentes comercial, técnico, legal, financiero e impacto del plan de negocios.
Observación del postulante:
El postulante manifiesta que varias de las observaciones formuladas en el informe corresponden a aspectos ya desarrollados dentro del plan de negocios, particularmente en relación con segmentación comercial, capacidad técnica, experiencia del equipo asociativo, impacto territorial y sostenibilidad financiera del proyecto.
Resumen de la observación del postulante:
El postulante señala que el proyecto sí incorpora caracterización del cliente objetivo, capacidad instalada, experiencia del equipo de confección, organización operativa y estrategias de sostenibilidad financiera y asociativa. Asimismo, indica que la ausencia de ingresos durante los primeros meses corresponde a una etapa preoperativa planificada y necesaria para adecuaciones, capacitación y puesta en marcha del modelo productivo.
Respuesta del evaluador:
Revisadas las observaciones presentadas por el postulante y contrastadas con el contenido del proyecto y el informe de evaluación, se evidencia que las precisiones aportadas complementan aspectos relacionados con segmentación comercial, experiencia operativa, capacidad instalada, sostenibilidad financiera e impacto territorial, elementos que ya habían sido reconocidos dentro de la valoración efectuada.
En el componente comercial, las observaciones amplían el contexto relacionado con caracterización del cliente y mercado objetivo; no obstante, las recomendaciones formuladas en el informe mantienen validez técnica en cuanto a fortalecer el soporte cuantitativo de la demanda, la frecuencia de compra y la trazabilidad entre mercado efectivo y proyección de ventas.
En los componentes técnico y financiero, las aclaraciones presentadas evidencian experiencia del equipo asociativo, disponibilidad de maquinaria y una lógica operativa coherente con la etapa preoperativa planteada; sin embargo, las recomendaciones del informe continúan orientadas a fortalecer la planificación operativa, la gradualidad del crecimiento proyectado y la sostenibilidad financiera durante la etapa inicial de ejecución.
Respecto a los componentes legal e impacto, las observaciones complementan aspectos relacionados con asociatividad, generación de empleo y fortalecimiento territorial; no obstante, las recomendaciones formuladas en el informe se mantienen como oportunidades de fortalecimiento orientadas a consolidar mecanismos formales de gestión administrativa, control financiero y formalización operativa del modelo asociativo.
En este sentido, las observaciones presentadas permiten ampliar y contextualizar información ya incorporada en el plan de negocios; sin embargo, no evidencian errores de evaluación ni elementos que hagan procedente modificar la valoración inicialmente otorgada, toda vez que las recomendaciones formuladas corresponden a aspectos de fortalecimiento técnico, operativo y administrativo que no afectan la viabilidad reconocida del proyecto. En consecuencia, la valoración inicial se mantiene al encontrarse acorde con los criterios de suficiencia, coherencia y articulación aplicables a la evaluación del plan de negocios. 
Concepto:
Revisado el plan de negocios ASOCIACIÓN ESENCIA CHIC CONFECCIONES, así como las observaciones presentadas por el postulante y el informe de evaluación, se concluye que las aclaraciones y precisiones aportadas complementan aspectos que ya habían sido considerados dentro de la evaluación efectuada. Asimismo, las observaciones formuladas en el informe corresponden principalmente a oportunidades de fortalecimiento sin afectar la viabilidad reconocida de la iniciativa. En consecuencia, se ratifica la calificación final de 87,91 y el concepto VIABLE otorgado al proyecto. 
Efecto:
Se ratifica el concepto y el puntaje"
</t>
  </si>
  <si>
    <t xml:space="preserve">RESPUESTA DE APELACIÓN A EVALUACIÓN CONVOCATORIA 154 – 1C EMPRENDIMIENTO FEMENINO PROYECTO: EPIKO SABOR POPULAR  Respetados evaluadores:  Por medio de la presente, nos permitimos manifestar nuestro desacuerdo parcial frente al puntaje asignado al plan de negocio EPIKO SABOR POPULAR, el cual obtuvo una calificación de 65,64 puntos con concepto VIABLE.  Si bien valoramos el análisis realizado y reconocemos varias de las observaciones formuladas, consideramos que algunos criterios no reflejan integralmente el alcance real del proyecto, ni los avances operativos, comerciales y técnicos ya demostrados dentro de la formulación presentada.  En ese sentido, solicitamos respetuosamente la revisión del puntaje asignado, especialmente en los componentes comercial, técnico, financiero e impacto, teniendo en cuenta las siguientes consideraciones:  1. SOBRE EL COMPONENTE COMERCIAL  La evaluación reconoce expresamente que el proyecto cuenta con:  una propuesta atractiva, identidad clara, diferenciación competitiva, conocimiento del mercado, clientes existentes, acciones previas de promoción, y reducción de incertidumbre comercial.  No obstante, la disminución del puntaje parece sustentarse principalmente en que el proyecto contempla varios canales de atención (punto físico, domicilios, eventos e institucionales). Frente a ello, consideramos importante aclarar que dicha diversificación no constituye dispersión estratégica, sino un mecanismo de sostenibilidad comercial típico en modelos gastronómicos modernos y especialmente necesario en municipios intermedios como Baranoa.  El proyecto sí establece un enfoque principal de arranque centrado en el punto de venta y domicilios, mientras que la atención institucional y de eventos se plantea como línea complementaria y progresiva, precisamente para aprovechar capacidades instaladas y ampliar oportunidades de ingresos sin incrementar proporcionalmente la estructura fija.  Además, la evaluación reconoce que ya existe validación comercial previa y ventas reales, lo cual demuestra que el modelo no parte desde cero y ya ha sido aceptado por el mercado local.  Por lo anterior, consideramos que el componente comercial presenta un nivel de madurez superior al reflejado en la calificación asignada.  2. SOBRE EL COMPONENTE TÉCNICO  La evaluación reconoce:  existencia de líneas de producto definidas, claridad en la propuesta gastronómica, diferenciación, local disponible, herramientas básicas, y operación en marcha.  Sin embargo, parte de la disminución del puntaje parece originarse en aspectos de forma relacionados con la redacción del flujo operativo y posibles repeticiones descriptivas.  Consideramos importante precisar que dichas reiteraciones obedecen al interés de explicar detalladamente cada línea de producción y garantizar claridad metodológica en los procesos, especialmente tratándose de productos con dinámicas operativas similares.  No obstante, ello no implica ausencia de estructura técnica ni desconocimiento del proceso operativo.  Por el contrario, el proyecto sí contempla:  secuencia de producción, tiempos operativos, responsables, equipos requeridos, manejo de insumos, procesos de atención, y criterios básicos de estandarización.  Además, existe una operación funcionando actualmente, situación que valida de manera práctica la viabilidad técnica del modelo.  En consecuencia, consideramos que las observaciones formuladas corresponden más a oportunidades de mejora documental que a debilidades estructurales del componente técnico.  3. SOBRE EL COMPONENTE LEGAL  La evaluación reconoce que el proyecto identifica adecuadamente los requisitos legales y sanitarios necesarios para operar formalmente.  Asimismo, reconoce que existe conocimiento de:  matrícula mercantil, RUT, uso de suelo, concepto sanitario, manipulación de alimentos, SG-SST, facturación electrónica, y demás obligaciones aplicables.  Frente a la observación relacionada con diferenciar trámites previos, permanentes y responsabilidades continuas, consideramos que dicho aspecto constituye un ajuste de organización documental más que una falencia jurídica de fondo.  El proyecto sí demuestra conocimiento normativo y voluntad clara de formalización progresiva, situación especialmente relevante considerando que se trata de una iniciativa en fortalecimiento y no de una operación totalmente inexistente.  Por ello, estimamos que el componente legal cuenta con condiciones suficientes de viabilidad y cumplimiento.  4. SOBRE EL COMPONENTE FINANCIERO  La evaluación reconoce expresamente aspectos positivos altamente relevantes como:  existencia de ventas reales promedio, organización financiera básica, estructuración de costos y gastos, requerimientos definidos, indicadores positivos, y una TIR del 29%.  No obstante, se formulan observaciones relacionadas con la pertinencia de algunos equipos y la amplitud operativa proyectada.  Frente a ello, es importante precisar que varios de los equipos incluidos en el plan no solo responden a la línea principal de pastas, crepes y hamburguesas, sino también a:  conservación de alimentos, capacidad de producción, manejo sanitario, tiempos de atención, estandarización, y diversificación controlada del servicio.  En modelos gastronómicos, muchos activos son transversales y no exclusivos de un único producto.  Adicionalmente, la evaluación parece interpretar como debilidad la existencia de varias líneas de atención; sin embargo, precisamente el objetivo del modelo es construir sostenibilidad financiera mediante múltiples canales complementarios de ingreso, sin depender exclusivamente de un único flujo comercial.  Debe resaltarse además que el proyecto ya genera ventas mensuales cercanas a los $8.100.000, lo cual demuestra validación económica real y reduce considerablemente el riesgo financiero frente a emprendimientos que apenas se encuentran en fase conceptual.  Por ello, consideramos que el componente financiero debió recibir una valoración más favorable.  5. SOBRE EL COMPONENTE DE IMPACTO  La evaluación reconoce importantes fortalezas del proyecto en materia de impacto:  generación de empleo femenino, dinamización económica local, apoyo a proveedores, sostenibilidad ambiental, incorporación tecnológica, clientes recurrentes, y operación existente.  Sin embargo, se plantea como observación que no queda completamente diferenciada la transición entre la actividad previa basada en jugos naturales y la nueva apuesta gastronómica.  Sobre este punto, es importante aclarar que precisamente uno de los objetivos del proyecto es evolucionar y ampliar una operación previamente validada, utilizando la experiencia comercial ya desarrollada como base para escalar el modelo gastronómico.  La trayectoria previa no debe entenderse como un elemento ajeno al nuevo proyecto, sino como evidencia de:  experiencia operativa, conocimiento del mercado, fidelización inicial, manejo comercial, y capacidad de adaptación.  Además, el proyecto sí incorpora progresivamente las nuevas líneas de producto dentro de su dinámica comercial, razón por la cual existe coherencia entre la operación histórica y la nueva propuesta de valor.  En consecuencia, consideramos que el componente de impacto presenta un nivel de validación y sostenibilidad superior al reflejado en la calificación otorgada.  SOLICITUD FINAL  Teniendo en cuenta las consideraciones anteriormente expuestas, solicitamos respetuosamente:  La revisión integral del puntaje asignado al proyecto EPIKO SABOR POPULAR. La reconsideración de los componentes comercial, técnico, financiero e impacto. Valorar de manera más amplia los avances reales ya demostrados por la iniciativa, especialmente: ventas existentes, operación en marcha, validación comercial, infraestructura disponible, experiencia previa, y fortalecimiento progresivo del modelo.  Consideramos que el proyecto evidencia condiciones reales de sostenibilidad, crecimiento e impacto económico y social, alineadas con los objetivos de la convocatoria de emprendimiento femenino.  Cordialmente,  EPIKO SABOR POPULAR </t>
  </si>
  <si>
    <t xml:space="preserve">Fecha 16/05/2026 Proyecto: 119256
Nombre del proyecto: EPIKO SABOR POPULAR
Convocatoria: 154 - 1C / Emprendimiento Femenino
Criterio observado: Componentes comercial, técnico, legal, financiero e impacto, en relación con la solicitud de revisión del puntaje final de 65,64 puntos y del concepto VIABLE emitido para el plan de negocio EPIKO SABOR POPULAR. 
Observación del postulante: La postulante manifiesta desacuerdo parcial frente al puntaje asignado, al considerar que la evaluación no refleja integralmente los avances operativos, comerciales y técnicos del proyecto. Solicita revisar la calificación en los componentes comercial, técnico, financiero e impacto, argumentando que la diversificación de canales no constituye dispersión, que existe operación en marcha, ventas reales, infraestructura disponible, experiencia previa y validación comercial del mercado local. 
Resumen de la observación: La observación sostiene que el proyecto cuenta con una propuesta gastronómica validada, ventas mensuales cercanas a $8.100.000, local disponible, clientes recurrentes, procesos básicos de operación, intención de formalización, generación de empleo femenino y potencial de crecimiento. Además, señala que las observaciones del informe corresponden principalmente a oportunidades de mejora documental y no a debilidades estructurales que justifiquen mantener el puntaje asignado. 
Respuesta del evaluador: Revisada la observación presentada, el plan de negocios y el informe de evaluación, se ratifica la decisión emitida inicialmente. El informe reconoce expresamente que EPIKO SABOR POPULAR cuenta con una propuesta comercial atractiva, identidad clara alrededor del concepto de “gourmet accesible”, diferenciación frente a la oferta gastronómica local de Baranoa, base de clientes, acciones iniciales de promoción y ventas previas, aspectos que fueron valorados positivamente y permitieron que el proyecto alcanzara concepto VIABLE. 
Frente al componente comercial, aunque la observación indica que los canales de punto físico, domicilios, eventos e institucionales son complementarios, el plan evaluado sí evidencia una amplitud comercial que requiere mayor focalización para el primer año. El informe no desconoce la pertinencia de la diversificación en modelos gastronómicos, sino que señala la necesidad de precisar mejor el mercado principal de arranque y alinear la estrategia con la capacidad real del negocio, dado que el plan contempla atención a consumidor final, domicilios, eventos y clientes institucionales sin dejar completamente aterrizada la prioridad comercial inicial. 
En el componente técnico, se reconoce que el proyecto define tres líneas de producto pastas, crepes y hamburguesas, cuenta con local, herramientas básicas y operación previa. Sin embargo, el informe identificó repeticiones extensas en la descripción de actividades, lo cual dificulta comprender con precisión el flujo completo de producción y servicio. Esta observación no niega la existencia de una base técnica, sino que sustenta que la estandarización operativa requiere mayor depuración, especialmente en un negocio de alimentos preparados donde la calidad constante, los tiempos de entrega, la inocuidad, el control de costes y la experiencia del cliente dependen de procesos claros y medibles. 
En el componente legal, el plan identifica trámites como matrícula mercantil, RUT, uso de suelo, concepto sanitario, curso de manipulación de alimentos, concepto de bomberos, seguridad social, SG-SST y facturación electrónica. No obstante, también se registra que la operación actual es informal y que la formalización se realizará una vez aprobado el proyecto. Por ello, se mantiene la observación de fortalecer la ruta legal, diferenciando trámites previos, permanentes y responsabilidades continuas, con el fin de evitar vacíos normativos en la puesta en marcha. 
Respecto al componente financiero, se reconoce que el proyecto presenta ventas promedio mensuales de $8.100.000, estructura de costes, gastos, requerimientos y una TIR del 29 %, lo cual permitió superar el umbral mínimo de viabilidad. Sin embargo, la evaluación identificó oportunidades de mejora en la pertinencia de algunas inversiones, la coherencia entre el portafolio formulado y equipos solicitados, el costo unitario, la estructura de personal y la capacidad para atender simultáneamente punto de venta, domicilios, producción y posibles clientes institucionales. El plan de inversión incluye activos directamente asociados al portafolio, como crepera industrial, horno de convección y estufa industrial, pero también equipos como máquina de helado, malteadora, granizadora y selladora de vasos, cuya relación con el portafolio principal de pastas, crepes y hamburguesas requiere mayor justificación dentro de la formulación. 
En el componente de impacto, el informe reconoce avances reales, local en Baranoa, clientes recurrentes, prácticas ambientales, generación de empleo femenino, proveedores locales e intención de incorporar herramientas digitales. No obstante, también se mantiene la necesidad de diferenciar con mayor claridad qué parte de los avances corresponde a la actividad previa basada principalmente en jugos naturales y qué parte valida específicamente la nueva apuesta gastronómica de pastas, crepes y hamburguesas objeto de financiación. Esta precisión es relevante para valorar la trazabilidad entre la experiencia previa, la inversión solicitada y el nuevo modelo proyectado. 
De conformidad con los términos de referencia de la Convocatoria 154 - 1C / Emprendimiento Femenino, el Acuerdo 010 de 2019, el Acuerdo 007 de 2025, el Acuerdo 03 de 2024 y demás disposiciones vigentes del Fondo Emprender, la evaluación debe valorar integralmente calidad, pertinencia, coherencia, viabilidad técnica, comercial, legal, financiera y capacidad de ejecución del plan. En este caso, los argumentos presentados por la postulante ratifican fortalezas ya reconocidas en el informe, pero no aportan elementos nuevos que desvirtúen las oportunidades de mejora identificadas ni que justifiquen modificar el puntaje asignado. 
Concepto: Se ratifica la decisión del evaluador y se mantiene el concepto de evaluación VIABLE.
Efecto: No se ajusta el puntaje ni el concepto de evaluación. Se mantiene la calificación de 65,64 puntos y el concepto VIABLE.
</t>
  </si>
  <si>
    <t xml:space="preserve">1. Educación informal y PEI Diana O Creadora Empresarial opera actualmente bajo la modalidad de educación informal, ofreciendo cursos, talleres, eventos y programas de acompañamiento empresarial que no conducen a título ni certificado de aptitud ocupacional, con una duración inferior a 160 horas por programa, en cumplimiento de la Ley 115 de 1994 y el Decreto 1075 de 2015. Toda la comunicación y publicidad de los programas indica expresamente que no conduce a título ni certificación ocupacional. Con el objetivo de ampliar el alcance institucional y acceder a nuevos mercados como entidades públicas, empresas privadas y programas de formación certificada, Diana O Creadora Empresarial se encuentra actualmente en construcción de su Proyecto Educativo Institucional. Este proceso incluye la definición de la misión y visión institucional, la estructuración del modelo pedagógico basado en el Método EO, la documentación del portafolio de programas con sus respectivas intensidades horarias, perfiles docentes y criterios de evaluación, y la definición de los requisitos de infraestructura física y tecnológica requeridos. Una vez concluido el PEI, se iniciará el trámite de licencia ante la Secretaría de Educación Departamental de Risaralda para operar como institución de Educación para el Trabajo y el Desarrollo Humano, lo que permitirá ofrecer programas con certificación ocupacional y fortalecer las alianzas institucionales proyectadas en el mapa de actores. 2. Capacidad instalada Los programas de Diana O Creadora Empresarial no responden a una lógica de producción horaria tradicional sino a ciclos completos de diferente naturaleza, duración y frecuencia. La Semana Laboral de 3 Días es un evento intensivo de aproximadamente 10 horas totales que se realiza aproximadamente cada 3 a 6 meses con participación simultánea de múltiples empresarios a través de plataformas digitales; el número de 100 refleja la capacidad de atención simultánea por sesión, no una producción individual. El modelo digital elimina restricciones físicas de aforo y permite atender volúmenes altos sin incrementar costos operativos. Empresas Autogerenciables opera por cohortes con una duración aproximada de 36 horas distribuidas en aproximadamente 3 meses con sesiones semanales, lanzándose aproximadamente cada 4 meses; la capacidad de 1 por hora representa cada módulo producido y entregado al grupo activo, no una atención individual. El Programa Élite opera de forma continua durante todo el año sin fecha de lanzamiento fija; cada proceso tiene una duración aproximada de 40 horas por empresa con sesiones individuales de aproximadamente 2 horas cada una, y la capacidad de 0.5 por hora refleja esa duración aproximada por sesión. Es el programa más personalizado del portafolio y su ritmo depende de la disponibilidad y avance de cada empresario acompañado. 3. Proyección de ventas Como empresa en operación desde 2018, se optó por un escenario conservador que refleja crecimiento real. El incremento proyectado se sustenta en tres factores nuevos: vinculación de un líder comercial para canal B2B institucional, mejora en producción de contenido digital con equipamiento profesional, y ampliación de capacidad del Programa Élite. El incremento del 10% anual del año 2 al 5 es coherente con el comportamiento histórico del negocio y los indicadores macroeconómicos del sector. 4. Mapa de actores Confecámaras (Nacional, Privado): alianza para ser proveedor oficial de programas de organización empresarial para su red nacional. Bancolombia (Nacional, Privado): proveedor de formación empresarial para sus clientes pymes. Gobernación de Risaralda (Regional, Público): operador de programas de fortalecimiento empresarial departamental. Ministerio de Comercio (Nacional, Público): operador de consultoría dentro de programas nacionales de fortalecimiento a pymes. Cámara de Comercio de Pereira (Regional, Privado): proveedor de formación para los aproximadamente 65.000 empresarios afiliados del Eje Cafetero. 5. SG-SST Diana O Creadora Empresarial implementará el SG-SST conforme al Decreto 1072 de 2015 y la Resolución 0312 de 2019. Incluye política de SST, identificación de riesgos ergonómicos y psicosociales, plan anual de trabajo, exámenes médicos de ingreso, conformación del Vigía de SST y afiliación de todos los colaboradores al Sistema General de Riesgos Laborales independientemente de su modalidad de vinculación. 6. Nómina El rubro nómina y subsidio de transporte incluye los salarios de Dirección General, Líder Comercial y Mentora Estratégica con factores prestacionales y subsidio de transporte legal. El Contador opera bajo prestación de servicios, contemplado en gastos administrativos. El detalle completo está en la sección 11 de equipo de trabajo. </t>
  </si>
  <si>
    <t>Proyecto: 119277. 
Nombre del proyecto: DIANA O CREADORA EMPRESARIAL. 
Convocatoria: 154 - 1C / Emprendimiento Femenino. 
Criterio observado: Evaluación integral del plan de negocios, con énfasis en el alcance legal de la oferta educativa, la capacidad instalada, la coherencia comercial y financiera, el mapa de actores, la implementación del SG-SST y la presentación de la nómina.
Observación del postulante: La emprendedora presenta aclaraciones frente a las recomendaciones emitidas en el informe de evaluación, especialmente en relación con la modalidad de educación informal, la proyección futura hacia Educación para el Trabajo y el Desarrollo Humano, la interpretación de la capacidad instalada por ciclos, cohortes y procesos de acompañamiento, la estrategia de crecimiento comercial, el mapa de actores, la implementación del SG-SST y la composición de la nómina.
Resumen de la observación: Las aclaraciones permiten comprender con mayor detalle la lógica operativa y de crecimiento de DIANA O CREADORA EMPRESARIAL, así como la disposición de la emprendedora para atender las recomendaciones formuladas. No obstante, dichas precisiones no modifican la valoración realizada sobre el plan originalmente presentado ni generan mérito para ajustar el puntaje asignado.
Respuesta del evaluador: Se agradecen las aclaraciones presentadas por la emprendedora y la disposición para atender las recomendaciones emitidas en el informe de evaluación. Revisada la respuesta frente al plan originalmente evaluado, se reconoce que varias precisiones resultan pertinentes, especialmente en relación con la modalidad de educación informal, la proyección futura hacia Educación para el Trabajo y el Desarrollo Humano, la interpretación de la capacidad instalada por ciclos, cohortes y procesos de acompañamiento, la estrategia de crecimiento comercial, el mapa de actores, la implementación del SG-SST y la composición de la nómina.
El informe de evaluación reconoce que DIANA O CREADORA EMPRESARIAL presenta una propuesta diferenciada dentro del sector educación, enfocada en acompañamiento empresarial práctico y especializado para empresas en funcionamiento, con fortalezas en el componente comercial, una metodología propia validada y un enfoque de impacto alineado con el fortalecimiento del tejido empresarial. En el componente comercial, se identificó una caracterización clara del cliente objetivo, canales basados en redes sociales, pauta digital, webinars, talleres, eventos y material físico, así como una audiencia ya construida y validada, lo cual fortalece la capacidad de atracción y conversión del modelo. 
Desde el componente técnico, el informe señala que la oferta se estructura en tres servicios diferenciados conectados por el Método EO, lo que permite una escalera de valor progresiva y facilita entender la lógica de captación, atención, acompañamiento y entrega del servicio. No obstante, también se indicó que algunos elementos de la capacidad instalada, los volúmenes de atención y los tiempos requerían mayor precisión, considerando la naturaleza especializada del acompañamiento empresarial. En ese sentido, las aclaraciones sobre ciclos, cohortes y procesos de acompañamiento aportan mayor claridad para la ejecución, pero no modifican la evaluación efectuada sobre la formulación inicial. 
En el componente legal, el informe precisó que la iniciativa se ubica en el sector de otros tipos de educación n.c.p. y que requiere diferenciar claramente entre educación informal y Educación para el Trabajo y el Desarrollo Humano. También señaló que, si la oferta corresponde a cursos, talleres o programas inferiores a 160 horas sin certificación ocupacional, debe tratarse como educación informal y la publicidad debe indicar que no conduce a título ni certificado de aptitud ocupacional. Por tanto, las precisiones presentadas por la emprendedora son útiles para delimitar el alcance legal de la oferta educativa durante la implementación, sin constituirse en un  elemento nuevo que permita modificar la calificación asignada. 
En el componente financiero, el informe identificó una solicitud al Fondo Emprender por $73.538.010 y la generación de cuatro empleos, con costos, gastos y equipo de trabajo alineados con la operación propuesta. Sin embargo, también señaló oportunidades de mejora en la coherencia entre el discurso comercial y algunas cifras del modelo, especialmente en la alineación entre metas mensuales, promedios anuales y trayectoria real del negocio, así como en la necesidad de unificar y clarificar la forma de presentación de la nómina y sus componentes dentro de los requerimientos al Fondo. Las aclaraciones sobre la composición de la nómina y la estrategia de crecimiento comercial contribuyen a fortalecer la ruta de implementación, pero no subsanan en esta etapa las oportunidades de mejora identificadas. 
Respecto al componente de impacto, el informe destacó que el proyecto cuenta con trayectoria, presencia digital consolidada, validación comercial previa, avances técnicos, comerciales y de ventas, así como operación apoyada en herramientas digitales e inteligencia artificial. También indicó que el mapa de actores identifica aliados relevantes, aunque algunos requieren mayor precisión en su alcance y aporte concreto. En consecuencia, las precisiones sobre el mapa de actores son pertinentes para la eventual ejecución del proyecto, pero no modifican el análisis ya realizado. 
Finalmente, frente al SG-SST, el informe recomendó su implementación conforme al Decreto 1072 de 2015, dado que el plan contempla equipo de trabajo vinculado por distintas modalidades. Esta recomendación se mantiene como aspecto de fortalecimiento operativo y preventivo, sin que ello implique desconocer la viabilidad general del modelo. 
Concepto: Se ratifica el concepto de VIABLE, considerando que DIANA O CREADORA EMPRESARIAL evidencia una propuesta comercial sólida, una metodología propia validada, trayectoria, ventas previas y una estructura operativa en marcha. No obstante, aunque las aclaraciones presentadas son pertinentes y aportan mayor detalle para una eventual fase de implementación, no modifican el análisis realizado ni permiten incrementar el puntaje, dado que varios de estos elementos ya habían sido considerados en la evaluación inicial, mientras que otros corresponden a precisiones o ajustes que fortalecen la ruta de ejecución del proyecto. 
Efecto: Se ratifica el puntaje asignado de 83,85 puntos y el concepto de VIABLE.</t>
  </si>
  <si>
    <t xml:space="preserve"> Señores: FONDO EMPRENDER SENA  Referencia: Recurso de reposición y apelación contra la decisión mediante la cual se declaró “NO EVALUABLE” el plan de negocio Red-Jurídica.  Yo, ANA SOFÍA ERAZO ZAMBRANO, identificada con cédula de ciudadanía Nº. 1124312399, en calidad de representante de la iniciativa red jurídica, interpongo recurso de reposición en subsidio apelación contra la decisión mediante la cual se declaró “no evaluable” el proyecto.   I.HECHOS  PRIMERO:  El proyecto presentado tiene como objeto la prestación de servicios de asesoría jurídica especializada, acceso a justicia y capacitación jurídica comunitaria.  SEGUNDO: Dentro de la estructuración financiera del plan de negocio se incluyeron rubros asociados a transporte y movilidad operativa requeridos para la ejecución territorial del servicio.  TERCERO: La evaluación realizada consideró que dichos valores se encontraban comprendidos dentro de la prohibición prevista en el numeral 12 del artículo 12 del Acuerdo 010 de 2019.  II. SUSTENTO JURÍDICO Y NORMATIVO Frente a la calificación de NO EVALUABLE otorgada al proyecto, presentó los argumentos de orden legal y técnico a demostrar que los rubros no incurren en las prohibiciones del Acuerdo 010 de 2019, solicitando revisión bajo los principios de legalidad y razonabilidad: 1. PRINCIPIO DE INTERPRETACIÓN RESTRICTIVA DE LAS PROHIBICIONES Es un precepto jurídico fundamental que las normas restrictivas de derechos deben interpretarse de manera restrictiva y no extensiva. La Corte Constitucional ha señalado que las restricciones para acceder a beneficios públicos deben estar establecidas en la ley y no pueden derivarse de interpretaciones implícitas. En este sentido, el numeral 12 del Artículo 12 del Acuerdo 010 de 2019, que establece como rubro no financiable los Gastos de viaje y desplazamiento, debe entenderse en su sentido natural y gramatical: referido a viajes de representación, turismo o movilidad con fines administrativos generales que no generan valor agregado directo al servicio. Esta prohibición no puede extenderse a los costos de transporte que constituyen un insumo indispensable de la prestación del servicio mismo. 2. DISTINCIÓN JURÍDICA ENTRE GASTOS DE VIAJE Y COSTOS DE OPERACIÓN Para la correcta calificación del proyecto, es imperativo establecer la diferencia conceptual entre el Gasto de Viaje y el Costo de Transporte/Operación. Mientras el primero corresponde a desplazamientos con fines de representación o eventos de networking que no impactan el servicio, el segundo es aquel desplazamiento indispensable para la ejecución contractual. Los servicios de este proyecto, Asesoría Jurídica Especializada, Acceso a Justicia para estratos 1-2 y Capacitación Comunitaria, exigen presencia física por su naturaleza. En territorios rurales, el desplazamiento del profesional hasta el usuario es un costo operativo inherente. No se trata de un viaje en sentido coloquial, sino del medio físico para que el servicio exista; por lo tanto, ninguno de estos servicios puede prestarse sin desplazamiento. 3. ENCUADRAMIENTO DE LOS DESPLAZAMIENTOS COMO RUBROS FINANCIABLES De acuerdo con el Artículo 11 del Acuerdo 010 de 2019 y el Manual Operativo del Fondo Emprender, los rubros financiables incluyen lo relacionado con las necesidades de la empresa, incluyendo capital de trabajo e insumos para el ciclo productivo. En una empresa de servicios profesionales, el transporte es el insumo operativo indispensable, análogo a la materia prima en un proceso industrial. Asimismo, el Artículo 11 permite el pago de honorarios, los cuales incluyen inherentemente el desplazamiento para cumplir con la obligación contractual. Los recursos solicitados ($47.136.000 para ciclo productivo y $2.000.000 para mercadeo) no son viáticos de administración, sino la logística para el cumplimiento del objeto social. 4. PRINCIPIO DE RAZONABILIDAD, PROPORCIONALIDAD E INTERPRETACIÓN SISTEMÁTICA Declarar el proyecto como NO EVALUABLE por incluir costos de transporte constituye una medida desproporcionada. El principio de proporcionalidad exige que los medios de la Administración sean adecuados a los fines perseguidos; la prohibición normativa busca evitar el turismo de negocios con recursos públicos, no impedir la operación de un servicio con movilidad territorial. Además, una interpretación del acuerdo muestra que el numeral 5 del Artículo 12 prohíbe la Adquisición de vehículos que no estén relacionados con el objeto del proyecto, confirmando que la norma sí permite y distingue los medios de transporte necesarios para el objeto social. 5. NATURALEZA ESPECÍFICA DEL SERVICIO PROFESIONAL JURÍDICO El proyecto no implica transformación procesos industriales; por tanto, los modelos presupuestarios de manufactura no son aplicables. En este modelo, el ciclo productivo se traduce en honorarios y logística de atención. Los desplazamientos presupuestados representan el costo de llevar el servicio a las comunidades. La declaración de NO EVALUABLE violenta el principio de legalidad, desconoce la naturaleza del servicio jurídico y confunde gastos de representación con costos logísticos críticos.  III. PRETENSIONES  PRETENSIÓN PRINCIPAL: Solicitó REVOCAR la decisión mediante la cual se declaró “NO EVALUABLE” el plan de negocio denominado RED - JURÍDICA y ordenar la continuación del proceso de evaluación técnica y financiera.  PRETENSIÓN SUBSIDIARIA: Solicito permitir la reclasificación técnica del rubro correspondiente a logística operativa territorial dentro de los costos directos de operación del proyecto.   </t>
  </si>
  <si>
    <t>Cordial saludo, 
NOMBRE DEL PROYECTO:  RED JURIDICA
ID Proyecto: 119284
Convocatoria: 154 - 1C/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1, establece: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Gastos de viaje y desplazamiento, conceptos que no corresponden a rubros financiables conforme a los términos de la convocatoria.
Lo anterior se identificó en el punto 8 del Plan de negocio, denominado “Canales”, donde se registró como rubro financiable con la descripción “Desplazamiento semanal a municipios y corregimientos del Cauca para atención directa en territorio”, así mismo en el numeral 10 de Costos y Gastos, con la descripción “Transporte a veredas/corregimientos”.
En consecuencia, se evidencia que el proyecto contempla dentro de la solicitud de financiación un gasto asociado a Gastos de viaje y desplazamiento, pese a que dichos conceptos no se encuentran contemplados como financiables en el numeral 4.1 “Rubros Financiables” de la convocatoria.
De acuerdo con lo señalado en el Artículo 12 – Rubros No Financiables del Acuerdo 010 de 2019, el numeral 12 establece:
“Gastos de viaje y desplazamiento.”
Al incluir un rubro no financiable, el proyecto no cumple con las condiciones establecidas en el Acuerdo 010 de 2019, motivo por el cual no es posible continuar con el proceso de evaluación y el proyecto se considera NO EVALUABLE.
En consecuencia, esta situación impide continuar con el proceso de evaluación, y se ratifica el concepto como plan NO EVALUABLE, conforme al análisis realizado
Atentamente,
Fondo Emprender</t>
  </si>
  <si>
    <t>Con el fin de garantizar la continuidad y calidad del servicio, el proyecto contempla la creación progresiva de un fondo de reserva técnica destinado al mantenimiento preventivo y correctivo de los equipos de neurotecnología, especialmente aquellos utilizados en procesos de mapeo cerebral y neurofeedback. Este fondo permitirá cubrir costos asociados a calibración, soporte técnico, actualización de software, renovación de licencias y reposición de componentes tecnológicos, reconociendo que la tecnología constituye un elemento esencial en la prestación del servicio y en la seguridad del proceso terapéutico.  Adicionalmente, se proyecta implementar protocolos de respaldo operativo y gestión tecnológica que permitan minimizar riesgos ante fallas técnicas o interrupciones del servicio, asegurando la continuidad de la atención a los usuarios y la estabilidad operativa del modelo de negocio.  En cuanto a la validación comercial, el proyecto ha identificado una necesidad creciente de servicios especializados en salud mental, neurodesarrollo y entrenamiento cognitivo en Mosquera y municipios de la Sabana Occidente, especialmente en población infantil, adolescente y adulta con dificultades relacionadas con atención, aprendizaje, regulación emocional y bienestar cognitivo. Como parte del proceso de validación de demanda, se continuará fortaleciendo la construcción de bases de datos de potenciales usuarios, acercamientos con instituciones educativas, profesionales de la salud, IPS y organizaciones interesadas en servicios de evaluación e intervención neuropsicológica.  Asimismo, se contempla el desarrollo de estrategias piloto, actividades de divulgación y convenios institucionales que permitan evaluar la disposición real de pago, generar remisiones y ajustar progresivamente la estrategia comercial de acuerdo con el comportamiento del mercado. Esto permitirá realizar un crecimiento más sostenible, basado en evidencia y en necesidades reales de la población objetivo.</t>
  </si>
  <si>
    <t xml:space="preserve">Proyecto: Neuro Servicios
ID Proyecto: 119323
Convocatoria: 154 - 1C / Emprendimiento Femenino
Criterio observado:
Componente Técnico, Comercial y Financiero
Observación del evaluado:
“Con el fin de garantizar la continuidad y calidad del servicio, el proyecto contempla la creación progresiva de un fondo de reserva técnica, destinado al mantenimiento preventivo y correctivo de los equipos de neurotecnología…” 
Respuesta del evaluador:
La observación presentada amplía y fortalece el planteamiento relacionado con la sostenibilidad operativa y tecnológica del proyecto. No obstante, la evaluación inicial no desconoció la importancia del mantenimiento tecnológico; por el contrario, identificó precisamente que, aunque el modelo contempla adquisición de equipos especializados, no se evidenciaba de manera suficientemente estructurada dentro del flujo financiero y operativo un mecanismo claramente definido para garantizar la cobertura permanente de costos asociados a calibración, soporte técnico, renovación de licencias y contingencias tecnológicas. 
Desde el análisis técnico y financiero, la observación realizada en el informe se fundamentó en criterios de sostenibilidad operativa aplicables a modelos de prestación de servicios clínicos apoyados en tecnología especializada. En este tipo de iniciativas, la viabilidad no depende únicamente de la compra inicial de equipos, sino también de la capacidad del negocio para asegurar continuidad, mantenimiento, actualización y soporte técnico permanente. Aunque en el plan sí aparecen algunos costos relacionados con software y herramientas tecnológicas, como actualización de neurofeedback, historia clínica y plataformas asociadas, dichos valores no evidenciaban una política operativa integral de respaldo tecnológico ni una reserva técnica formalmente estructurada. 
Adicionalmente, el análisis consideró que el proyecto presenta una operación altamente concentrada en una sola profesional, quien asume simultáneamente funciones clínicas, administrativas y de dirección. Bajo criterios de evaluación de resiliencia operativa, esto representa un factor de riesgo moderado frente a posibles interrupciones derivadas de sobrecarga laboral, incapacidades o contingencias técnicas. La observación presentada por la emprendedora responde adecuadamente a esa preocupación y demuestra intención de fortalecer protocolos de respaldo y continuidad operativa. 
En consecuencia, la evaluación inicial se mantiene técnicamente justificada, ya que el comentario incluido en el informe correspondía a una recomendación preventiva orientada a fortalecer la sostenibilidad del modelo y no a una descalificación del componente técnico o financiero. La observación presentada complementa favorablemente el enfoque del proyecto y ratifica la pertinencia de la recomendación emitida.
Criterio observado:
Componente Comercial e Impacto
Observación del evaluado:
“En cuanto a la validación comercial, el proyecto ha identificado una creciente necesidad de servicios especializados… Como parte del proceso de validación de la demanda, se continuará fortaleciendo la construcción de bases de datos de potenciales usuarios, los acercamientos con instituciones educativas y la articulación con profesionales de la salud…” 
Respuesta del evaluador:
La observación presentada aporta mayor detalle sobre las estrategias futuras de validación comercial y articulación institucional previstas por la emprendedora. Sin embargo, la evaluación inicial se fundamentó en el análisis de la evidencia efectivamente incorporada en el plan de negocios al momento de la revisión, particularmente respecto a validación de demanda, tracción comercial demostrable y consolidación de canales de remisión. 
El informe reconoció expresamente que el proyecto identifica una necesidad real en el territorio y que existe una demanda creciente relacionada con salud mental, neurodesarrollo y entrenamiento cognitivo en Mosquera y Sabana Occidente. Asimismo, se valoró positivamente el enfoque especializado y el componente diferencial asociado al uso de neurotecnología. No obstante, desde una metodología de evaluación comercial y financiera, se observó que la estrategia de acceso al mercado todavía depende en gran medida de proyecciones y expectativas de crecimiento, más que de evidencia consolidada de conversión comercial o convenios formalizados. 
La evaluación consideró elementos específicos del plan, tales como:
•Dependencia principal de canales generales como página web, redes sociales, consulta domiciliaria y venta directa. 
•Presupuesto de publicidad limitado frente al nivel de especialización del servicio y el esfuerzo requerido para posicionamiento clínico
•Diferencia significativa entre el precio proyectado de evaluación neuropsicológica ($780.000) y los valores identificados en competidores de referencia ($150.000 y $200.000), lo cual incrementa la exigencia comercial del modelo. 
•Ausencia de soportes concretos como convenios formalizados, cartas de intención, pilotos ejecutados o bases de usuarios ya estructuradas que permitieran validar de forma más robusta la disposición real de pago y el flujo inicial de remisiones. Desde criterios metodológicos de evaluación de planes de negocio, existe diferencia entre identificar una necesidad de mercado y demostrar validación comercial efectiva. El proyecto evidencia adecuadamente la existencia de una problemática y una oportunidad sectorial; sin embargo, la evaluación señaló que aún debía fortalecerse la demostración práctica de captación de usuarios y consolidación de redes de referencia institucional
La observación presentada resulta coherente con las recomendaciones emitidas y muestra alineación con las oportunidades de mejora identificadas durante la evaluación. En ese sentido, la respuesta de la emprendedora confirma la pertinencia técnica del análisis realizado inicialmente.
Concepto:
Se ratifica el concepto emitido en la evaluación inicial, dado que la observación complementa las estrategias futuras del proyecto, pero no desvirtúa los criterios técnicos utilizados para identificar riesgos comerciales moderados y necesidades de fortalecimiento en validación de mercado.
Efecto:
No modifica el puntaje de 72,31 ni el concepto VIABLE.
</t>
  </si>
  <si>
    <t>I. Fundamento Presento apelación frente a la calificación de 78,78, considerando que mi plan contiene elementos técnicos, comerciales, legales y financieros que no fueron valorados en su totalidad. Vale anotar que el plan fue evaluado bajo la modalidad MGA, que es una metodología de formulación avanzada, no acorde a proyectos en etapas tempranas como los del Fondo Emprender, lo que genera una asimetría metodológica frente a un emprendimiento individual en etapa inicial. Los argumentos que siguen demuestran que los elementos observados como ausentes sí están presentes en el documento. II. Componente Comercial La sugerencia de “traducir el mensaje técnico en beneficios cotidianos” está resuelta en el plan: •El perfil del cliente identifica su miedo concreto (“productos que fallen o causen daño”) y la propuesta de valor responde en lenguaje cotidiano y emocional: “la tranquilidad de saber que el producto no va a fallar”. •La propuesta de valor usa el formato Nuestro/Ayuda/Que/Mediante, traduciendo la diferenciación técnica en beneficio directo para el cliente. •Los canales están priorizados y cuantificados: Instagram como canal principal (el 70% de las compras del segmento objetivo se realizan online vía Instagram), complementado con distribuidores locales y activaciones en eventos pet-friendly, con asignación presupuestal explícita. No son canales dispersos: es una estrategia escalonada. •El análisis competitivo incluye a Felcan, Kinky y El Animalario con precios y diferenciadores concretos. •El formato no contempla un campo específico para estrategia de comunicación; los espacios disponibles fueron aprovechados al máximo. III. Componente Técnico La organización interna de tiempos —único punto observado— está detallada en el plan: •El mes está dividido explícitamente: 15 días de producción (135 u. producto 1, 60 u. producto 2, 30 u. producto 3) y 7 días para ventas, contenido, compras y administración. •Cada etapa productiva tiene responsable, tiempo y equipo definidos: corte (5-25 min/u.), procesos intermedios (2-5 días), confección (10-60 min), control de calidad (1-5 min). Esto, sumado a mis 17 años de experiencia en manufactura textil, constituye una organización operativa sólida que el evaluador reconoce pero no pondera suficientemente. IV. Componente Legal •El RUT incluye descripción explícita de obligaciones tributarias y de facturación, recogiendo directamente esa observación del evaluador. •El evaluador sugiere incorporar facturación electrónica y obligaciones tributarias avanzadas. Sin embargo, como persona natural, no estoy obligada a implementar facturación electrónica ni a llevar contabilidad formal según el Estatuto Tributario. Exigir este requisito como criterio de evaluación desconoce el régimen legal que me aplica y penaliza el cumplimiento correcto de mis obligaciones reales. •El Concepto Técnico de Bomberos no aplica a mi operación: funciono desde un taller domiciliario sin atención al público, modalidad que la normativa de Medellín no exige ese trámite para inicio. •La protección al consumidor está contemplada en mi proceso de posventa: garantía de 30 días y tarjeta informativa con instrucciones, cuidado y contacto en cada despacho. V. Componente Financiero •El evaluador recomienda contar con apoyo contable permanente. Como persona natural no comerciante con ingresos en etapa inicial, no estoy legalmente obligada a llevar contabilidad ni a contratar contador. Esta recomendación no puede traducirse en una penalización sobre la calificación del componente financiero. •Los costos están desagregados por producto (materias primas, confección, procesos intermedios, empaques, logística), lo que permite calcular el costo unitario por referencia. La observación apunta a un refinamiento, no a una ausencia de información. •El control de caja ya está implementado: registro en Excel con fecha, cliente, producto, valor y estado. Las proyecciones cubren 5 años mes a mes, con precios por producto ($100.000, $150.000 y $220.000), crecimiento del 5% anual y una TIR del 28,77% que el propio evaluador califica como “rentabilidad atractiva”. •El formato del plan de negocios no cuenta con un campo destinado al detalle de costos unitarios por producto de forma desagregada. La información financiera se presentó de manera completa dentro de los campos disponibles en la herramienta.   VI. Solicitud Solicito respetuosamente al Fondo Emprender revisar la calificación de cada componente, reconociendo que los elementos observados como débiles o ausentes sí están presentes en el plan con el nivel de detalle adecuado para la etapa del proyecto, que varios criterios aplicados no corresponden a mi figura jurídica como persona natural, y que algunas limitaciones formales son propias del formato de formulación utilizado y no del plan en sí, y otorgar un puntaje que refleje su viabilidad y potencial real.</t>
  </si>
  <si>
    <t xml:space="preserve">Proyecto: ID 119328
Nombre del proyecto: Dakota
Convocatoria: 154 – 1C Emprendimiento Femenino
Criterio observado
Componentes comercial, técnico, legal y financiero
Observación del postulante
La postulante manifiesta inconformidad con la calificación obtenida (78,78), argumentando que su plan de negocios sí contiene los elementos técnicos, comerciales, legales y financieros señalados como ausentes o débiles en el informe de evaluación. Indica además que algunos criterios aplicados no corresponden a su figura jurídica como persona natural ni a la etapa temprana del proyecto, y que ciertas limitaciones obedecen al formato de formulación utilizado.
Resumen de la observación
La observación plantea que las recomendaciones del evaluador se interpretaron como ausencias de información, cuando en realidad corresponden a elementos ya desarrollados en el plan con un nivel de detalle acorde a la etapa del emprendimiento y a la modalidad de persona natural.
Respuesta del evaluador
Revisada la observación presentada, así como el plan de negocios y el informe de evaluación del proyecto Dakota, se aclara que los comentarios consignados en los componentes comercial, técnico, legal y financiero no corresponden a faltantes de información ni a incumplimientos normativos, sino a oportunidades de fortalecimiento propias de un proyecto viable en etapa inicial.
En el componente comercial, se reconoce que el plan identifica adecuadamente el perfil del cliente, la propuesta de valor y los canales de comercialización; la recomendación de simplificar el mensaje técnico se orienta a optimizar la comunicación comercial y no a señalar ausencia de estrategia.
En el componente técnico, se valida que el proceso productivo está descrito, cuenta con responsables, tiempos y controles, y se apoya en la experiencia previa de la emprendedora. La observación sobre organización interna de tiempos responde a una recomendación preventiva frente a la concentración operativa en una estructura unipersonal.
En el componente legal, se confirma que la figura de persona natural es coherente con el proyecto y que los trámites básicos están identificados. Las menciones a facturación electrónica, obligaciones tributarias y Concepto Técnico de Bomberos se formulan como una visión de fortalecimiento progresivo del cumplimiento legal y no como requisitos exigibles de forma inmediata para la calificación del plan.
En el componente financiero, se evidencia coherencia entre costos, proyecciones y capacidad productiva, así como una rentabilidad atractiva reflejada en la TIR. Las recomendaciones sobre control de caja, detalle de costos unitarios y apoyo contable permanente se realizan como buenas prácticas de gestión y no como condiciones obligatorias para la viabilidad del proyecto.
De acuerdo con los lineamientos de evaluación del Fondo Emprender, las recomendaciones no constituyen causal de ajuste de puntaje, dado que el proyecto cumple los criterios mínimos exigidos y fue calificado como viable dentro de los rangos establecidos para la convocatoria.
Concepto
Se ratifica el concepto de viabilidad del plan de negocios, al evidenciar coherencia técnica, comercial, legal y financiera acorde con la etapa del emprendimiento.
Efecto
Se ratifica el puntaje obtenido: 78,78.
</t>
  </si>
  <si>
    <t>Buenas tardes solicito revisión de los puntos en lo que se recibieron observaciones y que considero se tuvieron en cuenta en el proceso de formulación, en primer lugar en el componente legal nos permitimos precisar que la representante legal cuenta con Licencia en SST LPSSST1701-19 con vigencia hasta el año 2029, de igual manera precisamos que en relación con el PESV, la Resolución 40595 de 2022 establece la metodología para el diseño, implementación y verificación del plan, indicando lineamientos técnicos que deben desarrollar las organizaciones. Si bien dicha resolución no determina un perfil profesional específico para liderar el PESV, sí establece la necesidad de que las personas encargadas cuenten con conocimientos y formación en seguridad vial o gestión del riesgo (SST), con la cual es validada por mi Licencia Profesional en SST. En el componente financiero no se identifica la duplicidad del subsidio de transporte ya que una parte se encuentra en el calculo de los gastos administrativos y la segunda parte se encuentra como gastos preoperativos y que en los cálculos presentados en equipo de trabajo el factor prestacional no cuenta con el valor del subsidio de transporte el cual solo aplicaría para el técnico SST. Los tiempos de prestación del servicio varían de acuerdo con el alcance contratado, el estado actual de cumplimiento normativo de la empresa y el nivel de acompañamiento requerido para el diseño, implementación, seguimiento o mejora de los procesos en SST y/o PESV. Por lo tanto, existen organizaciones que demandan una mayor dedicación técnica y operativa, mientras que otras requieren intervenciones más puntuales o de menor complejidad. Por esta razón, la asignación de intensidad horaria y costos asociados debe realizarse de manera diferencial y proporcional al nivel de servicio requerido, garantizando así una atención técnica adecuada, el cumplimiento normativo y la efectividad de las acciones implementadas dentro del Sistema de Gestión de Seguridad y Salud en el Trabajo y del Plan Estratégico de Seguridad Vial. Y La herramienta proporcionada no da la flexibilidad para dentro de cada línea para cada caso.</t>
  </si>
  <si>
    <t>ID Proyecto: 119334. 
Nombre del proyecto: PREVENIMOS SST S.A.S. 
Convocatoria: 154 - 1C / Emprendimiento Femenino. 
Sector: Actividades profesionales, científicas y técnicas.
Criterio observado:
Componentes legal, técnico y financiero, relacionados con licencia en Seguridad y Salud en el Trabajo, alcance del servicio PESV, capacidad instalada, horas disponibles, atención simultánea de clientes, clasificación de rubros, subsidio de transporte, gastos operativos, mano de obra y seguimiento a la utilidad neta negativa del primer año.
Observación del postulante:
La postulante presenta precisiones frente a los aspectos observados en el informe de evaluación, particularmente sobre la licencia vigente en Seguridad y Salud en el Trabajo de la representante legal, el alcance normativo del Plan Estratégico de Seguridad Vial, el tratamiento del subsidio de transporte, la clasificación de gastos administrativos y preoperativos, la estructura de mano de obra y la variabilidad en los tiempos de prestación del servicio.
Resumen de la observación del postulante:
La observación busca aclarar que la empresa cuenta con licencia de Seguridad y Salud en el Trabajo y experiencia técnica para la prestación de servicios en SG-SST y PESV; además, explica el tratamiento dado a rubros como subsidio de transporte, nómina, honorarios, arriendo y servicios públicos, incluidos dentro de los gastos preoperativos del plan de inversión.
Respuesta del evaluador:
Se agradecen las precisiones presentadas por la postulante frente a los aspectos observados en el informe de evaluación. En relación con el componente legal, se toma nota de que la representante legal cuenta con licencia de Seguridad y Salud en el Trabajo vigente, aspecto que el informe reconoce como requisito central para la prestación de servicios en este sector. También se toma nota de la aclaración sobre el alcance normativo del PESV. No obstante, la observación emitida no se orienta únicamente a la existencia de la licencia, sino a la necesidad de dejar plenamente definido en la formulación el alcance, la metodología, los responsables técnicos y las condiciones de prestación de dicho servicio. El informe recomendó incorporar para los servicios de Plan Estratégico de Seguridad Vial la aplicación de la Resolución 20223040040595 de 2022, incluyendo alcance, metodología y responsables técnicos.
En el componente técnico, el informe identifica tensiones entre la duración estimada de algunos procesos, como la implementación del SG-SST, y el número de servicios mensuales reportados, lo que exige mayor sustento en horas disponibles, atención simultánea de clientes y roles asignados. Por ello, la variabilidad en los tiempos de prestación del servicio expresada en las respuestas, confirma la necesidad de sustentar con mayor precisión la capacidad instalada, los servicios atendidos en paralelo y la relación entre metas comerciales y capacidad técnica; esto puede realizarse en los espacios de la sección 5. Flujo de producción y requisitos de personal, de la ficha de formulación del Plan de Inversión.
En el componente financiero, si bien se aclara el tratamiento dado al subsidio de transporte y a los gastos administrativos y preoperativos, persisten elementos que requieren especial seguimiento. El informe señala que la utilidad neta del primer año es negativa por $-3.298.172, situación que debe monitorearse durante la puesta en marcha, considerando los tiempos de captación de clientes, los gastos operativos y la nómina. En ese sentido, aunque el proyecto mantiene coherencia entre el valor solicitado y el presupuesto, la estructura de mano de obra y los gastos operativos tienen un peso significativo dentro del modelo, por lo que requieren control durante la eventual ejecución, que permita superar el riesgo de presentar pérdidas durante el primer año. 
Por lo anterior, las aclaraciones aportadas no modifican el análisis realizado ni la calificación asignada. El informe concluye que la formulación evidencia una estructura de servicios alineada con una demanda permanente derivada del cumplimiento normativo obligatorio; sin embargo, también señala la necesidad de atender ajustes en capacidad operativa, soporte del crecimiento comercial proyectado y seguimiento a la utilidad negativa del primer año. 
Concepto:
Revisado el plan de negocios, el plan de inversión y la respuesta a las observaciones, se encuentra que el concepto emitido inicialmente es acorde con lo evaluado. Las precisiones presentadas complementan la comprensión del modelo, pero no modifican el resultado de la evaluación inicial ni la calificación asignada.
Efecto:
Se ratifica el concepto y la calificación asignada. El proyecto mantiene calificación final de 68,89 puntos y concepto de evaluación VIABLE. Estas precisiones deberán ser consideradas en una eventual fase de ejecución, especialmente para minimizar riesgos financieros, operativos y de cumplimiento normativo durante el fortalecimiento de PREVENIMOS SST S.A.S.</t>
  </si>
  <si>
    <t xml:space="preserve">OBSERVACIÓN PARA RESPUESTA – SOLICITUD DE REVISIÓN PLAN NO EVALUABLE Asunto: Solicitud de revisión por presunta inclusión de rubro no financiable – Registro Mercantil Cordial saludo, En atención al concepto emitido como “Plan de negocio NO EVALUABLE” por presunta inclusión del rubro no financiable correspondiente a inscripción y registro mercantil, respetuosamente se solicita la revisión del caso, teniendo en cuenta las siguientes precisiones técnicas y financieras: Durante la estructuración del plan de negocio, en el apartado correspondiente a permisos legales, se incluyó de manera descriptiva el concepto de Registro en Cámara de Comercio, sin embargo, es importante aclarar que este valor no fue incorporado dentro del monto total de recursos solicitados al Fondo Emprender. El valor total estimado para permisos legales asciende aproximadamente a $5.550.000, dentro de los cuales se contemplan diferentes conceptos regulatorios; no obstante, el valor efectivamente solicitado al Fondo Emprender corresponde a $5.450.000, evidenciando que el costo asociado al registro mercantil no fue incluido dentro de los recursos a financiar, tal como se puede verificar en el detalle punto 7 Trámites legales del proyecto donde el valor para ese rubo es de  de $100.000 y no fue incluido en el monto de recursos a solicitar. En este sentido, la inclusión del concepto de Cámara de Comercio obedeció a un error de transcripción en la descripción, mas no a una intención de financiar dicho rubro con recursos del Fondo Emprender, dado que el mismo cumple con lo establecido en el numeral 8.2 de los Términos de Referencia, donde se indica que estos costos deben ser asumidos por los beneficiarios. Adicionalmente, la trazabilidad de la información permite evidenciar que en el apartado específico de trámites legales y estructuración financiera, el valor solicitado no incorpora el rubro señalado como no financiable, por lo cual no existe afectación real en la estructura de costos presentada al Fondo Emprender. Por lo anterior, se considera que no se configura una inconsistencia financiera que altere la viabilidad del proyecto, sino un error no intensional en la descripción que es verificable y subsanable mediante la revisión detallada del presupuesto. En virtud de lo expuesto, se solicita muy respetuosamente: Reevaluar la decisión de calificar el plan como “No Evaluable”, considerando que el rubro no financiable no hace parte del valor solicitado. Permitir la continuidad del proceso de evaluación, dado que la estructura financiera mantiene coherencia con los lineamientos de la convocatoria. En conclusión, la situación identificada no configura una causal real de no evaluabilidad, dado que el rubro de inscripción y registro mercantil no fue incluido dentro de los recursos solicitados al Fondo Emprender, sino únicamente mencionado de manera descriptiva. De esta forma, se demuestra la inexistencia de una afectación financiera real en la estructura del proyecto, evidenciando que se trata de un error de forma asociado a la transcripción, mas no de fondo. Por lo tanto, no se compromete la coherencia técnica ni financiera del plan de negocio, lo que permite sustentar la solicitud de revisión y continuidad del proceso de evaluación.  </t>
  </si>
  <si>
    <t>NOMBRE DEL PROYECTO: LA CIMA 
ID Proyecto: 119336
Convocatoria: 154 - 1C / Emprendimiento Femenino CREAR
 Señor(es) postulante(s): 
Cordial saludo, LA CIMA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rubro denominado “Permisos, licencias y registros”, dentro del cual se relacionan “diversos trámites legales necesarios: plan de seguridad y salud, certificación de instalaciones de gas, licencia de funcionamiento, certificado de bomberos, uso de suelo, Cámara de Comercio y RUT”, por el valor de $ 5.450.000.
En este sentido, se observa la inclusión del pago correspondiente a la Cámara de Comercio, concepto que constituye un rubro no financiable conforme a la normatividad vigente del Fondo Emprender.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OBSERVACIONES AL CONCEPTO DE EVALUACIÓN  Convocatoria 154-1C / Emprendimiento Femenino. ID 119353. Proyecto Parque Ancestral Las Fuentes de la Cueva del Indio. Titular MINXPERT Consultores S.A.S., NIT 901.726.912-7. Monto solicitado $73.535.344. Puntaje 69,56. Concepto VIABLE.  1. Asunto. Se presentan observaciones al Informe de Evaluación, con el fin de aportar elementos verificables del plan radicado que permitan reconsiderar la calificación de algunos puntos. La emprendedora agradece la valoración favorable y acoge las recomendaciones de fortalecimiento. Las observaciones aquí expuestas no implican modificación del modelo de negocio, del monto solicitado ni de la estructura financiera del proyecto, sino precisiones sobre información ya contenida en el plan radicado.  2. Componente comercial. Sobre la observación relativa a la comparación con la competencia, el plan radicado presenta en la sección 3 un análisis comparativo con tres competidores reales y geográficamente cercanos: Bioparque Temático Guátika (Tibasosa), Hotel Termales El Batán (Cuítiva) y Posada Rural Altamisal (Firavitoba). Para cada competidor se documentan localización, producto, precio, ventajas y desventajas frente al proyecto, lo que permite ubicar con claridad la posición competitiva en la región.  3. Componente técnico. Sobre el sustento de la capacidad instalada, la sección 5 del plan presenta el cálculo con metodología estándar: 192 unidades mensuales para senderismo, 80 para alojamiento y 80 para astroturismo, con capacidad total de 352 unidades mensuales. La proyección del Año 1, equivalente a 255 unidades mensuales en promedio, se encuentra dentro de la capacidad disponible y deja una holgura del 28 % para crecimiento sin nuevas inversiones. Sobre la estandarización de procedimientos, la misma sección documenta para cada uno de los tres servicios entre seis y siete actividades con tiempo de ejecución, equipos y responsables asignados, nivel adecuado para una iniciativa en fase de fortalecimiento.  4. Componente financiero. Sobre las diferencias entre cuadros presupuestales, las variaciones observables corresponden a ajustes de presentación con saldo neto cero: el monto total del plan coincide exactamente en ambos cuadros en $73.535.344. Las diferencias se explican por dos ajustes simples: una reasignación de un millón de pesos entre los rubros de telescopios y de adecuación de senderos, que no altera el total de inversiones fijas; y la desagregación del rubro preoperativo Estrategia de comunicación ($9.500.000) en dos componentes del cronograma: señalización interpretativa ($6.000.000) y marketing y posicionamiento inicial ($3.500.000), cuya suma equivale al rubro original. No existe entonces inconsistencia material: tanto la agrupación contable como la programación de ejecución suman idéntico monto y son consistentes con los recursos solicitados. Respecto a los vacíos o inconsistencias señalados en costos y gastos, en caso de considerarlo pertinente, se agradecería precisar cuáles rubros específicos los presentan, con el fin de atender la observación de manera puntual.  5. Aspectos del plan que complementan la lectura de la evaluación. Se ponen en consideración los siguientes elementos favorables: Valor Presente Neto positivo de $34.068.769 al 10 % de tasa de descuento, lo que indica generación de valor durante el horizonte de evaluación del proyecto; sostenibilidad operativa proyectada desde el primer año, con utilidad neta de $3.322.702 que crece de manera sostenida hasta $57.797.872 en el Año 5; punto de equilibrio favorable en 52 unidades mensuales frente a un volumen proyectado promedio de 256 mensuales en el Año 1; empresa formalmente constituida desde antes de la postulación, con matrícula mercantil, NIT, RUT, Registro Nacional de Turismo y uso del suelo vigentes; generación de tres empleos directos cuando el mínimo exigido para postulación individual es de uno, más tres indirectos; y diferenciación competitiva relevante en el contexto regional del Valle de Suamox por la integración en una sola oferta de senderismo ecológico, alojamiento rural ancestral y astroturismo.  6. Solicitud. Se solicita respetuosamente al equipo evaluador reconsiderar la valoración de las observaciones sobre comparación con la competencia, capacidad instalada y diferencias presupuestales, a la luz de la evidencia ya contenida en el plan, y considerar los aspectos complementarios señalados en una valoración integral. El Parque Ancestral Las Fuentes de la Cueva del Indio es una iniciativa de turismo rural con enfoque territorial, ambiental y cultural, liderada por una mujer emprendedora de Firavitoba, orientada a fortalecer la economía local, promover el aprovechamiento sostenible del territorio y consolidar experiencias de turismo de naturaleza en el Valle de Suamox, en coherencia con los objetivos de la Convocatoria 154-1C de Emprendimiento Femenino. MONICA YASMIN PORRAS PESCADOR</t>
  </si>
  <si>
    <t xml:space="preserve">ID Proyecto: 119353
Nombre del proyecto: PARQUE ANCESTRAL LAS FUENTES DE LA CUEVA DEL INDIO
Convocatoria: 154 - 1C / Emprendimiento Femenino
Criterio observado: Componentes comercial, técnico, financiero, legal, impacto y resultado de evaluación.
Observación del postulante: El postulante presenta observaciones frente al resultado de la evaluación y solicita revisión de los aspectos valorados, indicando que la información registrada en el plan de negocios y en el plan de inversión permite soportar un mayor cumplimiento de los criterios evaluados.
Resumen de la observación del postulante: El postulante solicita que se revise la calificación asignada, argumentando que los componentes del plan cuentan con soportes suficientes para reconocer un mayor puntaje en la evaluación.
Respuesta del evaluador: Revisadas las observaciones presentadas por el postulante, el informe de evaluación y la información contenida en el plan de inversión, se da razón de manera parcial a lo indicado, teniendo en cuenta que algunos argumentos permiten precisar la valoración realizada en los componentes observados. En consecuencia, se reconocen los aspectos que se encuentran debidamente soportados y que guardan coherencia con la formulación del plan de negocios, la estructura de inversión y los lineamientos aplicables del Fondo Emprender. No obstante, se mantienen aquellas observaciones técnicas que no fueron desvirtuadas, especialmente las relacionadas con la necesidad de fortalecer la trazabilidad entre componentes, la depuración de cifras, la formalización de elementos operativos y legales pendientes y la definición de indicadores de seguimiento, aspectos identificados en el informe de evaluación.
Concepto: Se acepta parcialmente la observación presentada por el postulante y se ajusta el puntaje tras la validación interna del contenido del plan de negocios, el plan de inversión y los soportes revisados.
Efecto: Se modifica el puntaje del proyecto, el cual queda en 89,20. El informe de evaluación ajustado será cargado en la plataforma del Fondo Emprender.
</t>
  </si>
  <si>
    <t xml:space="preserve">APELACIÓN — PROYECTO 3D ART GALLERY ID: 119385 | Convocatoria 154-1C | Emprendimiento Femenino  Estimados señores del Fondo Emprender / EnTerritorio, Yo, Erika Yulieth Correa Salazar, identificada con CC 43.876.598, líder del proyecto 3D ART GALLERY (ID 119385, Convocatoria 154-1C), presento respetuosamente solicitud de revisión del puntaje asignado, con base en las siguientes consideraciones técnicas y de transparencia: 1. INCONSISTENCIA EN LA PUNTUACIÓN REPORTADA Se evidencia una discrepancia entre el puntaje que aparece en la evaluación individual del perfil del emprendedor (79,44 puntos) y el puntaje consignado en el informe de evaluación publicado (78,79 puntos). Esta diferencia de 0,65 puntos no tiene justificación técnica visible en ninguno de los dos documentos y constituye en sí misma una irregularidad en el proceso de transparencia que solicito sea aclarada y corregida con el puntaje que corresponda conforme al procedimiento establecido en el Artículo 19 del Acuerdo 0010 de 2019. 2. COMPONENTE COMERCIAL — PROFUNDIDAD NO RECONOCIDA El informe de evaluación indica que el componente comercial requiere fortalecer la medición del desempeño de cada canal. Sin embargo, el plan contiene análisis cuantitativo de mercado con fuentes DANE (distribución por edad, estrato y ciudad), cálculo del TAM para Medellín (301.500 personas), Bogotá (748.800) y Barranquilla (117.228), frecuencias de compra validadas con datos de RADDAR y la Feria del Hogar, dos perfiles de cliente diferenciados (B2C consumidor final 80% / B2B galerías 20%), y análisis de tendencias globales del mercado de decoración (crecimiento 4-5% anual). Este nivel de desarrollo supera al que el evaluador describiría como bien estructurado en la escala 0-4, y el informe no evidencia por qué estos elementos no obtuvieron la calificación máxima en esta variable. 3. COMPONENTE TÉCNICO — SOSTENIBILIDAD NO VALORADA INTEGRALMENTE El informe reconoce coherencia técnica pero no refleja el peso diferencial del componente de sostenibilidad e innovación tecnológica del proyecto: uso de filamento PETG biodegradable, incorporación de polvo de mármol recuperado de marmolerías locales como insumo de acabado, fabricación aditiva que elimina desperdicio de material, y modelo de producción bajo demanda que impide acumulación de inventarios. Estos elementos alinean directamente con el criterio 9 del Artículo 19 del Acuerdo 0010 de 2019 (Compatibilidad con el desarrollo sostenible del país), el cual no parece haber sido valorado con el puntaje que su desarrollo justifica. 4. INDICADORES FINANCIEROS DENTRO DE RANGO ACEPTABLE La TIR del proyecto es 28,17%, ubicada en el rango esperado para iniciativas del sector INDUSTRIAS_MANUFACTURERAS (22-28%). El VPN es positivo ($41.714.637). La utilidad neta es positiva en los cinco años proyectados con tendencia incremental (Año 1: $21,0M ? Año 5: $53,9M). El valor solicitado ($73.499.972) es coherente con el autoempleo generado. Estos indicadores no fueron objeto de observación negativa, pero tampoco parece que su solidez fue reconocida con la puntuación óptima en el criterio de viabilidad financiera. 5. PETICIÓN CONCRETA Con base en lo expuesto, solicito respetuosamente: (a) aclarar y unificar el puntaje reportado, indicando cuál es el valor correcto entre 79,44 y 78,79 y la razón de la diferencia; (b) revisar la calificación asignada a los componentes comercial, técnico y financiero a la luz de los argumentos técnicos aquí presentados; y (c) en caso de confirmarse la puntuación más alta (79,44), que esta sea la que quede registrada como oficial en todos los sistemas. Agradezco la atención prestada a esta solicitud y reafirmo mi compromiso con el proyecto y con el proceso del Fondo Emprender. Atentamente, Erika Yulieth Correa Salazar CC 43.876.598 Proyecto: 3D Art Gallery | ID: 119385 </t>
  </si>
  <si>
    <t>Proyecto: 119385
Nombre del proyecto: 3D Art Gallery
Convocatoria: 154‑1C – Emprendimiento Femenino
Criterio observado
Transparencia en la puntuación consolidada del proyecto y calificación de los componentes comercial, técnico y financiero del plan de negocios.
Observación del postulante
La postulante solicita revisión del puntaje asignado al proyecto, indicando una diferencia entre el puntaje reflejado en la evaluación del perfil del emprendedor (79,44 puntos) y el consignado en el informe de evaluación. Así mismo, considera que los componentes comercial, técnico especialmente en lo relacionado con sostenibilidad e innovación y financiero no fueron valorados de manera proporcional al nivel de desarrollo, análisis y soporte presentado en el plan de negocios, solicitando la aclaración del puntaje oficial y la revisión de la calificación otorgada.
Resumen de la observación
La observación plantea la necesidad de:
(i) aclarar y unificar el puntaje oficial del proyecto;
(ii) revisar la valoración del componente comercial frente al análisis de mercado y la segmentación presentada; y
(iii) reconsiderar la calificación de los componentes técnico y financiero, teniendo en cuenta los elementos de sostenibilidad, innovación productiva y los indicadores financieros positivos reportados.
Respuesta del evaluador
Sobre la consistencia y unificación del puntaje
Revisados los antecedentes de evaluación y los resultados consolidados del proceso, se aclara que el puntaje oficial del proyecto corresponde a 79,44 puntos, valor que integra la ponderación de todos los criterios y componentes conforme a la metodología vigente del Fondo Emprender. Dicho puntaje refleja el resultado final del proceso de evaluación y es el que debe considerarse válido y definitivo para efectos del trámite administrativo y de los registros institucionales. En este sentido, se ratifica que no existe inconsistencia en el puntaje oficial del proyecto.
Sobre el componente comercial
En relación con el componente comercial, se reconoce que el plan de negocios presenta un análisis estructurado del mercado, apoyado en fuentes secundarias, segmentación de clientes, estimaciones de mercado potencial y referencias a tendencias del sector. No obstante, la calificación asignada se fundamenta en la evaluación integral del componente, la cual considera no solo la disponibilidad de información cuantitativa, sino también su nivel de coherencia interna, la claridad en la definición de la propuesta de valor, la articulación entre el mercado objetivo y los canales de comercialización propuestos, así como la existencia de mecanismos claros y verificables para el seguimiento y medición del desempeño comercial. La valoración otorgada responde a estos criterios y al nivel de desarrollo evidenciado en el plan, en concordancia con la escala de calificación establecida.
Sobre el componente técnico y la sostenibilidad
Respecto al componente técnico, se valida que el proyecto describe un proceso productivo coherente e incorpora elementos asociados a sostenibilidad e innovación, tales como el uso de materiales alternativos, prácticas de reducción de desperdicios y un modelo de producción ajustado a la demanda. Sin embargo, la calificación del componente técnico se determina a partir de una valoración integral que incluye la madurez del proceso, la claridad en la implementación operativa, la replicabilidad del modelo productivo, la capacidad instalada y el impacto real de los elementos sostenibles en la eficiencia y viabilidad técnica del proyecto. Bajo estos criterios, la puntuación asignada refleja el nivel de desarrollo técnico evidenciado, sin desconocer los avances presentados en materia de sostenibilidad.
Sobre el componente financiero
En cuanto al componente financiero, se reconoce que el proyecto presenta indicadores favorables, tales como una TIR positiva, un VPN mayor a cero y proyecciones de utilidad crecientes a lo largo del horizonte de evaluación. No obstante, la calificación no se define exclusivamente por el cumplimiento de indicadores financieros de referencia, sino por la consistencia global del modelo financiero, la solidez de los supuestos utilizados, la coherencia entre las proyecciones operativas y financieras, la relación entre la inversión solicitada y la capacidad real de generación de ingresos, así como la sostenibilidad financiera del proyecto en el tiempo. La puntuación otorgada refleja esta evaluación integral conforme a la metodología establecida.
Concepto
Analizada la observación presentada, se concluye que la evaluación del proyecto se realizó conforme a los criterios, escalas y metodología vigentes del Fondo Emprender, evidenciándose coherencia entre el análisis efectuado y el puntaje asignado.
Efecto
Se ratifica el puntaje final del proyecto en 79,44 puntos, así como el concepto de evaluación inicialmente emitido.</t>
  </si>
  <si>
    <t xml:space="preserve">Isnos, Huila 13 de mayo de 2026 Asunto: Recurso de apelación – Aclaración sobre rubro de formalización incluido en el plan de negocio Señor(es) Fondo Emprender Cordial saludo,  Por medio de la presente me permito interponer recurso de apelación frente al concepto emitido de “Plan de negocio No Evaluable”, relacionado con la observación del rubro denominado “Inscripción y Registro Mercantil”, el cual fue considerado como un rubro no financiable según el numeral 4.2 de los Términos de Referencia.  Respetuosamente, solicitamos se revise nuevamente esta observación, teniendo en cuenta que dentro del presupuesto del proyecto no se incluyó el pago de matrícula mercantil ni registro mercantil ante Cámara de Comercio, sino los permisos necesarios para la formalización y operación legal de la unidad productiva, entre ellos: •Licencia de funcionamiento •Uso de suelo •Certificado de bomberos •Implementación del Sistema de Gestión de Seguridad y Salud en el Trabajo (SG-SST) •Registro de Industria y Comercio •Habilitación de facturación electrónica  Es importante aclarar que el Registro de Industria y Comercio no corresponde a la matrícula mercantil ni inscripción de registro empresarial ante Cámara de Comercio, sino a un trámite obligatorio que se realiza ante la Alcaldía Municipal de Isnos - Huila, necesario para formalizar la actividad económica dentro del municipio y cumplir con las obligaciones tributarias correspondientes, especialmente el pago del impuesto de Industria y Comercio (ICA). Dicho trámite se encuentra respaldado en el Acuerdo Municipal No. 022 del 03 de septiembre de 2025, por medio del cual se actualiza y compila el Estatuto Tributario del Municipio de Isnos, donde se establece expresamente el Impuesto de Industria y Comercio y su complementario de Avisos y Tableros como tributo municipal vigente. Asimismo, se señala que todo contribuyente debe inscribirse en el registro de Industria y Comercio ante la Secretaría de Hacienda Municipal y deberá cumplir con la presentación y pago oportuno de la declaración correspondiente.  Esto confirma que el Registro de Industria y Comercio constituye una obligación tributaria municipal obligatoria para la formalización y funcionamiento legal del negocio, y no corresponde al pago de matrícula mercantil o inscripción empresarial ante Cámara de Comercio.  Por tanto, este concepto hace parte de los permisos operativos y tributarios requeridos para el funcionamiento legal del negocio y no constituye el rubro no financiable señalado en el numeral 4.2, punto 13 de los Términos de Referencia. La inclusión de este trámite dentro del presupuesto responde al cumplimiento normativo exigido para la puesta en marcha del proyecto y no representa el pago de constitución empresarial ni de inscripción mercantil ante Cámara de Comercio.  En ese sentido, consideramos que no existe información financiera inexacta ni incumplimiento frente a los Términos de Referencia, razón por la cual solicitamos respetuosamente reconsiderar la calificación de “No Evaluable” y permitir la continuidad del proceso de evaluación del plan de negocio.  Reiteramos nuestro compromiso con la transparencia, la formalización legal del emprendimiento y el cumplimiento de todos los requisitos establecidos por Fondo Emprender.  Agradecemos su atención y quedamos atentos a su respuesta. Atentamente,   Martha Johana Rodriguez Pino C.C 1084260360 Cel. 3223590479 Representante Legal Asociación Confibordados KORA ID proyecto 119402 </t>
  </si>
  <si>
    <t>Cordial saludo, 
NOMBRE DEL PROYECTO: ASOCIACIÓN CONFIBORDADOS KORA
ID Proyecto: 119402
Convocatoria: 154 - 1C / Emprendimiento Femenino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Una vez validada la observación presentada por el emprendedor, esta se acepta por encontrarse ajustada a los criterios técnicos y jurídicos aplicables al proceso de evaluación del Fondo Emprender. En consecuencia, se procede con la continuidad del trámite correspondiente y la evaluación integral del plan de negocios conforme a los lineamientos establecidos para la convocatoria. Así mismo, se invita al interesado a consultar el informe de evaluación a través de la plataforma dispuesta para tal fin, en donde podrá verificar el resultado de la evaluación.</t>
  </si>
  <si>
    <t xml:space="preserve">Señores FONDO EMPRENDER – SENA Convocatoria 154-1C / Emprendimiento Femenino Proyecto ID: 119418 – Splash Pet Wash  Respetuosamente presento solicitud de revisión de la calificación obtenida (81,75), con base en la sustentación técnica que demuestra que algunas de las observaciones del informe no corresponden al contenido real del plan formulado.  1. COMPONENTE COMERCIAL – Fidelización y tamaño de mercado  El informe señala ausencia de indicadores concretos de fidelización, recompra y estimación del mercado. El plan contiene explícitamente:  - Mercado cuantificado con fuente verificable: censo de mascotas Pasto 2023, con 46.051 animales (32.764 perros – 71%; 13.287 gatos – 29%), representando el 8-10% de los hogares de la ciudad. - Frecuencia de recompra documentada: el cliente realiza el baño 1 a 2 veces al mes, destinando $50.000-$70.000 mensuales a baño y grooming. Dato validado con encuestas previas a la apertura y con el comportamiento real de clientes actuales en operación. - Indicador de intención de recompra vinculado a la propuesta de valor: alta recompra cuando la experiencia completa dura menos de 40 minutos, criterio que orienta el diseño operativo del servicio. - Sistema de fidelización activo: el proceso incluye cobro y registro en base de datos para seguimiento y recompra como paso operativo formal. - Subsegmentación del cliente: dos segmentos identificados (mujeres 25-45 años, aprox. 70%; y parejas jóvenes 23-40 años), con comportamiento de compra diferenciado.  2. COMPONENTE TÉCNICO – Capacidad instalada, protocolos y diferenciación  El informe afirma falta de precisión en capacidad por hora/día y protocolos de limpieza. El plan detalla:  - Capacidad instalada cuantificada con fórmula inscrita en la herramienta oficial: Servicio Moderado: 1,8 servicios/hora × 3 horas/día × 26 días = 140 servicios/mes. Servicio Intenso: 1,4 servicios/hora × 4 horas/día × 26 días = 146 servicios/mes. - Ciclo operativo con tiempo exacto por actividad: preparación previa (7 min), recepción del cliente (5 min), confirmación de reserva (5 min), proceso de baño (30-40 min según programa), verificación final (5 min), cobro y registro (3 min), limpieza posterior (7 min). Total: 62-67 minutos por ciclo.  - Protocolos explícitos entre servicios: desinfección de tina y superficies con desinfectante pet-friendly antes y después de cada atención, revisión de trampa de pelos y trampa de grasa, y registro de vertimientos para manejo responsable. - Atención diferenciada por tamaño: tres programas definidos (Moderado para perros medianos, Intenso para perros grandes y peludos), con tiempos diferenciados (30 y 40 minutos respectivamente). - Diferenciación documentada frente a imitadores: primer autolavado automatizado en Nariño (ventaja de primer movimiento), productos biodegradables con dosificación controlada, agendamiento digital y pago electrónico (85% de clientes usa transferencia o Nequi), elementos que generan barreras de entrada reales.  3. COMPONENTE LEGAL – Figura jurídica  El informe señala ambigüedad entre persona natural y persona natural con establecimiento de comercio. Se precisa: la herramienta oficial del Fondo Emprender presenta ambas como opciones diferenciadas y el proyecto seleccionó formalmente Persona Natural marcando con X la casilla correspondiente. La matrícula mercantil en Cámara de Comercio es un trámite complementario que no cambia la naturaleza jurídica; toda persona natural que ejerza actividad comercial puede inscribirse sin que ello constituya ambigüedad. No hay inconsistencia: hay complementariedad dentro de la misma figura legal válida para el Fondo Emprender.  4. COMPONENTE FINANCIERO – Alcance del servicio y viabilidad operativa  Sobre el alcance: el plan declara explícitamente que el consumidor directo es el perro o gato, cuantifica el segmento felino (13.287 gatos, 29% del mercado) y describe el perfil conductual de ambas especies. La coherencia entre cliente, consumidor y portafolio está plenamente establecida .  Sobre la viabilidad del autoempleo: las actividades del ciclo operativo son secuenciales, no simultáneas, y están cronometradas con tiempos específicos que suman 62-67 minutos por servicio. Este modelo es estándar y demostrado en microempresas de servicio unipersonal; la propia evaluación reconoce tracción comercial y operación en marcha, lo que valida la capacidad operativa real.  En síntesis, el plan de negocios Splash Pet Wash contiene la información cuantitativa, operativa, legal y de mercado que el evaluador señaló como ausente o insuficiente. Las observaciones que sustentaron una puntuación inferior no corresponden al contenido efectivamente formulado. Por lo anterior, solicito respetuosamente la revisión de la evaluación con el consecuente ajuste de la calificación en los componentes Comercial, Técnico, Legal y Financiero.  Cordialmente, Sofía Arango Burbano – CC 1085292905 Emprendedora – Splash Pet Wash </t>
  </si>
  <si>
    <t>Revisada la observación presentada, se precisa que la evaluación del plan de negocios se realizó con base en la información registrada y visible en el formulario oficial del Fondo Emprender, conforme a los criterios metodológicos y normativos vigentes para la convocatoria.
En el componente comercial, se reconoció la existencia de información cuantitativa sobre el mercado de mascotas y la identificación de comportamientos de recompra. No obstante, la calificación asignada refleja que algunos indicadores de fidelización y proyección de mercado, aunque presentes, requieren mayor consolidación y articulación explícita con metas comerciales de mediano plazo, lo cual explica que el componente no alcanzara una puntuación superior.
Respecto al componente técnico‑operativo, se valoró la definición de tiempos operativos, capacidad instalada y diferenciación del servicio por tipo de atención. Las observaciones realizadas se orientaron a reforzar la claridad metodológica del modelo operativo, la gestión de la carga de trabajo en escenarios de alta demanda y la estandarización formal de los protocolos, sin desconocer que el proyecto ya se encuentra en operación.
En el componente legal, se tuvo en cuenta la selección de la figura jurídica de persona natural y la complementariedad con la matrícula mercantil. La evaluación consideró este aspecto conforme a la normatividad vigente, señalando oportunidades de fortalecimiento documental y de proyección del crecimiento formal del negocio, sin que ello implique una inconsistencia jurídica.
En cuanto al componente financiero, se reconoció la coherencia del modelo de autoempleo, la tracción comercial y la viabilidad operativa demostrada. La calificación otorgada responde a la consistencia general del modelo financiero, considerando que las proyecciones deberán consolidarse progresivamente con el crecimiento del negocio.
En consecuencia, los argumentos expuestos en la observación corresponden en su mayoría a aclaraciones y precisiones sobre elementos que ya fueron considerados dentro del proceso evaluativo y que se reflejan en la calificación obtenida.</t>
  </si>
  <si>
    <t xml:space="preserve">Observación a la evaluación del plan de negocios Línea Crear - ID119475 - ASOCIACIÓN GANADERA LA PILAMA LC  De acuerdo con los términos y tiempos de la convocatoria nos permitimos realizar las observaciones a la evaluación dada para nuestro proyecto donde obtuvimos un PUNTAJE de 47.56 dando un CONCEPTO DE EVALUACIÓN de NO VIABLE.   A continuación, nos permitimos realizar las objeciones a las observaciones dadas:   Componente Comercial: El proyecto plantea la creación de una empresa ganadera asociativa enfocada en la producción y comercialización de leche cruda y novillas Girolando Plus, con un mercado objetivo claramente identificado en Villavieja y la zona norte de Neiva. Se reconocen clientes potenciales relevantes, como empresas procesadoras de lácteos y pequeños transformadores regionales, lo que evidencia conocimiento del entorno comercial y de la cadena láctea del Huila. También se identifican competidores directos locales, frente a los cuales la asociación propone diferenciarse mediante genética mejorada, ordeño mecanizado y alimentación suplementaria. Sin embargo, el componente comercial presenta debilidades importantes relacionadas con la falta de información sobre los volúmenes actuales ofertados, la regularidad de la producción y el nivel real de avance y posicionamiento de la asociación. El planteamiento del problema es coherente con la realidad productiva del territorio, pero requiere mayor sustento cuantitativo de oferta y demanda. Los canales de comercialización y promoción están bien definidos y resultan pertinentes, aunque el alcance comercial del proyecto no logra consolidarse con información suficiente para garantizar estabilidad de ingresos. En conclusión, el componente comercial es aceptable en su enfoque, pero aún inmaduro en su nivel de estructuración y validación de mercado.  Obj. En este aspecto queremos dejar en claro que en la actualidad no estamos constituidas como asociación, requisito para poder acceder a la convocatoria de la línea crear; y cómo avance indicamos: “Se han establecido contactos con empresas transformadoras de productoras lácteos de la región (grandes y medianas), identificando la demanda constante de leche fresca, así como la necesidad de adquirir por parte de ganaderos, comerciantes del Huila y Caquetá novillas de genéticas Girolando Plus para producción de leche y carne. Contamos con cartas de intención firmadas por compradores locales y regionales, lo que garantiza una demanda inicial, así mismo se ha creado una estrategia de posicionamiento y promoción de la finca de voz a voz con reconocidos ganaderos y empresas ganaderas de la región.” En lo que se refiere a manejo de volúmenes ofertados y posicionamiento de la asociación, manifestamos nuevamente que contamos con la iniciativa de formalizarnos o constituirnos para la puesta en marcha si logramos acceder a los recursos del Fondo Emprender pues queremos participar en la línea crear, en la actualidad como se indicó en el plan de negocios contamos con unos activos muy básicos dentro de ellas cinco vacas, pero la producción se comercializa de manera independiente y al ser tan poca, se comercializa con intermediarios de la zona (carro lechero).    Componente Técnico: Desde el punto de vista técnico, la Asociación Ganadera La Pilama LC propone un sistema productivo tecnificado que integra ordeño mecanizado, bombeo solar, manejo forrajero y protocolos sanitarios certificados, lo que representa una intención clara de mejorar productividad y sostenibilidad. No obstante, la descripción del proyecto resulta incompleta, ya que no se detallan aspectos fundamentales como el inventario total de animales, la cantidad de hembras en producción, los volúmenes diarios de leche ni la proyección realista de crías y novillas obtenidas por año. Se evidencian inconsistencias entre la capacidad productiva descrita y los volúmenes de venta proyectados, especialmente en la línea de novillas, lo cual genera contradicciones técnicas que impactan directamente la coherencia del proyecto. Aunque el proceso técnico está planteado de forma lógica y el plan operativo cumple con los lineamientos generales de ejecución, la subestimación de costos productivos y la falta de precisión técnica debilitan la viabilidad del componente. En conclusión, el componente técnico muestra buena intención, pero requiere una reformulación profunda basada en datos productivos reales y consistentes.  Obj. Aunque en el avance del proceso técnico manifestamos que contamos con cinco 5 vacas Girolando plus en producción y 5 crías en etapa de levante, así como instalaciones básicas en (corrales, bebederos, potreros, bodegas, maquinaria). Se ha diseñado el plan de manejo productivo con apoyo de un médico veterinario y un zootecnista, definiendo protocolos de ordeño, sanidad animal y alimentación balanceada, donde se ha iniciado con el establecimiento de una hectárea de banco mixto de forraje. El equipo cuenta con formación en cursos del SENA relacionados con mecanización agrícola, además de experiencia práctica en manejo de ganado bovino transmitida generacionalmente. También hemos avanzado en capacitaciones sobre bioseguridad, trazabilidad y uso adecuado de productos veterinarios, lo que refuerza la capacidad técnica de la asociación para mantener altos estándares en la producción.  Las proyecciones en producción se realizaron con las cinco vacas y las veinte cinco que fueron solicitadas al Fondo Emprender para un total de 30 vacas con un promedio de 18 a 20 litros diarios.  Para la línea de novillas igualmente se tuvo en cuenta la misma cantidad de animales y cómo se establece en la descripción del producto estas novillas serán vendidas entre los 13 y 15 meses de edad y al ser genética GIROLANDO PLUS el kilo en pie tiene un valor en el mercado de $30.000, esta información se tomó basado primero en el conocimiento del sector, de la zona, de los aspectos comerciales en el departamento del huila y de la Federación Colombiana de Ganaderos Fondo Nacional del Ganado - Fondo de Estabilización de Precios - Según FEDEGAN Los precios de novillas Girolando Plus en remates especiales (tipo subasta) en Colombia, reportados hacia finales de 2025, oscilan aproximadamente entre $5.5 y $6 millones de pesos por animal, dependiendo del peso y la genética, registrándose lotes de 210 kg a $5.5 millones y de 285 kg a $6 millones, cifras que reflejan su posibilidad de invertir en genética de calidad.   El componente técnico como lo indica el evaluador se formuló de manera correcta, la inconsistencia a la que hace referencia es la que acabamos de indicar que al nosotras querer producir genética nuestro producto es más costoso que una cría de la línea comercial, por eso nuestras proyecciones quedaron de esa manera y nos referimos a proyecciones porque en la actualidad aunque hemos avanzado en aspectos técnicos no contamos con las 30 vacas girolando plus y como asociación directamente no realizamos un ejercicio técnico, más allá que el explicado en el avance, puesto que sólo tenemos la iniciativa de confórmanos como asociación.    Componente Legal: El componente legal contempla los trámites básicos necesarios para la operación de una empresa ganadera asociativa, incluyendo la constitución legal, registros ante el ICA, uso de suelo, registro de hierro y guías de movilización, lo cual evidencia conocimiento de los requisitos mínimos del sector. Sin embargo, se identifican vacíos relevantes, como la ausencia de un plan de manejo de residuos, la gestión de concesión de aguas y la implementación del Sistema de Gestión de Seguridad y Salud en el Trabajo. Adicionalmente, no se presenta información clara sobre la antigüedad de la asociación ni las razones de su no constitución formal a la fecha. Estas omisiones limitan la solidez jurídica del proyecto y generan riesgos para su puesta en marcha. En conclusión, el componente legal es parcialmente adecuado, pero incompleto frente a las exigencias normativas del sector agropecuario.  Obj. Plan de manejos de residuos: no se contempló como un trámite “legal” necesario para la operación de una asociación ganadera, pero si se contempló: desde la parte técnica – avance- plan de manejo productivo con apoyo de un médico veterinario y un zootecnista, definiendo protocolos de ordeño, sanidad animal y alimentación balanceada y en la parte ambiental – en el impacto - El proyecto se desarrollará bajo el modelo de ganadería sostenible, implementando un sistema de bombeo solar para el abastecimiento hídrico, contribuyendo a la reducción de la huella de carbono y promoviendo prácticas agropecuarias sostenibles, un sistema de pastoreo rotacional y protección de fuentes hídricas. Estas acciones mitigan la deforestación, aumentan la captura de carbono, protegen la biodiversidad y reducen la erosión, consolidando una producción que equilibra productividad con conservación.  Obj. Gestión de concesión de aguas: No se contempló este permiso dentro del plan de negocios, pero cómo tal si el permiso se requiriese y es de obligatorio cumplimiento para el plan de negocios, en su proceso productivo, técnico y ambiental en la solicitud de concesión de aguas superficiales, al momento de dar inicio a la etapa de puesta en marcha quién nos los solicite, nos indicará la intencionalidad y el inicio del trámite de su gestión ante la autoridad encargada en este caso la Corporación Autónoma Regional del Alto Magdalena – CAM.   Obj. Sistema de Gestión de Seguridad y Salud en el Trabajo: No se contempló esta actividad, puesto que de acuerdo con la resolución No. 0312 de 2019, nos indicará de acuerdo con el número de trabajadores afiliados a la asociación que requisitos deberíamos tener para cumplir con los estándares mínimos del sistema de gestión y es de obligatorio cumplimiento, por tanto, si la asociación pasara a la etapa de puesta en marcha quien nos realizara la supervisión nos indicaría que se debe cumplir con el Sistema de Gestión.    Obj. No se presenta información clara sobre la antigüedad de la asociación ni las razones de su no constitución formal a la fecha: no presentamos antigüedad de la asociación porque no nos hemos constituido, porque queremos pertenecer al programa del Fondo Emprender Línea Crear, lo que hemos venido realizado cómo se explicó en el plan de negocios son pequeños procesos asociativos que nos permitiesen primero unirnos, consolidarnos, brindar experiencia de nuestro conocimiento pecuario y desarrollar un trabajo de género en la región.     Componente Financiero: El análisis financiero del proyecto presenta debilidades estructurales que afectan su sostenibilidad. Si bien los precios de la leche se ubican dentro de rangos del mercado regional, el precio proyectado para la venta de novillas resulta elevado y carece de justificación técnica y comercial suficiente. Las proyecciones de ventas no guardan coherencia con la capacidad productiva descrita, especialmente al plantear incrementos significativos en el corto plazo sin sustento técnico. Se identifica subestimación de costos fijos y variables, principalmente en alimentación, suplementación, insumos y administración, lo cual afecta la confiabilidad del presupuesto. El equipo de trabajo propuesto es amplio y pertinente, pero no se justifica plenamente el número de perfiles ni sus funciones en relación con la escala productiva. Aunque el valor solicitado al Fondo Emprender es coherente con una iniciativa asociativa de creación, las debilidades en costos e ingresos ponen en riesgo la sostenibilidad financiera. En conclusión, el componente financiero no logra demostrar viabilidad económica bajo las condiciones actuales del proyecto.  Obs. El precio proyectado para la venta de novillas resulta elevado y carece de justificación técnica y comercial suficiente –La Asociación Ganadera establece sus precios de venta con base en el comportamiento del sector y en la regulación de precios de la canasta familiar, considerando que los productos ofertados corresponden a bienes de consumo masivo y de carácter primario. En este sentido, la fijación de precios se fundamenta en un análisis del comportamiento estructural del sector ganadero en Colombia, así como en las condiciones productivas y comerciales específicas del departamento del Huila y del municipio de Villavieja. El precio de las novillas no se tomó a la ligera, cómo indicamos anteriormente ese es el precio que se tiene en el departamento del Huila, para la comercialización de ganado en pie de la raza girolando plus, además se realizó la comparación de precios con Federación Colombiana de Ganaderos Fondo Nacional del Ganado - Fondo de Estabilización de Precios - Según FEDEGAN.   Impacto: El proyecto plantea impactos económicos, sociales, ambientales y tecnológicos alineados con el enfoque de ganadería sostenible y fortalecimiento del liderazgo femenino rural. Se reconocen avances iniciales en aspectos legales, comerciales y técnicos, así como una intención clara de articulación con actores relevantes del sector ganadero. Sin embargo, el nivel de avance es bajo y no se evidencian resultados concretos en volúmenes de venta ni en consolidación operativa. Las metas de generación de empleo y sostenibilidad en el tiempo resultan difíciles de alcanzar, considerando las debilidades financieras y productivas identificadas. Aunque la asociatividad es un elemento valioso del proyecto, falta información clave sobre su trayectoria y funcionamiento real como grupo. En conclusión, el componente impacto presenta una buena intención social y comunitaria, pero baja viabilidad práctica y financiera. Obj. En este aspecto no entendemos cuando nos indican que el avance es bajo si cómo hemos precisado no estamos conformadas cómo asociación, por lo tanto, no contamos con cifras, datos, consolidación operativa, puesto que nuestro avance se ha dado desde nuestra vocaciones ganadera, equidad de género, aspectos técnicos mínimos puesto que no contamos con los recursos suficientes para desarrollar la idea que hemos planteado en nuestro plan de negocios y que de acuerdo con el conocimiento del sector ganadero, nuestra ubicación geográfica, podemos desarrollar un proyecto innovador en cuanto a genética y no quedarnos en una ganadería tradicional, como mujeres ganaderas vemos la necesidad en la región de que nuestro productos serán muy bien acogidos en el departamento del Huila y Caquetá, generando sostenibilidad para nuestra asociación.  Aunque reconocemos que existen observaciones claras que se puedan mejorar en una etapa de puesta en marcha, consideramos que el proyecto enfocado y dirigido hacía la LÍNEA CREAR ASOCIATIVO, cuenta con los aspectos comerciales, técnicos, legales, financieros, proyectados acorde a las necesidades que queremos impactar en la zona, convirtiéndonos en una ganadería innovadora y alternativa más no tradicional, implementando genética, tecnología, sostenibilidad, cuidado al medio ambiente y equidad de género.   De ante mano agradecemos los aspectos positivos, detallados por el evaluador para nuestra iniciativa, pero consideramos que se presentó una calificación cómo si fuésemos una asociación consolidada.  </t>
  </si>
  <si>
    <t xml:space="preserve">ID Proyecto: 119475
Nombre del proyecto: ASOCIACIÓN GANADERA LA PILAMA LC
Convocatoria: 154 - 1C / Emprendimiento Femenino
Criterio observado: Solicitud de reconsideración del concepto de no viabilidad y del puntaje asignado.
Observación del postulante: El postulante solicita reconsiderar el concepto de no viabilidad, argumentando que el proyecto corresponde a la línea Crear, que aún no se encuentra constituido como asociación, que cuenta con avances comerciales, técnicos y ambientales iniciales, y que las proyecciones se fundamentan en la intención de adquirir nuevos animales y desarrollar una ganadería tecnificada con enfoque de género.
Resumen de la observación del postulante: El proyecto corresponde a la línea Crear, ID 119475, convocatoria 154 - 1C / Emprendimiento Femenino, ubicado en Huila, Villavieja, sector agropecuario, actividad económica 0141 Cría de ganado bovino y bufalino, tipo asociativo, con 6 asociados, 7 empleos a crear y puntaje final redondeado de 47,56, según la evaluación registrada en 119475-Evaluador1 a 6-4-2026. [119475-Eva...a 6-4-2026 | Excel]
Respuesta del evaluador:
Frente a la observación: “Componente Comercial: El proyecto plantea la creación de una empresa ganadera asociativa enfocada en la producción y comercialización de leche cruda y novillas Girolando Plus, con un mercado objetivo claramente identificado en Villavieja y la zona norte de Neiva. Se reconocen clientes potenciales relevantes, como empresas procesadoras de lácteos y pequeños transformadores regionales, lo que evidencia conocimiento del entorno comercial y de la cadena láctea del Huila. También se identifican competidores directos locales, frente a los cuales la asociación propone diferenciarse mediante genética mejorada, ordeño mecanizado y alimentación suplementaria. Sin embargo, el componente comercial presenta debilidades importantes relacionadas con la falta de información sobre los volúmenes actuales ofertados, la regularidad de la producción y el nivel real de avance y posicionamiento de la asociación. El planteamiento del problema es coherente con la realidad productiva del territorio, pero requiere mayor sustento cuantitativo de oferta y demanda. Los canales de comercialización y promoción están bien definidos y resultan pertinentes, aunque el alcance comercial del proyecto no logra consolidarse con información suficiente para garantizar estabilidad de ingresos. En conclusión, el componente comercial es aceptable en su enfoque, pero aún inmaduro en su nivel de estructuración y validación de mercado. Obj. En este aspecto queremos dejar en claro que en la actualidad no estamos constituidas como asociación, requisito para poder acceder a la convocatoria de la línea crear; y cómo avance indicamos: “Se han establecido contactos con empresas transformadoras de productoras lácteos de la región (grandes y medianas), identificando la demanda constante de leche fresca, así como la necesidad de adquirir por parte de ganaderos, comerciantes del Huila y Caquetá novillas de genéticas Girolando Plus para producción de leche y carne. Contamos con cartas de intención firmadas por compradores locales y regionales, lo que garantiza una demanda inicial, así mismo se ha creado una estrategia de posicionamiento y promoción de la finca de voz a voz con reconocidos ganaderos y empresas ganaderas de la región.” En lo que se refiere a manejo de volúmenes ofertados y posicionamiento de la asociación, manifestamos nuevamente que contamos con la iniciativa de formalizarnos o constituirnos para la puesta en marcha si logramos acceder a los recursos del Fondo Emprender pues queremos participar en la línea crear, en la actualidad como se indicó en el plan de negocios contamos con unos activos muy básicos dentro de ellas cinco vacas, pero la producción se comercializa de manera independiente y al ser tan poca, se comercializa con intermediarios de la zona (carro lechero).”
Revisada la observación, se precisa que el hecho de participar en la línea Crear y no estar constituida aún como asociación no exime al plan de negocios de presentar información suficiente para valorar la viabilidad comercial de la iniciativa. La evaluación no exige que la asociación ya opere plenamente como empresa consolidada; sin embargo, sí requiere que se describa con claridad el estado actual de los productos generados, su destino, los volúmenes producidos y la regularidad de la oferta, aspectos que no se desarrollan con el nivel de detalle necesario.
Si bien el postulante manifiesta que actualmente cuenta con cinco vacas y que la producción se comercializa de manera independiente con intermediarios de la zona, esta información confirma que el avance comercial es aún inicial y que no se cuenta con una oferta asociativa regular ni con volúmenes consolidados. En consecuencia, se ratifica la observación relacionada con la falta de mayor información sobre el destino actual de los productos, su volumen y regularidad de oferta.
Adicionalmente, la identificación del problema requiere mayor sustento cuantitativo, incluyendo cifras de oferta local de leche y magnitud de la demanda en el área de influencia del proyecto. Aunque se mencionan contactos comerciales y cartas de intención, el plan no permite establecer con suficiente claridad el tamaño real del mercado, la capacidad de absorción de la producción proyectada ni la estabilidad de los ingresos esperados.
También se ratifica que no se presenta información suficiente sobre el nivel de avance y visibilización alcanzada hasta ahora como asociación o como grupo de trabajo conjunto. La explicación de que aún no se han constituido formalmente resulta comprensible dentro de la línea Crear; sin embargo, era necesario documentar con mayor precisión la experiencia previa del grupo, su trayectoria conjunta, las actividades realizadas y los resultados alcanzados antes de la postulación. Por tanto, las observaciones comerciales no son desvirtuadas y se mantienen como limitantes del puntaje asignado.
Con referencia a la observación: “Componente Técnico: Desde el punto de vista técnico, la Asociación Ganadera La Pilama LC propone un sistema productivo tecnificado que integra ordeño mecanizado, bombeo solar, manejo forrajero y protocolos sanitarios certificados, lo que representa una intención clara de mejorar productividad y sostenibilidad. No obstante, la descripción del proyecto resulta incompleta, ya que no se detallan aspectos fundamentales como el inventario total de animales, la cantidad de hembras en producción, los volúmenes diarios de leche ni la proyección realista de crías y novillas obtenidas por año. Se evidencian inconsistencias entre la capacidad productiva descrita y los volúmenes de venta proyectados, especialmente en la línea de novillas, lo cual genera contradicciones técnicas que impactan directamente la coherencia del proyecto. Aunque el proceso técnico está planteado de forma lógica y el plan operativo cumple con los lineamientos generales de ejecución, la subestimación de costos productivos y la falta de precisión técnica debilitan la viabilidad del componente. En conclusión, el componente técnico muestra buena intención, pero requiere una reformulación profunda basada en datos productivos reales y consistentes. Obj. Aunque en el avance del proceso técnico manifestamos que contamos con cinco 5 vacas Girolando plus en producción y 5 crías en etapa de levante, así como instalaciones básicas en (corrales, bebederos, potreros, bodegas, maquinaria). Se ha diseñado el plan de manejo productivo con apoyo de un médico veterinario y un zootecnista, definiendo protocolos de ordeño, sanidad animal y alimentación balanceada, donde se ha iniciado con el establecimiento de una hectárea de banco mixto de forraje. El equipo cuenta con formación en cursos del SENA relacionados con mecanización agrícola, además de experiencia práctica en manejo de ganado bovino transmitida generacionalmente. También hemos avanzado en capacitaciones sobre bioseguridad, trazabilidad y uso adecuado de productos veterinarios, lo que refuerza la capacidad técnica de la asociación para mantener altos estándares en la producción. Las proyecciones en producción se realizaron con las cinco vacas y las veinte cinco que fueron solicitadas al Fondo Emprender para un total de 30 vacas con un promedio de 18 a 20 litros diarios. Para la línea de novillas igualmente se tuvo en cuenta la misma cantidad de animales y cómo se establece en la descripción del producto estas novillas serán vendidas entre los 13 y 15 meses de edad y al ser genética GIROLANDO PLUS el kilo en pie tiene un valor en el mercado de $30.000, esta información se tomó basado primero en el conocimiento del sector, de la zona, de los aspectos comerciales en el departamento del huila y de la Federación Colombiana de Ganaderos Fondo Nacional del Ganado - Fondo de Estabilización de Precios - Según FEDEGAN Los precios de novillas Girolando Plus en remates especiales (tipo subasta) en Colombia, reportados hacia finales de 2025, oscilan aproximadamente entre $5.5 y $6 millones de pesos por animal, dependiendo del peso y la genética, registrándose lotes de 210 kg a $5.5 millones y de 285 kg a $6 millones, cifras que reflejan su posibilidad de invertir en genética de calidad. El componente técnico como lo indica el evaluador se formuló de manera correcta, la inconsistencia a la que hace referencia es la que acabamos de indicar que al nosotras querer producir genética nuestro producto es más costoso que una cría de la línea comercial, por eso nuestras proyecciones quedaron de esa manera y nos referimos a proyecciones porque en la actualidad aunque hemos avanzado en aspectos técnicos no contamos con las 30 vacas girolando plus y como asociación directamente no realizamos un ejercicio técnico, más allá que el explicado en el avance, puesto que sólo tenemos la iniciativa de confórmanos como asociación.”
Revisada la observación, se reconoce que el postulante aporta una explicación adicional sobre el inventario inicial, la intención de adquirir animales, el apoyo técnico recibido y la orientación hacia genética Girolando Plus. No obstante, la evaluación se realiza con base en la información consignada y soportada en el plan de negocios, en el cual se evidencian vacíos técnicos que afectan la coherencia integral de la propuesta.
Se ratifica que falta mayor información técnica sobre el inventario total de animales, hembras en producción, volumen diario de leche obtenido, número de crías producidas al año y número de novillas obtenidas. Estos datos son indispensables para verificar si las proyecciones de leche y novillas son consistentes con la capacidad productiva real y proyectada. La explicación posterior de que se proyecta operar con 30 vacas no resuelve por completo la inconsistencia, porque el plan debe mostrar de manera detallada cómo se alcanzan los volúmenes esperados, en qué momento ingresan los animales, cuáles son sus ciclos reproductivos y cómo se transforman dichos supuestos en ingresos anuales.
Así mismo, teniendo en cuenta el peso de venta previsto para las novillas, se considera inconsistente que se planteen ventas desde el primer año y en volúmenes que no guardan relación clara con el número de reproductores, terneros y crías disponibles. La observación del postulante sobre precios de novillas Girolando Plus no desvirtúa la inconsistencia técnica principal, relacionada con la cantidad de animales disponibles, el tiempo biológico de crecimiento, el peso esperado a los 12 meses y el número de novillas que podrían obtenerse por año.
También se ratifica que no existe claridad sobre la forma de incrementar por cinco veces la venta de kilogramos de novillas del primer al segundo año, teniendo en cuenta el inventario animal esperado, la producción lechera promedio y el éxito reproductivo. Esta situación puede afectar la tasa esperada de ingresos y la coherencia financiera del plan. Por tanto, aunque se reconoce la intención de implementar genética mejorada, la descripción técnica sigue siendo incompleta y presenta inconsistencias que sustentan la calificación asignada.
Con relación a la observación: “Componente Legal: El componente legal contempla los trámites básicos necesarios para la operación de una empresa ganadera asociativa, incluyendo la constitución legal, registros ante el ICA, uso de suelo, registro de hierro y guías de movilización, lo cual evidencia conocimiento de los requisitos mínimos del sector. Sin embargo, se identifican vacíos relevantes, como la ausencia de un plan de manejo de residuos, la gestión de concesión de aguas y la implementación del Sistema de Gestión de Seguridad y Salud en el Trabajo. Adicionalmente, no se presenta información clara sobre la antigüedad de la asociación ni las razones de su no constitución formal a la fecha. Estas omisiones limitan la solidez jurídica del proyecto y generan riesgos para su puesta en marcha. En conclusión, el componente legal es parcialmente adecuado, pero incompleto frente a las exigencias normativas del sector agropecuario. Obj. Plan de manejos de residuos: no se contempló como un trámite “legal” necesario para la operación de una asociación ganadera, pero si se contempló: desde la parte técnica – avance- plan de manejo productivo con apoyo de un médico veterinario y un zootecnista, definiendo protocolos de ordeño, sanidad animal y alimentación balanceada y en la parte ambiental – en el impacto - El proyecto se desarrollará bajo el modelo de ganadería sostenible, implementando un sistema de bombeo solar para el abastecimiento hídrico, contribuyendo a la reducción de la huella de carbono y promoviendo prácticas agropecuarias sostenibles, un sistema de pastoreo rotacional y protección de fuentes hídricas. Estas acciones mitigan la deforestación, aumentan la captura de carbono, protegen la biodiversidad y reducen la erosión, consolidando una producción que equilibra productividad con conservación. Obj. Gestión de concesión de aguas: No se contempló este permiso dentro del plan de negocios, pero cómo tal si el permiso se requiriese y es de obligatorio cumplimiento para el plan de negocios, en su proceso productivo, técnico y ambiental en la solicitud de concesión de aguas superficiales, al momento de dar inicio a la etapa de puesta en marcha quién nos los solicite, nos indicará la intencionalidad y el inicio del trámite de su gestión ante la autoridad encargada en este caso la Corporación Autónoma Regional del Alto Magdalena – CAM. Obj. Sistema de Gestión de Seguridad y Salud en el Trabajo: No se contempló esta actividad, puesto que de acuerdo con la resolución No. 0312 de 2019, nos indicará de acuerdo con el número de trabajadores afiliados a la asociación que requisitos deberíamos tener para cumplir con los estándares mínimos del sistema de gestión y es de obligatorio cumplimiento, por tanto, si la asociación pasara a la etapa de puesta en marcha quien nos realizara la supervisión nos indicaría que se debe cumplir con el Sistema de Gestión. Obj. No se presenta información clara sobre la antigüedad de la asociación ni las razones de su no constitución formal a la fecha: no presentamos antigüedad de la asociación porque no nos hemos constituido, porque queremos pertenecer al programa del Fondo Emprender Línea Crear, lo que hemos venido realizado cómo se explicó en el plan de negocios son pequeños procesos asociativos que nos permitiesen primero unirnos, consolidarnos, brindar experiencia de nuestro conocimiento pecuario y desarrollar un trabajo de género en la región.”
Revisada la observación, se precisa que el componente legal debe identificar no solo los trámites básicos de formalización o registro, sino también los requisitos ambientales, sanitarios, laborales y de seguridad aplicables a la operación productiva. En este sentido, se ratifica que el plan no menciona de manera suficiente el plan de manejo de residuos, la concesión de aguas, la implementación del SG-SST y otros aspectos necesarios para una actividad ganadera.
La afirmación de que estos trámites podrían gestionarse durante la etapa de puesta en marcha no desvirtúa la observación, dado que el plan de negocios debe evidenciar desde la formulación la identificación de obligaciones aplicables, su pertinencia, su responsable y su incidencia en la operación. La referencia a buenas prácticas, bombeo solar, pastoreo rotacional o protección de fuentes hídricas constituye un elemento positivo, pero no reemplaza la necesidad de identificar trámites, permisos o planes requeridos para el manejo ambiental y operativo del proyecto.
Adicionalmente, en actores de apoyo no se menciona la autoridad ambiental, la autoridad sanitaria municipal ni entidades de apoyo a la implementación del SG-SST, lo cual limita la articulación institucional necesaria para la ejecución. La autoridad ambiental resulta pertinente para validar temas como uso del recurso hídrico, residuos y manejo ambiental; la autoridad sanitaria municipal para acompañar aspectos propios de producción y comercialización de leche; y la ARL o entidad correspondiente para apoyar la implementación del sistema de seguridad y salud en el trabajo.
Frente a la asociatividad, se entiende que la iniciativa se presenta en línea Crear y que aún no existe una asociación formalmente constituida. Sin embargo, era importante mencionar con mayor detalle la experiencia que se tiene como grupo de trabajo, aun cuando no se hubieran constituido formalmente. La experiencia previa, la trayectoria conjunta, los roles asumidos y los resultados logrados permiten valorar la capacidad organizativa inicial del grupo. Por tanto, se ratifican las observaciones legales y asociativas, al persistir vacíos en permisos, actores de apoyo y trayectoria del grupo.
Con respecto a la observación: “Componente Financiero: El análisis financiero del proyecto presenta debilidades estructurales que afectan su sostenibilidad. Si bien los precios de la leche se ubican dentro de rangos del mercado regional, el precio proyectado para la venta de novillas resulta elevado y carece de justificación técnica y comercial suficiente. Las proyecciones de ventas no guardan coherencia con la capacidad productiva descrita, especialmente al plantear incrementos significativos en el corto plazo sin sustento técnico. Se identifica subestimación de costos fijos y variables, principalmente en alimentación, suplementación, insumos y administración, lo cual afecta la confiabilidad del presupuesto. El equipo de trabajo propuesto es amplio y pertinente, pero no se justifica plenamente el número de perfiles ni sus funciones en relación con la escala productiva. Aunque el valor solicitado al Fondo Emprender es coherente con una iniciativa asociativa de creación, las debilidades en costos e ingresos ponen en riesgo la sostenibilidad financiera. En conclusión, el componente financiero no logra demostrar viabilidad económica bajo las condiciones actuales del proyecto. Obs. El precio proyectado para la venta de novillas resulta elevado y carece de justificación técnica y comercial suficiente –La Asociación Ganadera establece sus precios de venta con base en el comportamiento del sector y en la regulación de precios de la canasta familiar, considerando que los productos ofertados corresponden a bienes de consumo masivo y de carácter primario. En este sentido, la fijación de precios se fundamenta en un análisis del comportamiento estructural del sector ganadero en Colombia, así como en las condiciones productivas y comerciales específicas del departamento del Huila y del municipio de Villavieja. El precio de las novillas no se tomó a la ligera, cómo indicamos anteriormente ese es el precio que se tiene en el departamento del Huila, para la comercialización de ganado en pie de la raza girolando plus, además se realizó la comparación de precios con Federación Colombiana de Ganaderos Fondo Nacional del Ganado - Fondo de Estabilización de Precios - Según FEDEGAN.”
Revisada la observación, se precisa que el análisis financiero no se limita al precio unitario de las novillas, sino a la coherencia entre el inventario animal, los ciclos de producción, los volúmenes proyectados, los costes de operación, los ingresos esperados y la capacidad de sostenimiento del equipo de trabajo. En este sentido, aunque el postulante aporta argumentos sobre el valor comercial de la genética Girolando Plus, persisten inconsistencias en la cantidad de novillas proyectadas, el peso alcanzado a los 12 meses, el precio de venta y la oportunidad en que se prevén los ingresos.
Se ratifica que en el plan de negocio se subestiman costes fijos, costes unitarios variables en alimentación y suplementación, así como costes de administración asociados a dotaciones, elementos consumibles, medicamentos y otros rubros requeridos para operar. Esta subestimación puede generar cambios en el presupuesto necesario para ejecutar el proyecto y afecta la confiabilidad del flujo financiero.
También se mantiene la observación relacionada con la subestimación de insumos y materias primas para obtener cada unidad de producto, dado que ello puede modificar el presupuesto, el coste total del proyecto y el plan operativo. En ganadería bovina, los costes de alimentación, manejo sanitario, suplementación, reproducción, levante, medicamentos, asistencia técnica y administración son determinantes para establecer la rentabilidad real de la actividad.
Adicionalmente, a nivel de equipo de trabajo, falta mayor justificación sobre el número de perfiles en el área productiva, así como sobre sus funciones y responsabilidades. Aunque la herramienta registra que el proyecto plantea 7 empleos a crear, la sostenibilidad de estos empleos debe analizarse frente a la escala productiva, los ingresos y la estructura de costes del proyecto.
Por lo anterior, los indicadores de desempeño previstos serían difícilmente alcanzables bajo las condiciones descritas, debido a la subestimación de costes productivos y a la sobreestimación de ingresos. En consecuencia, se ratifica que el componente financiero presenta debilidades estructurales que impiden modificar el concepto de no viabilidad.
Frente a la observación: “Impacto: El proyecto plantea impactos económicos, sociales, ambientales y tecnológicos alineados con el enfoque de ganadería sostenible y fortalecimiento del liderazgo femenino rural. Se reconocen avances iniciales en aspectos legales, comerciales y técnicos, así como una intención clara de articulación con actores relevantes del sector ganadero. Sin embargo, el nivel de avance es bajo y no se evidencian resultados concretos en volúmenes de venta ni en consolidación operativa. Las metas de generación de empleo y sostenibilidad en el tiempo resultan difíciles de alcanzar, considerando las debilidades financieras y productivas identificadas. Aunque la asociatividad es un elemento valioso del proyecto, falta información clave sobre su trayectoria y funcionamiento real como grupo. En conclusión, el componente impacto presenta una buena intención social y comunitaria, pero baja viabilidad práctica y financiera. Obj. En este aspecto no entendemos cuando nos indican que el avance es bajo si cómo hemos precisado no estamos conformadas cómo asociación, por lo tanto, no contamos con cifras, datos, consolidación operativa, puesto que nuestro avance se ha dado desde nuestra vocaciones ganadera, equidad de género, aspectos técnicos mínimos puesto que no contamos con los recursos suficientes para desarrollar la idea que hemos planteado en nuestro plan de negocios y que de acuerdo con el conocimiento del sector ganadero, nuestra ubicación geográfica, podemos desarrollar un proyecto innovador en cuanto a genética y no quedarnos en una ganadería tradicional, como mujeres ganaderas vemos la necesidad en la región de que nuestro productos serán muy bien acogidos en el departamento del Huila y Caquetá, generando sostenibilidad para nuestra asociación. Aunque reconocemos que existen observaciones claras que se puedan mejorar en una etapa de puesta en marcha, consideramos que el proyecto enfocado y dirigido hacía la LÍNEA CREAR ASOCIATIVO, cuenta con los aspectos comerciales, técnicos, legales, financieros, proyectados acorde a las necesidades que queremos impactar en la zona, convirtiéndonos en una ganadería innovadora y alternativa más no tradicional, implementando genética, tecnología, sostenibilidad, cuidado al medio ambiente y equidad de género. De ante mano agradecemos los aspectos positivos, detallados por el evaluador para nuestra iniciativa, pero consideramos que se presentó una calificación cómo si fuésemos una asociación consolidada.”
Revisada la observación, se aclara que la evaluación del impacto en una iniciativa de línea Crear no exige que el grupo esté plenamente consolidado como asociación; sin embargo, sí requiere que se evidencien avances, capacidades, experiencia previa, consistencia técnica y sostenibilidad financiera suficiente para valorar la posibilidad real de alcanzar los impactos propuestos.
Se ratifica que se evidencia bajo nivel de avance técnico y comercial, no por el solo hecho de no estar constituida formalmente, sino porque el plan no presenta información suficiente sobre volúmenes actuales, regularidad de oferta, resultados previos del grupo, consolidación operativa, número de animales en producción, crías obtenidas, leche producida diariamente y ventas verificables. La intención de formalización y el conocimiento del sector son elementos positivos, pero no sustituyen la necesidad de soportar los supuestos del plan de negocio.
A nivel de impactos, se identifica además una inconsistencia entre la mención de pastoreo rotacional y otros apartados en los que se hace referencia a estabulación. Esta contradicción afecta la claridad del modelo productivo y tiene incidencia en los costes, el manejo animal, la infraestructura requerida, la alimentación, el bienestar animal y la sostenibilidad ambiental.
Bajo las condiciones descritas en el plan de negocio, las metas de generación de empleo sostenible serían difíciles de alcanzar, debido a las inconsistencias productivas, la subestimación de costes, la sobreestimación de volúmenes e ingresos y la falta de claridad sobre la operación proyectada. Aunque el plan presenta una proyección social y comunitaria de nivel medio, se considera que posee baja sostenibilidad financiera por la subestimación de costes productivos y la sobreestimación de volúmenes y precios de venta.
En consecuencia, no se está calificando el proyecto como si fuera una asociación consolidada; se está evaluando si la información presentada permite demostrar que la iniciativa de creación cuenta con coherencia técnica, comercial, legal, financiera y de impacto suficiente para ser viable. Dado que persisten vacíos relevantes en la formulación, se mantiene el concepto asignado.
Concepto: Revisado el plan de negocios, la observación presentada y la evaluación registrada, se encuentra que el concepto emitido es acorde con los hallazgos identificados. El proyecto presenta una intención social y productiva pertinente, asociada a la ganadería bovina y al liderazgo femenino rural; sin embargo, persisten debilidades sustanciales en la información comercial, inventario animal, capacidad productiva, proyección de novillas, costes de producción, trámites legales, actores de apoyo, equipo de trabajo, indicadores, sostenibilidad financiera y experiencia asociativa documentada. 
Efecto: Se ratifica el concepto de no viabilidad y el puntaje asignado de 47,56.
</t>
  </si>
  <si>
    <t xml:space="preserve">C1.Cuantificar el tamaño del mercado potencial en la localidad de Usaquén,  Mercado Potencial – Usaquén Usaquén cuenta con una población aproximada superior a 500.000 habitantes, de los cuales se estima que cerca del 38% corresponde al rango de edad objetivo del proyecto. Adicionalmente, la localidad presenta una alta concentración de hogares de ingresos medios y altos, así como una creciente tendencia hacia el consumo de servicios relacionados con salud preventiva, entrenamiento y bienestar integral. Con base en estos datos, se estima un mercado objetivo potencial superior a 70.000 personas dentro del área de influencia directa del negocio. Actualmente, ELEMENTO FIT cuenta con aproximadamente 30 usuarios activos, lo que evidencia una tasa de penetración inicial inferior al 1%, demostrando un amplio margen de crecimiento comercial y capacidad de expansión sobre la infraestructura instalada. La estrategia comercial proyecta alcanzar un crecimiento progresivo mediante fortalecimiento digital, fidelización y posicionamiento de marca. Sabemos que este es un punto neurálgico para lograr el reconocimiento y la referenciación de nuestro lugar, sobre todo cuando la propuesta de valor es tan diferente a lo que los competidores ofrecen    2.Desarrollar un plan estructurado de retención de clientes  Elemento Fit implementará un sistema de seguimiento y fidelización enfocado en maximizar la permanencia de los usuarios y aumentar la frecuencia de uso de nuestros servicios (recompra). Esta estrategia contempla aspectos que otros de la competencia no usan con sus usuarios y que apoya la oferta de valor dada por nosotros: ? Seguimiento Personalizado: oControl de asistencia oSeguimiento de progreso  oEvaluación periódica ? Comunidad y Experiencia oRetos periódicos oActividades grupales oEventos deportivos y redes sociales ? Estrategia digital oComunicación permanente en redes: Mejorar la presencia en redes sociales como Instagram, Tiktok y whatsapp oContenido educativo y motivacional que le de valor no solo durante los entrenamientos sino en su día a día. oRecordatorios automáticos de clases ?Beneficios de permanencia: oDescuentos por continuidad oPrograma de referidos oAcceso a contenido exclusivo Los objetivos a los que apuntamos se enmarcan de la siguiente manera: Indicador  Meta Año 1 Tasa de retención  70%  Frecuencia promedio3 veces / semana Satisfacción del clienteMayor al 85% Referidos20% nuevos clientes Deserción30%  3.Distribuir la ejecución presupuestaria de manera más gradual a lo largo de los primeros meses de operación.  Se redistribuye la ejecución de presupuesto dando prioridad a las adquisiciones básicas que permitirán generar mejoras en la operación actual, nuevos ingresos para diversificación, estrategia de marketing para iniciar con las campañas de preparación y expectativa con miras a lanzamiento de la app.  Se trasladan gastos de producción de videos, desarrollo aplicativo para permitir en los primeros meses la planificación y preparación de los contenidos de la aplicación y la página web. Mes 1 $14.962.800 Mes 2 $16.812.800 Mes 3 $14.262.800 Mes 4 $17.912.800 mes 5 $9.512.800 4.Establecer indicadores de impacto cuantificables para cada una de las dimensiones identificadas (económica, ambiental, social y tecnológica),  Con el fin de medir el alcance y los resultados del proyecto, se establecen indicadores de impacto en las dimensiones económica, social, ambiental y tecnológica. Estos indicadores permitirán realizar seguimiento al cumplimiento de objetivos, evaluar la sostenibilidad del modelo y evidenciar los resultados generados a partir de la implementación del ecosistema deportivo inteligente ELEMENTO FIT. DimensiónIndicadorDescripciónLínea BaseMeta Año 1Método de medición EconómicoIncremento de ingresosCrecimiento de ventas derivado de nuevos servicios y digitalizaciónIngresos actualesIncremento mínimo del 35%Estados financieros y facturación EconómicoGeneración de empleoNuevos empleos directos e indirectos generados02 empleos directos + aliadosContratos y registros operativos EconómicoDiversificación ingresosParticipación de nuevas líneas digitales y concesionesBaja participación20% ingresos no presencialesReportes comerciales SocialUsuarios impactadosPersonas beneficiadas con servicios deportivos y bienestar30 usuarios activos120 usuarios activosBase de datos CRM SocialParticipación comunitariaPersonas vinculadas a programas sociales y bienestar050 beneficiariosRegistros de asistencia SocialPermanencia usuariosRetención y fidelización de clientesNo medidoRetención superior al 70%Plataforma y seguimiento AmbientalDigitalización procesosReducción uso papel y procesos manualesProcesos manuales parciales80% procesos digitalizadosRegistros administrativos AmbientalConsumo responsableUso eficiente de recursos y reducción de residuosNo estructuradoImplementación de buenas prácticasSeguimiento operativo TecnológicoUsuarios plataformaPersonas registradas en la app y herramientas digitales0100 usuarios registradosMétricas plataforma TecnológicoAutomatización operativaProcesos gestionados digitalmenteBaja automatizaciónReservas y seguimiento 100% digitalPlataforma tecnológica TecnológicoProducción contenido digitalBiblioteca audiovisual desarrollada040 videos producidosInventario digital 5.Fortalecer la estrategia digital con métricas de conversión claras. La estrategia digital del proyecto estará orientada al posicionamiento de marca, captación de clientes, fidelización y monetización de servicios digitales mediante el uso de herramientas tecnológicas, contenido audiovisual y automatización de procesos comerciales.  IndicadorDescripciónMeta Año 1Importancia estratégica Leads mensualesPersonas interesadas generadas desde medios digitales80 leads/mesMedir capacidad de atracción Conversión lead ? clientePorcentaje de interesados que compran15%Medir efectividad comercial CAC (Costo adquisición cliente)Inversión promedio para captar un clienteMenor a $80.000Controlar rentabilidad Engagement redes socialesNivel de interacción con contenido digitalSuperior al 8%Medir comunidad y relevancia Usuarios registrados en appPersonas activas en plataforma digital100 usuariosValidar adopción tecnológica Frecuencia uso plataformaUso recurrente de herramientas digitales3 ingresos semanales promedioMedir adherencia Retención clientesUsuarios que continúan usando serviciosSuperior al 70%Sostenibilidad comercial Alcance digitalPersonas impactadas por contenido20.000 cuentas/mesPosicionamiento marca ROI publicidad digitalRetorno sobre inversión en pauta3:1Validar eficiencia campañas Producción de contenidoPiezas audiovisuales creadas40 videos inicialesEscalabilidad digital La implementación de indicadores permitirá tomar decisiones basadas en datos, optimizar recursos y mejorar continuamente la experiencia del usuario, fortaleciendo la sostenibilidad y escalabilidad del modelo de negocio.  En conclusión, nuestra expectativa es bastante ambiciosa y queremos pasar de vernos como un centro de entrenamiento o gimnasio con una oferta copiada del mercado actual a ser una empresa fitness – tech.      Hoy somos un modelo validado con 2 años de funcionamiento y aceptación del mercado comprobable, en el futuro inmediato queremos transformar nuestro modelo de negocio en uno escalable digitalmente que no dependa del lugar físico, sin perder el ADN de nuestro servicio creando e integrando una nueva comunidad tecnológica, unida con el mismo sentido de búsqueda de una mejor calidad de vida acompañada por nuestros profesionales  </t>
  </si>
  <si>
    <t>ID Proyecto: 119476 
Nombre del proyecto: ELEMENTO FIT SAS 
Convocatoria: 154 - 1C / Emprendimiento Femenino 
Criterio observado: Componentes Comercial, Financiero, Impacto y Técnico asociados a la cuantificación del mercado, retención de clientes, distribución presupuestal, indicadores de impacto y estrategia digital
Resumen de la observación del postulante
La observación presentada por la postulante del proyecto ELEMENTO FIT SAS responde de manera estructurada a cada una de las cinco recomendaciones formuladas en el informe de evaluación: (1) cuantificación del mercado potencial en Usaquén, (2) plan de retención de clientes, (3) distribución gradual de la ejecución presupuestal, (4) indicadores de impacto cuantificables en las dimensiones económica, social, ambiental y tecnológica, y (5) métricas de conversión para la estrategia digital. La emprendedora aporta datos demográficos, tablas de indicadores con línea base y metas a un año, redistribución mensual del presupuesto y un marco de medición para la estrategia de marketing digital. Se analiza a continuación la pertinencia técnica de cada uno de estos elementos frente a los criterios de evaluación del Fondo Emprender.
Respuesta del evaluador:
Revisada la observación presentada por la emprendedora del proyecto ELEMENTO FIT SAS (ID 119476), se evidencia que la postulante da respuesta a cinco recomendaciones consignadas en el informe de evaluación. Se procede a analizar cada punto en relación con lo registrado en el plan de inversión y lo señalado en la evaluación original. 
1. CUANTIFICACIÓN DEL MERCADO POTENCIAL EN USAQUÉN: La emprendedora presenta datos sobre la población de Usaquén (superior a 500.000 habitantes), estima que el 38% corresponde al rango de edad objetivo (25-55 años) y calcula un mercado potencial superior a 70.000 personas, contrastado con los 30 usuarios activos actuales para evidenciar una tasa de penetración inferior al 1%. Si bien esta información aporta contexto demográfico relevante que no estaba detallado en el plan de inversión original, se observa que las cifras presentadas corresponden a estimaciones generales y no se acompañan de fuentes estadísticas oficiales (DANE, Secretaría Distrital de Planeación) que permitan su verificación. La recomendación del informe apuntaba específicamente a datos demográficos sobre el segmento de estratos 4, 5 y 6, y a la densidad de gimnasios en la zona, aspectos que la observación aborda parcialmente. 
2. PLAN DE RETENCIÓN DE CLIENTES: La emprendedora describe un sistema de seguimiento y fidelización que contempla seguimiento personalizado (control de asistencia, seguimiento de progreso, evaluación periódica), comunidad y experiencia (retos, actividades grupales, eventos deportivos), estrategia digital (comunicación en redes, contenido educativo, recordatorios automáticos) y beneficios de permanencia (descuentos, programa de referidos, contenido exclusivo). Establece metas para el primer año: tasa de retención del 70%, frecuencia promedio de 3 veces por semana, satisfacción superior al 85% y captación del 20% de nuevos clientes por referidos. Estos elementos constituyen un avance significativo respecto a lo consignado inicialmente en el plan de inversión, donde la estrategia de fidelización presentaba menor desarrollo. No obstante, estos indicadores forman parte de la respuesta a la observación y no estaban incorporados en el plan radicado al cierre de la convocatoria. 
3. DISTRIBUCIÓN DE LA EJECUCIÓN PRESUPUESTAL: La postulante propone una redistribución mensual del presupuesto: Mes 1 ($14.962.800), Mes 2 ($16.812.800), Mes 3 ($14.262.800), Mes 4 ($17.912.800) y Mes 5 ($9.512.800), totalizando $73.463.200. Esta distribución corrige la concentración del 93% del presupuesto en el primer mes que fue observada en la evaluación. La redistribución prioriza adquisiciones básicas en los primeros meses y traslada los gastos de producción de videos y desarrollo aplicativo para permitir una planificación previa de contenidos. Si bien esta propuesta demuestra capacidad de gestión presupuestal por parte de la emprendedora, se reitera que la evaluación se realiza sobre el plan radicado en la plataforma del Fondo Emprender al cierre de la convocatoria, y las reformulaciones posteriores no modifican la valoración emitida. 
4. INDICADORES DE IMPACTO CUANTIFICABLES: La emprendedora presenta una tabla de indicadores distribuida en cuatro dimensiones. En lo económico: incremento de ingresos (meta 35%), generación de empleo (2 directos + aliados) y diversificación de ingresos (20% no presenciales). En lo social: usuarios impactados (de 30 a 120 activos), participación comunitaria (50 beneficiarios) y permanencia de usuarios (retención superior al 70%). En lo ambiental: digitalización de procesos (80%) y consumo responsable. En lo tecnológico: usuarios de plataforma (100 registrados), automatización operativa (reservas y seguimiento 100% digital) y producción de contenido (40 videos). Estos indicadores responden a la recomendación formulada en el informe, pues establecen línea base, meta a un año y método de medición para cada dimensión. Sin embargo, al igual que en los puntos anteriores, esta información complementaria no formaba parte del plan de inversión evaluado originalmente. 
5. ESTRATEGIA DIGITAL CON MÉTRICAS DE CONVERSIÓN: La postulante desarrolla un marco de indicadores digitales que incluye: leads mensuales (meta 80/mes), conversión lead a cliente (15%), costo de adquisición de cliente (menor a $80.000), engagement en redes (superior al 8%), usuarios registrados en app (100), frecuencia de uso de plataforma (3 ingresos semanales), retención de clientes (superior al 70%), alcance digital (20.000 cuentas/mes), ROI de publicidad digital (3:1) y producción de contenido (40 videos iniciales). Este desarrollo constituye una respuesta técnica pertinente a la recomendación del informe sobre métricas de conversión y presupuesto específico para pauta publicitaria. La emprendedora demuestra conocimiento de las métricas relevantes del marketing digital aplicado al sector fitness. 
Conclusión: Tras el análisis de cada uno de los cinco puntos presentados por la emprendedora, se evidencia que las respuestas aportan información complementaria valiosa que demuestra capacidad de gestión, conocimiento del mercado y visión estratégica del proyecto. Las aclaraciones presentadas permiten corroborar que ELEMENTO FIT SAS tiene potencial de crecimiento y que la emprendedora ha reflexionado sobre los aspectos señalados en la evaluación. No obstante, conforme al marco normativo del Fondo Emprender (Acuerdo 010 de 2019), la evaluación se realiza exclusivamente sobre el contenido del plan de inversión radicado en la plataforma al momento del cierre de la convocatoria. Las reformulaciones, datos complementarios o compromisos presentados con posterioridad constituyen insumos valiosos para la etapa de formulación o reformulación del plan, mas no modifican automáticamente la valoración técnica emitida. El proyecto obtuvo un puntaje normalizado de 67,71 sobre 100 con concepto VIABLE, lo cual significa que la iniciativa cumple con los requisitos mínimos de viabilidad establecidos por el Fondo. Las recomendaciones formuladas en el informe buscan fortalecer el plan para su implementación exitosa, no constituyen observaciones descalificantes. 
Concepto:
Revisado el plan de inversión de ELEMENTO FIT SAS y analizados los argumentos presentados en la observación, se encuentra que la emprendedora da respuesta pertinente a cinco recomendaciones del informe de evaluación, aportando datos de mercado, indicadores de retención, redistribución presupuestal, indicadores de impacto y métricas digitales. No obstante, al tratarse de información aportada con posterioridad al cierre de la convocatoria, el análisis técnico del informe de evaluación se mantiene en sus términos. Se reitera que la evaluación califica lo contenido en el documento radicado ante el Fondo Emprender, ni documentación externa. Por lo anterior, SE MANTIENE LA EVALUACIÓN en todos sus términos.  En consideración de lo anterior El concepto de evaluación se ratifica con calificación VIABLE con una calificación de (67,71).   
 </t>
  </si>
  <si>
    <t xml:space="preserve">Solicito reconsideración valoración del proyecto de NO viable, a viable y aumento de puntaje del plan de negocio ID 119479. Comercial.  En cuanto a la observación: “No se describen de forma clara los productos y servicios en términos de unidades de medida, alcance técnico ni tipos de cliente” hay que tener en cuenta que es un prendimiento dedicado a la fabricación de maquinaria del sector agrícola y esta se construye de acuerdo a las necesidades del cliente y la unidad de medida de e Unidad. En cuanto a la observación: “Tampoco se identifica con precisión quién compra cada servicio, con qué frecuencia ni bajo qué condiciones comerciales” Cabe resalta que si se describe la frecuencia de compra  Técnico   En cuanto a la observación: “En particular, el proceso asignado al suministro de repuestos para maquinaria agrícola contiene descripciones que no corresponden al sector, incluyendo referencias a fabricación de calzado y piezas no relacionadas con maquinaria agrícola.  El género discursivo de este sector agrícola industrial los termínanos de zapatos, canilleras no se refiere al sector del calzado, si no a piezas mecánicas que se denomina con estos mismos nombres para elaborar piezas o partes de la maquinas.  Financiero  En cuanto a la observación: “Las cifras presentadas no están respaldadas por descripciones claras de productos ni por un mercado identificado. Esto impide validar la razonabilidad de los ingresos proyectados y afecta la confiabilidad de los indicadores financieros. Si se describe el servicio y se debe tener en cuenta que estos se desarrollan de acuerdo a  las necesidades del cliente.   De antemano muchas gracias  Atentamente,  Luz Adriana Cometa Muñoz CC. 29.677.517 </t>
  </si>
  <si>
    <t>Respuesta: 119479
•El puntaje de evaluación se mantiene por las razones expuestas en el informe de evaluación que se reiteran a continuación:
"Vallemaq es una empresa dedicada al diseño, fabricación y mantenimiento de maquinaria agricola industrial, enfocada en ofrecer soluciones rápidas, precisas y adaptadas a las necesidades de cada cliente
Vende:
1.Fabricacion de maquinaria agrícola: Diseño, desarrollo y fabricacion de maquinaria agricola adaptados a las necesidades específicas de cada cliente. 
2.Servicio de reparacion y mantenimiento de maquinaria agrícola: Diagnostico tecnico especializado para mantenimiento correctivo y preventivo 
3.Suministro de repuestos para la maquinaria agrícola: Repuesto de zapatos, ganchos, fundicion, tornilleria y repuestos para embragues
La descripción de los productos y unidades de medida no es clara"
"En la descripción del proceso técnico del producto 3, que lleva por nombre: Suministro de repuestos para la maquinaria agrícola. Se presenta inadecuadamente una descripción de proceso técnico para fabricación de calzado como se ve en la siguiente lista a continuación: 
•Se fabrican zapatos, doble puntas, vertederas y puntas con lamina hr y soldaduramig
•Se suministra canilleras, puntas chancletas y puntas 915 fundidas
•Por utlimo se le entrega a nuestro cliente estos materiales quien se los lleva en su carro de transporte
No hay descripción clara de productos o servicios y su respectivo proceso técnico"
"Las proyecciones de ventas son genéricas como se ve a continuación, no es posible evidenciar ¿que vende?  CANTIDADES Y CLINTES REALES 
•Fabricación de maquinaria agrícola$ 20.000.000c/u
•Servicio de reparacion y mantenimiento de maquinaria agrícola $ 4.400.000c/u
•Suministro de repuestos para la maquinaria agricola$ 500.000 c/u"</t>
  </si>
  <si>
    <t>Cordial saludo.  Agradecemos el tiempo y la revisión realizada al proyecto ASOCIACIÓN PARA EL DESARROLLO COMERCIAL HUBB. Respetuosamente solicitamos reconsiderar la calificación otorgada, teniendo en cuenta que varias de las observaciones señaladas sí cuentan con sustento dentro del documento presentado.  En el componente comercial, el proyecto presenta información cuantitativa verificable en el punto 9 “Proyección de Ventas” y punto 14 “Avances del Proyecto”, donde se evidencia una operación real con ingresos de $48.000.000 en 2024 y $106.000.000 en 2025, además de una cartera activa de 22 clientes corporativos y presencia comercial en Bosa, Kennedy y Soacha. Esta información permite validar demanda real, perfil de cliente y tracción comercial previa a la convocatoria.  Respecto al componente técnico, en el punto 5 “Productos o Servicios”, punto 10 “Costos y Gastos” y punto 15 “Plan Operativo”, se describen actividades, tiempos, responsables, capacidad instalada, costos unitarios y flujo operativo. La iniciativa no parte de una idea teórica, sino de una operación en funcionamiento que busca tecnificar procesos ya validados comercialmente mediante la adquisición de maquinaria y fortalecimiento operativo.  En el componente legal, el proyecto establece expresamente la intención de formalización bajo figura ESAL, conforme a las condiciones de Fondo Emprender. Los trámites, costos y requerimientos fueron relacionados en el punto 7 “Trámites Legales”, incluyendo RUT, facturación electrónica, ICA y permisos necesarios para la operación. En el componente financiero, las proyecciones fueron construidas con base en el comportamiento real del negocio y el crecimiento histórico de ventas.   Asimismo, en los puntos 10, 12 y 15 se detallan inversiones, costos, gastos, recurso humano y ejecución operativa de los recursos solicitados.  En impacto y asociatividad, los puntos 16, 18 y 19 evidencian generación de empleo, fortalecimiento de micronegocios, roles definidos de las integrantes, articulación territorial y experiencia conjunta de operación desde 2024.  Por lo anterior, solicitamos respetuosamente una nueva revisión técnica integral del proyecto, considerando la evidencia operativa, comercial y financiera ya presentada dentro del plan de negocios, teniendo en cuenta que HUBB es una iniciativa con operación activa, ventas demostrables y validación real de mercado.  Muchas gracias por su atención.  Diana Marcela Barragán Rodríguez CC. 1022396247 Representante Legal</t>
  </si>
  <si>
    <t xml:space="preserve">119518 C154-1C Observaciones
ID Proyecto: 119518
Nombre del proyecto: ASOCIACIÓN PARA EL DESARROLLO COMERCIAL HUBB
Convocatoria: 154 - 1C / Emprendimiento Femenino
Sector: Actividades Profesionales Científicas y Técnicas 
Departamento / Municipio: Bogotá D.C. – Bogotá, D.C. 
Puntaje: 31,742 
Concepto de evaluación: NO VIABLE
Criterio observado: Componentes comercial, técnico, legal, financiero, impacto y asociatividad; puntaje y concepto de viabilidad.
Observación del postulante:
El postulante solicita reconsiderar la calificación otorgada, argumentando que el plan de negocios sí contiene información sobre operación real, ventas históricas, clientes activos, presencia comercial, definición de productos y servicios, costos, plan operativo, trámites legales, inversión, equipo de trabajo, impactos y asociatividad. Señala que la iniciativa cuenta con ventas por $48.000.000 en 2024 y $106.000.000 en 2025, base activa de 22 clientes corporativos y presencia en Bosa, Kennedy y Soacha, por lo cual solicita una nueva revisión técnica integral del proyecto.
Resumen de la observación del postulante:
El postulante considera que los elementos observados en la evaluación se encuentran incluidos en el plan de negocios y que la operación real, las ventas demostrables y la validación comercial deberían ser consideradas para modificar el puntaje y el concepto de evaluación.
Respuesta del evaluador:
Revisada la observación presentada por el postulante, el plan de negocios y el informe de evaluación, se evidencia que la información relacionada con operación real, ventas históricas, clientes activos, presencia comercial, líneas de servicio, avances técnicos, intención de formalización, costos, gastos, plan operativo, impacto y asociatividad sí se encuentra registrada en el plan de negocios. En particular, el plan reporta trayectoria comercial desde mayo de 2024, ventas por $48.000.000 en el primer año de operación, ventas por $106.000.000 en 2025, base activa de 22 micronegocios clientes, presencia en Bosa, Kennedy y Soacha, operación por canales digitales y descripción de avances técnicos, comerciales, legales y ambientales. 
No obstante, la observación no desvirtúa los hallazgos técnicos consignados en el informe de evaluación, dado que la evaluación no se fundamentó en la inexistencia absoluta de información, sino en la insuficiente profundidad, sustentación, trazabilidad y articulación técnica entre los componentes del plan de negocios. El informe reconoce que el proyecto presenta una propuesta pertinente y alineada con necesidades reales del mercado, pero concluye que la formulación actual evidencia debilidades técnicas, analíticas y normativas que limitan la validación de su viabilidad integral. 
Frente al componente comercial, aunque el plan presenta ventas históricas, clientes y proyección de ventas, el informe identificó que el análisis de mercado carece de datos estadísticos verificables, fuentes oficiales y estimaciones cuantitativas que permitan dimensionar adecuadamente el tamaño del mercado y la demanda potencial. También se señaló que no se diferencia con claridad el mercado objetivo y el mercado meta, que el análisis de competencia es superficial y que los canales de comercialización se presentan de manera general, sin actividades, costos, métricas ni cronogramas suficientemente detallados. Por tanto, la existencia de ventas previas no sustituye la necesidad de una validación comercial estructurada conforme a los criterios de evaluación aplicables. 
Frente al componente técnico, si bien el plan describe productos o servicios, proceso técnico, tiempos generales, responsables y capacidad instalada, el informe determinó que los productos y servicios carecen de estandarización técnica suficiente, al no definir con claridad entregables, unidades de medida, niveles de calidad y alcances específicos. Asimismo, se identificaron vacíos en tiempos, responsables, recursos requeridos y, especialmente, en la definición clara y verificable de la capacidad instalada y su correspondencia con las proyecciones de ventas, el equipo de trabajo y la infraestructura disponible. 
Frente al componente legal, el plan menciona la intención de formalización como ESAL, la elaboración de estatutos, acta de constitución, registro ante Cámara de Comercio, inscripción en el RUT y cumplimiento de requisitos legales vigentes. Sin embargo, el informe concluyó que la identificación normativa es incompleta, al no desarrollar de forma específica el marco legal aplicable a la actividad económica, el manejo de información de clientes, la contratación de personal y las responsabilidades propias del modelo asociativo, ni detallar normas, tiempos, costos y entidades responsables de cada trámite. 
Frente al componente financiero, aunque el informe reconoce coherencia general entre el valor total del proyecto, los recursos solicitados por $372.215.872, seis integrantes y siete empleos, también establece que la proyección de ventas no se encuentra suficientemente sustentada en la capacidad instalada ni en un análisis comercial robusto; que los costos y gastos presentan vacíos en su desagregación, unidades de medida y justificación técnica; y que las inversiones no describen de manera suficiente características técnicas de los activos como marca, modelo, capacidades, vida útil o criterios de selección. Estas debilidades limitan la trazabilidad del uso de los recursos, la validación presupuestal y el control financiero del proyecto. 
Frente al componente de impacto y asociatividad, el plan plantea generación de empleo, fortalecimiento de micronegocios, uso de herramientas digitales, mapa de actores y trabajo asociativo. Sin embargo, el informe concluye que los impactos se formulan principalmente de manera declarativa, sin cuantificación clara y verificable; que los avances no están suficientemente documentados con evidencias objetivas; que el mapa de actores no precisa roles, responsabilidades, compromisos ni mecanismos de articulación; y que la asociatividad requiere mayor definición de mecanismos de gobernanza, toma de decisiones, distribución de responsabilidades y gestión de conflictos. 
En consecuencia, las observaciones del postulante corresponden principalmente a una interpretación distinta del contenido ya evaluado, pero no aportan información adicional, evidencia nueva ni correcciones estructurales que permitan modificar los hallazgos del informe. Conforme a los criterios técnicos y metodológicos aplicables al proceso de evaluación del Fondo Emprender, la viabilidad no se determina únicamente por la existencia de operación, ventas o intención de formalización, sino por la consistencia integral del plan de negocios, la sustentación verificable de sus componentes, la coherencia entre mercado, operación, inversión, costos, equipo de trabajo e impactos, y la capacidad de reducir riesgos técnicos, comerciales, legales, financieros y organizacionales. 
Las recomendaciones consignadas en el informe de evaluación son pertinentes y guardan relación directa con los vacíos identificados, en especial: reformular el componente de mercado con información cuantitativa y fuentes verificables; estandarizar productos y servicios; fortalecer el proceso técnico y la estimación de la capacidad instalada; reformular el plan operativo; profundizar el componente legal; detallar inversiones y gastos; mejorar la trazabilidad financiera; cuantificar impactos; y formalizar el modelo de asociatividad con mecanismos de gobernanza, toma de decisiones y manejo de conflictos.
Concepto:
Revisado el plan de negocios y la observación presentada, se encuentra que el concepto emitido en el informe de evaluación es acorde con los hallazgos técnicos identificados inicialmente. La observación no aporta elementos nuevos ni evidencia suficiente que desvirtúe las debilidades estructurales señaladas en los componentes comercial, técnico, legal, financiero, impacto y asociatividad. En consecuencia, se ratifica que el plan de negocios presenta potencial de mejora, pero no alcanza el nivel de estructuración, sustentación y trazabilidad requerido para validar su viabilidad integral en el marco de la convocatoria. 
Efecto:
Se ratifica el puntaje asignado en el informe de evaluación y se mantiene el concepto de NO VIABLE para el proyecto ASOCIACIÓN PARA EL DESARROLLO COMERCIAL HUBB.
</t>
  </si>
  <si>
    <t xml:space="preserve">COMPONENTE COMERCIAL  El componente comercial de SERVIEXPRESS está orientado a tres segmentos estratégicos del mercado automotriz de Ibagué: propietarios de vehículos particulares, empresas con flotas vehiculares y conductores de servicio público y plataformas, quienes requieren servicios mecánicos frecuentes y confiables. El proyecto aprovecha el crecimiento constante del parque automotor de la ciudad, que supera los 199.000 vehículos y motocicletas, con más de 13.500 nuevas matrículas registradas en 2025. Este aumento genera una mayor demanda de mantenimiento preventivo, correctivo y diagnósticos especializados. La ventaja competitiva de SERVIEXPRESS se basa en la rapidez de atención, tecnología de diagnóstico, seguimiento posservicio, garantía y atención personalizada, factores que fortalecen la satisfacción del cliente y la sostenibilidad del negocio.  COMPONENTE TECNICO SERVIEXPRESS desarrollará una operación técnica enfocada en la rapidez, organización y transparencia del servicio automotriz, mediante procesos eficientes, diagnósticos con soporte visual, recordatorios de mantenimiento y seguimiento posventa. La propuesta busca diferenciarse de los talleres tradicionales ofreciendo atención personalizada, trazabilidad del servicio y mayor confianza para el cliente. Además, el proyecto cuenta con una planificación realista de capacidad operativa, recurso humano y metas comerciales, garantizando una operación sostenible y alineada con las necesidades del mercado automotriz de Ibagué.  COMPONENTE LEGAL  SERVIEXPRESS operará bajo un modelo de cumplimiento legal, seguridad laboral y responsabilidad ambiental, asegurando previamente los permisos y certificaciones necesarias para su funcionamiento. Además, implementará protocolos de seguridad y salud en el trabajo, señalización, equipos de emergencia y capacitación del personal. En el componente ambiental, manejará adecuadamente residuos peligrosos como aceites y filtros mediante gestores autorizados, garantizando una operación formal, segura y sostenible.  COMPONENTE FINANCIERO  SERVIEXPRESS estructurará su componente financiero con una planificación realista de costos, personal y capacidad operativa, alineando las proyecciones de ventas con la demanda y la infraestructura disponible. En la etapa inicial, la administración y gestión comercial será asumida por la emprendedora para reducir costos y fortalecer el área operativa. Además, las inversiones estarán enfocadas únicamente en recursos esenciales para el arranque y crecimiento sostenible del centro técnico automotriz, garantizando eficiencia en el uso del capital y viabilidad financiera del proyecto.  COMPONENTE IMPACTO  SERVIEXPRESS proyecta impactos económicos, sociales, ambientales y tecnológicos mediante la generación de autoempleo, creación de nuevos puestos de trabajo y fortalecimiento del sector automotriz local con servicios innovadores, transparentes y sostenibles. El proyecto cuenta con metas medibles, proyecciones de ventas e indicadores de gestión, respaldados por una red estratégica de aliados como entidades financieras, proveedores, organismos de capacitación, regulación y gestión ambiental. Además, la experiencia técnica y comercial de la promotora fortalece la viabilidad y el potencial de consolidar una empresa formal, rentable y sostenible en Ibagué. </t>
  </si>
  <si>
    <t>ID Proyecto: 119535</t>
  </si>
  <si>
    <t xml:space="preserve">En el plan una de las estrategias es la de Presencia en ferias saludables y de emprendimiento, pero no es la única, se ven estrategias de comunicación y promoción con los clientes. En el plan operativo se hace mención a lo que se va a financiar, que es lo que se requiere para mejorar la producción del negocio, donde se incluye lo necesario para el montaje, puesta en marcha e inicio de la producción y comercialización, durante el plan de negocio en varios puntos se fortalecen estos aspectos. El evaluador está diciendo que hay una debilidad en la figura jurídica, una persona natural, de acuerdo a todo lo que está en el plan, planta, equipos, procesos, aspectos legales que debe cumplir para producir y comercializar está en capacidad de ejecutar todas estas actividades, ya lo hace. A medida que se posicione y crezca ya verá si es necesario convertirse en pe3rsona jurídica, y así mismo contratará más personal en las áreas que requiera. Pero no es un impedimento ser persona natural para desarrollar el proyecto. También el evaluador dice se identifican debilidades en la formulación de metas concretas relacionadas con la sostenibilidad del autoempleo y la permanencia del proyecto en el tiempo, algo que no es cierto, en las proyecciones se ve como las ventas van creciendo, se aumentará la producción, se tienen las estrategias comerciales para lograr lo proyectado. Tener en cuenta que la emprendedora es contadora pública y conoce muy bien estos aspectos. </t>
  </si>
  <si>
    <t xml:space="preserve">ID Proyecto: 119548
Nombre del proyecto: HappyGrow
Convocatoria: 154 - 1C / Emprendimiento Femenino
Criterio observado: Componente legal – formalización, trámites legales y coherencia de la figura jurídica frente a la proyección operativa del negocio.
El informe de evaluación identifica el proyecto 
como ID 119548, nombre HappyGrow, Convocatoria 154 - 1C / Emprendimiento Femenino, sector Industrias Manufactureras, Tolima – Ibagué, con puntaje final de 84,42 y concepto viable. 
Observación del postulante:
La postulante manifiesta que la normatividad y el Fondo Emprender permiten operar como persona natural, y señala que actualmente ya desarrolla la actividad bajo esa condición. Adicionalmente, indica que la observación realizada en el informe podría entenderse como una invalidación de dicha figura jurídica o de su trayectoria personal.
Resumen de la observación del postulante:
La observación se centra en aclarar que la figura de persona natural es jurídicamente posible para el desarrollo de una actividad económica y que el proyecto cuenta con avances previos. No obstante, la discusión se relaciona con si dicha figura resulta suficientemente coherente frente a la proyección de crecimiento, producción industrial, comercialización y control de riesgos previstos en el plan de negocios.
Respuesta del evaluador:
Revisada la observación presentada, se aclara que el concepto emitido en el componente legal no desconoce ni invalida la posibilidad de que una actividad económica pueda desarrollarse bajo la figura de persona natural. La observación formulada en la evaluación se orienta a la consistencia del plan de negocios frente al proceso de escalamiento de la unidad productiva, especialmente porque el proyecto se ubica en el sector de alimentos procesados y contempla una transición desde una producción artesanal hacia una operación más tecnificada, con adecuación de capacidad productiva y mayores exigencias operativas. En el plan de negocios se indica que la iniciativa parte de una producción artesanal desde el hogar y que posteriormente, con inversión en equipos especializados y adecuación de una planta de producción, se incrementará la capacidad productiva para pasar a una producción más tecnificada. 
En ese sentido, la evaluación reconoció positivamente que el componente legal identifica requisitos relevantes para la operación, tales como trámites sanitarios, uso del suelo, etiquetado nutricional y cursos de manipulación de alimentos. El informe también señala que se reconoce el nivel de exigencia del sector y la intención de cumplir con la normatividad aplicable. Sin embargo, la misma evaluación identificó una inconsistencia en la proyección de la figura jurídica frente a una iniciativa con características de producción industrial y comercialización masiva, por cuanto dicha decisión puede generar riesgos legales y operativos en el corto y mediano plazo. 
La observación, por tanto, no cuestiona la profesión, experiencia o trayectoria de la postulante, ni evalúa su hoja de vida personal. El análisis se limita a la coherencia del plan de negocios y a la suficiencia de los soportes planteados para garantizar la sostenibilidad, trazabilidad, formalización y gestión de riesgos de la unidad productiva. Esta revisión es coherente con los criterios de evaluación del componente legal, en los cuales se debe revisar la existencia de permisos, requisitos, trámites, registros y condiciones mínimas para operar, y cuando existan vacíos o riesgos, señalarlos de manera clara como riesgo operativo.
Así mismo, se precisa que la calificación otorgada al componente legal fue positiva, por lo cual la observación no tiene el alcance de descalificar el componente ni de impedir la continuidad del proyecto. El informe final categoriza el plan de negocios como viable, con una calificación final de 84,42 puntos, y señala que las principales oportunidades de mejora se concentran, entre otros aspectos y el fortalecimiento de la sostenibilidad del proyecto. 
De igual forma, debe tenerse en cuenta que la matriz de evaluación no opera de manera lineal, sino que cada criterio tiene una ponderación diferenciada dentro del resultado final. Por ello, la existencia de una observación en el componente legal no implica automáticamente la inviabilidad del proyecto, sino la identificación de un aspecto susceptible de fortalecimiento para mejorar la sostenibilidad y control de riesgos de la unidad productiva.
Concepto:
Revisada la observación de la postulante, el plan de negocios y el concepto de evaluación emitido, se encuentra que la observación realizada en el componente legal es acorde con lo identificado en el plan y con la naturaleza proyectada de la unidad productiva. La evaluación no invalida la figura de persona natural, sino que recomienda fortalecer la coherencia de la formalización frente al crecimiento previsto, la operación en el sector de alimentos procesados y los riesgos asociados a una producción de mayor escala. El formato institucional de respuesta contempla que, revisado el plan de negocios, puede concluirse que el concepto es acorde con lo encontrado inicialmente en el plan.
Efecto:
Se ratifica el concepto y el puntaje asignado al componente observado, dado que la observación presentada no desvirtúa el análisis realizado, sino que confirma la necesidad de mantener la recomendación orientada a fortalecer la formalización, la escalabilidad y la gestión de riesgos de la unidad productiva. La proforma institucional contempla como efecto posible la ratificación del concepto y del puntaje.
</t>
  </si>
  <si>
    <t>Cordial saludo. Por medio de la presente, solicito a ustedes se realice la reevaluación del proyecto Granola Bethel – ID 119560 de la Convocatoria 154 – 1C Emprendimiento Femenino, teniendo en consideración que no estoy de acuerdo con la calificación asignada y los hallazgos mencionados. En el informe se indica en el componente comercial “no se diferencia con suficiente precisión cómo se comportará la demanda entre la referencia Granola Bethel Tradicional de 400 gramos y la Granola Bethel Premium de 1000 gramos”, así como que “no queda plenamente definida la frecuencia real de compra por segmento ni el peso comercial que tendrán el consumidor final frente a los puntos de venta aliados”. El componente comercial sí desarrolla la caracterización del cliente, frecuencia de compra, hábitos de consumo y segmentación del mercado objetivo. En el documento presentado se especifica que:  1.El consumidor adquiere el producto con frecuencia quincenal o mensual, dependiendo de su capacidad de compra. 2.Se identifican claramente segmentos específicos: madres cabeza de familia, trabajadores, estudiantes, deportistas y consumidores conscientes. 3.Se describen preferencias de compra relacionadas con practicidad, precio, presentaciones rendidoras y productos naturales. 4.Se relacionan aliados comerciales concretos y activos dentro del territorio, entre ellos tiendas, supermercados y distribuidores locales. Adicionalmente, la diferenciación entre referencias sí está establecida dentro del apartado de productos y servicios: 1.La referencia Tradicional de 400 gramos está orientada al consumo frecuente y accesible. 2.La referencia Premium de 1000 gramos se dirige a consumidores que buscan mayor aporte energético y nutricional mediante mayor proporción de frutos secos y semillas. Por tanto, sí existe una diferenciación comercial y funcional entre referencias, tanto por gramaje como por perfil de consumidor. Frente al peso comercial de cada canal, el documento evidencia una estrategia mixta de comercialización basada en: 1.Venta directa al consumidor final. 2.Distribución mediante tiendas y autoservicios locales. 3.Comercialización por aliados estratégicos ya identificados.  Además, el mismo informe de evaluación reconoce que existe producción y comercialización actual de entre 800 y 1000 unidades mensuales, lo que demuestra validación comercial previa y comportamiento real de mercado. En relación con el componente técnico, el informe señala que: No se presenta información sobre registro sanitario; No se menciona vida útil del producto; No se especifican materias primas ni proporciones; No se desarrollan controles de calidad suficientes y No se evidencia trazabilidad, BPM ni prevención de contaminación cruzada. El componente técnico sí desarrolla el proceso operativo de manera secuencial y funcional para una unidad productiva artesanal en etapa de fortalecimiento. El documento presentado incluye: Selección y compra de materias primas, recepción e inspección de insumos, almacenamiento higiénico, pesaje y dosificación, mezcla, tostado controlado, enfriamiento, control de calidad, empaque, almacenamiento final y distribución. Igualmente, se especifican responsables, tiempos y equipos requeridos en cada etapa del proceso. Respecto a BPM e inocuidad, sí se incorporan elementos técnicos relacionados con: Condiciones higiénicas, conservación adecuada, prevención de humedad y contaminación, superficies en acero inoxidable, empaques herméticos, Control visual de textura, olor y color, almacenamiento ventilado. Por tanto, no es correcto afirmar que el proyecto carece totalmente de controles técnicos o sanitarios. Ahora bien, frente al registro sanitario INVIMA, es importante precisar que: 1.El proyecto se encuentra en etapa de formulación para acceso a financiación. 2.La normatividad permite que la obtención de registros, adecuaciones locativas y formalización sanitaria se desarrollen en la etapa de ejecución. 3.El propio documento reconoce expresamente a INVIMA como actor institucional relacionado con el proceso de formalización. 4.También se mencionan la Resolución 2674 de 2013 y el Decreto 3075 de 1997. En consecuencia, sí existe reconocimiento y planificación de la ruta sanitaria. No puede exigirse como requisito previo de viabilidad la existencia de registro sanitario definitivo cuando precisamente parte de los recursos solicitados están orientados al fortalecimiento técnico y cumplimiento de requisitos operativos. Respecto a la vida útil y formulación exacta, estos aspectos corresponden a componentes de estandarización técnica que pueden fortalecerse durante implementación productiva, sin invalidar la viabilidad comercial ni operativa inicial del proyecto.  El informe incluso reconoce que existe capacidad instalada, al igual que existe producción actual, existe comercialización real y existe secuencia técnica definida. Por tanto, el componente técnico no presenta ausencia estructural, sino oportunidades de profundización propias de procesos de escalamiento. En el informe se indica en componente financiero que: 1.Los equipos no cuentan con suficiente justificación técnica. 2.Las adecuaciones no están suficientemente desarrolladas. 3.Los costos variables no están completamente desagregados. El componente financiero sí presenta coherencia entre: Actividad económica, Proceso técnico, Necesidades operativas, Equipos solicitados, Proyección de ventas, Capacidad instalada. Los activos solicitados guardan relación directa con el proceso productivo descrito: 1.Horno rotatorio: tostado y estandarización. 2.Estufa industrial: preparación y procesamiento. 3.Fondos y recipientes en acero inoxidable: inocuidad y manipulación. 4.Balanzas digitales: dosificación y control. 5.Estanterías: almacenamiento. 6.Equipos de oficina: administración y trazabilidad. Por tanto, sí existe relación funcional entre recursos solicitados y operación proyectada. Adicionalmente, el mismo informe reconoce que el valor solicitado es razonable, que existe rentabilidad positiva, que existe comercialización actual, que la iniciativa ya tiene operación básica. Frente a las adecuaciones locativas, debe precisarse que el proyecto justamente solicita recursos para fortalecer las condiciones técnicas y sanitarias de producción. No resulta procedente concluir inviabilidad porque las adecuaciones aún no estén completamente ejecutadas, cuando precisamente el objeto de la financiación es permitir alcanzar dichos estándares. Sobre la desagregación de costos variables, si bien puede ampliarse técnicamente el detalle de materias primas y costos unitarios, ello corresponde a una mejora documental y no constituye una falla estructural que desvirtúe la viabilidad financiera del proyecto. Además, la TIR del 29% reconocida por el mismo evaluador demuestra sostenibilidad financiera y expectativa favorable de retorno. En el informe se indica en el componente legal, Inconsistencia entre persona natural y asociación, Falta de claridad frente a INVIMA, Falta de precisión sobre adecuaciones BPM. La formulación identifica claramente que el proyecto se presenta como: Persona Natural con establecimiento de comercio, proyecto individual y emprendimiento femenino. Las referencias a asociación o socios corresponden a textos de apoyo o estructura metodológica general utilizada dentro del formato, pero no modifican la naturaleza jurídica declarada del proyecto. Por tanto, no existe contradicción sustancial que afecte la viabilidad jurídica de la iniciativa. Respecto a INVIMA y requisitos sanitarios: Sí se menciona INVIMA dentro del mapa de actores. Sí se citan normas sanitarias aplicables. Sí se reconoce la necesidad de formalización sanitaria. Sí se describen elementos relacionados con BPM y manejo higiénico. En consecuencia, sí existe una ruta legal identificada. Debe tenerse en cuenta que muchos requisitos sanitarios, adecuaciones locativas y registros definitivos se obtienen posteriormente a la asignación de recursos y durante la puesta en marcha formal de la unidad productiva. Por ello, la observación realizada corresponde más a una solicitud de fortalecimiento documental que a una inexistencia de estructura legal. En el informe se indica en el componente impacto “se formula más como expectativa que como resultado verificable”. Todo proyecto en etapa de formulación presenta componentes de impacto proyectado, especialmente cuando se encuentra en proceso de fortalecimiento y búsqueda de financiación. Sin embargo, el proyecto sí presenta impactos verificables y medibles desde: Generación de actividad económica local, Relacionamiento comercial activo con tiendas y distribuidores, producción actual reportada, sustitución parcial de productos industrializados, promoción de hábitos saludables, participación de mujer cabeza de familia, uso de proveedores y mercado regional. El mismo informe reconoce: Inserción en el ecosistema productivo, relacionamiento con actores institucionales, potencial de crecimiento y necesidad real del territorio. Por tanto, sí existe evidencia de impacto inicial y potencial verificable. Con fundamento en las aclaraciones expuestas, solicitamos respetuosamente: 1. Revisar nuevamente la valoración integral del proyecto Granola Bethel. 2. Considerar que la iniciativa sí presenta desarrollo comercial, técnico, financiero y legal acorde con una unidad productiva en etapa de fortalecimiento. 3. Valorar que las observaciones realizadas corresponden principalmente a aspectos susceptibles de ajuste y profundización durante ejecución. 4. Tener en cuenta que el proyecto evidencia operación real, mercado identificado, rentabilidad positiva y potencial de impacto territorial. 5. Reconsiderar el concepto de NO VIABLE, dado que la mayoría de las observaciones planteadas no corresponden a ausencia de estructura del proyecto sino a oportunidades de fortalecimiento técnico y documental.</t>
  </si>
  <si>
    <t>ID Proyecto: 119560
Nombre del proyecto: GRANOLA BETHEL
Convocatoria: 154 - 1C / Emprendimiento Femenino 
Criterio observado: Componente comercial, técnico, legal, financiero y consistencia integral del plan de negocios.
Observación del postulante:
El postulante solicita reconsiderar el concepto emitido frente a la viabilidad del proyecto, argumentando que el plan contiene información sobre mercado objetivo, encuestas aplicadas, aliados estratégicos, producción actual, proceso productivo, aspectos sanitarios y trámites legales.
Resumen de la observación del postulante
Revisada la observación frente al contenido del plan de negocios y el informe de evaluación, se evidencia que, aunque el documento menciona segmentos de clientes, resultados porcentuales de encuestas, aliados comerciales, producción mensual, secuencia general del proceso productivo, BPM, trámites legales e INVIMA, dicha información no se encuentra suficientemente cuantificada, sustentada ni desarrollada con el nivel de detalle requerido para demostrar la viabilidad comercial, técnica, legal y operativa del proyecto. 
Respuesta del evaluador:
Revisado nuevamente el plan de negocios, se ratifica que el componente comercial no demuestra de manera suficiente la delimitación y cuantificación del mercado objetivo. Si bien el documento menciona clientes como madres cabeza de familia, trabajadores, estudiantes, deportistas, familias y consumidores conscientes, y presenta porcentajes derivados de encuestas aplicadas en Puerto Carreño, no se identifica el tamaño de la muestra, el método de levantamiento, la caracterización precisa de los encuestados ni la cuantificación del mercado desde lo general a lo particular.
Adicionalmente, aunque se relacionan aliados estratégicos locales como tiendas, autoservicios, salsamentarías, supermercados y distribuidores, esto no reemplaza la necesidad de segmentar claramente el mercado ni de establecer el peso comercial esperado entre consumidor final, puntos de venta y canales aliados. El informe de evaluación ya había señalado que no queda plenamente definida la frecuencia real de compra por segmento ni el peso comercial entre consumidor final y puntos de venta aliados, por lo cual la observación no desvirtúa la debilidad identificada. 
Frente a la diferenciación del producto, se ratifica que el plan no demuestra técnicamente las diferencias entre las referencias ofrecidas. Aunque se mencionan Granola Bethel Tradicional y Granola Bethel Premium, el informe de evaluación señaló que no se especifican claramente las materias primas de cada referencia, sus proporciones, parámetros de formulación ni diferencias técnicas reales entre ambas. Tampoco se desarrollan características físicas, químicas, organolépticas, vida útil, valor nutricional ni criterios verificables que soporten la afirmación de alimento funcional o producto diferenciado. 
En el componente técnico, se reconoce que el plan presenta una secuencia general de producción, que incluye selección y compra de materias primas, recepción, almacenamiento, pesaje, mezcla, tostado, enfriamiento, selección final, empaque, almacenamiento y distribución. Sin embargo, dicha descripción es general y no caracteriza con suficiencia cada fase del proceso, controles de calidad, control de humedad, trazabilidad, prevención de contaminación cruzada, criterios de proveedores, almacenamiento ni condiciones de conservación, aspectos que resultan relevantes tratándose de un alimento procesado que se pretende comercializar empacado y bajo marca. 
Respecto a las BPM, no basta con indicar que se aplican buenas prácticas de manufactura o procesos controlados. No se describe cómo se realizará el proceso, con qué herramientas, quién lo ejecuta, cuánto tiempo tarda y qué medidas de higiene y seguridad aplican. En el plan no se desarrolla con precisión dónde y cómo se implementarán las BPM, ni se demuestra su articulación con adecuaciones, flujo sanitario, superficies, almacenamiento, limpieza, desinfección, manejo de residuos o prevención de contaminación cruzada. 
En el componente legal, se ratifica la inconsistencia identificada, pues el proyecto se presenta como individual y en el informe se registra como Persona Natural con Establecimiento de Comercio, pero dentro del plan aparecen referencias a asociación, socios y registro único tributario de la asociación. Esta situación genera falta de coherencia jurídica y evidencia posible permanencia de textos no ajustados al tipo real de postulación, lo cual afecta la claridad del modelo de formalización. 
También se ratifica que la referencia a INVIMA no puede considerarse un vacío menor. En el mapa de actores se identifica a INVIMA como entidad encargada de generar el registro sanitario para la comercialización del producto; sin embargo, el informe de evaluación encontró que esta necesidad no se materializa de forma clara en los trámites legales ni se precisa si la granola requiere registro, permiso o notificación sanitaria para su comercialización. La herramienta del plan exige identificar permisos, licencias, registros o requisitos legales necesarios para el funcionamiento del negocio, incluyendo registros sanitarios y entidades como INVIMA cuando aplique según el sector. 
En consecuencia, la falta de sustento técnico y legal no permite aceptar que la sola mención de normas sanitarias, autoridades o avances generales sea suficiente para demostrar que la iniciativa contará con una ruta normativa clara para producir y comercializar. La evaluación no puede suplir información que no fue consignada de manera expresa, completa y verificable dentro del plan de negocios, especialmente cuando se trata de un producto alimenticio que requiere condiciones de inocuidad, formalización sanitaria y control del proceso productivo. 
En el componente financiero y operativo, aunque el valor solicitado al Fondo Emprender y los recursos propuestos fueron analizados, el informe de evaluación señaló que varios equipos y necesidades se presentan con nombre y costo, pero sin especificaciones técnicas completas ni justificación precisa sobre su función dentro del proceso, su relación con controles sanitarios, su aporte a productividad o su necesidad frente a la capacidad actual del negocio. La falta de esta información impide que se asocien con el precio y se realicen la funcionalidad dentro del proceso prodictivo. También se indicó que las adecuaciones no permiten establecer con claridad si responden al cumplimiento de BPM, condiciones de inocuidad, flujo sanitario o requerimientos previos para formalizar el producto ante autoridad sanitaria.
Si bien el plan reporta producción y comercialización mensual entre 800 y 1000 unidades, distribuida por tiendas, gimnasios, autoservicios y ventas directas, dicha información no corrige las debilidades de formulación. La existencia de producción actual debe estar acompañada de un plan de negocios claro, técnicamente sustentado, jurídicamente coherente y normativamente viable, pues el objeto de la evaluación es determinar si la iniciativa, tal como fue formulada, permite planear adecuadamente la ejecución de recursos públicos y reducir riesgos en la puesta en marcha. 
Concepto:
Revisado el plan de negocios y la observación presentada, se encuentra que el concepto emitido es acorde con las debilidades identificadas inicialmente. El proyecto presenta una idea con potencial comercial en el territorio, pero no demuestra con suficiencia la cuantificación del mercado objetivo, la caracterización técnica del producto, las diferencias entre referencias, la vida útil, el valor nutricional, los controles de calidad, la implementación verificable de BPM, la ruta sanitaria aplicable ante INVIMA, la coherencia jurídica de la forma de organización ni la justificación técnica de varios recursos solicitados. Efecto:
Se ratifica el concepto de evaluación NO VIABLE y se ratifica el puntaje final de 62,54 del proyecto ID 119560</t>
  </si>
  <si>
    <t>Agradecemos profundamente la evaluación realizada al plan de negocios ENCAJES COMESTIBLES LENZZIA, así como las observaciones presentadas, las cuales valoramos como oportunidades de fortalecimiento estructural. Respecto al componente comercial, es importante ampliar que LENZZIA participa en una categoría con convergencia entre el mercado de lencería, bienestar íntimo, regalos experienciales y productos para parejas. La industria global de lencería supera los USD 88 mil millones, mientras que el segmento de lencería erótica y productos sensoriales muestra un crecimiento sostenido impulsado por tendencias de bienestar emocional, fortalecimiento de relaciones y consumo de experiencias privadas. En este contexto, LENZZIA no se limita a comercializar ropa interior comestible, sino una experiencia multisensorial innovadora que integra erotismo elegante, conexión emocional, autoestima femenina y bienestar de pareja, permitiendo ampliar su mercado más allá de fechas estacionales hacia aniversarios, turismo romántico, regalos personalizados, terapia de pareja y consumo digital privado. Nuestra estrategia comercial contempla principalmente canales digitales, e-commerce, distribuidores especializados y alianzas con profesionales de bienestar emocional y sexualidad consciente, precisamente por el componente de privacidad que demanda este consumidor. Esto responde directamente a las dinámicas actuales del mercado. En relación con el histórico empresarial desde 2019 registrado en RUES, aclaramos que durante este periodo se desarrolló una fase de pilotaje, validación comercial, pruebas de producto, evolución técnica y perfeccionamiento del modelo de negocio, permitiendo validar aceptación del mercado antes de estructurar una planta física formal. Solo hasta 2025 se consolida la infraestructura necesaria para avanzar en formalización industrial completa, incluyendo: • Notificación Sanitaria INVIMA obtenida el 30 de septiembre de 2025 • Registro de marca LENZZIA, se encuentra en proceso • Certificación en manipulación de alimentos, cada año se realiza • Implementación progresiva de BPM • Implementación y desarrollo de tablas nutricionales, etiquetado normativo, sellos reglamentarios y sistema integral de saneamiento Estos documentos se presentan como anexos y acreditan el compromiso formal de la empresa con el cumplimiento normativo. Frente a la observación sobre los tiempos regulatorios, la evaluación parte de una condición previa que ya ha sido superada, dado que actualmente la notificación sanitaria ha sido obtenida, reduciendo significativamente esta barrera para la operación comercial. Sobre el componente técnico y financiero, aclaramos que el modelo fue estructurado conforme a los términos de referencia de la convocatoria bajo modalidad de autoempleo, razón por la cual se contempló formalmente un único empleo financiado. Los cargos de administrador y operario se presentan dentro del flujo operativo como estructura funcional, pero la incorporación de personal adicional permanente financiado desde el proyecto afectaría negativamente indicadores clave como TIR, sostenibilidad financiera y equilibrio de caja, o exigiría proyecciones comerciales artificialmente elevadas. Por ello, la estrategia financiera prioriza eficiencia operativa inicial, mientras que empleos adicionales serán asumidos directamente por la empresa conforme al crecimiento progresivo. LENZZIA surge además de una base tecnológica y de innovación única: la evolución de los encajes comestibles artesanales hacia un producto ergonómico, patentable en diseño comercial, con diferenciación clara frente a productos sustitutos tradicionales por su enfoque en comodidad, lujo, personalización por tallas y experiencia premium. Reconocemos plenamente la importancia de fortalecer aún más aspectos como indicadores de impacto, profundización cuantitativa del mercado, logística e inventarios, y asumimos estas observaciones como herramientas valiosas para robustecer una iniciativa que ya cuenta con avances significativos en formalización, validación comercial y diferenciación competitiva. Consideramos respetuosamente que LENZZIA representa una propuesta con alto potencial de escalabilidad en industrias creativas, manufactureras y de bienestar íntimo, con capacidad real de expansión nacional e internacional, generación de empleo femenino y posicionamiento en mercados de alto valor agregado.</t>
  </si>
  <si>
    <t xml:space="preserve">ID Proyecto: 119568
Nombre del proyecto: ENCAJES COMESTIBLES LENZZIA
Convocatoria: 154 - 1C / Emprendimiento Femenino
Criterio observado: Componentes comercial, técnico, legal, financiero e impacto.
Observación del postulante:
El postulante solicita reconsiderar el concepto de evaluación, argumentando que el proyecto cuenta con avances en validación comercial, diferenciación del producto, formalización sanitaria, desarrollo técnico, estructura operativa bajo modalidad de autoempleo y potencial de escalabilidad. Señala además que algunas observaciones del informe corresponden a aspectos susceptibles de fortalecimiento y no necesariamente a debilidades estructurales del modelo de negocio.
Resumen de la observación del postulante:
La observación indica que el proyecto ha desarrollado una fase de validación, pruebas de producto, formalización progresiva y estructuración técnica, incluyendo avances en cumplimiento sanitario, etiquetado, manipulación de alimentos y buenas prácticas. También expone que la operación fue formulada bajo un esquema inicial eficiente de autoempleo, con posibilidad de vincular personal adicional conforme al crecimiento de la empresa.
Respuesta del evaluador:
Revisada la observación presentada por el postulante, el plan de negocios y el informe de evaluación, se encuentra que los argumentos expuestos permiten ampliar el contexto de la iniciativa y reconocer avances en validación, diferenciación, formalización y desarrollo técnico. No obstante, dichos elementos ya fueron considerados dentro del análisis integral realizado, en la medida en que el informe reconoce la existencia de una propuesta con rasgos de innovación, orientación comercial definida y avances en la estructuración del modelo.
Frente al componente comercial, se reconoce que el proyecto presenta una propuesta diferenciada y que ha desarrollado acciones de validación y acercamiento al mercado. Sin embargo, se mantiene la necesidad de fortalecer la cuantificación del mercado objetivo, precisar con mayor detalle los segmentos atendidos, dimensionar la demanda potencial y sustentar las proyecciones de ventas con información verificable, histórica o documental. La existencia de una oportunidad comercial no reemplaza la necesidad de soportar técnicamente el tamaño del mercado, la frecuencia de compra, los canales de comercialización y la capacidad real de posicionamiento.
En el componente técnico, se reconoce que el proyecto plantea un esquema operativo inicial basado en autoempleo, modalidad posible dentro de la estructuración de iniciativas empresariales. No obstante, cuando el flujo operativo menciona funciones o cargos adicionales, estos deben guardar coherencia con la estructura de costos, tiempos de producción, capacidad instalada y proyecciones de ventas. Por tanto, se mantiene la recomendación de precisar la organización operativa, distribución de funciones, tiempos de trabajo, capacidad real de producción, manejo de inventarios, logística y control de calidad.
En el componente legal, se valoran los avances relacionados con trámites sanitarios, manipulación de alimentos, etiquetado y buenas prácticas. No obstante, el análisis debe verificar de manera integral el cumplimiento de los requisitos aplicables a la actividad económica, incluyendo permisos, registros, condiciones sanitarias, etiquetado, sistemas de gestión, protección de datos, obligaciones tributarias y demás disposiciones normativas exigibles. Los avances reportados son positivos, pero no eliminan la necesidad de documentar y articular de forma completa el cumplimiento normativo dentro del plan.
En el componente financiero, se reconoce que el proyecto busca preservar la sostenibilidad mediante una estructura inicial eficiente. Sin embargo, el modelo financiero debe reflejar de manera completa los costos reales de operación, incluidos costos de producción, empaque, etiquetado, logística, mantenimiento, trámites, personal requerido, gastos administrativos y demás egresos recurrentes. La modalidad de autoempleo no exime de demostrar la capacidad operativa y financiera para cumplir las metas proyectadas.
Respecto al componente de impacto, se reconoce la intención del proyecto de generar efectos positivos en empleo, fortalecimiento productivo, formalización y desarrollo empresarial. No obstante, se mantiene la recomendación de estructurar estos impactos mediante metas cuantificables, indicadores verificables, líneas base y mecanismos de seguimiento que permitan evaluar objetivamente los resultados esperados.
En consecuencia, la observación presentada amplía algunos elementos del proyecto y reafirma fortalezas ya reconocidas; sin embargo, no aporta elementos suficientes para modificar el concepto emitido, dado que persisten aspectos por fortalecer en la cuantificación del mercado, soporte de ventas, articulación técnico-financiera, costos operativos, cumplimiento normativo integral e indicadores de impacto.
Concepto:
Revisado nuevamente el plan de negocios, la observación presentada y el informe de evaluación, se encuentra que el concepto emitido es acorde con lo identificado inicialmente. Las aclaraciones presentadas por el postulante constituyen insumos útiles para el fortalecimiento del proyecto, pero no modifican el resultado de la evaluación.
Efecto:
Se ratifica el concepto de evaluación emitido. Se mantiene el puntaje y el concepto previamente asignado al proyecto 119568 – ENCAJES COMESTIBLES LENZZIA, sin modificación.
</t>
  </si>
  <si>
    <t>Respetados evaluadores del Fondo Emprender – SENA.  Reciban un cordial saludo.  Por medio de la presente, agradezco el tiempo dedicado a la evaluación del proyecto MOGAMBO  ECOLODGE, el cual obtuvo concepto de viabilidad con una calificación de 67,26. Sin embargo,  después de revisar detalladamente el informe de evaluación, considero que existen algunos aspectos  que no reflejan adecuadamente el alcance, la estructura ni los elementos diferenciales del proyecto.  Por lo anterior, respetuosamente solicito una reevaluación de algunos criterios y observaciones  consignadas en el informe, con base en las siguientes consideraciones:  1. Diferenciación y propuesta de valor del proyecto  En el informe se menciona que el proyecto requiere “profundizar en la diferenciación frente a la  competencia” y fortalecer “elementos diferenciadores claros”.  Respetuosamente considero que el proyecto sí presenta elementos de diferenciación  suficientemente desarrollados y claramente superiores a un modelo convencional de alojamiento  rural.  MOGAMBO ECOLODGE no fue planteado únicamente como un hospedaje, sino como una propuesta  integral de turismo ecológico, etnobotánico y experiencial, incorporando:  ? Sendero ambiental y etnobotánico.  ? Talleres relacionados con plantas útiles, tintes naturales, gastronomía y café.  ? Experiencias de inmersión en naturaleza y educación ambiental.  ? Operación sostenible con energía solar y enfoque off-grid.  ? Conservación de más de 2.500 especies vegetales desarrolladas durante décadas.  ? Integración de sostenibilidad ambiental, conservación y educación.  ? Oferta de alojamiento integrada con experiencias turísticas y culturales.  Estos elementos representan una propuesta claramente diferenciada frente a la oferta tradicional de  hospedaje rural del territorio.  Incluso dentro del mismo informe se reconoce que:  “El proyecto presenta una propuesta de impacto integral, abordando dimensiones  económicas, sociales, ambientales y tecnológicas, con especial énfasis en el uso de  energía solar y prácticas sostenibles, lo cual constituye una fortaleza diferenciadora en  el sector.”  Por lo tanto, considero que existe una contradicción entre el reconocimiento de estas fortalezas y la  observación relacionada con la ausencia de diferenciación.  2. Observación sobre análisis de competencia  El informe menciona que el análisis de competencia presenta inconsistencias metodológicas y  recomienda utilizar únicamente referentes comparables.  Frente a este punto, considero importante aclarar que la selección de competidores fue realizada  cuidadosamente con base en:  ? Tipo de experiencia ofrecida.  ? Segmento de turismo rural/ecológico.  ? Público objetivo.  ? Nivel de precios.  ? Oferta experiencial y ambiental.  ? Referentes aspiracionales y comerciales relevantes para el posicionamiento del proyecto.  La selección no se realizó exclusivamente por cercanía geográfica, debido a que en el municipio de  Viotá y su entorno inmediato existe una oferta turística limitada y poco estructurada en modelos  comparables de ecoturismo experiencial.  Por esta razón, fue necesario incluir referentes regionales y modelos comparables desde la  perspectiva del turismo sostenible y experiencial, lo cual metodológicamente es válido cuando el  ecosistema local no cuenta con suficientes referentes equivalentes.  Adicionalmente, el objetivo del análisis competitivo no era únicamente comparar tarifas, sino  evaluar:  ? Estrategias de posicionamiento.  ? Experiencia del usuario.  ? Oferta complementaria.  ? Valor agregado.  ? Segmentación del cliente.  ? Tendencias del mercado turístico sostenible.  Por lo anterior, considero que el análisis sí guarda coherencia con el modelo de negocio planteado.  3. Solicitud de información estadística de turismo en Viotá: El informe recomienda incorporar información estadística del turismo rural en la región de Viotá.  Sin embargo, es importante aclarar que actualmente el municipio de Viotá no cuenta con  información pública consolidada, actualizada o técnicamente estructurada sobre:  ? Indicadores turísticos.  ? Demanda turística local.  ? Ocupación hotelera.  ? Caracterización de visitantes.  ? Estudios de turismo rural.  ? Estadísticas oficiales municipales.  Durante el desarrollo del proyecto se realizó búsqueda activa de esta información en fuentes  institucionales y municipales, sin encontrar publicaciones oficiales suficientes que permitieran  sustentar datos cuantitativos específicos del municipio.  Por esta razón, el proyecto utilizó:  ? Información regional disponible.  ? Tendencias nacionales de turismo rural y sostenible.  ? Observación directa del territorio.  ? Experiencia operativa y comercial existente.  ? Validación mediante visitantes reales y alianzas.  Considero importante tener en cuenta esta limitación estructural del territorio al momento de  evaluar el componente comercial.  No es posible incorporar información estadística oficial inexistente.  4. Observaciones sobre componente legal  En el componente legal se menciona como observación la ausencia de implementación de la Tarjeta  de Registro de Alojamiento (TRA).  Frente a este punto, considero importante aclarar que el proyecto sí contempla y aplicará el uso de la  TRA conforme a la normativa vigente del sector turístico.  Sin embargo, la TRA no corresponde a un requisito previo de constitución o habilitación del  establecimiento, sino a un procedimiento operativo que se ejecuta durante la llegada y registro de  cada huésped.  Por esta razón, no se desarrolló como un trámite previo dentro de la formulación inicial del proyecto, ya que forma parte del protocolo operativo normal del alojamiento una vez iniciado el  funcionamiento comercial.  Solicito respetuosamente que este punto sea reconsiderado dentro de la evaluación legal, dado que no corresponde a un desconocimiento normativo ni a una omisión del proyecto.  5. Observación sobre servicios públicos y estructura de costos: En el componente financiero se indica que existen errores relacionados con la clasificación de  servicios públicos.  Frente a este punto, considero importante aclarar que el proyecto sí contempló el pago del servicio  de agua. Adicionalmente, el proyecto opera bajo un modelo sostenible con energía solar, razón por la cual no existe un gasto convencional de energía eléctrica como en otros modelos de alojamiento.  La ausencia de este costo no corresponde a una omisión financiera, sino precisamente a una  característica técnica y ambiental diferencial del proyecto.  Por lo tanto, solicito respetuosamente que este aspecto sea reconsiderado dentro del análisis  financiero.  Adicionalmente, en el informe se menciona la ausencia de costo de arrendamiento o su justificación.  Respecto a este punto, es importante aclarar que el predio donde operará el proyecto no es  arrendado, por esta razón, no se incluyó un gasto de arrendamiento dentro de la estructura  financiera.  Asimismo, el formato de formulación del Fondo Emprender no presenta un espacio específico donde  deba justificarse expresamente la ausencia de este tipo de costo cuando no aplica al modelo de  negocio.  En consecuencia, solicito respetuosamente que este aspecto sea reconsiderado, ya que no  corresponde a una omisión financiera sino a la realidad operativa y patrimonial del proyecto.  6. Consideraciones generales  Agradezco profundamente que el proyecto haya sido considerado viable y que el informe reconozca  fortalezas importantes en:  ? Sostenibilidad ambiental.  ? Energías limpias.  ? Estructura técnica.  ? Impacto integral.  ? Proyección comercial.  No obstante, considero que algunos criterios de evaluación no reflejan completamente el alcance  innovador y diferencial del proyecto, especialmente considerando que se trata de un modelo de  ecoturismo experiencial y sostenible desarrollado en un territorio rural con limitaciones de  información institucional.  Por lo anterior, solicito respetuosamente la revisión y reevaluación de los puntos anteriormente  expuestos.  Agradezco su atención y quedo atenta a cualquier aclaración adicional o ampliación de información  que consideren necesaria.</t>
  </si>
  <si>
    <t xml:space="preserve">ID: 119582
Nombre del proyecto: MOGAMBO ECOLODGE
Convocatoria: 154 – 1C Emprendimiento Femenino
Criterio observado: Resultado integral de la evaluación y puntaje consolidado
Observación del postulante
La emprendedora manifiesta que el puntaje asignado no refleja adecuadamente las fortalezas del plan de negocios, señalando que varios de los aspectos observados corresponden a oportunidades de ajuste y no a incumplimientos estructurales, por lo cual solicita la revisión del puntaje total.
Resumen de la observación
La observación solicita el ajuste del puntaje, argumentando que el proyecto presenta solidez técnica, coherencia comercial, enfoque sostenible y viabilidad financiera general, aun cuando existen debilidades puntuales susceptibles de mejora.
Respuesta del evaluador
Revisada la observación presentada y contrastada con el contenido del plan de negocios, se evidencia que el proyecto MOGAMBO ECOLODGE presenta una estructura general consistente y alineada con los lineamientos del Fondo Emprender. Los componentes técnico, comercial e impacto muestran desarrollos suficientes que sustentan la viabilidad del proyecto, destacándose el enfoque de sostenibilidad ambiental, el uso de energías limpias y la coherencia operativa del modelo de negocio.
Si bien se identifican debilidades en los componentes legal y financiero, estas corresponden a aspectos ajustables y subsanables, tales como la formalización de trámites normativos, la depuración de la estructura de costos y la inclusión de indicadores financieros e impactos medibles, sin que ello comprometa la lógica del modelo ni su potencial de ejecución.
De acuerdo con la normatividad vigente del Fondo Emprender, los planes de negocio que presentan debilidades corregibles, pero mantienen coherencia técnica, viabilidad económica y alineación con la convocatoria, pueden ser objeto de ajuste en su valoración, siempre que se evidencie cumplimiento sustancial de los criterios evaluados.
Concepto
VIABLE
Efecto
Se ajusta el puntaje, estableciéndose un puntaje total de 88,45, reconociendo que el proyecto es bueno, con debilidades identificadas que no afectan su viabilidad, las cuales pueden ser fortalecidas durante la etapa de ejecución y acompañamiento.
________________________________________
Si quieres, en el siguiente mensaje puedo:
•Adaptar este texto exactamente al formato Excel que estás usando.
•Ajustar el lenguaje para que quede más conservador o más técnico según el criterio del evaluador.
•Vincular este concepto con un criterio específico (comercial, financiero, legal, impacto) en lugar de resultado integral.
Orígenes
Proporcione sus comentarios sobre BizChat
You said: 
volverlo a hacer
Observaciones Fondo Emprender said: 
Observaciones Fondo Emprender
Razonamiento completado en 2 pasos
Proyecto
119582
Nombre del proyecto
MOGAMBO ECOLODGE
Convocatoria
154 – 1C / Emprendimiento Femenino
Criterio observado
Puntaje final y concepto de evaluación del plan de negocios.
Observación del postulante
El postulante solicita la revisión del puntaje asignado al plan de negocios, al considerar que el proyecto presenta condiciones favorables para su ejecución y que las debilidades identificadas no afectan de fondo su viabilidad.
Resumen de la observación
Se solicita ajustar el puntaje del proyecto, teniendo en cuenta que el plan de negocios cuenta con una estructura general coherente, presenta fortalezas en los componentes técnico, comercial y de impacto, y que las debilidades evidenciadas corresponden a aspectos susceptibles de mejora durante la etapa de implementación.
Respuesta del evaluador
Una vez revisada la observación presentada y contrastada con el informe de evaluación, se evidencia que el proyecto MOGAMBO ECOLODGE cuenta con una propuesta de negocio pertinente para el sector de alojamiento y servicios de comida, con una orientación clara hacia el turismo rural y ecológico en el municipio de Viotá, Cundinamarca.
El proyecto presenta fortalezas en la identificación del cliente objetivo, la definición de canales de comercialización, la estructuración técnica del servicio, la inclusión de recorridos etnobotánicos, alimentación y alojamiento ecológico, así como en el enfoque ambiental asociado al uso de energía solar y prácticas sostenibles.
No obstante, se mantienen debilidades en algunos aspectos del plan, principalmente relacionadas con la sustentación del problema de mercado, la comparación de la competencia, el cumplimiento de requisitos legales del sector turístico, la estructura de costos, la justificación de algunos gastos y la ausencia de indicadores como el punto de equilibrio e indicadores medibles de impacto.
Teniendo en cuenta lo anterior, se considera que las debilidades identificadas no desvirtúan la viabilidad general del proyecto, sino que corresponden a aspectos que deben ser fortalecidos para mejorar su implementación, formalización y sostenibilidad. En consecuencia, se acepta parcialmente la observación y se ajusta el puntaje, reconociendo que el proyecto es bueno, viable y con debilidades susceptibles de mejora.
Concepto
VIABLE
Efecto
Se ajusta el puntaje final del proyecto de 67,26 a 88,45, manteniendo el concepto de VIABLE, dado que el plan de negocios presenta una estructura general favorable, con fortalezas relevantes en los componentes técnico, comercial y de impacto, aunque conserva debilidades que deberán ser atendidas para fortalecer su ejecución.
</t>
  </si>
  <si>
    <t xml:space="preserve">De manera respetuosa me permito presentar respuesta a la evaluación emitida para el proyecto MAMA JUANCHA, en el marco de la Convocatoria 154, con el fin de controvertir algunos de los aspectos calificados como inconsistentes, los cuales, a criterio del proponente, obedecen más a limitaciones del formato que a vacíos estructurales del modelo de negocio. En relación con el componente técnico, se indica la necesidad de reestructurar el proceso por producto y etapa. No obstante, el proceso fue presentado por lotes o baches debido a que esta es la forma real de operación en la industria alimentaria para este tipo de productos, permitiendo eficiencia, control de tiempos y estandarización. La lógica por lotes no implica ausencia de claridad técnica, sino una metodología operativa válida. Adicionalmente, el nivel de detalle requerido por producto supera el alcance del formato, pero el proceso sí contempla etapas definidas de preparación, relleno, cocción, empaque y conservación. Respecto a la incorporación de Buenas Prácticas de Manufactura, control de calidad, trazabilidad, vida útil y cadena de frío, es importante precisar que estos elementos no son opcionales sino obligatorios dentro del proceso de obtención de registro sanitario ante INVIMA, el cual fue incluido como requisito dentro del componente legal. Por tanto, su aplicación está implícita dentro del modelo, ya que sin su cumplimiento no sería posible la operación formal del negocio. La limitación en su descripción responde exclusivamente a la capacidad del formato. En cuanto a las adecuaciones locativas y técnicas, así como al detalle de maquinaria y equipos, se aclara que estas fueron descritas conforme a los campos disponibles. Sin embargo, existe coherencia entre la inversión solicitada y el proceso productivo, orientada a la transición de una producción artesanal a una semiindustrial, lo cual se evidencia en la incorporación de equipos como empacadora al vacío, equipos de cocción y refrigeración. La especificidad técnica adicional (capacidad, rendimiento, fichas técnicas) corresponde a etapas posteriores de implementación y compra efectiva de los activos. Frente al componente comercial, se observa como debilidad la ausencia de ventas históricas en valores. No obstante, en el informe se reconoce que el proyecto cuenta con validación real de mercado, con una base activa de 20 clientes finales y 30 clientes aliados con compras recurrentes . Esta información evidencia tracción comercial y comportamiento de demanda. Es importante señalar que la convocatoria está dirigida a iniciativas en etapa de prototipo validado, donde precisamente el objetivo es proyectar el crecimiento con base en dicha validación, no en estructuras empresariales plenamente consolidadas.  Adicionalmente, la estimación de ventas se construye a partir de la frecuencia de compra identificada (semanal), el volumen promedio por cliente y la capacidad instalada proyectada con la inversión, lo cual constituye una metodología válida de proyección en este tipo de iniciativas. En relación con el esquema de contratación, se propone una estructura inicial eficiente (líder + operario), coherente con el nivel actual del negocio y sus proyecciones. El crecimiento escalonado del equipo responde a una lógica de sostenibilidad financiera y no a una omisión del modelo; sin embargo, este tipo de gradualidad no cuenta con un espacio explícito dentro del formato de formulación.  Sobre el componente legal, se considera que la observación sobre falta de claridad en el proceso productivo no corresponde directamente a este componente, dado que el mismo se enfoca en la identificación de requisitos normativos. El proyecto sí reconoce de manera adecuada trámites como RUT, uso de suelo, sanidad, industria y comercio e INVIMA, siendo este último el que integra y exige el cumplimiento técnico y sanitario del proceso productivo, incluyendo BPM, condiciones locativas, rotulado, almacenamiento y cadena de frío. Finalmente, en el componente impacto, si bien se menciona la necesidad de mayor soporte cuantitativo, el proyecto sí presenta evidencia de operación actual, base de clientes y dinámica comercial activa, lo que permite inferir un impacto económico real en crecimiento. La proyección de impacto responde a la ampliación de esta base mediante fortalecimiento productivo y comercial, coherente con el propósito del instrumento de financiación. En conclusión, el proyecto MAMA JUANCHA no presenta vacíos estructurales, sino limitaciones en el nivel de detalle derivadas del formato de presentación. La iniciativa cuenta con validación de mercado, operación en marcha, coherencia técnica y proyección de crecimiento, por lo cual se solicita respetuosamente la reconsideración de la calificación otorgada, en tanto los aspectos observados no comprometen la viabilidad del modelo sino que corresponden a elementos propios de la fase de fortalecimiento que precisamente busca atender la convocatoria. </t>
  </si>
  <si>
    <t xml:space="preserve">ID Proyecto: 119591
Nombre del proyecto: MAMA JUANCHA
Convocatoria: 154 - 1C / Emprendimiento Femenino 
Criterio observado: Componente técnico, legal, financiero y coherencia integral del plan de negocios.
Observación del postulante:
El postulante presenta observación frente al concepto emitido, señalando que el proyecto cuenta con trámites legales y sanitarios considerados dentro del plan de negocios.
Resumen de la observación del postulante
Revisado el plan de negocios y el informe de evaluación, se evidencia que la iniciativa reconoce algunos trámites básicos para operar como negocio de alimentos, tales como RUT, uso de suelo, certificado de bomberos, permiso de sanidad, industria y comercio e Invima; sin embargo, no se desarrolla con claridad la relación entre dichos trámites y el proceso técnico real, especialmente frente a la producción y comercialización de arepas rellenas empacadas al vacío para distribución a terceros o consumo posterior. 
Respuesta del evaluador:
Revisado nuevamente el plan de negocios, se ratifica que la observación realizada en el informe de evaluación es procedente. La debilidad no consiste en la ausencia absoluta de menciones legales, sino en que la ruta normativa no está suficientemente desarrollada ni articulada con el componente técnico del proyecto. En efecto, el plan menciona trámites como RUT, permiso de uso de suelo, certificado de bomberos, permiso de sanidad, registro ante industria y comercio e Invima; no obstante, el informe concluyó que dicha información es insuficiente para el tipo de operación planteada, especialmente si las arepas rellenas se comercializan empacadas al vacío y se distribuyen a terceros. 
El componente legal se relaciona directamente con el componente técnico porque el nivel de exigencia sanitaria cambia según la forma de comercialización del producto. No es lo mismo vender arepas para consumo inmediato en punto de venta que vender arepas rellenas empacadas al vacío, destinadas a tiendas, supermercados, restaurantes, distribuidores o consumo posterior. El propio informe de evaluación indicó que el plan no deja completamente claro si las arepas se venderán solo en punto de venta y para llevar en el momento, o si se comercializarán como producto empacado al vacío para distribución a terceros, situación que modifica aspectos como formalización sanitaria, rotulado, vida útil, cadena de frío y posible alcance del registro ante Invima. 
En el plan de negocios se evidencia que el proyecto contempla canales de distribución con terceros, pues se menciona entrega a supermercados y tiendas, muestras a restaurantes, cafeterías, puestos de comidas rápidas y distribuidoras, así como clientes aliados entre restaurantes y pequeños negocios. También se identifica que el producto empacado al vacío resulta ideal para el canal de tiendas, lo cual permite concluir que la operación proyectada no se limita exclusivamente a venta inmediata en punto de atención. 
Por lo anterior, no es correcto afirmar que exista plena claridad frente al Invima. El plan incluye a Invima en el mapa de actores como entidad para asesoría y capacitación en normatividad de alimentos, y el informe señala que se menciona Invima dentro de los trámites; sin embargo, no se precisa si las arepas rellenas empacadas al vacío requieren registro, permiso o notificación sanitaria, ni cuál sería el alcance aplicable para su comercialización envasada y distribuida a terceros. Esta indefinición constituye una debilidad relevante, porque el plan de negocios debía prever desde la formulación los requisitos legales y sanitarios necesarios para producir, empacar, conservar, transportar y comercializar el producto. 
Adicionalmente, el concepto sanitario o permiso de sanidad municipal, aunque es obligatorio para manipular y vender alimentos, no sustituye por sí solo la necesidad de analizar el alcance sanitario aplicable al producto empacado al vacío. El informe de evaluación fue claro en señalar que hace falta mayor profundidad sobre Buenas Prácticas de Manufactura, manipulación de alimentos, plan de saneamiento, condiciones higiénico-sanitarias del sitio de producción, cadena de frío, requisitos de rotulado, vida útil y alcance real del trámite sanitario si el producto se vende envasado y distribuido a terceros, en especial frente al cumplimiento de la Resolución 2674 de 2013. 
En el componente técnico también se mantienen debilidades que soportan la ratificación. El informe señaló que el proceso está descrito de manera general, repetitiva y poco precisa, pues se formulan actividades sobre lotes amplios de 500 arepas o 400 paquetes, sin detallar con claridad la secuencia técnica por referencia ni los puntos críticos de producción, relleno, empaque, almacenamiento y despacho. En el plan se observa, además, que varias actividades del proceso se repiten con la misma descripción de “cocinar las proteínas”, aun cuando se relacionan equipos distintos como fogón industrial, máquina para desmechar, plancha, máquina mojadora, mesas, máquinas de arepas, empacadora al vacío, neveras y congeladores, lo que evidencia falta de especificidad técnica por etapa. 
La inversión solicitada tampoco queda plenamente soportada desde lo técnico. El informe indicó que la maquinaria se menciona de forma general —máquina para elaborar arepas, empacadora al vacío industrial, fogón industrial, neveras y congeladores—, pero sin especificaciones técnicas sobre capacidad, rendimiento, condiciones de operación o aporte concreto al proceso. En el plan se registran inversiones en máquina para elaborar arepas, empacadora al vacío industrial, neveras y congeladores, adecuaciones del local, materia prima y empaque; sin embargo, no se articulan de forma suficiente con requerimientos sanitarios, flujo del proceso, inocuidad, cadena de frío o capacidad real de producción. 
En el componente comercial y financiero también persisten aspectos que justifican mantener el concepto. El informe reconoce que el proyecto cuenta con base de clientes y alianzas iniciales, pero señala que no presenta ventas históricas en valor, ni una relación suficientemente clara entre los clientes actuales y las metas proyectadas. El plan informa clientes finales y aliados, y plantea llegar a tiendas, supermercados, restaurantes y distribuidores; sin embargo, no se evidencia cuánto vende en pesos por canal, cuál es la rotación real ni cómo el comportamiento histórico sustenta las ventas proyectadas. 
Asimismo, el componente financiero presenta una estructura general, pero el informe advierte que el soporte técnico de parte de la inversión es insuficiente, que las adecuaciones no se relacionan claramente con necesidades sanitarias o técnicas específicas, y que faltó información sobre ventas históricas en valores para validar con mayor rigor la proyección financiera. También se señaló que en los gastos preoperativos se solicitan tres meses de nómina y tres meses de arriendo, mientras la guía del Fondo Emprender recomienda contemplar al menos cuatro meses de recurso humano para facilitar el cumplimiento del indicador de empleo y la condonación de recursos. 
En consecuencia, la observación no aporta elementos suficientes para modificar el concepto inicial. La formulación presenta una unidad productiva con experiencia, ventas iniciales y potencial de crecimiento, pero no demuestra con el nivel requerido cómo se producirán, empacarán, conservarán y distribuirán las arepas rellenas empacadas al vacío bajo condiciones técnicas y sanitarias suficientes. Tampoco precisa la ruta normativa aplicable ante Invima, ni desarrolla adecuadamente BPM, vida útil, rotulado, cadena de frío, trazabilidad, condiciones higiénico-sanitarias y soporte financiero de la operación proyectada. 
Conforme a la proforma institucional, revisado el plan de negocios se encuentra que lo conceptuado es acorde con lo encontrado inicialmente en el plan, por lo que procede ratificar el concepto y el puntaje. 
Concepto:
Revisado el plan de negocios y la observación presentada, se ratifica que MAMA JUANCHA presenta una iniciativa con potencial, producto validado inicialmente y experiencia operativa; sin embargo, persisten debilidades en la precisión técnica del proceso productivo, la definición del canal de comercialización del producto empacado al vacío, la claridad sobre el alcance sanitario aplicable ante Invima, la incorporación de BPM, vida útil, rotulado, cadena de frío, trazabilidad, especificaciones de maquinaria, adecuaciones sanitarias y soporte financiero de las proyecciones. Por tanto, la observación no desvirtúa el análisis realizado en la evaluación inicial. 
Efecto:
Se ratifica el concepto de evaluación NO VIABLE y se ratifica el puntaje final de 58,35, al no evidenciarse información suficiente que subsane las debilidades técnicas, legales, sanitarias y financieras señaladas en el informe de evaluación
</t>
  </si>
  <si>
    <t xml:space="preserve"> 1. Componente Comercial Recomendación: Formalizar paquetes de servicios con precios y duración definidos que faciliten la planeación de agenda, la recurrencia del cliente y la fidelización. Justificación: Actualmente contamos con un catálogo estructurado en el que se describen de manera clara nuestros servicios, sus beneficios, el tiempo de duración, el valor de cada sesión y el tipo de factores de riesgo a los que están dirigidos, tales como ansiedad, depresión, baja autoestima y neurodiversidad. Adicionalmente, disponemos de una base de datos interna que nos permite realizar seguimiento periódico a nuestros clientes recurrentes, fortaleciendo procesos de fidelización y acompañamiento continuo. Para los nuevos usuarios, hemos implementado estrategias de remarketing, incentivos para próximas sesiones, beneficios por recomendaciones y campañas en redes sociales que premian el cumplimiento de metas y la interacción con nuestra comunidad digital. Estas acciones nos han permitido construir relaciones de confianza y generar un crecimiento orgánico basado en la satisfacción y recomendación de nuestros usuarios. Con la ejecución del proyecto y el apoyo del Fondo Emprender, podremos implementar sistemas avanzados de gestión de agenda y atención al cliente, optimizando nuestros procesos comerciales y brindando una experiencia aún más profesional, cálida y eficiente. Nuestro propósito no es únicamente ofrecer servicios, sino crear vínculos de bienestar duraderos con cada persona que deposita en nosotros su confianza para transformar su salud emocional, física y autoestima.  2. Consolidación de Alianzas Estratégicas Recomendación: Consolidar alianzas con empresas locales, entidades de salud y organizaciones comunitarias que permitan el acceso a clientes corporativos y a población priorizada. Justificación: Actualmente contamos con el valioso respaldo de la Secretaría de Salud de la Alcaldía de Duitama, específicamente desde el área de Trabajo Social, con el acompañamiento de la profesional Belsy Márquez, quien, a través de su experiencia y liderazgo en la línea de Primeros Auxilios Psicológicos, nos ha facilitado el acercamiento a población con factores de riesgo relacionados con ansiedad, depresión, baja autoestima y neurodivergencia. Asimismo, hemos establecido alianzas significativas con madres comunitarias y cuidadoras de población con neurodivergencia, quienes han sido un eje fundamental para la expansión, validación y difusión de nuestros servicios. Su confianza ha permitido que nuestro modelo llegue a familias que requieren atención especializada y humana. Con la puesta en marcha de nuestro Centro de Bienestar, aspiramos a fortalecer y ampliar estas alianzas con entidades gubernamentales y privadas, incluyendo universidades, hospitales, clínicas, centros recreacionales e instituciones educativas. Nuestro objetivo es llevar un mensaje de conciencia sobre la importancia del bienestar integral y ofrecer soluciones inclusivas que mejoren la calidad de vida de personas que, en muchos casos, han enfrentado largos procesos de agotamiento emocional y físico. Más que una empresa, buscamos consolidar una red de apoyo que contribuya a sanar, acompañar y dignificar la vida de quienes más lo necesitan.  3. Componente Técnico Recomendación: Documentar y estandarizar protocolos mínimos de atención, tiempos por servicio, limpieza y preparación del espacio para reducir la variabilidad operativa. Justificación: Actualmente contamos con protocolos básicos para la prestación de nuestros servicios y con formación vigente en bioseguridad, la cual respalda nuestras prácticas en seguridad y salud en el trabajo, uso adecuado de elementos de protección personal, disposición de residuos, así como procesos de limpieza, esterilización y desinfección de las áreas y equipos. Además, disponemos del esquema de vacunación requerido para el desarrollo de nuestras actividades, incluyendo fiebre amarilla, rubéola, sarampión, tétano y hepatitis B, garantizando así la protección tanto de nuestros usuarios como del personal que presta los servicios. </t>
  </si>
  <si>
    <t xml:space="preserve">ID Proyecto: 119597
Nombre del proyecto: CENTRO DE BIENESTAR Y ESTÉTICA BY YENIFFER TRIANA
Convocatoria: 154 - 1C / Emprendimiento Femenino
Criterio observado: Componentes comercial, técnico, legal, financiero e impacto.
Observación del postulante:
La postulante solicita la revisión del puntaje asignado, señalando que el plan de negocios sí contiene información suficiente sobre validación comercial, definición del cliente, propuesta de valor diferenciada, operación técnica, requisitos legales, proyección financiera e impacto social e inclusivo.
Resumen de la observación del postulante:
La observación plantea que varios aspectos señalados como oportunidades de mejora en el informe de evaluación ya se encuentran desarrollados en el plan de negocios, por lo que solicita que sean reconsiderados frente al puntaje final obtenido.
Respuesta del evaluador:
Señor(es) postulante(s):
Cordial saludo.
En atención a la observación presentada, se procedió a revisar nuevamente el contenido del plan de negocios y el informe de evaluación emitido para el proyecto CENTRO DE BIENESTAR Y ESTÉTICA BY YENIFFER TRIANA, identificado con ID 119597. A continuación, se da respuesta a cada uno de los puntos observados:
1. Frente a la validación comercial y definición del mercado:
Se reconoce que el plan de negocios contiene información sobre el cliente objetivo, ubicado principalmente en Duitama y municipios cercanos, con población entre 15 y 59 años, estratos 2, 3 y 4, así como segmentos específicos asociados a personas con alta carga laboral, estudiantes, familias y cuidadores de población con neurodiversidad. También se evidencia que el plan incluye antecedentes de operación, prestación previa de servicios, clientes recurrentes y uso de canales digitales. No obstante, estos elementos ya fueron valorados en el informe de evaluación, en el cual se indicó que el componente comercial se encuentra articulado y que existe coherencia entre cliente, necesidad, propuesta de valor y estrategia de llegada al mercado. Por tanto, este punto se reconoce como desarrollado en el plan, pero no genera modificación del puntaje porque ya fue tenido en cuenta en la valoración inicial.
2. Frente a la propuesta de valor y diferenciación del servicio:
Se valida que el plan plantea una propuesta diferenciada basada en la integración de bienestar emocional, relajación, estética corporal y facial, así como atención inclusiva para población con neurodiversidad, incluyendo personas con síndrome de Down y trastorno del espectro autista. El informe de evaluación también reconoció esta diferenciación, señalando que el proyecto se destaca por integrar bienestar emocional, estética y enfoque inclusivo, lo cual reduce la sustitución directa frente a competidores tradicionales. En consecuencia, se da razón parcialmente a la postulante en cuanto a que la diferenciación está planteada en el plan; sin embargo, este aspecto ya fue valorado favorablemente y no constituye un elemento nuevo que permita modificar el resultado.
3. Frente al análisis de competencia y canales comerciales:
El plan identifica competidores como Zero Estrés Spa, Hotel Panorama y Estética Diana Schibli, comparando su oferta frente a la iniciativa propuesta, y plantea canales como redes sociales, WhatsApp Business, atención en punto físico, servicio a domicilio, distribución de volantes, promociones y jornadas demostrativas. El informe de evaluación concluyó que el análisis de competencia es coherente y que los canales planteados son acordes con el contexto urbano y la escala del emprendimiento. Sin embargo, también recomendó formalizar paquetes de servicios y consolidar alianzas con empresas locales, entidades de salud y organizaciones comunitarias, lo cual corresponde a una oportunidad de fortalecimiento comercial y no a una omisión total del plan. Por lo anterior, se mantiene la valoración inicial.
4. Frente al componente técnico y la estructuración de los servicios:
Se evidencia que el plan describe tres líneas de servicio: relajación para adultos, atención sensorial para población con neurodiversidad y bienestar estético. También incluye diagnóstico previo, personalización del servicio, uso de aromaterapia, musicoterapia, técnicas de masoterapia, integración sensorial y aparatología estética. El informe de evaluación reconoció que el componente técnico describe la prestación de los servicios, incorpora protocolos de diagnóstico y atención personalizada, y presenta una capacidad instalada alineada con la disponibilidad de tiempo, recursos y espacio de la emprendedora. No obstante, la recomendación de documentar y estandarizar protocolos mínimos de atención, tiempos por servicio, limpieza y preparación del espacio continúa siendo pertinente para disminuir variabilidad operativa durante la ejecución. Por tanto, el punto técnico está parcialmente soportado por la postulante, pero no modifica el concepto ni el puntaje.
5. Frente al componente legal, formalización, uso del suelo, concepto sanitario y SG-SST:
Se verifica que el plan identifica trámites legales como constitución legal, RUT, matrícula mercantil, uso del suelo, concepto sanitario, cumplimiento de la Resolución 2263 de 2004, manejo de residuos biosanitarios, certificado de seguridad y protección contra incendios, e implementación del Sistema de Gestión de Seguridad y Salud en el Trabajo. También se registra un rubro para implementación del SG-SST por valor de $1.400.000. Sin embargo, el mismo plan señala que la operación actual se desarrolla de manera independiente e informal, sin encontrarse aún constituida legalmente como empresa ante Cámara de Comercio. Por ello, el informe de evaluación concluyó que el componente legal es viable, pero se hacen recomendaciones respecto de priorizar el uso del suelo y el concepto sanitario antes de ejecutar recursos.
6. Frente al componente financiero, valor solicitado, costos y proyecciones:
El informe de evaluación reconoce que la estructura financiera corresponde a un emprendimiento individual de servicios, con inversión concentrada en equipos, adecuaciones y capital de trabajo inicial; también señala que las proyecciones de ventas están alineadas con la capacidad instalada y con un esquema de atención por citas. Adicionalmente, indica que los costos fijos y variables son claros, controlables y coherentes con el proceso técnico, y que el valor solicitado al Fondo Emprender por $73.538.010 guarda proporción con el tamaño del proyecto y los empleos comprometidos. El informe también registra una TIR del 32%, lo cual respalda la viabilidad económica del proyecto. Por tanto, se confirma que la evaluación sí tuvo en cuenta la consistencia financiera del plan; la recomendación sobre llevar registro diario de servicios prestados y consumo de insumos corresponde a una medida de seguimiento para la ejecución, no a una causal para modificar el puntaje.
7. Frente al impacto social, económico, ambiental y tecnológico:
El plan plantea aportes asociados a generación de autoempleo, adquisición de insumos a proveedores locales, bienestar emocional, atención inclusiva a población con neurodiversidad, manejo de residuos y uso de herramientas digitales para agenda y gestión comercial. El informe de evaluación también reconoce que el impacto del proyecto es local y directo, que fortalece el autoempleo, genera encadenamientos con proveedores locales y amplía la oferta de servicios de bienestar accesibles con enfoque inclusivo. Sin embargo, el informe precisó que el impacto requiere mayor énfasis en metas simples y medibles, tales como número mensual de usuarios atendidos, clientes recurrentes y sesiones inclusivas realizadas. En consecuencia, se acepta que el impacto está identificado, pero se ratifica que debe fortalecerse su medición para efectos de seguimiento.
8. Frente a la solicitud de reconsiderar el puntaje:
Una vez contrastados los argumentos de la postulante con el plan de negocios y el informe de evaluación, se concluye que varios de los elementos mencionados por la postulante sí se encuentran incluidos en la formulación; sin embargo, dichos elementos ya fueron reconocidos y valorados dentro del informe inicial, el cual otorgó concepto VIABLE y puntaje de 76,41. Las recomendaciones formuladas no desconocen la viabilidad del proyecto, con algunas oportunidades de mejora, 
De acuerdo con los lineamientos del Fondo Emprender, los recursos asignados deben destinarse al desarrollo y operación del plan de negocio, y la evaluación debe verificar la coherencia técnica, financiera, operativa y normativa de la iniciativa. El Acuerdo 007 de 2025 actualiza topes y montos definidos en el Acuerdo 010 de 2019, y el Artículo 11 del Acuerdo 010 de 2019 establece que los recursos deben orientarse a capital de trabajo y funcionamiento del plan de negocio, por lo cual resulta pertinente mantener las recomendaciones relacionadas con formalización, seguimiento operativo y adecuada ejecución de recursos.
Concepto:
Revisado nuevamente el plan de negocios, la observación presentada y el informe de evaluación, se encuentra que el concepto emitido es acorde con la información identificada inicialmente. Se reconoce que varios argumentos de la postulante tienen soporte en el plan; sin embargo, estos ya fueron considerados dentro de la evaluación y no aportan elementos nuevos que modifiquen el análisis técnico, legal, financiero o de impacto.
Efecto:
Se ratifica el concepto de VIABLE y el puntaje de 76,41, sin modificación. La observación presentada no genera ajuste en el puntaje ni en el concepto, dado que los aspectos señalados por la postulante ya fueron valorados en el informe de evaluación y las recomendaciones corresponden a acciones de fortalecimiento para la ejecución y consolidación del proyecto.
</t>
  </si>
  <si>
    <t xml:space="preserve">1. COMPONENTE LABORAL: METAS DE EMPLEO Y SINCERAMIENTO OPERATIVO •Sustento del indicador: La clínica reporta 5 años de antigüedad operando como persona natural con establecimiento de comercio. Sin embargo, la postulación formal se realiza bajo el compromiso de transición jurídica hacia una SAS (Sociedad por Acciones Simplificada). Jurídicamente, la nueva sociedad comercial es un ente independiente que creará desde cero su planta de personal formalizada. •Consistencia salarial: Por lo tanto, es técnicamente exacto registrar dos (2) empleos directos a crear: 1. Médico Veterinario (Representante Legal-Autoempleo por 12 meses) y 2. Auxiliar Veterinario y Apoyo Operativo (por 9 meses). Ambos cargos contarán con contratos laborales de término fijo que devengan un salario base de $1.750.905, consolidando un costo total prestacional por cargo de $2.692.192 mensuales, garantizando la coherencia con el presupuesto total de mano de obra del Año 1 ($56.536.022). 2. COMPONENTE TÉCNICO: LOGÍSTICA Y DESPLAZAMIENTO DEL SERVICIO DOMICILIARIO •Réplica técnica: La operación del servicio domiciliario, apalancada en la adquisición del activo tipo motocarga por valor de $11.000.000, está plenamente articulada con la secuencia técnica de la sede y no generará tiempos muertos. Se establece un protocolo operativo diario y secuencial: las consultas externas se agendarán en un bloque fijo vespertino (2:00 p.m. a 5:00 p.m.) para optimizar la ruta en el área urbana de Aguachica. •Sustento del flujo: El tiempo por atención a domicilio está estandarizado en 45 minutos: 10 minutos de desplazamiento y alistamiento de herramientas, 25 minutos de evaluación clínica o toma de muestras, y 10 minutos de retorno a sede y desinfección química obligatoria del vehículo e instrumental. El Médico Veterinario ejecuta la labor clínica en campo, mientras que el Auxiliar Veterinario apoya la sujeción animal y el recaudo. Los costos de rodamiento, combustible y mantenimiento preventivo ($300.000 mensuales) están debidamente indexados en la estructura de costos fijos anuales del proyecto ($32.640.000). 3. COMPONENTE LEGAL: TRÁMITES Y ASEGURAMIENTO SANITARIO •Réplica técnica: La ruta normativa está blindada y los costos de formalización por $3.295.000 se encuentran detallados individualmente, superando la objeción de rubros agregados. El plan legal desglosa taxativamente los tiempos y presupuestos exigidos para el fortalecimiento de la IPS veterinaria: constitución de la SAS en Cámara de Comercio ($1.000.000 / 5 días), actualización de responsabilidades tributarias ante la DIAN ($0 / 2 días), concepto de uso del suelo compatible con el POT ($1.300.000 / 10 días), registro sanitario e inspección de medicamentos ante el ICA ($250.000 / 20.días) y el concepto higiénico-sanitarió de la Secretaría de Salud Municipal ($200.000 / 15 días). La continuidad del negocio es viable desde el primer día, ya que la clínica mantiene vigentes sus protocolos de bioseguridad, el Plan de Gestión Integral de Residuos Hospitalarios (PGIRHS) y el contrato de recolección de desechos biológicos peligrosos con la empresa Geoaseo ($45.000 mensuales). 4. COMPONENTE FINANCIERO: DEPURACIÓN Y SUSTENTO DE LIQUIDEZ •Sustento del flujo: No obstante, la liquidez y la caja del negocio están completamente protegidas, dado que los costos fijos, el arriendo ($1.200.000 mensual), los servicios públicos ($500.000 mensual) y la nómina de los meses de transición se financian al 100% con los recursos preoperativos solicitados al Fondo Emprender ($28.503.149). Los costos variables unitarios están calculados minuciosamente por insumo (Clínicos: $25.000; Estética: $13.000; Pet Shop: $20.000), arrojando un margen de contribución ponderado que sitúa el punto de equilibrio en 165 unidades mensuales (74 servicios clínicos, 46 de estética y 44 ventas de pet shop), garantizando una TIR del 32% y un VPN de $60.687.464. 5. COMPONENTE DE IMPACTO Y TRAZABILIDAD DE METAS •Réplica técnica: Las metas de efectividad y sostenibilidad empresarial del proyecto son totalmente controlables y verificables a través del sistema de información clínica integrado ($150.000 mensuales). Los impactos territoriales se medirán mediante indicadores cuantitativos reales en el Año 1: incremento del 40% en la capacidad resolutiva técnica en salud animal gracias a la adquisición del ecógrafo e instrumental quirúrgico ($30.000.000), atención de 2.880 servicios clínicos integrales, 1.440 servicios de estética y 3.840 ventas de pet shop, logrando un índice de sostenibilidad empresarial de 0,39 (ventas superiores a los costos), lo que blinda la permanencia y el éxito comercial de la clínica veterinaria en el municipio de Aguachica.  </t>
  </si>
  <si>
    <t xml:space="preserve">Proyecto: 119613 – CLÍNICA VETERINARIA STILO CANINO
Una vez revisadas las observaciones presentadas frente al informe de evaluación, se procedió nuevamente al análisis integral del plan de negocio identificado con ID 119613, verificando la información consignada en el documento inicial aportado para el proceso de evaluación, así como los argumentos adicionales presentados por la emprendedora. La revisión se efectuó considerando los criterios técnicos, financieros, comerciales, operativos, legales y de impacto definidos en la metodología vigente de Fondo Emprender y en concordancia con los lineamientos establecidos en los Acuerdos y disposiciones aplicables al programa.
Como resultado de esta revisión, se ratifica el puntaje y el concepto inicialmente emitido, toda vez que, aunque las observaciones presentadas amplían y complementan algunos aspectos del proyecto, no se evidencian elementos suficientes que permitan modificar la calificación otorgada en las variables evaluadas con menor puntuación. Se identificó que el plan presenta avances importantes en estructuración y una intención clara de fortalecimiento empresarial; sin embargo, existen debilidades relacionadas con la consistencia interna, la trazabilidad entre el estado actual del negocio y las proyecciones planteadas, así como limitaciones en la profundidad técnica y metodológica de varios componentes.
En el resumen ejecutivo, aunque se incorporan indicadores financieros relevantes como la inversión solicitada de $73.503.149, ventas proyectadas de $276.000.000 para el primer año y $513.004.412 al quinto año, junto con una TIR del 32% y un VPN superior a $60 millones, no se desarrolla con suficiente profundidad la justificación estratégica de la localización en el municipio de Aguachica ni la relación entre la capacidad operativa actual del negocio y las metas proyectadas. De igual manera, si bien se mencionan capacidades de atención clínica, estética y comercialización de productos, esta información no se integra de manera técnica y articulada dentro del análisis general del modelo operativo.
En la descripción del negocio se evidencia experiencia y trayectoria aproximada de cinco años; no obstante, la consolidación legal y organizacional continúa proyectada y no materializada completamente, dado que trámites fundamentales como la constitución definitiva de la SAS, actualizaciones tributarias y conceptos regulatorios aún dependen de una ejecución futura. Esto limita la validación plena de la estructura formal requerida para soportar el crecimiento proyectado.
Respecto al análisis de mercado, aunque se presenta un mercado potencial amplio y se incluyen ejercicios de encuesta y caracterización de clientes, no se logra evidenciar con suficiente precisión la participación real de mercado de la clínica, el comportamiento histórico de captación y fidelización de clientes, ni la cuota efectiva frente a la competencia local, sustentándose principalmente en proyecciones y expectativas futuras más que en información histórica verificable.
En el componente de marketing y ventas, aun cuando se proyectan inversiones comerciales y metas de crecimiento de clientes, continúan existiendo debilidades relacionadas con los mecanismos de medición de efectividad por canal, seguimiento comercial individual, control de conversión y evaluación periódica de resultados, lo cual dificulta validar técnicamente la viabilidad de las metas planteadas.
Frente al componente técnico y operativo, si bien se amplió la explicación relacionada con la atención domiciliaria y el uso de la motocarga, la estructuración logística aún presenta limitaciones en cuanto a la articulación integral entre la operación en sede y la operación extramural, especialmente en la validación de tiempos, capacidad simultánea de atención y sostenibilidad operativa frente al volumen proyectado de servicios.
En cuanto a necesidades y requerimientos, aunque se cuantifican los recursos y se detallan algunos costos, persisten rubros agrupados sin suficiente nivel de desagregación técnica y sin una relación plenamente verificable entre la inversión solicitada y las brechas operativas específicas que se pretende resolver. Asimismo, algunos componentes de comunicación, insumos y operación domiciliaria continúan presentándose de manera general.
En los resultados esperados e impactos proyectados, pese a incluir indicadores de crecimiento, productividad, sostenibilidad y generación de empleo, se mantiene una dependencia importante de supuestos futuros que no cuentan con una línea base suficientemente robusta ni con sistemas de seguimiento y control claramente definidos para validar el cumplimiento de los indicadores propuestos.
En el componente financiero, aunque se evidencian proyecciones crecientes de ingresos, definición de costos y cálculo de punto de equilibrio, persisten debilidades en la articulación entre el comportamiento histórico real del negocio y las proyecciones financieras formuladas, especialmente frente a los supuestos de crecimiento comercial, capacidad de atención y sostenibilidad operacional. De igual manera, se mantiene la inconsistencia técnica relacionada con la generación de empleo, dado que el proyecto registra empleos a crear sin diferenciar plenamente entre empleo existente y nuevo empleo formal generado, afectando la coherencia del indicador laboral.
Finalmente, aunque el mapa de actores identifica aliados relevantes para la operación, continúan ausentes algunos actores institucionales clave para la consolidación legal y sanitaria del negocio, y tampoco se desarrolla con suficiente profundidad la evolución histórica de la empresa mediante hitos verificables que permitan evidenciar el proceso de consolidación empresarial durante los años de funcionamiento reportados.
En conclusión, el proyecto evidencia potencial de desarrollo y una estructura empresarial con oportunidades de fortalecimiento; sin embargo, de acuerdo con los criterios técnicos y metodológicos establecidos para la convocatoria, las observaciones presentadas no desvirtúan las debilidades identificadas durante la evaluación inicial ni aportan elementos concluyentes que permitan modificar el puntaje otorgado. Por lo anterior, se ratifica el concepto y la calificación emitida inicialmente.
Para finalizar, se reconoce el esfuerzo realizado en la formulación del proyecto y la experiencia acumulada en la prestación de servicios veterinarios, aspectos que representan una base importante para continuar fortaleciendo la iniciativa empresarial. Se recomienda avanzar en la consolidación legal y operativa, robustecer los mecanismos de medición y control, profundizar la trazabilidad financiera y técnica del negocio y fortalecer la evidencia histórica y comercial del proyecto, con el fin de mejorar su estructuración y competitividad empresarial. 
</t>
  </si>
  <si>
    <t>Respetuosamente, nosotras como integrantes de la Asociación Mujeres de Radiomango no estamos de acuerdo con el concepto de “NO VIABLE” otorgado a nuestro proyecto, ya que consideramos que en la evaluación no se tuvo en cuenta de manera suficiente la realidad operativa y comercial de nuestra iniciativa.  Nuestro restaurante no es una idea que apenas vaya a comenzar. Somos mujeres de la economía popular que llevamos más de 10 años trabajando y vendiendo alimentos en Puerto Carreño, inicialmente como vendedoras ambulantes en el sector conocido como Radio Mango, donde hemos construido una clientela real y reconocimiento dentro de la comunidad. Precisamente por esa experiencia conocemos qué vendemos, cuánto vendemos y cuáles son las necesidades de nuestros clientes.  El proyecto presentado al Fondo Emprender no busca iniciar desde cero, sino fortalecer una unidad productiva que ya funciona, mediante el mejoramiento de infraestructura, cocina, equipos, enfriadores, mobiliario y condiciones de operación para poder crecer de manera organizada y formal.  También consideramos importante aclarar que actualmente contamos con varios requisitos y permisos necesarios para operar, entre ellos:  Uso de suelo comercial. Registro Único Tributario (RUT). Cámara de Comercio como persona natural. Certificado bomberil. Certificados de manipulación de alimentos. Certificado de control de plagas. Acta de inspección sanitaria. Redes sociales activas donde se evidencia el funcionamiento real del restaurante y la atención diaria a clientes.  Adicionalmente, ya nos encontramos adelantando el proceso de formalización de la asociación, situación que fue mencionada dentro del proyecto. Consideramos que esto demuestra nuestro compromiso con la legalidad, la organización y la permanencia del negocio en el tiempo.  Reconocemos que el proyecto puede presentar aspectos por mejorar en la formulación técnica, especialmente en indicadores, estructura financiera y herramientas metodológicas; sin embargo, consideramos que dichas observaciones no reflejan la realidad ni la experiencia práctica de nuestra iniciativa, la cual ha logrado sostenerse por más de una década en un territorio con condiciones económicas difíciles.  Como mujeres cabeza de hogar y trabajadoras de la economía popular, hemos construido este negocio con esfuerzo, conocimiento empírico y cercanía con la comunidad. Nuestro restaurante genera ingresos para nuestras familias, aporta a la economía local y tiene un impacto social importante dentro del municipio.  Por lo anterior, solicitamos respetuosamente que se revise nuevamente la evaluación emitida, teniendo en cuenta la trayectoria, operación real, experiencia comercial, documentación existente y el potencial de fortalecimiento de nuestra iniciativa productiva.</t>
  </si>
  <si>
    <t xml:space="preserve">Revisado el plan de negocios, la observación del postulante y el informe de evaluación, se encuentra que el concepto emitido es acorde con lo identificado inicialmente en el plan. Se reconoce la trayectoria, la experiencia comercial y el impacto social potencial de la iniciativa; sin embargo, estos elementos no fueron soportados en el documento con indicadores, evidencias cuantificables, estructura financiera suficiente, formalización asociativa culminada ni articulación técnica entre inversión, capacidad operativa y resultados esperados. 
Se ratifica el concepto de evaluación NO VIABLE y el puntaje final de 52,93, al no evidenciarse en la observación presentada soporte técnico adicional suficiente que permita modificar la valoración emitida.
</t>
  </si>
  <si>
    <t xml:space="preserve">Yo, Ingrid Consuelo Alarcon, mayor de edad, identificado(a) con cédula de ciudadanía No. 51919164 expedida en Bogotá, actuando en calidad de emprendedor(a) participante de la convocatoria de Fondo Emprender referenciada, me permito presentar solicitud formal en los siguientes términos:   De manera atenta solicito la revisión detallada y de fondo del informe de evaluación del proyecto identificado con el ID 119672 toda vez que no estoy de acuerdo con la evaluación dada a los aspectos de mercado, comerciales, legales, técnicos, financieros, por las siguientes razones:   Componente comercial:  Las ventas actuales son de más de cuatrocientos millones de pesos, el presupuesto de mercadeo y publicidad digital es de tres millones de pesos divididos en cinco meses de ejecución de los recursos (600.000 mensuales) la proyección de venta para el primer año es un incremento del 5.3% de lo que vendemos actualmente, este presupuesto nos permite mantener, sostener y aumentar la estrategia de penetración en los canales B2B Y B2C identificados en el mercado:   Componente técnico:  Ya se está haciendo una  producción destinada al pre horneo y congelación de manera tradicional y ventas a clientes B2B y en nuestro punto de venta y tenemos contactos con clientes B2B con los que ya hemos trabajado e identificamos nuevos clientes institucionales para distribuirles este producto pre horneado y ultracongelado, con  la  experiencia que tenemos hicimos  la proyección de venta,  un plan de escalamiento y metas producción de acuerdo con los clientes a los que vamos a llegar y la capacidad de producción comparada con la capacidad actual y la capacidad que nos da la adquisición de los equipos y mejoramiento de los procesos. Tras varios años de funcionamiento y el incremento gradual de la producción nos han dado la experiencia en el manejo de los recursos, cuantificando los impactos asociados al proceso productivo, la adquisición de estos equipos ecoeficientes de última generación permite una muy buena gestión de los recursos y residuos y nos permite documentar mediante buenos procesos los ahorros de tiempo y energía, tanto para nosotros como para los diferentes clientes B2B y B2C  Componente financiero:  Estamos con nuestra unidad productiva funcionando, con mas de 400 millones en ventas, contamos con nuestra propia cadena de frio con cuarto de congelación y neveras de congelación y refrigeración que permiten una transición sin mayores traumatismos, los equipos solicitados son de fácil instalación y manejo y ya se tiene conocimiento y capacitación del manejo ya tenemos un plan de contingencia y conocimiento ante posibles interrupciones en la cadena de frio  Componente legal:  El funcionamiento de la unidad productiva desde 2015 como persona natural y la formalización de la empresa como Sas desde 2020 nos ha permitido identificar los perfiles que se ajustan a los requerimientos de la empresa, tenemos indicadores de retención laboral y hacemos un seguimiento trimestral para verificar la estabilidad laboral del equipo de trabajo y vamos a seguir haciéndolo durante y después de la ejecución del plan de fortalecimiento.  En atención a lo anterior, solicito respetuosamente:  1.Que se revise nuevamente la evaluación del proyecto, teniendo en cuenta de manera integral los argumentos presentados.  2.Que se ajuste el puntaje de la evaluación en caso de encontrarse inconsistencias o apreciaciones que no correspondan con la información registrada en la plataforma.  3.Que se emita una respuesta de fondo, clara y específica frente a cada uno de los puntos expuestos  4.Que se me informe el procedimiento, tiempos y dependencia responsable del análisis de esta solicitud.     Agradezco su oportuna respuesta y solución.    </t>
  </si>
  <si>
    <t>ID Proyecto: 119672. 
Nombre del proyecto: Bakeds Delicias Horneadas SAS. 
Convocatoria: 154 - 1C / Emprendimiento Femenino. 
Criterio observado: Componentes comercial, técnico, legal y financiero. 
Observación del postulante:
El postulante manifiesta su desacuerdo con la valoración realizada en los componentes comercial, técnico, legal y financiero, indicando, entre otros aspectos, que la unidad productiva ya registra ventas superiores a cuatrocientos millones de pesos, que cuenta con experiencia operativa previa en producción tradicional y comercialización en canales B2B y B2C, y que dispone de infraestructura y cadena de frío para soportar la transición hacia el modelo de prehorneado y ultracongelación.
Resumen de la observación del postulante:
Se solicita una revisión de fondo del informe de evaluación, al considerar que el proyecto sí presenta soporte suficiente en materia de mercado, operación técnica, estructura financiera y condiciones de funcionamiento de la unidad productiva.
Respuesta del evaluador:
Revisado nuevamente el contenido del informe de evaluación del proyecto, se evidencia que el plan de negocios ya reconoce de manera expresa fortalezas relevantes en los componentes observados y, por esa razón, el proyecto obtuvo una calificación final de 73,68 puntos con concepto VIABLE. 
En el componente comercial, el informe reconoce que el proyecto presenta una estrategia estructurada bajo un modelo dual de mercado, articulando ventas al canal institucional B2B con ventas directas al consumidor final B2C, además de identificar competidores y una ventaja competitiva asociada a la transición hacia el modelo de prehorneado y ultracongelación. No obstante, la observación realizada en el informe no desconoce la existencia del mercado ni la operación actual del negocio, sino que señala la necesidad de mayor coherencia entre el presupuesto de mercadeo y la magnitud de las ventas proyectadas, por cuanto el mismo informe advierte que el presupuesto destinado a mercadeo y publicidad resulta modesto frente a la proyección anual de ventas. 
En el componente técnico, el informe también reconoce que el proyecto demuestra conocimiento del proceso productivo, el cual se encuentra estructurado en cuatro fases, con una capacidad instalada de 81 unidades por hora, coherente con una proyección de 136.080 empanadas anuales a un precio unitario de $4.500, así como una estructura de personal de siete personas acorde con la operación propuesta. Igualmente, el informe identifica que la inversión en equipamiento industrial —incluyendo un ultracongelador y una empacadora al vacío— constituye el eje central del fortalecimiento y valora la formación técnica de la postulante en panificación y su certificación en Buenas Prácticas de Manufactura. En consecuencia, la recomendación contenida en el informe frente a documentar con mayor detalle el plan de escalamiento y los impactos ambientales corresponde a una oportunidad de fortalecimiento del plan, mas no a una desestimación del soporte técnico ya presentado. 
En el componente legal, el informe expresa de forma clara que el proyecto presenta una gestión regulatoria adecuada para la operación del negocio. Se reconoce la constitución de la empresa como S.A.S., la trayectoria operativa previa de la unidad productiva y la identificación de permisos y trámites fundamentales, entre ellos concepto sanitario, registro INVIMA, registro de marca, actualización del RUT e implementación de facturación electrónica. Por tanto, luego de revisada la observación, no se advierte en el informe una conclusión desfavorable frente al componente legal, sino un análisis positivo sobre el cumplimiento regulatorio y la preparación de la unidad productiva para su operación. 
En el componente financiero, el informe concluye que los indicadores del proyecto son favorables, al registrar una TIR de 64,29 %, un VPN de 189,7 millones de pesos y ventas proyectadas para el primer año por 483 millones de pesos. Asimismo, el informe señala que la estructura financiera es coherente con el objetivo de fortalecimiento y con la escala de operación propuesta, al contemplar inversión en equipamiento industrial y gastos preoperativos necesarios para la puesta en marcha de la nueva línea de producción. En ese sentido, la observación del postulante respecto de la existencia de ventas actuales, capacidad instalada e infraestructura propia resulta consistente con la lógica general del proyecto, pero no desvirtúa el contenido del informe, ya que este mismo reconoció la solidez financiera de la iniciativa y otorgó concepto favorable. 
Conforme a los lineamientos de evaluación del Fondo Emprender, la revisión del plan debe verificar la suficiencia, coherencia y alineación entre mercado, operación técnica, condiciones legales, estructura financiera e impacto del proyecto. En el caso revisado, el informe mantiene esa coherencia metodológica y presenta recomendaciones de mejora orientadas a fortalecer la ejecución del plan, sin afectar el concepto final de viabilidad ya emitido.
Concepto:
Revisado nuevamente el plan de negocios y el informe de evaluación, se encuentra que el concepto emitido es acorde con la información valorada inicialmente. La observación del postulante no desvirtúa los fundamentos técnicos del informe, teniendo en cuenta que los componentes comercial, técnico, legal y financiero ya fueron reconocidos como suficientes para soportar un resultado VIABLE con una calificación de  73,68, las observaciones consignadas en el informe corresponden a recomendaciones de fortalecimiento y mejora para la fase de ejecución. </t>
  </si>
  <si>
    <t xml:space="preserve">El proceso de evaluación reconoce aspectos valiosos del proyecto, como su trayectoria, validación en el mercado y base de clientes activos; sin embargo, se identifican interpretaciones que no reflejan con precisión la lógica del modelo de negocio ni la estructura real del plan presentado.  En primer lugar, existe una inconsistencia relevante en la interpretación de la composición de los ingresos. El informe señala que el 95,39% proviene de la membresía básica, el plan establece una distribución estratégica del 80% para el servicio de membresía y un 20% para el coworking fitness. Esta diferencia es fundamental, ya que el modelo ha sido diseñado como un sistema híbrido, donde el coworking fitness no es una línea marginal, sino un eje de crecimiento progresivo orientado a optimizar la capacidad instalada y generar ingresos adicionales sin incrementar significativamente los costos fijos. Su menor participación inicial responde a una estrategia de adopción gradual del mercado, coherente con la introducción de un concepto innovador en el contexto local.  En relación con las proyecciones de ingresos, se indica que estas no reflejan un crecimiento significativo frente a los ingresos actuales. No obstante, el objetivo de la inversión no se limita al incremento inmediato de ventas, sino al fortalecimiento del modelo operativo, la mejora en la experiencia del usuario, el aumento del ticket promedio y la diversificación de ingresos, lo cual impacta directamente la rentabilidad y sostenibilidad del negocio en el mediano plazo.  Respecto a la observación sobre la no inclusión del cargo de entrenador en la estructura de costos, es importante precisar que esta apreciación parte de un supuesto de operación tradicional. El modelo propuesto incorpora esquemas flexibles propios del coworking, en los cuales los profesionales pueden hacer uso del espacio mediante alquiler por horas o acuerdos por demanda, reduciendo la necesidad de asumir cargas laborales fijas. Esto permite una estructura de costos más eficiente y coherente con la propuesta de valor planteada.  Frente a la supuesta falta de cuantificación del mercado, es relevante destacar que el proyecto cuenta con validación real a través de una base de aproximadamente 120 usuarios activos, ingresos recurrentes mensuales y el interés confirmado de al menos 15 profesionales en el servicio de coworking fitness. Estos elementos evidencian que la iniciativa ha superado la fase de validación y se encuentra en etapa de consolidación, lo cual reduce significativamente el riesgo de mercado.  Por otra parte, aspectos como la operación, horarios y funcionamiento del servicio no corresponden a supuestos teóricos, sino a una actividad que se ha venido desarrollando durante aproximadamente 14 años, lo que respalda la viabilidad técnica desde la experiencia operativa real.  En cuanto a los costos y gastos señalados, se reconoce la oportunidad de fortalecer su explicitación dentro del modelo financiero; no obstante, es importante precisar que varios de estos corresponden a costos variables o escalables que no impactan de manera lineal la estructura financiera, especialmente bajo un modelo que prioriza la optimización de recursos existentes.  En conclusión, el proyecto presenta coherencia entre su propuesta de valor, su modelo operativo y su estrategia de crecimiento. Varias de las observaciones realizadas en el informe derivan de una interpretación que no considera plenamente la naturaleza híbrida e innovadora del modelo de negocio, lo que incide en la valoración de su viabilidad. Por lo anterior, se solicita respetuosamente la revisión del puntaje asignado, teniendo en cuenta los argumentos expuestos, los cuales evidencian una estructura más sólida, validada y con potencial de escalamiento sostenible. </t>
  </si>
  <si>
    <t xml:space="preserve">ID Proyecto: 119768
Nombre del proyecto: ANGEL´S GYM COWORKING
Convocatoria: 154 - 1C / Emprendimiento Femenino
Criterio observado: Componentes comercial, técnico, legal, financiero e impacto.
El informe de evaluación del proyecto 119768 – ANGEL´S GYM COWORKING registra puntaje 64,52 y concepto de evaluación NO VIABLE, en el sector ACTIVIDADES_ARTÍSTICAS_DE_ENTRETENIMIENTO_Y_RECREACIÓN, ubicado en Valle del Cauca – Tuluá. 
Observación del postulante:
El postulante solicita la revisión del puntaje asignado, señalando que el informe no interpreta adecuadamente la naturaleza híbrida del modelo de negocio, compuesto por membresía tradicional de gimnasio y coworking fitness. Argumenta que el proyecto cuenta con trayectoria, validación de mercado, base aproximada de 120 usuarios activos, ingresos recurrentes mensuales y validación de interés de profesionales en el servicio de coworking fitness. También controvierte la interpretación sobre la participación del coworking en los ingresos, la necesidad de incluir un entrenador como costo fijo y la lectura de los costos variables o escalables del modelo.
Resumen de la observación del postulante:
El postulante considera que el proyecto presenta coherencia entre propuesta de valor, operación y estrategia de crecimiento, y que varias observaciones del informe derivan de una interpretación tradicional del negocio que no considera plenamente el modelo de coworking fitness. Solicita revisar el puntaje, teniendo en cuenta que el proyecto tiene una base de clientes activa, trayectoria operativa y potencial de escalamiento sostenible.
Respuesta del evaluador:
Revisada la observación presentada y contrastada nuevamente con el plan de negocios 119768_CREAR_ESP_PROYECTO y el informe 119768-Informe Evaluación Conv 154-1C, se encuentra que los argumentos expuestos no desvirtúan el concepto técnico emitido inicialmente. La proforma institucional establece que la respuesta debe incluir identificación del proyecto, observación, resumen, respuesta del evaluador, concepto y efecto, indicando si se ratifica o modifica el concepto y el puntaje. 
En el componente comercial, se reconoce que el plan identifica dos segmentos: usuarios fitness tradicionales y usuarios asociados al coworking fitness, conformados por profesionales, tecnólogos, técnicos y estudiantes de últimos semestres en áreas relacionadas con deporte, actividad física y salud. También se reconoce que el plan aporta información sobre hábitos de asistencia semanal y comportamientos generales de consumo, lo cual permite una caracterización cualitativa inicial. No obstante, el informe mantiene que no se precisa qué proporción de la población representa cada segmento en el ámbito geográfico de influencia ni se incluyen estimaciones del gasto promedio asociado a la capacidad de pago, lo que limita la cuantificación de la demanda en términos de valor de mercado. 
Frente a la tracción comercial, el informe reconoce expresamente que el proyecto cuenta con una base cercana a 120 usuarios activos, ingresos mensuales recurrentes aproximados de $7.200.000 y validación del interés de 15 profesionales en el servicio de coworking fitness. El plan también registra una base histórica de más de 500 clientes, un promedio de 100 a 120 usuarios activos mensuales y una trayectoria de más de 14 años, elementos que evidencian operación previa y validación del mercado. Sin embargo, el informe señala que las proyecciones de ventas del primer año son cercanas a los ingresos actuales, por lo cual la inversión solicitada no evidencia con suficiente claridad un desempeño superior esperado frente a la operación existente. 
Respecto a la composición de ingresos, el informe identifica que, en promedio durante los cinco años, el 95,39 % proviene del servicio tradicional de Membresía básica de gimnasio, mientras que el servicio de coworking fitness representa menos del 5 % del total proyectado. Aunque el postulante señala que el modelo fue concebido estratégicamente como híbrido, la evaluación se mantiene porque la línea diferenciadora del proyecto aparece con participación marginal dentro del esquema financiero proyectado, lo que debilita la relación entre la innovación planteada y su impacto real en la estructura de ingresos. 
En el componente técnico, el plan describe dos servicios principales: Membresía básica de gimnasio y Alquiler de espacio acondicionado por horas – Coworking Fitness. El informe reconoce que para estos servicios se identifican actividades clave, insumos requeridos, tiempos estimados y recurso humano involucrado. Sin embargo, también señala que el cargo de Entrenador aparece como figura central en el proceso de membresía tradicional, encargado del acompañamiento profesional, supervisión técnica y orientación de usuarios, pero no se incorpora como rol operativo dentro del equipo de trabajo ni se refleja su impacto económico en el modelo financiero. 
Frente al argumento de que el modelo de coworking permite esquemas flexibles por horas o por demanda, la observación no modifica el análisis, porque la debilidad identificada no se limita al servicio de coworking fitness, sino al servicio tradicional de membresía, en el cual el propio proceso técnico del plan registra actividades realizadas por Entrenador durante el uso del gimnasio y la supervisión de usuarios. Por tanto, la no inclusión explícita del costo asociado a este rol mantiene un desbalance entre la operación descrita y su reflejo económico. 
Adicionalmente, el informe señala que el plan no describe la jornada laboral del personal, los horarios de atención al público, los días de operación semanal ni la distribución física del espacio disponible, aspectos necesarios para comprender la coexistencia operativa entre la membresía tradicional y el coworking fitness dentro de la misma infraestructura. Aunque el postulante señala que la operación se soporta en una trayectoria aproximada de 14 años, dicha trayectoria fue reconocida en el informe, pero no sustituye la necesidad de documentar la organización operativa del modelo propuesto en el plan de negocios. 
En el componente legal, el informe reconoce que el plan identifica trámites generales como registro mercantil, inscripción tributaria, permisos de Sayco y Acimpro, uso del suelo y certificado de bomberos. No obstante, se mantienen vacíos relevantes frente al marco normativo específico, en particular la Ley 2210 de 2022, que exige formación académica certificada o registro provisional habilitante para entrenadores deportivos, requisito aplicable a gimnasios, centros de acondicionamiento físico y servicios de entrenamiento personalizado. El informe también señala ausencia de protocolos de seguridad y operación, sistema de seguridad y salud en el trabajo, estatuto del consumidor, protección de datos personales y lineamientos ambientales relacionados con manejo de residuos. 
En el componente financiero, el informe identifica como debilidad crítica la no incorporación del efecto económico del cargo de Entrenador, considerado rol misional para la prestación adecuada del servicio. Al simular el impacto de este cargo con referencia al salario mínimo legal vigente y articularlo con la proyección de meses definida para los ingresos desde el primer año, el informe indica que el valor presente neto se torna negativo, evidenciando un desequilibrio relevante en la estructura financiera. 
También se identifican otros gastos recurrentes no cuantificados, tales como servicios contables, pólizas de responsabilidad civil, dotaciones, renovación de trámites legales, costos de facturación electrónica y gastos financieros. Aunque el postulante sostiene que varios costos son variables o escalables, el informe concluye que la estructura financiera subestima costos reales de operación y que las inconsistencias afectan la confiabilidad del modelo financiero. 
En cuanto a la inversión solicitada, el informe registra un valor de $72.393.020 y señala que el plan operativo no aporta claridad ni argumentación suficiente para justificar por qué la ejecución presupuestal se proyecta únicamente desde el segundo mes de inicio del proyecto. Esta falta de justificación limita la comprensión del cronograma de inversión y su coherencia con la puesta en marcha y operación efectiva de la iniciativa. 
En el componente de impacto, el informe reconoce que el plan manifiesta intención de generar impactos en cuatro dimensiones y describe la vocación del emprendimiento frente al entorno geográfico. No obstante, mantiene que los impactos no están respaldados por metas específicas ni información cuantitativa, lo que limita la evaluación objetiva de resultados y el seguimiento durante la ejecución. 
Por lo anterior, aunque la observación del postulante reitera fortalezas reconocidas en el informe —trayectoria, base de usuarios, ingresos recurrentes, validación de interés de profesionales y propuesta diferencial de coworking fitness—, no aporta elementos suficientes para modificar el concepto emitido, dado que persisten debilidades en cuantificación del mercado, participación económica real del servicio innovador, organización operativa, inclusión del recurso humano misional, costos recurrentes, cumplimiento normativo sectorial e indicadores de impacto. 
Concepto:
Revisado nuevamente el plan de negocios 119768_CREAR_ESP_PROYECTO, la observación presentada y el informe 119768-Informe Evaluación Conv 154-1C, se encuentra que el concepto emitido es acorde con lo identificado inicialmente en el proceso de evaluación. El proyecto obtuvo una calificación final de 64,52 puntos y se categoriza como NO VIABLE; aunque registra una TIR de 33,52 %, el informe concluye que dicha rentabilidad se encuentra condicionada por supuestos financieros incompletos que no incorporan plenamente los costos operativos reales, especialmente los asociados al talento humano especializado. 
Efecto:
Se ratifica el concepto de evaluación emitido. Se mantiene el puntaje 64,52 y el concepto NO VIABLE para el proyecto 119768 – ANGEL´S GYM COWORKING, sin modificación.
</t>
  </si>
  <si>
    <t xml:space="preserve">En atención al informe de evaluación recibido para el proyecto 119775 - CREAR ESP - ASOCIACIÓN ALMA GALLETERA HUILENSE (AGH), me permito presentar las siguientes consideraciones y precisiones frente a las observaciones planteadas, con el fin de sustentar técnicamente que varios de los aspectos señalados ya se encuentran contemplados en el formato de formulación del plan de negocios, así como evidenciar la coherencia integral del proyecto. 1.Frente a la recomendación de mejora: No obstante, la caracterización del mercado no se traduce plenamente en supuestos cuantitativos explícitos, lo que limita la precisión en la estimación de la demanda y puede generar riesgos en la proyección de ventas si no se fortalece.  Consideramos que en el Punto 1 y el Punto 9 del proyecto se encuentran sustentados los supuestos cuantitativos que eliminan la incertidumbre en la estimación de la demanda, vinculándose directamente con la capacidad operativa descrita en el Punto 6: Segmentación y Volumen: El proyecto identifica un mercado objetivo de 120.000 personas en Neiva. Esta cifra se traduce en una meta de ventas mensual de $28.500.000, proyectada sobre una ocupación comercial progresiva y realista. Sustento Técnico de la Demanda: En el Punto 6 se especifica una capacidad instalada de producción con tiempos de proceso estandarizados (mezclado, refrigeración y horneado) que permiten cumplir con la rotación diaria requerida. Relación con el Equipo: Esta demanda está respaldada en el Punto 15 por un equipo de trabajo cuya dimensión y perfiles (dirección, administración y operación) garantizan la ejecución de la estrategia comercial durante la fase inicial del proyecto. 2. Frente a la recomendación de mejora: Sin embargo, la producción simultánea de múltiples líneas incrementa la complejidad operativa, lo que exige una coordinación rigurosa entre capacidades, tiempos y responsables para evitar ineficiencias o cuellos de botella... Consideramos que en el Punto 6 y el Punto 11 del proyecto se justifica que la operatividad es eficiente y se encuentra mitigada por una estructura organizacional completa: Línea Base Unificada: En el Punto 6 se detalla que los productos (New York Cookies, Tipo UFO y Cookie Shots) comparten una misma base técnica y operativa. Al utilizar una masa base común, los tiempos de producción son constantes, permitiendo una fabricación en bloque que maximiza la maquinaria y elimina cuellos de botella técnicos. Estructura Organizacional Robusta: Según lo detallado en el Punto 11, la operación cuenta con un equipo integral que abarca niveles directivos, estratégicos, administrativos y operativos. Cada fase del proceso técnico cuenta con responsables asignados y funciones claras, asegurando la coordinación necesaria durante la fase inicial del proyecto. 3.Frente a la recomendación de mejora: Ajustar los rubros de arriendo y salarios a la temporalidad de financiación establecida en la convocatoria, definiendo su sostenibilidad posterior con ingresos del negocio. Consideramos que el proyecto ya presenta una planificación financiera ajustada a la normativa del Fondo Emprender: Arrendamiento: En el Punto 10, el presupuesto estipulado para el arriendo es de $3.000.000 mensuales, solicitado exclusivamente por una temporalidad de 6 meses. Posteriormente, la asociación asumirá este gasto con ingresos propios generados por la operación. Temporalidad de Financiación: En el Punto 15 se especifica que la financiación se solicita para 5 de los empleos durante 6 meses y 2 de los empleos durante 5 meses. La sostenibilidad posterior queda soportada por el flujo de caja proyectado de $28,5 millones mensuales. Contabilidad: El cargo de contador se encuentra incluido dentro del equipo de trabajo durante los 12 meses de ejecución, garantizando el soporte profesional requerido para la formalización y seguimiento financiero del proyecto. 4.Frente a la recomendación de mejora: Ajustar el rubro de permisos, licencias y registros, excluyendo los gastos de registro no financiables y alineando los valores con lo definido en el componente legal. Consideramos pertinente efectuar la corrección correspondiente teniendo en cuenta las indicaciones realizadas en el informe de evaluación, con el fin de garantizar total coherencia entre el componente legal y el componente financiero del proyecto. Ajuste de Rubros Financiables: Se realizará la exclusión de aquellos gastos asociados a registros no financiables, conforme a los lineamientos establecidos por el Fondo Emprender y a las observaciones realizadas por el evaluador. Coherencia entre Componentes: Los valores relacionados con permisos, licencias y registros serán ajustados y alineados con lo definido en el componente legal del proyecto, manteniendo consistencia técnica y presupuestal en toda la formulación. Cumplimiento Normativo: El proyecto conserva plenamente identificados los trámites, permisos y requisitos sanitarios necesarios para la operación formal de la asociación, garantizando el cumplimiento de la normativa aplicable para la fase inicial del proyecto. 5.Frente a la recomendación de mejora: Ampliar el mapa de actores estratégicos, incorporando aliados académicos, sectoriales y de economía solidaria... Consideramos que el mapa de actores y aliados estratégicos presentados en el proyecto garantiza el soporte institucional, técnico y comercial requerido para la ejecución de la iniciativa: Aliados Estratégicos e Institucionales: El proyecto cuenta con actores clave como la Cámara de Comercio de Neiva y la Alcaldía de Neiva, entidades que fortalecen los procesos de formalización, acompañamiento empresarial y articulación territorial. Aliados Técnicos y Comerciales: Asimismo, se integran aliados estratégicos como INVIMA, para los procesos de certificación y cumplimiento sanitario; Universo Empaques, como soporte en soluciones de empaque y presentación del producto; y la Compañía Nacional de Chocolates, como proveedor estratégico de insumos para la operación. Este ecosistema de aliados fortalece las capacidades técnicas, organizacionales y comerciales necesarias para el desarrollo y sostenibilidad de la asociación desde la fase. </t>
  </si>
  <si>
    <t xml:space="preserve">"ID Proyecto: 119775
Nombre del proyecto: ASOCIACIÓN ALMA GALLETERA HUILENSE (AGH)
Convocatoria: 154 - 1C / Emprendimiento Femenino
Criterio observado: Solicitud de ajuste de calificación por reconsideración de observaciones relacionadas con cuantificación de la demanda, operación multilínea, temporalidad de arriendo y nómina, inclusión de rubros no financiables y mapa de actores.
Observación del postulante:
El postulante manifiesta que varios de los aspectos señalados en el informe como oportunidades de mejora ya se encuentran contemplados en el plan de negocios y solicita que se reconsidere la observación y, de ser procedente, se ajuste la calificación.
Resumen de la observación del postulante:
•Indica que la demanda sí cuenta con sustento cuantitativo, a partir de la definición del mercado objetivo y la meta de ventas mensual, relacionándola con la capacidad instalada y el equipo de trabajo.
•Señala que la producción de varias líneas no genera cuellos de botella, dado que comparten base técnica y que el equipo se encuentra organizado por roles.
•Afirma que el arriendo y los salarios ya se encuentran ajustados a la temporalidad prevista y que la sostenibilidad posterior se respalda con el flujo proyectado; adicionalmente, precisa que el servicio de contador se contempla durante doce meses.
•Manifiesta su disposición de ajustar los rubros de permisos, licencias y registros para excluir aquellos no financiables y alinear los componentes legal y financiero.
•Considera que el mapa de actores ya es suficiente, al incluir aliados institucionales, técnicos y comerciales.
Respuesta del evaluador:
Revisadas las precisiones presentadas por el postulante y contrastadas con el plan de negocios y el informe de evaluación, se concluye que no procede modificación del puntaje, toda vez que las observaciones consignadas en el informe corresponden a oportunidades de fortalecimiento y a ajustes de coherencia interna del plan, sin evidenciarse un error de valoración que justifique una recalificación.
En relación con la cuantificación de la demanda, se reconoce que el plan incorpora elementos de dimensionamiento y proyección comercial; no obstante, se mantiene la recomendación de fortalecer la precisión de los supuestos cuantitativos asociados al mercado efectivo, con el fin de asegurar mayor trazabilidad entre mercado, demanda y ventas proyectadas.
Frente a la operación simultánea de varias líneas de producto, se reconoce que el componente técnico presenta una base estructurada y una capacidad instalada definida; sin embargo, se mantiene la recomendación de reforzar la planeación operativa para garantizar una adecuada articulación entre tiempos, capacidades, responsables y volúmenes de producción, especialmente en escenarios de crecimiento.
Respecto a la temporalidad del arriendo y de los salarios, se observa que el plan incluye estos rubros dentro de la estructura financiera; sin embargo, se conserva la recomendación orientada a dejar plenamente consistente la relación entre temporalidad financiada, costos recurrentes y fuentes de sostenimiento posteriores, con el fin de fortalecer la coherencia operativa y financiera del proyecto.
En cuanto a permisos, licencias y registros, se acoge la disposición del postulante de realizar los ajustes correspondientes para excluir rubros no financiables y armonizar el componente legal con el financiero. No obstante, esta precisión no modifica la valoración efectuada, sino que confirma la pertinencia de la recomendación formulada en el informe.
Sobre el mapa de actores, aunque el plan identifica aliados relevantes, se mantiene la recomendación de ampliar y profundizar la articulación con actores estratégicos que fortalezcan las capacidades técnicas, comerciales y organizacionales del proyecto, como parte del proceso de consolidación de la iniciativa.
En síntesis, las precisiones presentadas por el postulante complementan la lectura del proyecto, pero no desvirtúan las recomendaciones formuladas en el informe ni constituyen un fundamento suficiente para modificar la calificación inicialmente otorgada.
Concepto:
Revisado el plan de negocios ASOCIACIÓN ALMA GALLETERA HUILENSE (AGH) y el informe de evaluación, se encuentra que la calificación y las recomendaciones consignadas son acordes con lo evidenciado en la evaluación integral del proyecto; en consecuencia, se ratifica la calificación final de 86,62 y el concepto VIABLE.
Efecto:
Se ratifica el concepto y el puntaje."
</t>
  </si>
  <si>
    <t xml:space="preserve">Observación 1 — Canales de comunicación y venta con metas medibles. Reconocemos que en el plan no se definieron metas específicas por canal. Nos comprometemos a implementar un sistema de seguimiento mensual con indicadores simples: contactos recibidos, reservas efectivas, ventas generadas y tasa de conversión por canal, lo que nos permitirá ajustar la estrategia con base en datos reales.  Definir cifras exactas en esta etapa implicaría asumir un nivel de certeza que aún no tenemos. Preferimos ser honestos al respecto y garantizar en cambio que el sistema de medición estará activo desde el primer mes de operación. Los canales definidos son: •Alianza hotelera. El Hotel Campestre Los Gabrieles atiende turismo individual y familiar, pero también realiza eventos corporativos y grupales durante todo el año. Esto mitiga parcialmente la caída de visitantes en temporada baja, vinculando la experiencia a grupos que ya están en el espacio. •Segmento B2B: instituciones educativas, empresas con programas de responsabilidad ambiental y operadores turísticos. Planifican con anticipación, contratan en grupo y mantienen una frecuencia de compra estable durante todo el año. El componente educativo y de conservación del trabajo con abejas nativas hace que Colmena del Macizo sea una propuesta especialmente pertinente para este segmento. •Plataforma web con pasarela de pago para venta de productos y reservas en línea. •Redes sociales activas: Instagram y TikTok con presencia ya validada. •Distribuidores aliados: tiendas especializadas y operadores turísticos. •Voz a voz generado desde la experiencia misma.  Observación 2 — Transparencia en compras y requerimientos. El presupuesto de $73.259.778 se divide en dos componentes, cada uno con justificación operativa clara: Inversiones fijas — $33.835.250: cada equipo está descrito indicando qué es, en qué fase se usa y cómo aporta a la operación y a la experiencia del visitante: •Dosificadora semiautomática ($11.305.000) y etiquetadora ($10.710.000): equipos centrales del proceso de transformación visible, donde el turista observa en tiempo real el envasado y etiquetado con trazabilidad QR. •Extractor de miel eléctrico ($1.900.000) y mesa desoperculadora ($1.600.000): parte del proceso demostrativo que diferencia a Colmena del Macizo en la región. •Refractómetro ($750.000) y báscula digital ($583.000): control de calidad en la recepción de miel de apicultores aliados, soportando la trazabilidad por lote.  Gastos preoperativos — $39.424.528: nómina de los 3 empleos directos durante los primeros meses ($20.874.320), estrategia de comunicación y plataforma web ($6.700.000), e insumos productivos para arrancar los tres productos ($10.850.208). Todo con mes de ejecución asignado en el plan operativo. Estamos disponibles para ampliar cualquier detalle si se requiere.  Observación 3 — Función y contratación del apicultor. El apicultor cumple un doble rol dentro del modelo, en ambos casos cuantificado en la estructura financiera: Rol 1 — Prestador del servicio en la experiencia: registrado en los costos variables del Producto 1 como Servicio apicultor (experiencia) a $15.000 por persona atendida. Su ingreso crece con el volumen de experiencias vendidas, sin generar carga fija. Funciones por experiencia: •Guía del recorrido en el meliponario con las 13 especies de abejas nativas (15 min). •Conducción de la cata guiada de mieles (15 min). •Acompañamiento en la explicación del proceso de transformación visible. •Validación sensorial y de calidad de cada lote de miel recibido. Rol 2 — Proveedor de materia prima: el apicultor también abastece miel al proyecto como parte de la red de productores del Huila, recibiendo un precio justo por cada lote. Esto le garantiza dos fuentes de ingreso dentro del mismo modelo: por el servicio en cada experiencia y por la miel que vende al proyecto. Este esquema genera ingresos reales para un aliado clave, sin comprometer la sostenibilidad financiera del proyecto. El rol, las funciones, la dedicación y el valor están definidos y reflejados en la estructura de costos.  Observación 4 — Seguridad y bioseguridad para turistas. La decisión de trabajar exclusivamente con abejas nativas sin aguijón (meliponinos) fue deliberada y estratégica: la operación se desarrolla dentro de un hotel y la seguridad de los huéspedes es innegociable. Al no tener aguijón funcional, se elimina el principal riesgo de una operación apícola convencional.  Adicionalmente, el proyecto prescinde de cualquier colmena de Apis mellifera en el espacio de experiencia con visitantes, eliminando toda fuente de riesgo por aguijonamiento. La totalidad de la interacción directa con el público se realiza exclusivamente con meliponinos.  Los protocolos operativos contemplan: •Recepción y registro con control del flujo del grupo. •Inducción previa explicando el comportamiento de las abejas nativas y la dinámica del recorrido. •Señalización con sendero delimitado y señalética interpretativa. •Botiquín de primeros auxilios disponible durante toda la experiencia. •Formulario de pre-reserva para identificar condiciones especiales del visitante (alergias a productos apícolas). •Lineamientos para población sensible: niños y personas con condiciones de salud relevantes. •Limpieza y desinfección entre grupos con productos amigables con el ambiente.  El plan incluye además la implementación del SG-SST y el certificado de seguridad de Bomberos. Las caretas y trajes apícolas disponibles tienen un propósito pedagógico e inmersivo, no de protección ante un riesgo que, en este diseño, no existe.  Observación 5 — Empleo y sostenibilidad con metas claras. Sobre los empleos La convocatoria exige mínimo 1 empleo formal. El proyecto genera 3 empleos directos desde el año 1: Directora de Experiencia y Operaciones — Contrato a término fijo, 12 meses, $2.690.800 con prestaciones. Auxiliar de Experiencia y Producción — Contrato a término fijo, 6 meses en temporada alta, $984.064 con prestaciones. Asesor Contable y Financiero — Prestación de servicios, 12 meses, $500.000.  A esto se suman 6 empleos indirectos: el apicultor aliado (ingresos por servicio y por venta de miel), los apicultores de la red del Huila en Algeciras y Gigante con proyección de expansión, y proveedores de insumos, logística y comunicación.  La proyección de crecimiento del empleo es la siguiente: en el año 2 el auxiliar pasa a dedicación completa con el aumento de la demanda, y se amplía la red de apicultores a nuevos municipios. En el año 3 se incorpora un perfil comercial y digital, y se vinculan guías locales para atender grupos institucionales y escolares.  Sobre la sostenibilidad en temporada baja El proyecto cuenta con tres mecanismos concretos para sostener ingresos de manera estable durante todo el año: •Alianza hotelera. El Hotel Campestre Los Gabrieles atiende turismo individual pero también realiza eventos corporativos y grupales durante todo el año, lo que mitiga parcialmente la caída en temporada baja. •Venta de productos apícolas por canal digital y distribuidores. La miel de abejas nativas y la miel de alta montaña generan ingresos independientes a la experiencia turística. En el año 1 se proyectan $56.485.000 en ventas de productos. •Segmento B2B: colegios, universidades y empresas con programas ambientales. Contratan con anticipación, en grupo y con frecuencia estable durante todo el año, equilibrando el flujo de caja en temporada baja y posicionando a Colmena del Macizo como referente regional en educación ambiental y conservación de polinizadores.  Los ingresos proyectados para el año 1 son $120.185.000, con crecimiento hasta $289.657.085 en el año 5 y una TIR del 27,57%. </t>
  </si>
  <si>
    <t xml:space="preserve">Respuesta a observación – ID 119778 
ID Proyecto: 119778 
Nombre del proyecto: COLMENA DEL MACIZO 
Convocatoria: 154 - 1C / Emprendimiento Femenino 
Criterio observado: Evaluación integral de los componentes comercial, técnico, legal, financiero e impacto.  
Observación del postulante: 
El postulante solicita revisión de la calificación, señalando que se reconoce la fortaleza del plan, pero que este debe contar con mayor claridad y trazabilidad en cada uno de sus componentes. Indica que el puntaje corresponde a una evaluación integral de diferentes componentes y que no es suficiente mencionar aspectos generales, sino que deben respaldarse con cifras, metas, soportes y evidencia verificable. 
Resumen de la observación del postulante: 
La observación se interpreta como una solicitud de revisión frente a la calificación asignada, reconociendo que el proyecto presenta fortalezas, pero también oportunidades de mejora relacionadas con la necesidad de precisar metas, cifras, funciones, compras, protocolos y sostenibilidad. En el informe de evaluación se identifican recomendaciones específicas sobre canales de comunicación y venta, compras y requerimientos, función del apicultor, seguridad y bioseguridad para turistas, empleo y sostenibilidad.  
Respuesta del evaluador: 
Revisada la observación presentada y contrastada con el informe de evaluación, se ratifica la calificación asignada al proyecto COLMENA DEL MACIZO, identificado con ID 119778, convocatoria 154 - 1C / Emprendimiento Femenino, sector ACTIVIDADES_ARTÍSTICAS_DE_ENTRETENIMIENTO_Y_RECREACIÓN, ubicado en Rivera, Huila, con puntaje 85,73 y concepto de evaluación VIABLE. 
La calificación corresponde a una evaluación integral de los diferentes componentes del plan de negocios. En el componente comercial, el informe reconoce que el proyecto presenta una propuesta clara y diferenciada, orientada al turismo de naturaleza con énfasis en experiencias apícolas, e identifica adecuadamente el perfil del cliente, principalmente turistas interesados en experiencias sostenibles y sensoriales, así como visitantes alojados en establecimientos cercanos.  
No obstante, el informe también señala que, aunque los canales de comercialización están mencionados y son coherentes con el modelo de negocio, se requieren metas concretas de captación de clientes por canal. Por ello, se mantiene la recomendación de aterrizar los canales de comunicación y venta con indicadores medibles, tales como contactos, reservas, ventas, repetición y recomendación. 
En el componente técnico, el informe indica que el proyecto se encuentra sólido y bien armado, con productos y experiencias claramente identificados, fichas técnicas completas y un plan operativo fuerte que permite entender qué se hace, cómo se hace y qué se requiere para prestar el servicio de manera ordenada. También se destaca que el proyecto cuenta con un espacio ya habilitado con un aliado del sector hotelero, lo cual favorece una implementación más rápida y realista.  
En el componente legal, el informe reconoce avances y claridad frente a requisitos del sector apícola y frente a la operación segura con turistas. Sin embargo, precisa que deben formalizarse y hacerse evidenciables los protocolos de seguridad y bioseguridad, incluyendo procedimientos antes, durante y después de la experiencia, manejo de posibles reacciones alérgicas, control de acceso a zonas sensibles, señalización y recorrido seguro.  
En el componente financiero, el informe señala que el plan se ve consistente y estructurado para un emprendimiento de crecimiento progresivo, con coherencia entre capacidad instalada, uso gradual de esa capacidad y respaldo comercial de un aliado estratégico. Sin embargo, también identifica la necesidad de que los detalles de compras y requerimientos asociados al valor solicitado al Fondo Emprender, por $73.259.778, queden completamente claros, transparentes y verificables (en caso de los equipos solicitados, características, marcas que puedan permitir la trazabilidad de cada una de las compras), indicando qué se compra, por qué se compra, cómo se usará y cómo se soporta el costo.  
Adicionalmente, el informe precisa que debe dejarse completamente clara la función del apicultor dentro del proyecto, incluyendo responsabilidades en la operación, relación con el proceso técnico, horas o dedicación, tipo de contratación y reflejo en el plan de trabajo y en los costos. Esta recomendación se mantiene porque, si dicho rol es clave para la experiencia, debe quedar definido como un recurso operativo real y trazable, no como una función implícita.  
En el componente de impacto, el informe reconoce avances verificables, como gestión normativa ante el ICA, proceso de registro como productor apícola, trámites asociados a la guía de movilización, requisitos sanitarios, trazabilidad y operación para miel y experiencias con abejas nativas. También destaca la alianza con el hotel, el espacio físico habilitado y el avance en diseño y renderización para poner en marcha la experiencia sensorial. 
Sin embargo, el informe identifica vacíos en metas de generación y sostenibilidad de autoempleo y puestos de trabajo, así como en la proyección de sostenibilidad social, comunitaria y financiera. Por ello, se recomienda completar el componente de empleo y sostenibilidad con metas claras, indicando cuántos empleos directos e indirectos se generan, en qué momento del crecimiento y cómo se sostendrá la operación en temporada baja. 
En este caso, revisada la observación, no se identifican elementos que impliquen modificar el puntaje o el concepto; las recomendaciones corresponden a oportunidades de fortalecimiento para mejorar la trazabilidad, verificabilidad y ejecución del plan. 
Concepto: 
Revisado el plan de negocios, la observación presentada y el informe de evaluación, se encuentra que el concepto emitido es acorde con lo evidenciado inicialmente. El proyecto COLMENA DEL MACIZO mantiene la categoría de VIABLE, con calificación de 85,73, porque plantea una propuesta diferenciada en turismo de naturaleza y experiencias recreativas alrededor de la apicultura, con un componente técnico sólido, productos definidos, plan operativo fuerte y avances relevantes en cumplimiento del sector apícola y preparación para operar con visitantes.  
No obstante, se ratifica la calificación porque persisten oportunidades de mejora relacionadas con convertir la estrategia comercial en un sistema medible y controlable, precisar metas y resultados esperados por canal, ordenar los detalles de compras y requerimientos, aclarar la función y contratación del apicultor, reforzar protocolos de seguridad y bioseguridad, y completar metas de empleo y sostenibilidad. Estas recomendaciones no modifican la viabilidad del proyecto, sino que fortalecen su ejecución y preparación para escalar con orden y estabilidad.  
Efecto: 
Se ratifica el concepto de VIABLE y el puntaje de 85,73. No se modifica la calificación ni el concepto de evaluación.  </t>
  </si>
  <si>
    <t xml:space="preserve">Señores Comité Evaluador Fondo Emprender  Reciban un cordial saludo. En atención al informe de evaluación del proyecto CASA MAKUÁ, respetuosamente me permito presentar las siguientes precisiones orientadas a fortalecer la comprensión del modelo de negocio y, en consecuencia, mejorar su valoración, particularmente en los aspectos señalados como oportunidades de mejora.  En relación con la recomendación de detallar de manera explícita los diferenciadores de cada producto, es importante señalar que estos se encuentran desarrollados dentro de los alcances permitidos por el formato del plan de negocios. No obstante, se precisa que el diferencial de CASA MAKUÁ no se limita a atributos funcionales, sino que se sustenta en una propuesta de valor integral de carácter estético, conceptual y cultural. Cada pieza —incluyendo líneas utilitarias y escultóricas como la Silletera— incorpora elementos distintivos en diseño, narrativa visual, técnica bajo esmalte y construcción simbólica, los cuales se evidencian principalmente a través de recursos gráficos, audiovisuales y de experiencia de marca. En el contexto del sector artesanal, donde la decisión de compra es altamente sensorial y emocional, estos diferenciadores se validan en la percepción directa del producto y en su posicionamiento frente a propuestas tradicionales, lo cual ha sido demostrado mediante ventas reales, participación en ferias y alianzas comerciales.  Respecto a la observación sobre el cumplimiento de reglamentos técnicos del MINCIT, particularmente la Resolución 220 de 2019, es necesario precisar que dicha normativa regula específicamente el etiquetado de baldosas cerámicas, incluyendo aquellas de fabricación artesanal. Sin embargo, el portafolio de CASA MAKUÁ no contempla la producción ni comercialización de este tipo de productos, sino que se enfoca en vajillería artesanal y piezas decorativas, por lo cual la aplicación de esta resolución no resulta pertinente. En cuanto a los lineamientos de Artesanías de Colombia, estos corresponden a guías técnicas asociadas principalmente a productos con denominación de origen. Si bien el proyecto reconoce y valora la tradición ceramista de El Carmen de Viboral —especialmente la técnica bajo esmalte—, su enfoque se orienta hacia la innovación en diseño y propuesta estética, sin acogerse a esquemas de denominación de origen ni a normogramas que no son de carácter obligatorio. De igual forma, instrumentos como el Registro Único de Artesanos de Colombia (RUAC) tienen un carácter voluntario y no constituyen requisito habilitante para la operación del negocio.  En cuanto al componente de impacto, se considera pertinente aclarar que el proyecto sí contempla metas claras, coherentes y verificables, alineadas con su escala y naturaleza. En el ámbito económico, se proyecta la formalización total del negocio en el primer año, el incremento del 50% en la capacidad productiva, la apertura de canales comerciales físicos y digitales, y la generación de empleo directo e indirecto. En el componente ambiental, se establecen metas concretas como la compra del 100% de materias primas a proveedores locales, la reutilización total de materiales reciclables y la implementación de procesos de quema controlada en horno eléctrico. En lo social, se incluyen acciones orientadas a la preservación del oficio cerámico, la participación en programas como Sello Carmelitano y la articulación con actores culturales relevantes, incluyendo la comercialización en espacios como el Museo de Antioquia. Estos elementos, si bien pueden complementarse con indicadores numéricos más específicos, ya configuran una base sólida de medición y seguimiento del impacto.  Finalmente, es importante resaltar que el proyecto ha sido calificado como viable con un puntaje de 89,18, evidenciando una alta coherencia entre sus componentes comercial, técnico, financiero y de impacto . Las observaciones planteadas corresponden a oportunidades de precisión que no afectan la solidez estructural del modelo de negocio, sino que permiten fortalecer su presentación y trazabilidad.  Agradezco la atención prestada y quedo atento a cualquier aclaración adicional que permita consolidar la evaluación del proyecto. </t>
  </si>
  <si>
    <t xml:space="preserve">ID : 119806
Nombre del proyecto: Casa Makuá – Vajillería artesanal
Convocatoria: 154 - 1C / Emprendimiento Femenino
Criterio observado: Comercial, Normatividad e Impacto.
Observación del postulante
El postulante manifiesta que los diferenciadores de los productos se encuentran por fuera de los alcances permitidos por el formato del plan de negocios y aporta información adicional. Señala que la Resolución 220 de 2019 aplica únicamente a baldosas cerámicas y no a la vajillería artesanal de Casa Makuá; que los lineamientos de Artesanías de Colombia y el RUAC son voluntarios y no obligatorios para operar; y que en el componente de impactos sí se realiza cuantificación.
Resumen de la observación
Se solicita reconsiderar la evaluación en los componentes comercial, normatividad e impacto, argumentando improcedencia normativa y suficiencia en la descripción de impactos, así como la imposibilidad de ampliar diferenciadores por limitaciones del formato.
Respuesta del evaluador
Comercial:
Revisada la observación, se ratifica la evaluación. Los diferenciadores de cada producto deben registrarse de manera explícita en la descripción de los mismos dentro del plan de negocios, conforme a los lineamientos del formato establecido. La información presentada en el documento de observaciones se considera extemporánea y no subsana la ausencia de dicho detalle en la versión evaluada del plan.
Normatividad:
Analizados los argumentos del postulante, se modifica la evaluación. Se valida que la Resolución 220 de 2019 no aplica a la vajillería artesanal objeto del proyecto y que los lineamientos de Artesanías de Colombia y el RUAC tienen carácter voluntario, por lo cual el planteamiento del postulante resulta procedente.
Impacto:
Se ratifica la evaluación. Si bien el plan describe prácticas responsables en los ámbitos ambiental, social y tecnológico, no se evidencian indicadores medibles, metas cuantificables ni alcances definidos que permitan verificar el impacto esperado. En el impacto ambiental se describen prácticas responsables (uso de proveedores locales, reducción de huella de carbono, reutilización de materiales), pero no se establecen indicadores medibles como porcentajes de reducción o metas de sostenibilidad; en lo social, se habla de capacitación y generación de empleo para artesanos y jóvenes, así como de fortalecimiento del tejido social, pero no se precisan cifras de beneficiarios ni metas de cobertura; y en lo tecnológico, se mencionan innovaciones como moldes de yeso e impresión 3D, pero no se definen metas de implementación, número de prototipos o alcance esperado.
Concepto
Parcialmente procedente.
Efecto
Se ajusta el puntaje, quedando en 91,53 puntos, se modifica el concepto del proyecto específicamente en la sección del componente legal. 
</t>
  </si>
  <si>
    <t>En atención al informe preliminar de evaluación de la Convocatoria No. 154 “Emprendimiento Femenino” del Fondo Emprender, la ASOCIACIÓN DE MUJERES CAMPESINAS DE SAN AGUSTÍN se permite manifestar que acoge con respeto las observaciones realizadas por el equipo evaluador y reafirma su total compromiso con el fortalecimiento y ajuste de los componentes señalados, con el propósito de garantizar la sostenibilidad, eficiencia y viabilidad integral del proyecto presentado.  Cabe aclarar que este proyecto es desarrollado y ejecutado directamente por mujeres campesinas del municipio de San Agustín, Huila, quienes durante años han trabajado en procesos agrícolas, productivos y asociativos relacionados con la producción de café especial, fortaleciendo la economía campesina, el arraigo territorial y la generación de oportunidades para las familias rurales de la región. En ese sentido, la iniciativa cumple plenamente con el enfoque diferencial y poblacional establecido dentro de la convocatoria, la cual prioriza proyectos liderados por mujeres campesinas y organizaciones de economía popular.  La asociación considera importante resaltar que el proyecto cumple con el objeto y el enfoque principal de la convocatoria, toda vez que se trata de una iniciativa orientada al fortalecimiento de la producción de café especial, la generación de empleo rural, el fortalecimiento asociativo y la dinamización de la economía campesina. De acuerdo con los términos de referencia, las asociaciones campesinas y las organizaciones conformadas por mujeres rurales hacen parte de la población priorizada por el Fondo Emprender, especialmente en procesos de fortalecimiento productivo y asociativo.  Asimismo, la propuesta presentada se encuentra alineada con los principios de economía campesina, producción agropecuaria y fortalecimiento organizacional establecidos en la convocatoria, demostrando una trayectoria organizativa consolidada, experiencia en el territorio y capacidad de articulación comunitaria, aspectos que incluso son reconocidos dentro del mismo concepto de evaluación.  Frente a las observaciones realizadas en los componentes comercial, técnico, financiero y legal, la asociación aclara que, si bien algunos soportes o evidencias específicas no quedaron indexados o cargados de manera detallada en la plataforma, ello no significa que no existan o que no puedan ser implementados dentro de la etapa de ejecución y puesta en marcha del proyecto. Por el contrario, la organización manifiesta su disposición de fortalecer y complementar los aspectos requeridos por el evaluador, especialmente en lo relacionado con:  • Validación comercial mediante cartas de intención, estudios de mercado y acercamientos con compradores reales de café especial. • Ajuste y redimensionamiento del equipo de trabajo de acuerdo con las necesidades operativas y financieras reales del proyecto. • Fortalecimiento de las proyecciones financieras bajo escenarios más conservadores y ajustados a la dinámica del mercado cafetero. • Implementación del SG-SST, fortalecimiento de la gestión ambiental y consolidación de estrategias de diferenciación comercial y protección de marca. • Reformulación de metas e indicadores de crecimiento conforme a las recomendaciones emitidas.  De igual manera, es importante señalar que el proyecto cuenta con bases técnicas sólidas, procesos productivos definidos, experiencia previa en producción de café y una estructura asociativa legalmente constituida, lo cual evidencia capacidad operativa y compromiso con el cumplimiento de las obligaciones derivadas del programa.  La asociación reitera que el objetivo principal del proyecto no solo se centra en la rentabilidad económica, sino también en el impacto social y comunitario, especialmente en el empoderamiento de mujeres rurales, la permanencia en el territorio, la generación de oportunidades para familias campesinas y la consolidación de prácticas sostenibles alrededor de la producción de café especial.  Por lo anterior, solicitamos respetuosamente que las observaciones presentadas sean valoradas dentro del contexto social, territorial y organizativo del proyecto, teniendo en cuenta que las debilidades identificadas corresponden a aspectos susceptibles de mejora y ajuste durante el proceso de fortalecimiento empresarial y acompañamiento técnico contemplado dentro del Fondo Emprender.  La ASOCIACIÓN DE MUJERES CAMPESINAS DE SAN AGUSTÍN manifiesta su compromiso de acatar todas las recomendaciones y mejoras sugeridas en la evaluación, garantizando la implementación de acciones correctivas y de fortalecimiento que permitan consolidar un proyecto sostenible, viable y coherente con los objetivos de la convocatoria y con las políticas de fortalecimiento de la economía campesina y el emprendimiento femenino rural.</t>
  </si>
  <si>
    <t xml:space="preserve">ID Proyecto: 119887
Nombre del proyecto: ASOCIACION DE MUJERES CAMPESINAS DE SAN AGUSTIN
Convocatoria: 154 - 1C / Emprendimiento Femenino
Criterio observado: Componentes comercial, técnico, legal, financiero e impacto, asociados a precio de venta, mercado objetivo, competencia, trámites legales, costos, nómina, proyecciones de ventas, indicadores, metas de empleo, mapa de actores y sostenibilidad financiera.
Fuentes revisadas: 119887_FORT_ESP_PLANDEINVERSION, 119887-Evaluador1 a 6-4-2026, PROFORMA DE RESPUESTA  A OBSERVACIONES y PROMP PARA EVALUAR PLANES DE NEGOCIOS EN FONDO EMPRENDER. 
Observación del postulante:
El postulante solicita revisar el concepto de no viabilidad del plan de fortalecimiento de la ASOCIACION DE MUJERES CAMPESINAS DE SAN AGUSTIN, señalando elementos relacionados con cafés especiales, valor agregado social, tecnificación, producción, ventas, empleo, sostenibilidad y fortalecimiento asociativo. [119887-Eva...a 6-4-2026 | Excel]
Resumen de la observación del postulante:
La observación se relaciona con la validación del precio de venta proyectado para el café pergamino seco especial, la suficiencia de los soportes comerciales para vender a precios superiores al promedio, la estructura de costos y gastos, el tamaño y coste del equipo de trabajo, la proyección de ventas, los indicadores de desempeño, las metas de empleo sostenible, el mapa de actores y la sostenibilidad financiera de la iniciativa. [119887-Eva...a 6-4-2026 | Excel]
Respuesta del evaluador:
Con respecto a la observación: “En atención al informe preliminar de evaluación de la Convocatoria No. 154 “Emprendimiento Femenino” del Fondo Emprender, la ASOCIACIÓN DE MUJERES CAMPESINAS DE SAN AGUSTÍN se permite manifestar que acoge con respeto las observaciones realizadas por el equipo evaluador y reafirma su total compromiso con el fortalecimiento y ajuste de los componentes señalados, con el propósito de garantizar la sostenibilidad, eficiencia y viabilidad integral del proyecto presentado.  Cabe aclarar que este proyecto es desarrollado y ejecutado directamente por mujeres campesinas del municipio de San Agustín, Huila, quienes durante años han trabajado en procesos agrícolas, productivos y asociativos relacionados con la producción de café especial, fortaleciendo la economía campesina, el arraigo territorial y la generación de oportunidades para las familias rurales de la región. En ese sentido, la iniciativa cumple plenamente con el enfoque diferencial y poblacional establecido dentro de la convocatoria, la cual prioriza proyectos liderados por mujeres campesinas y organizaciones de economía popular.  La asociación considera importante resaltar que el proyecto cumple con el objeto y el enfoque principal de la convocatoria, toda vez que se trata de una iniciativa orientada al fortalecimiento de la producción de café especial, la generación de empleo rural, el fortalecimiento asociativo y la dinamización de la economía campesina. De acuerdo con los términos de referencia, las asociaciones campesinas y las organizaciones conformadas por mujeres rurales hacen parte de la población priorizada por el Fondo Emprender, especialmente en procesos de fortalecimiento productivo y asociativo.  Asimismo, la propuesta presentada se encuentra alineada con los principios de economía campesina, producción agropecuaria y fortalecimiento organizacional establecidos en la convocatoria, demostrando una trayectoria organizativa consolidada, experiencia en el territorio y capacidad de articulación comunitaria, aspectos que incluso son reconocidos dentro del mismo concepto de evaluación.”
Agradecemos por manifestar su disposición para acoger de forma positiva los resultados de la evaluación integral de la propuesta, la cual consideramos que posee alto valor social y comunitario. Sin embargo, revisada la observación presentada y contrastada con el plan de inversión y el concepto de evaluación disponible, se ratifica el concepto de no viabilidad, dado que persisten inconsistencias relevantes en la formulación comercial, financiera, legal y de impacto. 
Con relación a la observación: “Frente a las observaciones realizadas en los componentes comercial, técnico, financiero y legal, la asociación aclara que, si bien algunos soportes o evidencias específicas no quedaron indexados o cargados de manera detallada en la plataforma, ello no significa que no existan o que no puedan ser implementados dentro de la etapa de ejecución y puesta en marcha del proyecto.” 
Es importante recalcar que la ficha de postulación de la propuesta cuenta con los espacios para diligenciar y suministrar las informaciones detalladas que permitan verificar sus condiciones, por lo que los citados soportes o evidencias que no fueron indexados deben quedar al menos mencionados en las zonas proporcionadas para tal fin, con el objetivo de allegar la información mínima necesaria para la realización del proceso de evaluación.
Frente a la observación: “Por el contrario, la organización manifiesta su disposición de fortalecer y complementar los aspectos requeridos por el evaluador, especialmente en lo relacionado con:  • Validación comercial mediante cartas de intención, estudios de mercado y acercamientos con compradores reales de café especial. • Ajuste y redimensionamiento del equipo de trabajo de acuerdo con las necesidades operativas y financieras reales del proyecto. • Fortalecimiento de las proyecciones financieras bajo escenarios más conservadores y ajustados a la dinámica del mercado cafetero. • Implementación del SG-SST, fortalecimiento de la gestión ambiental y consolidación de estrategias de diferenciación comercial y protección de marca. • Reformulación de metas e indicadores de crecimiento conforme a las recomendaciones emitidas.”  
Se considera positiva la disposición de ajustes en aspectos críticos como los siguientes aspectos sobre los que se conceptuó con base en las evidencias e información presentada:
En el componente comercial, se mantiene la observación porque el plan atendería principalmente a un cliente empresarial B2B conformado por exportadores y comercializadores de café especial, con demanda de calidad superior a 84 puntos SCA, trazabilidad, consistencia y valor social; sin embargo, el concepto indica que no se evidencia si dichos clientes estarían dispuestos a pagar precios 70 % superiores al promedio actual.  Aunque la asociación se diferenciaría por cafés especiales con valor agregado social, calidad, sostenibilidad y credibilidad, el concepto señala que no es claro si esta diferenciación se reflejaría en un precio de venta 70 % superior al promedio pagado al productor. 
También se ratifica la observación sobre el precio de venta, debido a que el concepto de evaluación indica que el precio previsto de $29.000 por kg es muy elevado frente al mercado que atendería, los promedios nacionales internos y externos y los precios ofrecidos por la competencia, los cuales prevé duplicar.  En el plan de inversión se identifican competidores como la Asociación de Productores de Café Los Cauchos, la Asociación de Productores de Café Los Naranjos y productores individuales de la zona, con precios de referencia inferiores a la propuesta. 
En el componente legal, se reconoce que la asociación cuenta con personería jurídica, estructura organizativa democrática, relaciones comerciales, proyección de adquisición de maquinaria, prácticas sostenibles, ventas superiores a $100 millones y un fondo rotativo de $30 millones; sin embargo, el concepto registra que no menciona un plan de gestión de residuos avalado por autoridad ambiental ni la implementación de SG-SST, aspectos considerados necesarios. 
En el componente técnico, se ratifica la observación sobre el sobredimensionamiento del equipo de trabajo. El concepto indica que la asociación propone un equipo de 10 perfiles: gerente/representante legal, jefe de producción, dos operarios, auxiliar administrativo, contador público, agrónomo y tres recolectores de café. El coste mensual estimado de la nómina es de $25.979.724, equivalente al 57 % de los ingresos por ventas del año 1 y a más del 30 % de los ingresos en años posteriores, lo cual refleja sobredimensionamiento del equipo. 
En el componente financiero, se mantiene la observación porque el plan proyecta emplear recursos del Fondo Emprender equivalentes a 427,9 SMMLV, dentro de los topes establecidos para una iniciativa de fortalecimiento asociativo de 16 integrantes y generación de 10 empleos; sin embargo, el concepto evidencia subestimación de costes fijos y de administración, con posible variación en el presupuesto y el plan operativo.  Además, la proyección de ventas iniciaría con 1.600 unidades mensuales en el primer año y aumentaría hasta 3.000 unidades en el quinto año, lo cual fue considerado muy optimista. 
Se ratifica igualmente la observación sobre el incremento del precio, dado que el concepto señala que el precio proyectado aumentaría anualmente en 6 %, considerando inflación y valorización del café especial, porcentaje que estaría por encima del incremento del IPC y podría afectar las ventas.  También se mantiene el reparo porque el precio por kg se ubica 70 % por encima del promedio nacional, se prevé procesar y vender durante todo el año sin considerar la estacionalidad de la producción, y se duplica la producción al año 5 sin justificación adecuada. 
Respecto a los indicadores de cumplimiento, se ratifica la calificación porque el concepto indica que serían difíciles de cumplir por la sobreestimación del precio de venta, la falta de un estudio de mercado que relacione las organizaciones compradoras en los volúmenes y precios previstos, la subestimación de costes de producción y el sobredimensionamiento del equipo de trabajo.
En el componente de impacto, se reconoce que la iniciativa tiene una alta proyección social y comunitaria, asociada al empoderamiento femenino, la cooperación asociativa y la calidad de vida de las familias rurales. No obstante, el concepto concluye que presenta baja sostenibilidad financiera por inconsistencias en precios de venta, costes de producción y tamaño y coste del equipo de trabajo. 
Sobre el mapa de actores, se mantiene la observación porque el plan relaciona como actores de apoyo a la Alcaldía Municipal de San Agustín, la Gobernación del Huila, la Federación Nacional de Cafeteros, la Cooperativa de Caficultores del Huila y empresas compradoras o exportadoras de café especial; sin embargo, no incluye entidades de control ambiental, registro marcario o apoyo a la implementación de SG-SST.
Finalmente, con relación a la observación: “La asociación reitera que el objetivo principal del proyecto no solo se centra en la rentabilidad económica, sino también en el impacto social y comunitario, especialmente en el empoderamiento de mujeres rurales, la permanencia en el territorio, la generación de oportunidades para familias campesinas y la consolidación de prácticas sostenibles alrededor de la producción de café especial.  Por lo anterior, solicitamos respetuosamente que las observaciones presentadas sean valoradas dentro del contexto social, territorial y organizativo del proyecto, teniendo en cuenta que las debilidades identificadas corresponden a aspectos susceptibles de mejora y ajuste durante el proceso de fortalecimiento empresarial y acompañamiento técnico contemplado dentro del Fondo Emprender.  La ASOCIACIÓN DE MUJERES CAMPESINAS DE SAN AGUSTÍN manifiesta su compromiso de acatar todas las recomendaciones y mejoras sugeridas en la evaluación, garantizando la implementación de acciones correctivas y de fortalecimiento que permitan consolidar un proyecto sostenible, viable y coherente con los objetivos de la convocatoria y con las políticas de fortalecimiento de la economía campesina y el emprendimiento femenino rural.”
Se ratifica que,
Concepto:
Revisado el plan de inversión y la observación presentada, se encuentra que el concepto emitido inicialmente es acorde con la información registrada en la evaluación. El plan obtuvo una calificación final de 56,9, por lo tanto, se concluye que es no viable.
Efecto:
Se ratifica el concepto de no viabilidad y el puntaje otorgado. La observación no genera modificación, toda vez que persisten debilidades relacionadas con el precio de venta proyectado, la falta de evidencia de disposición de compra en los volúmenes y precios previstos, la ausencia de plan de gestión de residuos avalado por autoridad ambiental, la no inclusión de SG-SST, la subestimación de costes fijos y administrativos, el sobredimensionamiento del equipo de trabajo, la sobreestimación de ventas, la falta de consideración de estacionalidad productiva, la dificultad de cumplimiento de indicadores y metas de empleo, y la baja sostenibilidad financiera del plan. 
</t>
  </si>
  <si>
    <t xml:space="preserve">Aclaraciones a observaciones de evaluación: •PLANTEAMIENTO DEL PROBLEMA: Apreciado evaluador en el Punto 2 fila 84 a 95 describo necesidades del cliente, características del mercado: empanadas frías, con poco relleno, sin manejo de BPM, poca o nula innovación. En el Punto 1 fila 68, describo el segmento poblacional tomado del Dane, donde se estima que Pasto tiene una población de 404.102 habitantes: 57,2% mujeres y el 47,3%, hombres. Investigación realizada en Universidad de Nariño, el porcentaje de consumo de empandas en Pasto es de 95% contra un 5% que no consumen, frecuencia de consumo del 48% mensual, 33% de consumo semanal y 18% de consumo diario. Preferencia de empanadas de añejo con un 63%, seguido de empanadas de harina con 25% y finalizando con 12% para empanadas de otra denominación, como son de queso, hawaianas entre otras •PLAN COMERCIAL: La trazabilidad comercial de perifoneo, utilización de medios tecnológicos como lo son WhatsApp, Promociones y Punto de Venta se aclara en el punto 14 fila 497, contamos con proceso de estandarización para la ejecución de los mismos. •FICHA TECNICA POR PRODUCTO: Respetado evaluador, la formalización de la Ficha Técnica, en el Punto 5, fila 128, se describe la Empanada Añejo Pipián, empanada realizada con masa de maíz añejado, papa amarilla, alverja, carne de res desmechada, aliños de la casa. En el Punto 10, fila 340, se refleja el gramaje y costo por unidad de insumos.    La Empanada Añejo Pollo se describe en el punto 5, fila 129: empanada realizada con masa de maíz añejado, arroz, alverja, pollo desmechado, aliños de la casa. El gramaje y costos unitarios los encontramos en el punto 10, fila 349.  La Empana Harina Pollo, Punto 5, fila 130, describe: empanada realizada con masa de hojaldre de harina de trigo, arroz, alverja, pollo desmechado, aliños de la casa. El punto 10 fila 358 encontramos gramaje y costo de producción para este item.  •CONTROLES SANITARIOS: Estimado auditor, un pilar, compromiso y diferenciación ante la competencia es el ambiental, normativa de higiene y cumplimiento de BPM, en el punto 7, fila 209, encontramos los avances realizados por la empresa actualmente. Para estándares ambientales en el punto 14, fila 499, describo los avances alcanzados. Igualmente, en el punto 16, fila 528, demuestro el compromiso ambiental.  •CAPACIDAD INSTALDA VS PROYECCION EN VENTAS: La capacidad instalada vs la proyección de ventas, el punto 6 fila 153, describo Capacidad instalada, Punto 6 Fila 270 - 279, refleja promedio de  proyección de ventas para las empanadas de Añejo Pipián. Las Empanadas de Añejo Pollo, Capacidad Instalada descrito en el Punto 9, fila 170, proyección de ventas reflejada en el Punto 9 Filas 288 a 297.  Las Empandas de Harina, Capacidad Instalada reflejada en  punto 6, Fila 187,  la proyección de ventas descrito en el punto 6, Filas 306 a 315.   Para llegar a la siguiente conclusión: Añejo Pipián: Capacidad instalada 5.701 unid  Vs Proyección venta 5.411 unid. Añejo Pollo: Capacidad instalada 2.100 unid Vs Proyección venta 1.803 unid. Harina Pollo: Capacidad Instalada 1.782 unid Vs Proyección venta 1.614 unid. •DETALLE DE INFLACION: Distinguido Evaluador, las bases estadísticas proyección de ventas, son tomadas de bases sólidas como el DANE, Banco de la República,  ajustándose a nuestro presupuesto anual y proyecciones de ventas con incrementos anuales del 4,9%,(Punto 9 fila 247) el Punto 10 encuentra costo unitario de insumo. Añejo Pipián $832, Fila 347, Añejo Pollo: $814  Punto 356, Harina Pollo: $639 fila 365.  •AVANCE DE FORMALIZACION: El componente legal, en el Punto 14, fila 496 describo el Trámite Legal realizado en Cámara de Comercio, avances y normativas de cumplimiento exigidos por el Instituto de Salud Departamental. En el Punto 7, suministro información de los avances y normativas que la empresa cuenta actualmente como lo es Permiso de Funcionamiento por Parte de Alcaldía Municipal y Curso de Manipulación de Alimentos para funcionarios, actualizado.  •MAPA DE ACTORES: Dentro del Mapa de Actores que intervienen directamente  están Vecinos y comunidad local, dando un flujo de caja constante y promoción por el voz a voz, Trabajadores de la Zona con compra recurrente. Contamos con Proveedores exclusivos en Plaza de Mercado Potrerillo, como lo es Sr Carlos Malte suministro de Papa Amarilla fresca, excelente calidad y buen precio, Sra. Ayda Revelo, abastecimiento de Especias, en cuanto a las proteínas son adquiridas en empresas de alto reconocimiento en la región como Pollo al día y Surticarnes Panamericana, Insumos de granos son adquiridos en Las Lunas con proveedores locales como Ninfa Betancourt, Jorge Palacios, y el maíz añejado en la microempresa Añejos Caicedo. Externamente con un bajo impacto sin perder su importancia tenemos, La Alcaldía Municipal, quien suministra permiso de funcionamiento, Secretaria de Salud dando el aval de Manipulación de alimentos, Cámara de Comercio de Pasto, dando formalización a la empresa local.      </t>
  </si>
  <si>
    <t>ID Proyecto: 119902
Nombre del proyecto: EL RINCONCITO DE LA EMPANADA
Convocatoria: 154 - 1C / Emprendimiento Femenino
Criterio observado: Componentes Comercial, Técnico, Legal, Financiero e Impacto. El informe registra puntaje final de 69,55 y concepto de evaluación VIABLE para el proyecto. 
Observación del postulante:
La postulante aclara que el plan de negocios contiene información relacionada con planteamiento del problema, segmentación de mercado, plan comercial, fichas técnicas por producto, controles sanitarios, capacidad instalada frente a proyección de ventas, inflación, costos unitarios, avances de formalización y mapa de actores. En el plan se identifican datos de mercado para Pasto, consumo de empanadas, preferencias por tipo de empanada, descripción de productos, trámites legales, canales, costos, capacidad instalada y avances del proyecto. 
Resumen de la observación del postulante
La observación señala que varios aspectos advertidos en el informe sí se encuentran incluidos en el plan de negocios, especialmente: caracterización del cliente y consumidor, necesidades del mercado, uso de canales como WhatsApp y punto de venta, descripción de las tres empanadas, costos unitarios, controles asociados a BPM, permisos, proyección de ventas, capacidad instalada, avances legales, ambientales y relación con proveedores e instituciones del territorio. 
Respuesta del evaluador:
Revisada la observación frente al plan de negocios y el informe de evaluación, se evidencia que el proyecto incluye información sobre el mercado objetivo, consumo de empanadas en Pasto, descripción de necesidades del cliente, productos ofrecidos, trámites legales, canales comerciales, costos variables, capacidad instalada y avances de la iniciativa. No obstante, el informe de evaluación no desconoció la existencia de dicha información; por el contrario, reconoció fortalezas en la identificación del mercado local, la trayectoria previa, la experiencia operativa, la descripción de productos, la solicitud de recursos y la existencia de avances comerciales, técnicos y legales. , 
1.Planteamiento del problema. Se reconoce que la emprendedora aporta en sus aclaraciones cifras provenientes del DANE sobre la población de Pasto (404.102 habitantes), porcentajes de consumo de empanadas en la ciudad (95%), frecuencias de consumo y preferencias por tipo de empanada. No obstante, al evaluar el plan de negocios cargado en la plataforma, dicha información, en el nivel de detalle y articulación con la demanda esperada que ahora se expone, no se encuentra sustentada con la misma profundidad ni con la trazabilidad metodológica que permita correlacionar segmento poblacional, frecuencia de consumo, ticket promedio y proyección de unidades vendidas. La recomendación de fortalecer el sustento cuantitativo del problema de mercado se mantiene como insumo de mejora durante la fase de ejecución, sin que ello afecte la viabilidad del proyecto.
2.Plan comercial. Se valora la referencia al punto 14, donde la emprendedora indica contar con un proceso de estandarización para la ejecución de perifoneo, WhatsApp, promociones y punto de venta. Sin embargo, la observación del evaluador no apuntaba a la existencia de los canales que efectivamente están enunciados, sino a la ausencia de una matriz comercial medible que defina metas por canal, frecuencia, indicadores de alcance, conversión esperada y mecanismos de seguimiento periódico. La enunciación de los canales y la descripción de su operación son distintas a una estrategia comercial trazable con indicadores de gestión. La recomendación se ratifica como oportunidad de fortalecimiento.
3.Ficha técnica por producto. Las descripciones aportadas para Empanada Añejo Pipián, Empanada Añejo Pollo y Empanada Harina Pollo, junto con los gramajes y costos unitarios referenciados en las filas 340, 349 y 358 respectivamente, corresponden a una descripción de ingredientes y a un costeo de insumos, lo cual es valioso. No obstante, una ficha técnica formal de producto, en términos del sector alimentos, debe contener adicionalmente: porción final por unidad, rendimiento por lote, presentación comercial, tipo de empaque y rotulado, temperatura y vida útil, condiciones de conservación, atributos sensoriales verificables (color, textura, sabor), tabla nutricional básica y parámetros de control de calidad. Esa estructura completa de ficha técnica no se encuentra consolidada en el documento evaluado. La recomendación se mantiene como una mejora indispensable de cara a la formalización del negocio.
4.Controles sanitarios y ambientales. Se reconoce el compromiso de la emprendedora con las Buenas Prácticas de Manufactura, así como las referencias a los avances descritos en los puntos 7 (fila 209), 14 (fila 499) y 16 (fila 528). Estos apartados evidencian intención y avances normativos generales, pero la observación se orientó a la documentación verificable de procedimientos operativos estandarizados (POE) en limpieza, desinfección, manejo de mermas, trazabilidad de lotes, control de temperaturas, manejo de residuos y planes de saneamiento. La diferencia entre enunciar compromiso ambiental y documentar protocolos auditables es sustancial en un negocio de alimentos preparados. La observación se mantiene como aspecto a fortalecer. 
5.Capacidad instalada versus proyección en ventas. Se toman en consideración las cifras aportadas (Añejo Pipián: 5.701 vs 5.411 unid; Añejo Pollo: 2.100 vs 1.803 unid; Harina Pollo: 1.782 vs 1.614 unid), las cuales reflejan, en efecto, una proyección de ventas inferior a la capacidad instalada teórica. No obstante, la observación del evaluador no cuestiona el dato aritmético, sino la consistencia entre dicha capacidad y los factores que la condicionan en la operación real: horas efectivas de trabajo del equipo humano, tiempos de cocción y fritura, rotación del producto en punto de venta, mermas operativas y disponibilidad simultánea de los tres productos. Una capacidad teórica no es equivalente a una capacidad efectiva sostenible. La recomendación se mantiene como aspecto a verificar durante la ejecución.
6.Supuestos de inflación y costos unitarios. Se valoran las fuentes citadas (DANE, Banco de la República) y el incremento anual proyectado del 4,9% (fila 247), así como los costos unitarios reportados (Añejo Pipián $832, Añejo Pollo $814, Harina Pollo $639). La observación, sin embargo, apuntó a que el plan de negocios no desagrega el comportamiento diferencial de los insumos críticos del sector alimentos proteínas, aceites, harinas, servicios públicos, los cuales históricamente presentan variaciones por encima del promedio del IPC nacional. Aplicar un único porcentaje del 4,9% a la totalidad de los costos puede subestimar la presión inflacionaria real sobre el margen del negocio. La recomendación se ratifica como ajuste metodológico para asegurar la sostenibilidad financiera.
7.Avance de formalización. Se reconocen los avances reportados en los puntos 7 y 14 (fila 496) sobre matrícula mercantil, permiso de funcionamiento de la Alcaldía Municipal, curso de manipulación de alimentos y trámites ante la Secretaría de Salud Departamental. Estos avances fueron efectivamente valorados positivamente en el componente legal del informe. La recomendación de mejora no desconoce dichos avances, sino que invita a estructurar una ruta de cumplimiento documental clara con fechas, responsables y soportes asociados a cada trámite, así como a abordar aspectos pendientes como el manejo de empaques, residuos sólidos y obligaciones ambientales específicas del sector alimentos preparados, que no se encuentran plenamente desarrolladas en el documento evaluado.
8.Mapa de actores. Se valora la información complementaria aportada sobre proveedores específicos (Sr. Carlos Malte, Sra. Ayda Revelo, Pollo al Día, Surticarnes Panamericana, Ninfa Betancourt, Jorge Palacios, Añejos Caicedo) y actores institucionales (Alcaldía Municipal, Secretaría de Salud, Cámara de Comercio de Pasto). No obstante, esta caracterización de la red de actores no se encuentra registrada ni consolidada con este nivel de profundidad en el plan de negocios cargado en la plataforma. Un mapa de actores formal requiere identificar el rol específico, el nivel de incidencia, la relación contractual o de cooperación, el aporte concreto al proyecto y las estrategias de relacionamiento con cada uno. La recomendación se mantiene como herramienta clave para visibilizar la articulación territorial del emprendimiento durante su ejecución.
Concepto:
Revisada la aclaración presentada, se ratifica que el concepto emitido es acorde con el análisis inicial, dado que las observaciones del informe corresponden a oportunidades de mejora en precisión, documentación, trazabilidad y medición, sin afectar la viabilidad general ya otorgada al proyecto. 
Efecto:
Se ratifica el concepto de evaluación VIABLE y el puntaje de 69,55. No se modifica el concepto ni el puntaje, teniendo en cuenta que la observación aclara contenidos existentes, pero no desvirtúa las recomendaciones técnicas formuladas para fortalecer la ejecución del plan de negocios.</t>
  </si>
  <si>
    <t xml:space="preserve">CONVOCATORIA: 154 - 1C / EMPRENDIMIENTO FEMENINO  ID DEL PROYECTO: 119916  NOMBRE DEL PROYECTO: TIERRA VIVA En el marco del proceso de evaluación del proyecto TIERRA VIVA, identificado con ID 119916 y presentado en la Convocatoria 154 – Emprendimiento Femenino, me permito presentar observaciones técnicas orientadas a la revisión del puntaje asignado de 87,24 puntos, considerando que, a la luz de la metodología de evaluación establecida por el Fondo Emprender, el proyecto reúne condiciones propias de una calificación en nivel sobresaliente. El análisis del informe de evaluación permite evidenciar que el proyecto ha sido reconocido de manera consistente como una iniciativa sólida, validada en mercado, con coherencia técnica, estructuración financiera adecuada y alto impacto territorial. En particular, se destacan elementos como la existencia de ventas reales, la validación directa con productores, la estructuración detallada del proceso técnico de compostaje y lombricultura, la claridad en la segmentación del mercado y una propuesta de valor alineada con necesidades reales del territorio.  Estos elementos, de acuerdo con la metodología de evaluación por variables utilizada por el Fondo Emprender, corresponden a niveles cercanos a cuatro sobre cuatro (4/4), en tanto el proyecto no solo describe los componentes, sino que los demuestra con evidencia práctica, coherencia operativa y validación en contexto real. En el componente comercial, el proyecto presenta una caracterización robusta del mercado, identificación clara del cliente, cuantificación del mercado objetivo y validación mediante pruebas reales de ventas, lo cual excede el nivel descriptivo y se ubica en un nivel de implementación temprana, propio de una calificación sobresaliente dentro de la escala metodológica. En el componente técnico, el nivel de detalle en los procesos de compostaje termofílico, vermicompostaje y producción de bio-lixiviados evidencia dominio del proceso productivo, control de variables y una lógica de operación completamente estructurada, complementada con capacidad instalada definida, fases de escalamiento progresivo y activos coherentes con la actividad, lo que permite inferir un nivel de madurez técnica propio de calificaciones en rango alto. En el componente legal, si bien se identifican oportunidades de profundización en los requerimientos del ICA y la documentación técnica para entidades ambientales, el proyecto presenta una hoja de ruta normativa clara, con identificación de trámites, costos, tiempos y autoridades competentes, lo cual se ajusta plenamente a los requisitos esperados en fase de formulación, donde la exigencia se centra en la planeación y no en la obtención efectiva de los registros. En cuanto al componente financiero, el modelo muestra coherencia entre la inversión, la capacidad productiva y las proyecciones de ingresos, incluyendo una diversificación adecuada de fuentes mediante la comercialización de humus, bio-lixiviado y servicios de gestión de residuos. Las observaciones relacionadas con costos como mantenimiento, combustible y control técnico corresponden a ajustes de precisión que no afectan la viabilidad estructural del modelo, sino que hacen parte del proceso natural de afinación financiera previo a la implementación. De igual forma, el componente de impacto presenta una fortaleza significativa, al integrar dimensiones económicas, ambientales y sociales de manera simultánea, evidenciando generación de empleo, recuperación de suelos, aprovechamiento de residuos y fortalecimiento del tejido productivo rural, lo cual representa una alineación directa con los objetivos estratégicos del Fondo Emprender. En este contexto, las observaciones realizadas en el informe no desvirtúan la calidad estructural del proyecto, sino que corresponden a elementos de ajuste que no inciden de manera determinante en la lógica de evaluación por variables, la cual prioriza la coherencia, la validación y la viabilidad del modelo sobre aspectos de refinamiento operativo. Por lo anterior, y considerando que el proyecto evidencia características propias de niveles 4/4 en varios de sus componentes, particularmente en lo comercial, técnico e impacto, se solicita respetuosamente la revisión del puntaje asignado, con el fin de que la calificación refleje de manera más precisa el nivel de desarrollo, validación y coherencia integral del plan de negocio. En este sentido, se considera técnicamente viable una reconsideración del puntaje hacia un rango superior, cercano a los niveles sobresalientes de evaluación, lo cual sería consistente con los criterios metodológicos aplicados y con la calidad evidenciada en el proyecto. Agradezco la atención prestada y la oportunidad de presentar esta observación dentro del proceso Cordialmente Yulieth Duarte Quintero Tierra.vivameta17@gmail.com </t>
  </si>
  <si>
    <t>Proyecto: 119916
Nota: En la solicitud se indicó ID 119816; sin embargo, los documentos adjuntos corresponden al proyecto 119916.
Nombre del proyecto: TIERRA VIVA
Convocatoria: 154 - 1C / Emprendimiento Femenino
Criterio observado: Coherencia técnica, legal, operativa y financiera del plan de negocio.
Observación del postulante:
El postulante presenta observación frente al resultado de evaluación, orientada a solicitar revisión del puntaje asignado y a precisar aspectos relacionados con la operación técnica, la estructura de costos, los permisos requeridos, la seguridad del personal y la sostenibilidad financiera del proyecto.
Resumen de la observación:
La observación busca controvertir el puntaje otorgado, planteando aclaraciones sobre la formulación y ejecución del plan de negocio. No obstante, revisada la información contenida en el informe de evaluación y en el documento de hallazgos, se evidencia que las precisiones presentadas no desvirtúan las deficiencias identificadas en la evaluación ni permiten asignar un mayor puntaje en esta etapa del proceso.
Respuesta del evaluador:
Se ratifica el concepto emitido, teniendo en cuenta que se mantienen las deficiencias señaladas en el informe de evaluación y que no es procedente aceptar precisiones, ajustes o información adicional en esta fase del proceso. La evaluación se realiza con base en la información registrada oportunamente en el plan de negocio, conforme a las condiciones de la convocatoria y a la normatividad vigente del Fondo Emprender, especialmente en lo relacionado con la coherencia técnica, financiera, legal y operativa de la iniciativa.
Si bien el proyecto presenta condiciones favorables que sustentan su viabilidad, tales como una propuesta pertinente para el sector medio ambiente, una estructura técnica orientada al aprovechamiento de residuos orgánicos, validación comercial inicial y una proyección financiera positiva, persisten deficiencias que impiden otorgar un mayor puntaje.
En primer lugar, se mantiene la observación relacionada con la ausencia de gastos de mantenimiento y combustible para los vehículos y equipos solicitados. El proyecto contempla activos relevantes para la operación, como el mini-cargador, el motocarro, la trituradora y demás equipos asociados al manejo de residuos y bioinsumos; sin embargo, no se incorporan con suficiente precisión los costos recurrentes necesarios para su funcionamiento, mantenimiento preventivo, mantenimiento correctivo y operación diaria. Esta omisión puede afectar la utilidad real proyectada y la sostenibilidad financiera del modelo.
De igual manera, se evidencia la necesidad de incorporar recursos específicos para la estructuración e implementación del plan de aprovechamiento de residuos orgánicos. La actividad propuesta no se limita a la producción de humus y bio-lixiviado, sino que involucra la recolección, clasificación, transformación y trazabilidad de residuos orgánicos. Por tanto, el plan debía desarrollar con mayor detalle los recursos, actividades, controles y soportes técnicos requeridos para garantizar una gestión adecuada ante la autoridad ambiental competente.
También se ratifica la deficiencia relacionada con el registro de venta de los productos asociados con abonos orgánicos. Aunque el plan identifica la necesidad de gestionar registros y trámites sectoriales, no se evidencia una programación suficientemente robusta de los soportes técnicos requeridos para asegurar la comercialización formal y sostenida del humus y los lixiviados. Este aspecto es relevante, dado que la salida comercial del producto depende del cumplimiento de requisitos regulatorios aplicables.
En línea con lo anterior, se mantiene la necesidad de incluir análisis de laboratorio físico-químicos y microbiológicos. Estos análisis son necesarios para respaldar la calidad, composición, inocuidad y trazabilidad de los productos derivados del proceso de compostaje y lombricultura. La formulación no incorpora con suficiente claridad los costos, periodicidad y alcance de dichos análisis, lo que limita la validación integral del cumplimiento técnico y normativo requerido para la comercialización de los bioinsumos.
Adicionalmente, persiste la debilidad relacionada con la dotación y los elementos de protección personal para el equipo de trabajo. La operación propuesta implica manipulación de residuos orgánicos, manejo de maquinaria, contacto con sustratos, procesos de compostaje y actividades de recolección y transformación. En consecuencia, era necesario prever de manera explícita rubros asociados a guantes, botas, respiradores, dotación operativa y demás elementos de seguridad requeridos para proteger al personal y garantizar condiciones adecuadas de operación desde el inicio.
En el componente técnico, aunque el proceso productivo está adecuadamente descrito y muestra una lógica coherente para transformar residuos orgánicos en biofertilizantes, persisten vacíos en la definición de controles permanentes sobre variables críticas como humedad, temperatura y pH. Estos controles son fundamentales para estandarizar la calidad del producto final, optimizar los tiempos de cosecha y disminuir riesgos de variabilidad en los resultados del proceso biológico.
En el componente legal, el plan identifica trámites relevantes como constitución legal, uso de suelo, trámite ambiental, registro como gestor de residuos orgánicos, registro ICA y facturación electrónica. No obstante, la formulación requiere mayor profundidad en la programación y documentación de los requisitos técnicos que respaldan dichos trámites, especialmente aquellos asociados al registro ICA, análisis de laboratorio, fichas técnicas, protocolos de control de calidad y trazabilidad del proceso.
En el componente financiero, aunque las proyecciones muestran una estructura favorable y el proyecto mantiene una expectativa positiva de sostenibilidad, los resultados dependen de que se incorporen adecuadamente los costos reales de operación. La ausencia o subestimación de gastos asociados a combustible, mantenimiento, análisis de laboratorio, dotación, elementos de protección personal y soporte del plan de aprovechamiento puede generar una lectura incompleta de la rentabilidad real del negocio.
También se observa que la operación requiere fortalecer la trazabilidad desde la recolección de residuos hasta la obtención y comercialización del producto final. Este aspecto es determinante para una iniciativa del sector medio ambiente, dado que la confianza del mercado y el cumplimiento regulatorio dependen de demostrar control sobre la materia prima, el proceso de transformación, la calidad del producto y la disposición o aprovechamiento adecuado de los residuos.
Por lo anterior, aunque el proyecto conserva fortalezas relevantes y mantiene condiciones para ser considerado viable, las observaciones presentadas no subsanan las deficiencias identificadas ni permiten modificar el puntaje inicialmente asignado. Las debilidades señaladas afectan la precisión de la estructura de costos, la suficiencia de los soportes técnicos y regulatorios, la seguridad operativa y la sostenibilidad financiera del plan.
Concepto:
Se ratifica el concepto de evaluación: VIABLE.
Efecto:
Se mantiene el puntaje y el concepto inicialmente asignado.</t>
  </si>
  <si>
    <t xml:space="preserve">CONVOCATORIA: 154 - 1C / Emprendimiento Femenino  ID DEL PROYECTO: 119917  NOMBRE DEL PROYECTO: Ganados del Bosque Villavicencio, mayo 14 del 2026  Señores Fondo Emprender Bogotá  Asunto: Observaciones Proyecto 119917-Convocatoria Emprendimiento Femenino Es un gusto saludarlos, por medio de la presente, deseo presentar las siguientes observaciones relacionadas con mi proyecto Ganados del Bosque el cual fue categorizado como no viable, argumentando sobre cada comentario realizado por el equipo evaluador, con el ánimo brindarles la claridad que requieren y así obtener los fondos para invertirlos en este proyecto especial para mí. Quería dejar la salvedad que, en el documento de informe de evaluación, dice que el ID del proyecto es 119918, y es 119917.  Comercial En el documento del proyecto, se presenta principalmente una visibilidad digital ya que se pide establecer la estrategia de comunicación para los eventos de mercadeo, por eso lo enfoqué hacia ese canal, no obstante, como se menciona al inicio del proyecto mi cliente de este producto son los frigoríficos o plantas de sacrificio, empresarios que compran animales cebados en pie para ser sacrificados y luego suministrarlos a almacenes de cadena, grandes superficies, empresas exportadoras de carne de res o carnicerías de tamaño grande. Para este caso, cuento con una actual base de clientes, que son empresarios que compran animales cebados para sacrificio, una carnicería de gran tamaño y un cliente que es una planta de sacrificio importante a nivel nacional y, tengo el objetivo de continuar expandiendo mi base de clientes. La manera como se efectúan las ventas es que su jefe de compras o directamente los mismos dueños, se comunican conmigo solicitando un viaje de ganado o 15 machos cebados, se establece la fecha de entrega y el lugar, que generalmente es Friogan o la plaza de Catama, seguido yo coordino con el transportador de mi confianza recoger el ganado en el predio ganadero y así, entregarlo en el sitio de destino la fecha acordada. Todo esto se hace con una organización desde días atrás en el predio ganadero, para seleccionar cuidadosamente los animales que saldrán y el equipo de trabajo experimentado que apoyará en el movimiento de los animales, pues al ser animales de gran tamaño deben tener una forma especial para ser movidos dentro del predio, al corral y luego al embarcadero, para ser cargados al camión.  Técnico Efectivamente presento un solo producto en el documento del proyecto con el objetivo de aprovechar al máximo el recurso que recibiría en esta convocatoria, como lo mencioné, el proyecto consiste en dedicarse a la última etapa de producción de carne con bovinos, que es la etapa de ceba, donde se adquieren animales machos bovinos de 380kg, para cebarlos en forrajes indicados para este propósito, en ceba intensiva con suplementación especial con silo de maíz, en ciclos de 6 meses, y venderlos con un peso mínimo de 480kg, con una ganancia de peso promedio mínima de 800gr al día. Por lo tanto, se presenta en el documento del proyecto una cantidad de semovientes mínima para que el proyecto sea productivo y sostenible, que para adquirirlos tendrían un costo aproximado de COP $59.000.000, de esta manera, manejando un solo producto, se logra una proyección real en el manejo de los fondos recibidos, para lograr el punto de equilibrio y además con posibilidad de crecimiento y expansión.  Respecto al equipo de trabajo, cuando hablo del gerente me refiero a mí, respecto a los operarios 1, 2 y 3, a vaqueros o trabajadores de campo, que son con quienes cuento en el manejo, cuido y movimientos de los semovientes, quienes son experimentados en la labor ganadera y además han ido aprendiendo sobre el bienestar animal, y el conductor del camión, es la persona que se contrata para hacer los movimientos de los semovientes al momento de la compra y de la venta. Solo se presenta un trabajador formalizado en el proyecto ya que hace parte de la convocatoria de emprendimiento femenino que es individual o de autoempleo, sin embargo, este proyecto seguirá apoyando la formalización de empleo existente en la ganadería actual y la generación de empleo directo e indirecto, ya que aumentaría la necesidad de mano de obra en campo, todo esto generando desarrollo e impacto positivo en el sector rural. Financiero La inconsistencia crítica que evidencian en la clasificación de las necesidades y requerimientos, especialmente al registrar la compra de bovinos como maquinaria, equipos y software, es porque el documento de Excel no daba la opción de semovientes, como se evidencia en la lista desplegable del formato.  Para el manejo de una ceba adecuada basada en la experiencia de años de resultados, presenté los costos básicos necesarios como lo son, gastos de medicamentos, asesoría veterinaria, vitaminas, vacunación para el control sanitario nacional y mantenimiento de cercas, respecto a la mano de obra, como lo mencioné arriba solo se presenta un trabajador formalizado en el proyecto ya que hace parte de la convocatoria de emprendimiento femenino que es individual o de autoempleo, sin embargo, este proyecto seguirá apoyando la formalización de empleo existente en la ganadería actual y la generación de empleo directo e indirecto, ya que aumentaría la necesidad de mano de obra en campo, todo esto generando desarrollo e impacto positivo en el sector rural. Impacto El proyecto Ganados del Bosque genera un impacto directo especialmente en el sector rural, generando utilidades generando un empleo formal, apoyando la generación de empleo de tres colaboradores y su calidad de vida y de cinco a siete empleos indirectos, a través de las compras a proveedores para el desarrollo de la actividad productiva. Respecto al tema ambiental, se garantiza el cuidado de las pasturas a través del manejo de la ganadería con rotación de potreros manejando 1.5 animales/ha y dejando descansar los potreros entre 15 y 20 días, también se garantiza el 100% del cuidado de las fuentes hídricas, un bovino adulto de 400 kg consume generalmente entre 30 y 60 litros de agua por día, esta cantidad equivale al 6-12% de su peso vivo, teniendo la capacidad de realizarlo y promoviendo la siembra arbolaria anual de cincuenta tallos de especies como Matarratón y Guácimo. El impacto social radica en el desarrollo económico y educativo en el sector rural especialmente, por ejemplo, en pagos de mano de obra para limpiar un potrero o apoyar una faena, compra de víveres y elementos de cocina para el sostenimiento de las personas, estabilidad laboral en empleos directos e indirectos de por lo menos durante un año y por lo general, renovando cada año el relacionamiento y así manteniendo un impacto constante. Y en el componente tecnológico, apoyándose en canales digitales para mostrar el manejo responsable de la ganadería, atrayendo nuevos consumidores de carne, manejo del 100% de herramientas ofimáticas como Excel para el registro y análisis de datos para toma de decisiones y registro de información de proveedores y clientes. Agradezco tener presente estas justificaciones. Cordialmente Sara Daniela Martin Aya smartina24@outlook.com </t>
  </si>
  <si>
    <t xml:space="preserve"> "Proyecto
119917
Nombre del proyecto
Ganados del Bosque
Convocatoria
154 – 1C / Emprendimiento Femenino
Línea
Creación
Puntaje inicial
62,68
Concepto inicial
NO VIABLE
Puntaje posterior a la revisión
62,68
Concepto final
NO VIABLE
Resultado de la observación
Aceptada parcialmente, sin modificación de puntaje
Criterio observado
Identificación del proyecto
Observación del postulante
La emprendedora señala que en el informe de evaluación aparece el ID 119918, cuando el correcto es 119917.
Resumen de la observación
Se solicita la corrección del número de identificación del proyecto consignado en el informe.
Respuesta del evaluador
Revisado el expediente, el proyecto se encuentra identificado como ID 119917, nombre Ganados del Bosque, convocatoria 154 – 1C / Emprendimiento Femenino. En caso de que en alguna versión notificada haya figurado un ID diferente, se trataría de un error formal de identificación que no incide en la evaluación técnica, financiera, comercial ni de impacto del proyecto.
Concepto
Observación procedente como precisión formal.
Efecto
Sin modificación de puntaje ni concepto. 
Criterio observado
Comercial
Observación del postulante
La emprendedora indica que el proyecto cuenta con clientes reales como frigoríficos, plantas de sacrificio, carnicerías grandes y compradores de ganado en pie, y describe el proceso real de venta y entrega de los animales.
Resumen de la observación
Se amplía la explicación de los canales reales de comercialización y del proceso de venta del ganado.
Respuesta del evaluador
La observación permite aclarar que la comercialización del ganado se realiza principalmente mediante relaciones directas con compradores especializados y no únicamente a través de visibilidad digital. Esta aclaración es pertinente y mejora la comprensión del modelo comercial.
No obstante, el expediente evaluado no desarrolló de manera suficiente la trazabilidad comercial requerida, incluyendo definición de clientes actuales, volúmenes, frecuencia de compra, condiciones de negociación, logística y estructura de distribución, conforme a los criterios de evaluación del Fondo Emprender.
Concepto
Observación aceptada parcialmente.
Efecto
Se mantiene el puntaje y el concepto del componente comercial. 
Criterio observado
Técnico
Observación del postulante
Se justifica la presentación de un único producto, correspondiente a bovinos cebados, y se aclara que la operación cuenta con vaqueros, trabajadores de campo y conductor para el apoyo operativo.
Resumen de la observación
Se amplía la explicación del proceso de ceba bovina y del equipo operativo requerido.
Respuesta del evaluador
El enfoque en un solo producto es coherente con la actividad de ceba bovina. Sin embargo, la observación confirma que la operación requiere apoyos operativos y logísticos que no quedaron adecuadamente integrados en la estructura técnica y de recurso humano del plan de negocios.
Aunque la modalidad de emprendimiento femenino admite el autoempleo, el plan debe reflejar de manera clara y coherente todos los recursos necesarios para ejecutar el proceso productivo, independientemente de la modalidad de vinculación.
Concepto
Observación aceptada parcialmente; se ratifica el hallazgo técnico.
Efecto
Sin modificación de puntaje. 
Criterio observado
Financiero
Observación del postulante
La emprendedora explica que la compra de bovinos fue registrada como maquinaria, equipos y software por una limitación del formato Excel y señala que se incluyeron costos básicos del ciclo productivo.
Resumen de la observación
Se justifica la clasificación de los semovientes y se mencionan costos operativos del proceso de ceba.
Respuesta del evaluador
La limitación del formato se acepta parcialmente como aclaración formal. Sin embargo, la clasificación de los bovinos como maquinaria, equipos y software afecta la trazabilidad financiera del proyecto, dado que los semovientes tienen una naturaleza contable y operativa distinta.
Adicionalmente, persiste la debilidad estructural en la formulación financiera, al no reflejarse de manera integral todos los costos reales del ciclo de ceba, lo cual limita la confiabilidad de los indicadores de rentabilidad proyectados.
Concepto
Observación aceptada parcialmente; se ratifica el hallazgo financiero.
Efecto
Sin modificación de puntaje. 
Criterio observado
Impacto
Observación del postulante
Se describen impactos en generación de empleo, desarrollo rural, manejo ambiental, siembra de árboles y uso de herramientas tecnológicas.
Resumen de la observación
Se amplía la descripción de los impactos sociales, ambientales, económicos y tecnológicos del proyecto.
Respuesta del evaluador
La observación aporta elementos adicionales sobre los impactos potenciales del proyecto. No obstante, estos continúan siendo formulados de manera principalmente descriptiva, sin indicadores, líneas base, metas cuantificables ni mecanismos de medición que permitan evaluar resultados verificables durante la ejecución.
Concepto
Observación aceptada parcialmente.
Efecto
Se mantiene el puntaje del componente impacto. 
Revisión del puntaje y concepto
Puntaje inicial: 62,68
Puntaje posterior a la revisión: 62,68
Variación: 0,00 puntos
Umbral de viabilidad: 65 puntos
Las aclaraciones presentadas no desvirtúan los hallazgos técnicos principales relacionados con la estructuración financiera, la coherencia entre operación y recurso humano, la clasificación de requerimientos y la medición de impactos.</t>
  </si>
  <si>
    <t xml:space="preserve">Se solicita la revisión de esa evaluacion ya que el plan de negocio se ajusta a lo requerido en los termminos de referencia para una pequeña empresa que se quiere formalizar. Sobre el mercado y la validación comercial el evaluador supone que la validación comercial en círculos cercanos no es suficiente para garantizar la expansión y recurrencia de ventas; para lo cual la emprendedora demuestra ventas recurrentes con clientes externos y alianzas con tiendas saludables, restaurantes y mercados especializados.  el evaluador hace un comentario sobre la capacidad productiva y Supone que la capacidad instalada actual es insuficiente, pero si se analiza la proyección de ventas se infiere que actualmente se tiene la capacidad de produccion suficiente para dar inicio al plan de negocio, la proyeccion al segundo año es si gana la convocatoria a través de los recursos solicitados se triplicaria la capacidad de produccion. Sobre la formalización legal la emprendedora en su plan de negocio menciona los siguientes trámites, los cuales en otros planes de negocio fueron bin evaluados: Registro de Matricula Mercantil como persona natural con establecimiento de comercio, Realizar curso de manipulacion de alimentos, Solicitar ante la secretaria de salud municipal la inspeccion sanitaria , Implementación del SG-SST: Diseño de matriz de riesgos, dotación de EPP y capacitación en seguridad para operarios de planta., Trámite de  Registro y Notificación Sanitaria Obligatoria (NSO) </t>
  </si>
  <si>
    <t xml:space="preserve">Revisada la observación presentada y contrastada con el plan de negocios y el informe de evaluación, se ratifica el concepto asignado. En el componente comercial, se reconoce que el proyecto presenta una propuesta de valor clara, un cliente objetivo definido, diferenciación frente a la competencia y una orientación hacia productos naturales y saludables; sin embargo, la evaluación no se limita a verificar la existencia de ventas iniciales o contactos comerciales, sino que analiza el nivel de soporte que permita demostrar recurrencia, expansión comercial y sostenibilidad del crecimiento en el mediano plazo. El informe de evaluación ya reconoce que el componente comercial es coherente y atractivo, pero identifica debilidades en la estrategia de escalamiento, fidelización y recurrencia más allá del entorno inmediato, por lo cual la observación del postulante no desvirtúa el hallazgo evaluado. 
Frente al componente técnico, se reconoce que el plan describe los procesos productivos de grasa de cerdo purificada y mantequillas ghee, incluyendo actividades de compra de insumos, inspección de higiene, cocción, filtrado, envasado, etiquetado, almacenamiento y limpieza de equipos. No obstante, el análisis técnico evidencia una brecha entre la capacidad instalada actual y las metas comerciales proyectadas. En el plan se registra para el producto 1 una capacidad de 4 unidades por hora, 4 horas al día y 2 días al mes, y para el producto 2 una capacidad de 5 unidades por hora, 4 horas al día y 3 días al mes, lo que permite estimar una capacidad instalada conjunta inicial de 92 unidades mensuales; a su vez, las proyecciones de ventas del año 1 alcanzan en el mes 12 un total de 240 unidades mensuales entre los productos registrados. En consecuencia, la observación no desconoce que los recursos solicitados puedan fortalecer la operación futura, sino que ratifica la necesidad de evidenciar con mayor claridad el momento, mecanismo y cronograma mediante el cual la capacidad productiva se ampliará para responder a las ventas proyectadas, en coherencia con la ejecución técnica y operativa del plan. 
Respecto al componente legal, se reconoce que el proyecto identifica los trámites requeridos para operar en el sector de alimentos, incluyendo matrícula mercantil, RUT, curso de manipulación de alimentos, notificación sanitaria, uso del suelo y sistema de seguridad y salud en el trabajo. Sin embargo, conforme al análisis realizado, la identificación de los trámites no equivale a su cumplimiento efectivo ni a la evidencia de preparación legal plena para la puesta en marcha. El informe de evaluación señala que varios trámites críticos no se encuentran finalizados, en especial la notificación sanitaria y el certificado de uso del suelo, considerados relevantes para iniciar operaciones sin riesgos legales. Por tanto, en el marco de la normatividad vigente del Fondo Emprender y de los términos de referencia aplicables, el componente legal requiere mayor soporte documental y avance verificable, especialmente por tratarse de una iniciativa de transformación y comercialización de alimentos. 
Revisado el plan de negocios y la observación del postulante, se encuentra que el concepto emitido es acorde con lo identificado inicialmente en la evaluación. Se reconocen avances en la validación comercial, la definición técnica del proceso productivo y la identificación de trámites legales; sin embargo, dichos avances no desvirtúan las debilidades observadas en escalabilidad comercial, alineación entre capacidad instalada y ventas proyectadas, ni en el nivel de cumplimiento legal requerido para la operación. Se ratifica el concepto No Viable y el puntaje 63.32 asignado.
</t>
  </si>
  <si>
    <t>Quisiera respuesta de mi evaluacion del proyecto ya que no me lo evaluaron y quisiera saber los motivos   Gracias.</t>
  </si>
  <si>
    <t>NOMBRE DEL PROYECTO: CONGELADOS LA ROCA
ID Proyecto: 119947
Convocatoria: 154 - 1C / Emprendimiento Femenino CREAR
Señor(es) postulante(s): 
Cordial saludo,  CONGELADOS LA ROCA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rubro denominado “Permisos, licencias y registros”, descrito como “CERTIFICADO SUELO, BOMBERO, INVIMA”, por un valor de CINCO MILLONES QUINIENTOS SETENTA Y DOS MIL PESOS ($5.572.000), cifra que coincide exactamente con el valor relacionado en el punto 7 “Trámites legales (permisos y licencias)”.
Por lo anterior, se evidencia que dentro de dicho valor se incluyó el pago correspondiente a la Cámara de Comercio, concepto que constituye un rubro no financiable conforme a la normatividad vigente del Fondo Emprender.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 xml:space="preserve">En atención al informe preliminar de evaluación emitido para el plan de negocios #119972 FINANZAS APP, agradecemos el análisis realizado y el reconocimiento otorgado a la coherencia general de la iniciativa, su potencial dentro del sector educación y la pertinencia de su propuesta de valor enfocada en educación financiera práctica y transformación de hábitos.  De manera respetuosa, nos permitimos presentar algunas precisiones técnicas relacionadas con determinados aspectos señalados como oportunidades de mejora dentro del informe, considerando que varios de estos elementos sí se encuentran incorporados en el plan de negocios radicado ante Fondo Emprender, aunque en algunos casos pueden encontrarse distribuidos en diferentes componentes o desarrollados bajo una estructura distinta a la interpretada durante el proceso de evaluación.  El propósito de este documento no es controvertir el criterio evaluativo, sino aportar claridad sobre contenidos ya contemplados en la formulación presentada, con el fin de que puedan ser valorados integralmente dentro del análisis técnico y de la ponderación final del proyecto.  A continuación, se relacionan los principales aspectos susceptibles de reconsideración, sustentados exclusivamente con información contenida en el plan de negocios presentado.  1. Componente Comercial  Observación del evaluador: “las cifras de captación de clientes todavía están más apoyadas en estimaciones que en estudios específicos de demanda” y “la meta de crecimiento necesita un soporte más convincente.”  Respuesta: El plan de negocios sí incorpora elementos de validación comercial real y no únicamente proyecciones teóricas.  Sustento: El documento establece expresamente que: la unidad productiva ya comercializa capacitaciones, actualmente alcanza en promedio 10 cursos mensuales, lo cual demuestra la existencia de demanda real, la aceptación del servicio y la capacidad operativa inicial para generar ingresos.  Además, el proyecto desarrolla: segmentación geográfica, segmentación por estratos 3, 4 y 5, rango etario entre 25 y 50 años, hábitos de consumo, frecuencia de compra, comportamiento digital, capacidad adquisitiva, motivaciones financieras del cliente. También se sustenta el tamaño del mercado mediante referencias demográficas y urbanas del DANE y análisis de conectividad digital.  Conclusión: El componente comercial sí incorpora validación preliminar de mercado mediante ventas reales, experiencia previa y caracterización detallada del cliente objetivo. Las observaciones del informe corresponden principalmente a la posibilidad de ampliar el sustento estadístico externo, más que a ausencia de validación comercial dentro del plan presentado.  2. Refutación – Componente Técnico  Observación del evaluador: “la app aún no está desarrollada” y “el proyecto arranca ventas desde el primer mes al mismo tiempo que ejecuta recursos clave para poner en marcha la iniciativa”.  Respuesta: El proyecto sí contempla una secuencia operativa y una validación previa del modelo de negocio antes del desarrollo completo de la aplicación.  Sustento: El documento evidencia que el proyecto no inicia desde cero, ya existen capacitaciones comercializadas, existe presencia digital, hay experiencia previa en formación, y se cuenta con una operación inicial validada.  Asimismo, el componente técnico define procesos específicos para: capacitaciones, inscripción, ejecución, seguimiento, evaluación, soporte, mantenimiento, implementación de la app, acompañamiento financiero.   También se describe claramente el modelo freemium: versión gratuita descargable, versión paga con funciones avanzadas.  Conclusión: El plan sí incorpora una estructura operativa y metodológica para la prestación de los servicios y contempla el desarrollo tecnológico como parte de la ejecución financiada. Adicionalmente, la existencia de experiencia previa en capacitaciones permite evidenciar que la validación inicial del modelo no depende exclusivamente del desarrollo total de la aplicación móvil. Es decir, los cursos inicialmente no incluirían el uso del App como tal y se tiene previsto su implementación en el mes 4 ó 5, con lo que los ingresos del proyecto se sustentarían en el producto 1 y 3, este último sin el uso del App, ya que esta es un soporte tecnológico innovador y los recursos de capital semilla están principalmente destinados a esta inversión estratégica.   3. Componente Legal  Observación del evaluador: “La principal inconsistencia está en la redacción del permiso de uso del suelo”.  Respuesta: La observación identificada corresponde específicamente a una inconsistencia de redacción en un apartado puntual del permiso de uso del suelo (al incluir la frase procesamiento de alimentos) y no a una ausencia de estructuración legal del proyecto, el cual sí contempla integralmente los requisitos de formalización y operación exigidos para la iniciativa.  4. Componente Financiero  Observación del evaluador: “La evolución esperada de las suscripciones de la app es bastante acelerada” y “no se considera con suficiente claridad un periodo de implementación antes del inicio de ventas”.  Respuesta: El modelo financiero sí contempla crecimiento gradual y una estructura progresiva de consolidación.  Sustento: Las proyecciones muestran: crecimiento escalonado, incremento gradual anual, comportamiento diferenciado por producto, evolución progresiva de usuarios y ventas.  Conclusión: El componente financiero sí incorpora una planeación progresiva de crecimiento y contempla inversiones y costos asociados a la implementación tecnológica y comercial del proyecto. La iniciativa cuenta con antecedentes de comercialización previa, lo que brinda una base inicial para las proyecciones planteadas mientras se desarrolla en paralelo la innovación tecnológica.  5. Componente Impacto  Observación del evaluador: “Todavía no define una línea base cuantitativa clara ni metas verificables”.  Respuesta: El proyecto sí incorpora variables concretas de impacto económico, tecnológico y social.  Sustento: El documento plantea impactos relacionados con: transformación de hábitos financieros, reducción del estrés financiero, fortalecimiento de capacidades personales, acceso a herramientas digitales, educación financiera práctica, generación de empleo, acompañamiento continuo, mejora en toma de decisiones económicas.  Asimismo, se proyecta penetración del 3% del mercado objetivo, crecimiento de usuarios, uso continuo de la aplicación, acompañamiento recurrente, fidelización mediante el modelo híbrido.  Conclusión: El componente de impacto sí incorpora resultados esperados relacionados con transformación financiera, uso tecnológico y fortalecimiento de capacidades personales. Las observaciones del informe se orientan principalmente a fortalecer la formulación metodológica de indicadores y no a ausencia de impactos identificados dentro del proyecto. </t>
  </si>
  <si>
    <t xml:space="preserve">Proyecto: 119972
Nombre del proyecto: FINANZAS APP
Convocatoria: 154 - 1C / Emprendimiento Femenino
Criterio observado: Componentes comercial, técnico, legal, financiero e impacto.
Observación del postulante: La postulante solicita revisión del resultado de evaluación, señalando que el proyecto cuenta con fortalezas relevantes en la identificación del cliente, experiencia previa en capacitaciones, propuesta educativa con componente digital, estructura legal organizada, potencial financiero y posibilidad de impacto social por su orientación a mejorar hábitos financieros. Asimismo, plantea que algunas observaciones realizadas pueden ser atendidas en etapa de ejecución, financiación o reformulación, sin que ello implique desconocer la viabilidad del modelo.
Resumen de la observación: La observación presentada por la postulante del proyecto 119972 – FINANZAS APP agradece el reconocimiento del informe frente a la coherencia general, pertinencia educativa y potencial de la iniciativa, pero solicita que se valoren integralmente algunos elementos que, según indica, sí fueron incorporados en el plan de negocios aunque aparecen distribuidos en diferentes componentes; en particular, sostiene que el componente comercial cuenta con validación real mediante ventas previas de capacitaciones, promedio de 10 cursos mensuales, segmentación detallada del cliente y referencias demográficas; que el componente técnico no depende exclusivamente del desarrollo inicial de la app, pues ya existe experiencia en capacitaciones, operación formativa previa y un modelo freemium previsto para implementarse con los recursos solicitados; que la observación legal sobre uso del suelo corresponde a un error puntual de redacción y no a una ausencia de estructuración normativa; que el componente financiero sí contempla crecimiento gradual, antecedentes de comercialización e inversiones asociadas a la implementación tecnológica; y que el impacto sí identifica resultados esperados en transformación de hábitos financieros, reducción del estrés financiero, acceso a herramientas digitales, generación de empleo y acompañamiento continuo, aunque reconoce que puede fortalecerse la formulación metodológica de indicadores y líneas base. En síntesis, la observación no controvierte de fondo el criterio evaluativo, sino que solicita reconsiderar la ponderación de estos aspectos como elementos ya existentes en el plan, diferenciando entre ausencia de información y oportunidades de ampliación, precisión o mejora técnica.
Respuesta del evaluador
Revisada la observación presentada, se ratifica que el informe de evaluación valoró positivamente las fortalezas del proyecto FINANZAS APP. En el componente comercial se reconoció que el plan identifica con claridad el cliente objetivo en San José De Cúcuta y Norte de Santander, enfocado en personas entre 25 y 50 años, de estratos 3, 4 y 5, con ingresos medios y uso habitual de herramientas digitales. También se valoró que el proyecto aterriza el problema en situaciones concretas del cliente, como desorden en gastos, bajo ahorro, uso inadecuado del crédito y falta de hábitos financieros sostenibles. 
Frente a la observación relacionada con que el componente comercial sí se encuentra desarrollado, se precisa que dicha fortaleza fue reconocida en la evaluación. El informe señala que existe una base comercial bien planteada, una segmentación clara, una necesidad real identificada y un análisis de competencia que reconoce actores del mercado y diferencia la propuesta frente a ofertas que solo enseñan o solo entregan una herramienta digital. Por tanto, no se desconoció el avance comercial del proyecto; por el contrario, fue tenido en cuenta dentro del puntaje final. 
Sin embargo, se mantiene la observación sobre la necesidad de fortalecer la sustentación comercial. El informe indica que el tamaño del mercado y la meta de penetración inicial muestran potencial, pero las cifras de captación de clientes están más apoyadas en estimaciones que en estudios específicos de demanda para educación financiera en Colombia y en la región. Esta observación es relevante porque la cuantificación del mercado no es una formalidad: permite verificar si las ventas proyectadas cuentan con clientes efectivos, si la meta de captación es realista y si el crecimiento esperado no se encuentra desfasado frente al comportamiento real de compra del segmento objetivo. 
Respecto a la estrategia comercial, se ratifica que debe fortalecerse el análisis de precios y la justificación de la inversión en mercadeo. El informe observa que el precio del programa integral aparece alto frente a algunas referencias del mercado y que faltan precisiones sobre el alcance real de los eventos, el retorno esperado de la página web y la eficiencia de la inversión publicitaria. Esta recomendación busca que el proyecto pueda demostrar con mayor claridad qué recibe el cliente, cuál es el valor agregado concreto y cómo la estrategia comercial generará conversión efectiva. 
Frente al componente técnico, se reconoce que FINANZAS APP tiene una propuesta pertinente para el sector educación, al combinar formación virtual y presencial, acompañamiento y una aplicación móvil enfocada en presupuestos y control financiero. También se reconoce que los tres servicios se estructuran de manera complementaria: curso virtual como puerta de entrada, app como herramienta de uso continuo y programa integral como oferta de acompañamiento de mayor valor. 
No obstante, se mantiene la observación técnica sobre la necesidad de mayor precisión operativa. El informe señala que la app aún no está desarrollada, por lo cual una parte central de la propuesta depende de un activo que todavía no existe y que se financiaría con el proyecto. Esta situación no invalida la viabilidad, pero sí exige una planeación más rigurosa sobre alcance, desarrollo, funcionalidades, cronograma, entregables y validación de uso, especialmente porque la app es uno de los elementos diferenciadores del modelo. 
En relación con los servicios ofrecidos, se ratifica que el curso de 4 horas requiere mejor definición de contenido, entregables y formato, y que el programa integral necesita una explicación más clara sobre duración, frecuencia de sesiones y resultados esperados por usuario. Esta observación no desconoce que el proyecto tenga una propuesta formativa, sino que busca asegurar que la operación sea ejecutable, medible y coherente con los precios, la capacidad de atención y la experiencia prometida al cliente. 
También se mantiene la observación sobre la planeación operativa. El informe indica que el proyecto inicia ventas desde el primer mes mientras ejecuta recursos clave para poner en marcha la iniciativa, lo cual resulta poco realista para un modelo que depende del desarrollo tecnológico, adecuaciones y posicionamiento comercial. En consecuencia, se recomienda incorporar un periodo realista de implementación antes del inicio pleno de ventas, de manera que el cronograma refleje adecuaciones, desarrollo o ajuste de la app, configuración operativa, alistamiento comercial y posicionamiento inicial. 
Frente al componente legal, se ratifica que este fue uno de los apartados mejor valorados del plan. El informe reconoce que el proyecto identifica de manera ordenada los principales trámites para formalización y puesta en marcha, incluyendo RUT, registro mercantil, facturación electrónica, permiso de uso del suelo, concepto de bomberos, implementación del SG-SST y registro de empleados en PILA. También se valoró que la iniciativa se plantee como persona natural con establecimiento de comercio, figura coherente con el tamaño inicial del negocio y con la naturaleza individual del proyecto. 
Sin embargo, se mantiene la observación de precisión legal. El informe identifica una inconsistencia en la redacción del permiso de uso del suelo, donde aparece una referencia que no corresponde con la naturaleza del proyecto educativo. Esta corrección no es un asunto de fondo que afecte la viabilidad, pero sí es relevante para evitar confusión documental y asegurar que la información legal sea coherente con una actividad del sector educación. 
Adicionalmente, se mantiene como recomendación estratégica contemplar el registro de marca. El informe señala que, tratándose de una app y de un servicio con aspiración de crecimiento regional y nacional, el registro de marca puede fortalecer la protección y diferenciación comercial de FINANZAS APP. Esta observación no condiciona el concepto de viabilidad, pero sí representa un elemento útil para fortalecer el posicionamiento futuro del negocio. 
Frente al componente financiero, se ratifica que la evaluación reconoció una estructura organizada y razonablemente coherente con el modelo de negocio. El informe destaca que existen tres líneas de ingreso, horizonte de proyección a cinco años, intención de crecimiento gradual, experiencia previa en ventas de capacitaciones, estructura de costes fijos y variables, dos cargos definidos para la operación y un plan de inversión orientado principalmente a tecnología, adecuaciones, mobiliario y puesta en marcha. 
No obstante, se mantienen las alertas financieras identificadas. El informe señala que la evolución esperada de las suscripciones de la app en los primeros meses es acelerada para un producto que aún no está desarrollado ni validado en el mercado, y que no incorpora una curva realista de adopción digital. Esta observación es relevante porque una proyección financiera viable debe guardar relación con el estado real del producto, el periodo de implementación, la capacidad comercial y el comportamiento esperado del usuario digital. 
También se ratifica la necesidad de revisar los costes tecnológicos y especificaciones de inversión. El informe indica que conviene revisar gastos como el coste del servidor en la nube y que faltan mayores especificaciones técnicas, detalles y precisiones en inversiones, especialmente en equipos de cómputo, para verificar que estén alineados con el uso real del negocio. Estos aspectos son relevantes para la correcta destinación de recursos y para validar que las necesidades y requerimientos correspondan a rubros pertinentes, suficientes y técnicamente justificados. 
Respecto al recurso humano, se ratifica la observación sobre la carga funcional y la función comercial. El informe señala que, aunque los dos cargos principales tienen sentido, se percibe una carga funcional alta sobre el desarrollador móvil y una necesidad comercial que no está plenamente resuelta, dado que el marketing queda disperso entre tercerización y tareas asumidas por la dirección. Esta recomendación busca que, en caso de financiación, el proyecto pueda ejecutar las actividades de desarrollo, comercialización y seguimiento sin sobrecargar roles o dejar funciones críticas sin responsable claro. 
Frente al componente de impacto, se reconoce que FINANZAS APP tiene un impacto potencial valioso para el sector educación, al buscar mejorar la relación de las personas con el dinero mediante herramientas prácticas y acompañamiento. El informe destaca aportes posibles en toma de decisiones financieras, fortalecimiento de capacidades personales, generación de empleo directo, atención a una necesidad social asociada al estrés económico y transformación digital mediante la app. 
Sin embargo, se mantiene la observación sobre la necesidad de medición. El informe indica que el proyecto habla de beneficios económicos, sociales, ambientales y tecnológicos, pero no define una línea base cuantitativa clara ni metas verificables que permitan medir cuánto cambiará la situación de los usuarios a partir del servicio. Esta observación es relevante porque el impacto no solo debe formularse narrativamente, sino que debe poder verificarse mediante indicadores concretos de resultado, permanencia y mejora. 
También se ratifica la recomendación de fortalecer el mapa de actores. El informe señala que dicho mapa está bien encaminado, pero puede fortalecerse con aliados del sistema financiero, cooperativas, fondos de empleados o entidades que sirvan como canal de acceso y validación. Esta observación busca ampliar la sostenibilidad y la capacidad de medición del proyecto, especialmente si se proyecta escalar la solución educativa y digital. 
En cuanto a la afirmación de que las fortalezas del plan deben ser valoradas, se precisa que estas sí fueron valoradas. La calificación final de 67,25 y el concepto VIABLE reflejan que el evaluador consideró la coherencia general de la propuesta, su pertinencia para el sector educación, la segmentación definida, la experiencia previa, la estructura legal y la posibilidad de rentabilidad evidenciada en la TIR de 31,53%. 
La evaluación, sin embargo, no se limita a validar algunas variables positivas, como la TIR, la experiencia previa o la existencia de una idea diferencial. El análisis se realiza sobre la integralidad del plan de negocios, observando la coherencia entre mercado, operación técnica, estructura legal, proyección financiera, inversión requerida, capacidad de implementación e impacto medible. Por ello, las observaciones formuladas no contradicen la viabilidad, sino que identifican aspectos relevantes que deben ser fortalecidos para una ejecución más robusta o para una eventual reformulación. 
Concepto
Revisada la observación presentada y contrastada con el informe de evaluación y el plan de negocios, se ratifica que FINANZAS APP presenta una base viable, con formulación general consistente, potencial real de desarrollo, segmentación definida, experiencia previa en capacitaciones, estructura legal organizada y una TIR positiva. Las fortalezas fueron reconocidas y valoradas dentro del puntaje asignado. 
No obstante, también se ratifica que las observaciones formuladas son pertinentes y deben ser atendidas. Estas no son simples formalidades, sino aspectos relevantes para fortalecer el proyecto en caso de ser financiado o en una eventual reformulación, especialmente en sustentación de demanda, desarrollo de la app, definición de servicios, planeación operativa, prudencia financiera, costes tecnológicos, función comercial e indicadores de impacto. 
Efecto
Se ratifica la calificación final de 67,25 y el concepto VIABLE, sin modificación. La observación presentada no genera ajuste en el resultado, dado que el informe ya reconoce las fortalezas del plan y las pondera dentro del puntaje; sin embargo, las recomendaciones deben ser consideradas como herramientas de mejora para robustecer la ejecución, reducir riesgos de implementación y fortalecer la sostenibilidad del modelo de negocio en caso de financiación o reformulación
</t>
  </si>
  <si>
    <t xml:space="preserve">En atención al concepto de “NO VIABLE” emitido, se presentan las siguientes consideraciones con el fin de solicitar la revisión del puntaje, dado que el análisis realizado no integra de manera completa la lógica operativa, comercial y de escalamiento del modelo de negocio.  En el componente comercial, se indica ausencia de información cuantitativa del mercado; sin embargo, el proyecto no parte de supuestos, sino de validación real con clientes activos, evidenciada en ventas mensuales cercanas a $5.250.000 . Este elemento demuestra tracción comercial y reduce significativamente el riesgo de mercado, aspecto clave en la evaluación de emprendimientos.  Adicionalmente, los establecimientos comerciales identificados (tiendas y restaurantes) no son potenciales, sino clientes actuales que sustentan las proyecciones. El crecimiento proyectado responde al incremento de capacidad productiva mediante la implementación de casas malla adicionales, lo cual permite ampliar cobertura de mercado de forma progresiva y realista.  Frente a la propuesta de valor, el análisis la limita a “agricultura limpia”, sin considerar que el modelo está basado en un sistema de producción en casas malla, el cual permite controlar variables climáticas, reducir plagas y enfermedades, optimizar el uso de agua y disminuir significativamente el uso de agroquímicos. Esto se traduce en productos más sanos, homogéneos y con oferta constante. A lo anterior se suma la comercialización directa sin intermediarios, lo que garantiza frescura, mejores precios y relaciones comerciales estables. Por tanto, el diferencial competitivo no es solo ambiental, sino también productivo, operativo y comercial.  En el componente técnico, si bien se señala falta de detalle, el proyecto sí contempla ciclos productivos entre 150 y 180 días, así como actividades operativas continuas. La producción se desarrolla bajo un esquema escalonado, propio del sistema en casa malla, lo que permite garantizar abastecimiento permanente durante el año. Este elemento no fue considerado en el análisis, a pesar de ser determinante en la coherencia entre producción y ventas.  Respecto a la inconsistencia entre capacidad productiva y proyecciones comerciales, esta se deriva de una interpretación estática del sistema productivo. La capacidad mencionada corresponde a la operación actual; sin embargo, el modelo plantea un escalamiento mediante la ampliación de infraestructura (casas malla), lo que incrementa los volúmenes de producción y soporta las metas de venta proyectadas. En este sentido, no existe incoherencia, sino una proyección de crecimiento sustentada en inversión productiva.  En el componente financiero, aunque es pertinente fortalecer la estructura de costos, es importante resaltar que el proyecto ya genera ingresos y presenta una TIR del 30,61% , lo cual evidencia un modelo con potencial de rentabilidad. Las observaciones realizadas corresponden a ajustes que no desvirtúan la viabilidad, sino que permiten fortalecer la estructuración financiera.  En el componente de impacto, el proyecto responde a una tendencia creciente de consumo de alimentos con menor carga química, aportando a la salud del consumidor y a prácticas agrícolas más sostenibles. Si bien los indicadores pueden ser cuantificados con mayor precisión, el impacto está claramente definido y alineado con necesidades reales del mercado.  Conclusión El proyecto SALI AGRICULTURA presenta validación comercial, operación en marcha y un modelo productivo tecnificado y escalable. Las observaciones del informe corresponden principalmente a oportunidades de mejora en el nivel de detalle, más no a fallas estructurales del modelo. Por lo anterior, se solicita respetuosamente la revisión del puntaje asignado, considerando que el proyecto demuestra condiciones de viabilidad técnica, comercial y financiera, con un riesgo reducido frente a iniciativas sin validación de mercado y con un alto potencial de crecimiento sostenible. </t>
  </si>
  <si>
    <t xml:space="preserve">ID Proyecto: 119976
Nombre del proyecto: SALI AGRICULTURA
Convocatoria: 154 - 1C / Emprendimiento Femenino
Criterio observado: Componentes comercial, técnico, legal, financiero e impacto.
El informe de evaluación del proyecto SALI AGRICULTURA registra el ID 119976, convocatoria 154 - 1C / Emprendimiento Femenino, sector AGRICULTURA_GANADERÍA_CAZA_SILVICULTURA_Y_PESCA, ubicación Valle del Cauca – Tuluá, puntaje 62,73 y concepto de evaluación NO VIABLE.
Observación del postulante:
El postulante solicita revisión del puntaje y del concepto NO VIABLE, argumentando que el proyecto cuenta con validación comercial real, clientes activos, ventas mensuales cercanas a $5.250.000, operación en marcha y un modelo productivo basado en casas malla, venta directa y agricultura limpia. También señala que el crecimiento proyectado se soporta en la ampliación de infraestructura productiva, que los ciclos productivos se ubican entre 150 y 180 días, que la TIR del proyecto es 30,61 %, y que las observaciones del informe corresponden a oportunidades de mejora y no a fallas estructurales del modelo.
Resumen de la observación del postulante:
El postulante considera que el informe no integra de manera completa la lógica operativa, comercial y de escalamiento de SALI AGRICULTURA. Sostiene que la tracción comercial, la existencia de clientes actuales, la producción en casas malla, la venta directa sin intermediarios, la ampliación progresiva de capacidad y la TIR positiva evidencian viabilidad técnica, comercial y financiera, por lo cual solicita reconsiderar el puntaje asignado.
Respuesta del evaluador:
Revisada la observación presentada y contrastada nuevamente con el plan de negocios 119976_CREAR_ESP_PROYECTO y el informe 119976-Informe Evaluación Conv 154-1C, se encuentra que el concepto emitido es acorde con lo identificado inicialmente en el proceso de evaluación. La proforma institucional establece que la respuesta debe incluir identificación del proyecto, observación del postulante, resumen, respuesta del evaluador, concepto y efecto, indicando si se ratifica o modifica el concepto y puntaje.
En el componente comercial, el informe reconoce que SALI AGRICULTURA se orienta a establecimientos de comercio del sector de tiendas y restaurantes micro y pequeños ubicados en Tuluá, y que para este segmento son relevantes el abastecimiento oportuno, la estabilidad de precios, la consistencia en la calidad, la comunicación clara y el cumplimiento en las entregas. También reconoce que el proyecto cuenta con clientes activos y recurrentes, principalmente tiendas de barrio y restaurantes de Tuluá, ventas directas con entrega a domicilio, relaciones comerciales basadas en confianza y calidad, y ventas mensuales cercanas a $5.250.000, equivalentes a $60.000.000 anuales con el área productiva actual.
No obstante, se mantiene la observación comercial, dado que el informe no desconoció la tracción inicial del proyecto, sino que señaló que el plan no incorpora información cuantitativa suficiente para dimensionar el mercado objetivo, específicamente el número estimado de establecimientos potenciales en Tuluá y el volumen promedio de compras en valor destinado a los productos promovidos por la iniciativa. La existencia de clientes actuales demuestra aceptación inicial del producto, pero no sustituye la necesidad de cuantificar el mercado potencial y validar la coherencia entre la demanda disponible y las proyecciones comerciales.
Frente a la propuesta de valor, el plan sí describe la producción y comercialización de tomate y pimentón bajo agricultura limpia en casas malla, venta directa y entrega a domicilio, destacando control de plagas, enfermedades y condiciones climáticas, reducción del uso de agroquímicos, frescura, calidad homogénea y eliminación de intermediarios. El informe también reconoce que la propuesta de valor se basa en producción local de tomate y pimentón bajo prácticas de agricultura limpia, con productos más frescos, calidad homogénea, menor carga química y mayor confianza para cliente directo y consumidor final. Sin embargo, mantiene que el análisis de oferta no aporta información suficiente sobre la masa total de oferta existente en el mercado local ni permite dimensionar con precisión el nivel de competencia y el posicionamiento real del proyecto. 
En el componente técnico, se reconoce que el plan describe actividades para la producción de tomate y pimentón, incluyendo preparación del área de cultivo, siembra, manejo y mantenimiento del cultivo, uso de riego, insumos orgánicos o de bajo impacto, tutorado y control preventivo de plagas y enfermedades. También se identifica en el plan que el manejo y mantenimiento del cultivo toma 150 a 180 días, con actividades diarias o semanales durante el ciclo productivo. No obstante, el informe concluye que la información técnica sigue siendo insuficiente porque no se precisa de forma completa la duración del ciclo productivo para tomate y pimentón, el momento de primera cosecha o entresaca, los volúmenes esperados por fase, el esquema de siembra escalonada ni los intervalos entre siembras.
Respecto al argumento sobre ampliación de casas malla, el plan señala que actualmente opera con aproximadamente 1.500 m² y que, con la ejecución del proyecto, se proyecta ampliar el área productiva a 3.500 m², manteniendo el modelo de venta directa y entrega a domicilio. También registra inversiones en construcción e instalación de casas malla, estructuras de soporte, herramientas, insumos agrícolas, salarios de la emprendedora y jornales. Sin embargo, la evaluación mantiene la observación porque el informe evidencia una inconsistencia crítica entre la capacidad productiva declarada y las cantidades proyectadas a comercializar: el plan indica producción de 1.000 kg de tomate y 500 kg de pimentón, mientras que para el primer año se proyectan ventas de 24.000 kg de tomate y 18.000 kg de pimentón, frente a una producción anual derivada de la capacidad reportada de 12.000 kg de tomate y 6.000 kg de pimentón.
Por lo anterior, la observación del postulante no desvirtúa la debilidad técnica señalada, pues la ampliación proyectada requiere estar soportada con información suficiente sobre rendimientos esperados, planificación del uso del suelo, volúmenes por etapa, manejo postcosecha, recuperación del área productiva y sostenibilidad del sistema productivo. El informe recomienda ajustar las metas comerciales a la capacidad productiva real o redefinir el esquema de producción mediante ampliación progresiva del área cultivada, optimización del rendimiento o implementación de esquemas técnicos que permitan aumentar volúmenes ofertados de forma sostenible.
En el componente legal, el informe reconoce como aspecto favorable que la emprendedora se encuentre formalizada como persona natural productora agrícola y cuente con RUT activo desde hace aproximadamente un año. No obstante, se mantiene la observación porque el plan propone continuar bajo la figura de Persona Natural sin precisar una evolución jurídica acorde con la proyección del proyecto, y porque no contempla otros requisitos relevantes para la actividad agrícola, como registro del predio agrícola, adopción y certificación de buenas prácticas agrícolas, normativa ambiental aplicable, Sistema de Seguridad y Salud en el Trabajo, Estatuto del Consumidor y protección de datos personales.
En el componente financiero, el informe reconoce que el proyecto obtuvo una TIR de 30,61 %, indicador que refleja potencial atractivo desde el punto de vista financiero para el sector agrícola. Sin embargo, también señala que dicha rentabilidad se encuentra condicionada a la corrección de brechas técnicas, productivas, legales y financieras, por lo que la TIR no es suficiente para modificar el concepto cuando las proyecciones se soportan en una capacidad productiva insuficiente y en una estructura de costos incompleta.
En la estructura de egresos, el informe identifica que no se incorporan adecuadamente costos de doce meses para conceptos recurrentes como el arrendamiento del predio, cuantificado solo por un mes, ni la remuneración anualizada del cargo de Productora, quien cumple funciones administrativas y de dirección. También señala que no se consideran posibles mermas, gastos de empaque, servicios contables, mantenimiento de activos productivos, seguros, dotaciones, renovación de trámites legales ni costos de implementación y operación del sistema de facturación electrónica, lo cual conduce a subestimación de costos reales de operación.
Adicionalmente, frente a la inversión solicitada por $73.420.028, el informe señala que el plan operativo no aporta claridad ni argumentación suficiente para explicar por qué la ejecución presupuestal se proyecta únicamente a partir del segundo mes de inicio del proyecto, generando incoherencia frente a la puesta en marcha. Esta observación se mantiene porque el plan requiere recursos para adecuación, operación y gestión productiva desde el inicio, según lo señalado en el informe.
En el componente de impacto, el plan describe aportes económicos, ambientales, sociales y tecnológicos, incluyendo fortalecimiento de una unidad productiva agrícola local, ampliación de área productiva, compra de insumos, contratación de jornales, abastecimiento directo a tiendas y restaurantes, reducción de intermediarios, uso de casas malla, reducción de agroquímicos, control preventivo de plagas y mejora del acceso a alimentos frescos. El informe reconoce la intención de generar impactos en cuatro dimensiones y la vocación territorial del emprendimiento. No obstante, mantiene que los impactos no están respaldados con metas específicas ni información cuantitativa que permita dimensionar su alcance real, evaluar resultados y hacer seguimiento durante la ejecución.
En consecuencia, aunque la observación del postulante reitera fortalezas ya reconocidas —tracción comercial, clientes locales, ventas reales, producción en casas malla, agricultura limpia y TIR positiva—, no aporta elementos suficientes para modificar el concepto emitido, dado que persisten desalineaciones estructurales entre capacidad productiva, proyecciones de venta y sostenibilidad financiera, además de vacíos técnicos, legales, financieros y de impacto que afectan la viabilidad del proyecto en los términos planteados. 
Concepto:
Revisado nuevamente el plan de negocios 119976_CREAR_ESP_PROYECTO, la observación presentada y el informe 119976-Informe Evaluación Conv 154-1C, se encuentra que el concepto emitido es acorde con lo identificado inicialmente. El proyecto mantiene una calificación final de 62,73 y concepto NO VIABLE, dado que las fortalezas comerciales y la TIR positiva no compensan las brechas técnicas, productivas, legales y financieras identificadas.
Efecto:
Se ratifica el concepto de evaluación emitido. Se mantiene el puntaje 62,73 y el concepto NO VIABLE para el proyecto 119976 – SALI AGRICULTURA, sin modificación.
</t>
  </si>
  <si>
    <t>1. COMPONENTE COMERCIAL  El análisis comparativo con marcas reconocidas no tuvo como finalidad equiparar la capacidad actual del emprendimiento con grandes compañías, sino comprender tendencias de consumo, construcción de marca y posicionamiento dentro de la industria cosmética.  El alcance nacional mencionado corresponde a una proyección de crecimiento progresivo y no a una implementación inmediata. La operación inicial se encuentra focalizada en Barranquilla y la región Caribe, apoyándose en validaciones previas, ferias comerciales y canales digitales segmentados.  La inversión en marketing digital constituye un componente esencial del modelo de negocio. TSUKI 23 fue concebido como una marca inicialmente virtual, alineada con las dinámicas actuales del comercio electrónico, permitiendo reducir costos fijos y enfocar recursos en posicionamiento y crecimiento progresivo.  2. COMPONENTE TÉCNICO  TSUKI 23 fue concebido bajo un enfoque progresivo y escalable. Durante la validación comercial inicial se identificó que las necesidades del consumidor no se limitaban a un solo producto, sino a rutinas integrales de bienestar y cuidado capilar.  Por ello, el portafolio fue estructurado con productos complementarios, aunque se comprende la importancia de implementar el crecimiento de manera gradual durante las primeras etapas operativas.  Respecto a la tercerización productiva, esta constituye una práctica ampliamente utilizada en la industria cosmética durante etapas tempranas, ya que permite optimizar recursos, garantizar estándares técnicos y reducir riesgos asociados a infraestructura propia.  El laboratorio contemplado corresponde al Laboratorio Ross de Elen de Barranquilla, organización con experiencia en formulaciones cosméticas y Buenas Prácticas de Manufactura, que además brindará acompañamiento técnico y regulatorio ante INVIMA.  3. COMPONENTE LEGAL Y DE FORMALIZACIÓN  Las observaciones relacionadas con soportes técnicos y requisitos regulatorios corresponden precisamente a procesos que el emprendimiento busca consolidar mediante el apoyo del Fondo Emprender.  TSUKI 23 no corresponde a una empresa fortalecida, sino a una iniciativa en etapa de impulso y formalización empresarial. Por ello, la ausencia de algunos soportes propios de operaciones plenamente consolidadas no desvirtúa la viabilidad del proyecto.  Adicionalmente, sí existe preparación frente a los requerimientos regulatorios y operativos. Durante el proceso de estructuración se han sostenido reuniones con laboratorios especializados y participado en capacitaciones orientadas por INVIMA, Cámara de Comercio y programas de fortalecimiento empresarial.  4. COMPONENTE FINANCIERO Y OPERATIVO  El informe reconoce indicadores positivos de rentabilidad y una estructura financiera organizada.  Las proyecciones de crecimiento contemplan acercamientos y posibles acuerdos comerciales con salones de belleza, distribuidores y establecimientos interesados en productos naturales de cuidado capilar.  Asimismo, durante una feria empresarial realizada en Medellín en agosto de 2025, el proyecto participó en ruedas de negocio con empresas vinculadas a distribución para grandes superficies y cadenas comerciales, donde se manifestó interés en el producto condicionado al fortalecimiento operativo y regulatorio de la marca.  El modelo operativo inicialmente centralizado en mi representación fue recomendado por asesoría del SENA como estrategia de viabilidad en etapa temprana. Sin embargo, el proyecto cuenta con un equipo de trabajo conformado por cuatro personas y apoyo de aliados técnicos y estratégicos según las necesidades operativas y el crecimiento progresivo de la marca.  TSUKI 23 fue concebido bajo un modelo inicialmente virtual, con costos fijos controlados, estructura flexible y escalabilidad progresiva, entendiendo que asumir cargas financieras elevadas desde etapas tempranas podría comprometer la sostenibilidad del emprendimiento.  5. COMPONENTE DE IMPACTO Y PROPÓSITO  TSUKI 23 no representa únicamente una propuesta comercial, sino una iniciativa construida desde una visión de sostenibilidad, identidad de marca e impacto social.  El proyecto incorpora principios de consumo responsable, bienestar y economía circular mediante formulaciones botánicas, empaques reciclables y estrategias orientadas al autocuidado consciente.  Asimismo, busca generar oportunidades laborales principalmente para mujeres y consolidarse como una marca barranquillera con propósito y diferenciación dentro del sector cosmético natural.  El Fondo Emprender fue concebido como un fondo de capital semilla orientado a impulsar iniciativas empresariales en etapa de creación. En este sentido, TSUKI 23 busca precisamente avanzar hacia su formalización legal, fortalecimiento operativo y consolidación empresarial mediante el apoyo de esta convocatoria.  SOLICITUD  Solicito respetuosamente la reconsideración integral del concepto de evaluación emitido para el proyecto TSUKI 23, considerando que gran parte de las observaciones corresponden a aspectos susceptibles de fortalecimiento gradual dentro de la etapa de consolidación propia de un emprendimiento emergente.  El proyecto evidencia validación comercial previa, conocimiento del mercado, interés de potenciales actores de distribución, acompañamiento técnico especializado y una propuesta alineada con tendencias actuales de sostenibilidad, bienestar y consumo consciente.</t>
  </si>
  <si>
    <t xml:space="preserve">Fecha 16/05/2026 Proyecto: 120015
Nombre del proyecto: TSUKI 23
Convocatoria: 154 - 1C / Emprendimiento Femenino
Criterio observado: Concepto de evaluación, puntaje final y observaciones sobre los componentes comercial, técnico, legal, financiero, operativo e impacto.
Observación del postulante: La formuladora solicita reconsideración integral del concepto de evaluación del proyecto TSUKI 23, argumentando que la iniciativa se encuentra en etapa de creación y formalización, que su alcance nacional corresponde a una proyección progresiva, que el modelo comercial se soporta en canales digitales, que la tercerización productiva con laboratorio especializado es una práctica válida en el sector cosmético, y que el proyecto evidencia validación comercial previa, participación en ferias, interés de potenciales aliados y una propuesta alineada con sostenibilidad, bienestar y consumo consciente. 
Resumen de la observación: La observación señala que varias de las debilidades identificadas corresponden a aspectos susceptibles de fortalecimiento gradual dentro de la etapa CREAR. La postulante indica que el proyecto cuenta con avances comerciales, técnicos y ambientales, ventas previas, validación con clientes, canales digitales, participación en ferias, acercamientos con laboratorios especializados y una estrategia de crecimiento progresiva desde Barranquilla y la región Caribe. 
Respuesta del evaluador: Revisada la observación presentada, el plan de negocios y el informe de evaluación, se ratifica la decisión emitida inicialmente. El informe reconoce que TSUKI 23 presenta una propuesta de valor clara, conocimiento del mercado, avances verificables, validaciones previas, ventas artesanales y participación en ferias; sin embargo, también concluye que la formulación actual presenta desalineaciones importantes entre capacidad productiva, estructura financiera, proyección de ventas y dependencia de terceros críticos para la ejecución del proceso productivo. 
Frente al componente comercial, se reconoce que el proyecto documenta ampliamente el perfil del cliente, las problemáticas asociadas al cuidado capilar y la propuesta de valor basada en productos naturales y consumo consciente. No obstante, el informe señala que la segmentación planteada resulta amplia para una fase de creación, al abordar un mercado nacional sin priorizar suficientemente un nicho inicial controlado; además, indica que los costos asociados a pauta y promoción no se encuentran suficientemente justificados frente a las ventas proyectadas del primer año. Por tanto, la aclaración presentada no desvirtúa la recomendación de focalizar el mercado y ajustar la coherencia entre alcance comercial y capacidad operativa real. 
En relación con el componente técnico, el plan contempla tres productos: tónico Vita 10, Moon Glow protector térmico y Moon Glow reparador de puntas, así como procesos soportados en laboratorio maquilador, extensión de marca y producción por terceros. No obstante, el informe identificó riesgos asociados a la dependencia de laboratorios maquiladores sin acuerdos formales vigentes que aseguren capacidad, continuidad, condiciones de servicio, calidad, tiempos y costes. En consecuencia, aunque la tercerización puede ser parte del modelo de negocio, la evaluación mantiene la necesidad de formalizar dichos acuerdos y priorizar el portafolio inicial para reducir el riesgo operativo. 
Respecto al componente legal, el plan identifica trámites como constitución legal, extensión de marca, contrato de maquila, notificación sanitaria, registro de marca, SG-SST y uso del suelo. Sin embargo, el informe precisa que persisten vacíos relacionados con responsabilidades tributarias, titularidad de registros sanitarios, referencias normativas concretas y articulación de los tiempos y costes regulatorios dentro del flujo de caja y el cronograma operativo. Por lo anterior, la observación no modifica la conclusión del evaluador, dado que el cumplimiento regulatorio en el sector cosmético requiere mayor precisión y trazabilidad antes de la ejecución. 
En el componente financiero, el informe reconoce una estructura organizada, una TIR del 29 % y un VPN positivo; sin embargo, también señala que las proyecciones de ventas presentan crecimientos acelerados desde el primer año, sin suficiente alineación con la capacidad productiva real, los tiempos de formalización sanitaria y la madurez actual del proyecto. Adicionalmente, se identifican inconsistencias entre costes variables, precios de venta y márgenes esperados, así como concentración del equipo de trabajo en una sola persona, lo cual incrementa el riesgo operativo y financiero en los primeros años. 
Frente al equipo de trabajo y la operación, el plan registra a ZELENE RODRIGUEZ PEREDO como líder de la iniciativa y un cargo de administradora con funciones de dirección estratégica, relación con proveedores, supervisión de producción, gestión financiera, administración, precios, estrategia comercial y representación de marca. Aunque la observación menciona apoyos técnicos y aliados estratégicos, el informe mantiene que la concentración de la operación y decisiones en una sola persona representa un riesgo para la sostenibilidad y continuidad del proyecto. 
En cuanto al impacto, se reconoce que TSUKI 23 incorpora elementos de sostenibilidad, consumo responsable, formulaciones botánicas, empaques reciclables, comercio electrónico y herramientas digitales. No obstante, el informe señala que la materialización del impacto económico, social y ambiental depende de una ejecución que, bajo la formulación actual, no se encuentra suficientemente garantizada, especialmente por la falta de formalización de alianzas estratégicas y la dependencia de terceros críticos. 
De conformidad con los términos de referencia de la convocatoria, los criterios técnicos aplicables a la línea CREAR, el Acuerdo 010 de 2019, el Acuerdo 007 de 2025, el Acuerdo 03 de 2024 y demás disposiciones vigentes del Fondo Emprender, la observación presentada no aporta elementos suficientes para modificar el puntaje ni el concepto emitido. Los argumentos expuestos corresponden principalmente a potencialidades y avances que ya fueron reconocidos en el informe de evaluación, pero no subsanan las debilidades estructurales identificadas en la formulación técnica, legal, financiera y operativa del proyecto. 
Concepto: Se ratifica la decisión del evaluador y se mantiene el concepto de evaluación NO VIABLE.
Efecto: No se ajusta el puntaje ni el concepto de evaluación. Se mantiene la calificación de 59,86 puntos y el concepto NO VIABLE.
</t>
  </si>
  <si>
    <t>Respetuosamente, me permito presentar las siguientes aclaraciones frente a las recomendaciones de mejora planteadas en el informe de evaluación, con el fin de complementar información previamente contemplada dentro del plan de negocios: En cuanto al Sistema de Gestión de Seguridad y Salud en el Trabajo (SG-SST), se aclara que, aunque no fue presentado como un rubro independiente dentro de la estructura financiera inicial debido a la etapa de arranque y al tamaño de la unidad productiva, sí se reconoce plenamente su obligatoriedad y se tiene prevista su implementación progresiva conforme al crecimiento operativo del negocio, dando cumplimiento al Decreto 1072 de 2015 y la Resolución 0312 de 2019. Adicionalmente, se precisa que en el numeral 7 del formulario del proyecto correspondiente a trámites legales, se contempla la definición de medidas de seguridad para la operación de maquinaria DTF y UV, incluyendo prácticas de seguridad industrial y salud ocupacional aplicables a la actividad económica. Los costos asociados al cumplimiento normativo y fortalecimiento del SG-SST serán asumidos progresivamente por la unidad productiva conforme al crecimiento operativo y financiero del negocio. Respecto a las observaciones relacionadas con exigencias ambientales locales, se aclara que el proyecto contempla la implementación de un Plan de Gestión de Residuos Peligrosos (RESPEL), manejo responsable de tintas e insumos y aprovechamiento de materiales mediante producción bajo demanda, reduciendo desperdicios y excedentes. Asimismo, la operación contempla ventilación adecuada, uso de elementos de protección personal y manejo organizado de insumos y tintas, fortaleciendo las condiciones de seguridad e higiene del proceso. Adicionalmente, previo a la presentación del proyecto, se validó con las autoridades locales competentes y no se identificaron obligaciones ambientales adicionales para la actividad proyectada. En relación con el fortalecimiento progresivo del equipo de trabajo, se aclara que el modelo inicial fue estructurado bajo modalidad de autoempleo con el propósito de garantizar sostenibilidad financiera durante la etapa de consolidación del negocio. No obstante, el crecimiento proyectado contempla futuras vinculaciones de apoyo operativo y/o comercial conforme aumente la demanda y capacidad productiva, permitiendo fortalecer progresivamente el equipo de trabajo y asegurar el cumplimiento de las metas comerciales y financieras proyectadas. Sobre la segmentación del cliente y soporte cuantitativo del mercado, me permito aclarar que dentro del numeral 1 del componente comercial sí se desarrolló una segmentación detallada del cliente y consumidor final. Para el caso de emprendedores y pequeños negocios de personalización en Yopal, se identificó un entorno empresarial activo. Según estadísticas de la Cámara de Comercio de Casanare, en 2025 se reportaron más de 24.000 establecimientos comerciales registrados en el departamento, con predominio de microempresas (96,3%), donde el comercio representa el 35,3% del tejido empresarial regional. Dentro de este universo, se estimó un nicho potencial entre 120 y 180 emprendimientos activos dedicados a sublimación, estampados, papelería creativa, micropublicidad y decoración comercial que requieren impresión DTF textil y DTF UV de manera frecuente. El perfil identificado corresponde principalmente a personas entre 23 y 45 años, estratos 2, 3 y 4, con ingresos mensuales entre $3.500.000 y $5.000.000, quienes trabajan desde vivienda o pequeños locales y buscan proveedores locales que reduzcan tiempos de entrega y dependencia de otras ciudades. Respecto al consumidor final, según proyecciones poblacionales del DANE para 2025, Yopal cuenta con aproximadamente 195.600 habitantes, de los cuales 139.348 son mayores de edad. El segmento objetivo más afín al consumo de productos personalizados corresponde a personas entre 18 y 50 años, equivalente aproximadamente a 92.000 habitantes. De este universo, se estimó un mercado potencial cercano a 23.000 consumidores con interés en productos personalizados asociados a fechas especiales, celebraciones, tendencias y regalos personalizados. Teniendo en cuenta dicho mercado potencial y la capacidad instalada proyectada, la estrategia comercial contempla atender aproximadamente el 2% del mercado estimado. Estas cifras permiten evidenciar cuantitativamente la existencia de una demanda real y creciente de servicios de personalización en Yopal, así como la necesidad de contar con proveedores locales especializados que reduzcan tiempos de entrega, costos logísticos y dependencia de ciudades externas. Finalmente, agradezco las observaciones y recomendaciones realizadas, las cuales representan un valioso aporte para el fortalecimiento integral VICTORIA SUBLIMA.</t>
  </si>
  <si>
    <t xml:space="preserve">ID: 120020
Nombre del proyecto: VICTORIA SUBLIMA
Convocatoria: 154 - 1C / Emprendimiento Femenino.
Criterio observado:
Componentes comercial, técnico, legal, financiero, ambiental y organizacional del plan de negocios, en relación con la segmentación del cliente, soporte cuantitativo del mercado, implementación del SG-SST, exigencias ambientales locales, prácticas de seguridad e higiene, costos asociados al cumplimiento normativo y fortalecimiento progresivo del equipo de trabajo.
Observación del postulante:
El postulante presenta aclaraciones frente a las recomendaciones de mejora, indicando que el SG-SST será implementado progresivamente conforme al crecimiento operativo de la unidad productiva, bajo el marco del Decreto 1072 de 2015 y la Resolución 0312 de 2019. Asimismo, señala que en el componente de trámites legales se contemplan medidas de seguridad para la operación de maquinaria DTF y UV, prácticas de seguridad industrial, manejo de residuos peligrosos, uso responsable de tintas e insumos, ventilación, elementos de protección personal y validación previa con autoridades locales. También precisa que el modelo inicial se estructuró bajo autoempleo, con futuras vinculaciones conforme aumente la demanda, y amplía la información relacionada con segmentación del cliente, población objetivo, mercado potencial y demanda de servicios de personalización en Yopal.
Resumen de la observación:
La observación presentada amplía la información relacionada con el cumplimiento normativo, ambiental, comercial y organizacional del proyecto. No obstante, corresponde principalmente a información complementaria y posterior a la evaluación, especialmente frente a la implementación formal del SG-SST, costos asociados al cumplimiento normativo, mayor precisión ambiental local, soporte cuantitativo del mercado y fortalecimiento futuro del equipo de trabajo. En el informe de evaluación ya se había identificado la necesidad de profundizar la segmentación del cliente, reforzar el soporte cuantitativo del mercado, complementar prácticas ambientales y de seguridad e higiene, integrar formalmente el SG-SST como trámite independiente y considerar costos asociados al cumplimiento normativo y al fortalecimiento del equipo de trabajo.
Respuesta del evaluador:
Revisada la observación presentada por el postulante, se agradece que tengan en cuenta las recomendaciones formuladas en el informe de evaluación, así como el interés en complementar y fortalecer la información relacionada con el SG-SST, las condiciones ambientales, las medidas de seguridad e higiene, la segmentación del mercado, el soporte cuantitativo de la demanda y el fortalecimiento progresivo del equipo de trabajo.
Por lo cual, se ratifica el puntaje y el concepto emitido en la evaluación, toda vez que la información presentada en la observación corresponde a aclaraciones y ampliaciones posteriores que no se encontraban desarrolladas, estructuradas o soportadas de manera suficiente dentro del plan de negocios al momento de la evaluación. La valoración del plan se realiza con base en la información registrada y soportada en el documento evaluado, conforme a los lineamientos, criterios y normatividad vigente del Fondo Emprender.
Si bien el postulante reconoce la obligatoriedad del Sistema de Gestión de Seguridad y Salud en el Trabajo y menciona acciones asociadas al manejo ambiental, seguridad industrial, salud ocupacional, fortalecimiento del equipo de trabajo y segmentación de mercado, estos aspectos debían estar incorporados de forma clara, verificable y coherente dentro del plan de negocios presentado inicialmente, especialmente por su incidencia en los componentes técnico, legal, ambiental, financiero, comercial y organizacional.
En consecuencia, la observación no desvirtúa el análisis realizado ni modifica el resultado de la evaluación. Se invita al postulante a realizar los ajustes requeridos, fortalecer los soportes técnicos, comerciales, ambientales, legales, financieros y organizacionales del plan de negocios, e incorporar expresamente las actividades y costos asociados al cumplimiento normativo.
Concepto:
Se ratifica el concepto emitido en la evaluación, dado que la observación presentada aporta información complementaria que no se encontraba contemplada, desarrollada o soportada en el plan de negocios evaluado. El informe de evaluación registró un puntaje final de 95.25 y concepto de evaluación VIABLE.
Efecto:
Se ratifica el concepto y el puntaje inicialmente asignado.
</t>
  </si>
  <si>
    <t xml:space="preserve">RESPUESTA TÉCNICA Y JUSTIFICACIÓN DE OBSERVACIONES – FONDO EMPRENDER    Proyecto: Happy Sleep By DM Sueños   Convocatoria: 154-1C Emprendimiento Femenino   Concepto: VIABLE (68,89)    En calidad de formulador de planes de negocio del Fondo Emprender, se presenta la respuesta técnica frente a las observaciones realizadas por el evaluador, aclarando que el proyecto no corresponde a una iniciativa en etapa de idea, sino a una unidad productiva en funcionamiento, con operación comercial real, clientes activos y validación de mercado comprobada.   1. COMPONENTE COMERCIAL   El evaluador indica falta de precisión en competencia y canales. Sin embargo, el plan evidencia claramente clientes reales ubicados en Pasto, Ipiales, Túquerres y Sandoná, con relaciones comerciales activas, pedidos recurrentes, pagos efectivos y rotación constante del producto. Esto demuestra validación directa del mercado y supera metodologías teóricas de análisis.      La información presentada no es una estimación, sino el resultado de operación real: existe comercialización al por mayor, reposición frecuente y comportamiento de compra definido (cada 15 a 30 días). Los canales como WhatsApp, llamadas y entrega directa son funcionales y corresponden al comportamiento real del comercio popular, donde la confianza y la relación directa predominan sobre estrategias digitales complejas.   2. COMPONENTE TÉCNICO   La observación sobre capacidad instalada se interpreta desde una lógica teórica; sin embargo, el proyecto ya produce y comercializa prendas, lo que evidencia que la capacidad no es proyectada sino probada en la operación.    El proceso productivo está detallado paso a paso, incluyendo tiempos, maquinaria (fileteadora, plana, collarín), responsables y control de calidad. La aparente similitud entre productos responde a que se trata de confección, donde el proceso base es el mismo, variando el diseño y el uso de materiales.     La formulación refleja la realidad operativa de un taller en funcionamiento, donde los recursos son compartidos y optimizados, lo cual es coherente con la estructura de microempresa.   3. COMPONENTE LEGAL   El evaluador menciona ausencia de matrícula mercantil. No obstante, el plan describe claramente la etapa de transición de informalidad a formalización, identificando todos los trámites: RUT, SG-SST, bomberos, uso de suelos y seguridad social.    El proyecto ya opera en el mercado, pero el objetivo del Fondo Emprender es precisamente formalizar este tipo de unidades productivas. Por tanto, la ausencia actual de algunos registros no indica debilidad, sino oportunidad de fortalecimiento, ya contemplada en el plan.    4. COMPONENTE FINANCIERO   Las inconsistencias señaladas deben leerse bajo el contexto de un negocio en funcionamiento. Las ventas proyectadas parten de datos reales: existen clientes activos, pedidos recurrentes y comportamiento de compra conocido.    La relación entre capacidad instalada y ventas no es teórica, sino validada por la experiencia comercial. La empresa ya produce y vende, por lo tanto, la proyección no es especulativa sino basada en comportamiento histórico del negocio.    Las clasificaciones de costos corresponden a ajustes metodológicos propios del formato, pero no afectan la viabilidad ni la sostenibilidad del modelo, el cual ya genera ingresos en la realidad.    5. COMPONENTE IMPACTO   El evaluador reconoce explícitamente que el proyecto no es nuevo, sino que cuenta con avances reales. Esto constituye una ventaja significativa frente a proyectos en etapa de idea.    Los impactos económicos, sociales y territoriales ya están ocurriendo: generación de ingresos, fortalecimiento del comercio popular, trabajo con mujeres cabeza de hogar y encadenamiento con proveedores locales.      La falta de indicadores formales no implica ausencia de impacto, sino que este ya existe de manera práctica y será estructurado en la formalización.    CONCLUSIÓN   El proyecto Happy Sleep By DM Sueños es una unidad productiva en funcionamiento que ha demostrado:   - Validación real de mercado   - Clientes activos y recurrentes   - Procesos productivos en operación   - Flujo comercial comprobado    Las observaciones del evaluador corresponden principalmente a ajustes metodológicos y de estructuración, más no a debilidades del negocio. La iniciativa ya funciona, genera ingresos y tiene aceptación en el mercado, lo cual representa el mayor criterio de viabilidad dentro del enfoque del Fondo Emprender.   Se concluye que el proyecto no solo es viable, sino que presenta un nivel de madurez superior al promedio de iniciativas evaluadas.   Se solicita respetuosamente reconsiderar la calificacion del plan de negocios.  </t>
  </si>
  <si>
    <t>ID Proyecto: 120040 
Nombre del proyecto: Happy Sleep By DM sueños 
Convocatoria: 154 - 1C / Emprendimiento Femenino
Criterio observado: Observaciones al informe de evaluación (componentes Comercial, Técnico, Legal, Financiero e Impacto).
OObservación del postulante:
El postulante solicita reconsideración de las observaciones del informe, indicando que el plan presenta información y avances sobre clientes/ventas, operación técnica, ruta de formalización, proyecciones financieras e impactos, y que las observaciones no deberían interpretarse como ausencia de información. 
Resumen de la observación del postulante:
Se argumenta que existen elementos favorables ya incluidos (mercado y cliente identificado, operación en confección, trámites legales previstos, estructura financiera e impactos); por lo tanto, se pide mantener el reconocimiento de la viabilidad y ajustar la lectura de observaciones como aspectos subsanables o de mejora.
Respuesta del evaluador:
Revisada la observación y analizado nuevamente el plan de negocios, se aclara que las observaciones consignadas en el informe no se fundamentan en ausencia total de información, sino en oportunidades de mejora relacionadas con profundidad, coherencia interna, trazabilidad y nivel de operatividad de la información registrada, conforme a los criterios aplicados en el informe por componente.
1. Componente Comercial: El informe reconoce que el componente comercial muestra una base sólida y pertinente para el mercado local, con identificación del cliente directo y consumidor final, y un problema alineado con una necesidad real. Sin embargo, se mantiene la observación en la medida en que el informe indica que el análisis de la competencia puede fortalecerse con identificación concreta de competidores y su posicionamiento, y que los canales de comercialización y comunicación se encuentran planteados de forma general, sin un nivel de operatividad suficiente para validar su impacto directo en las ventas proyectadas.
2. Componente Técnico: El informe reconoce la descripción clara del proyecto y de los productos, y que el proceso productivo refleja conocimiento operativo en confección. Sin embargo, se mantiene la observación porque el informe indica que la capacidad instalada presenta limitaciones al estar calculada por producto de manera aislada sin integrar adecuadamente el uso compartido del recurso humano y maquinaria, y porque el plan operativo carece del nivel de desagregación necesario para validar secuencia, tiempos y articulación con recursos técnicos y financieros.
3. Componente Legal: El informe reconoce que el plan identifica trámites necesarios (inscripción en RUT, afiliación a seguridad social, implementación del SG-SST y permisos asociados a uso del suelo y seguridad). Sin embargo, se mantiene la observación porque el informe señala la omisión de un requisito normativo clave: matrícula mercantil con registro del establecimiento ante Cámara de Comercio, así como la necesidad de ajustar algunos costos de trámites por falta de soporte suficiente o sobredimensionamiento.
4. Componente Financiero: Se reconoce que el componente financiero presenta estructura para identificar proyecciones, costos, gastos y requerimientos; sin embargo, se mantienen observaciones por debilidades importantes en la coherencia interna, dado que el informe señala que las ventas no están plenamente sustentadas frente a la capacidad instalada real ni al equipo de trabajo definido; adicionalmente, se evidencian imprecisiones en la clasificación de costos y gastos, inconsistencias en la aplicación del factor prestacional y rubros presentados de manera global, afectando la solidez y trazabilidad del componente.
5. Componente Impacto: El informe reconoce que el proyecto cuenta con avances reales y describe impactos económicos, sociales y territoriales pertinentes. Sin embargo, se mantiene la observación porque los impactos se encuentran formulados principalmente de manera descriptiva, sin estrategia clara de medición, seguimiento ni articulación suficiente con el plan operativo, y porque el mapa de actores se presenta de forma incipiente sin definición de roles ni mecanismos de articulación estratégica.
Concepto: 
Revisado el plan de negocios, se encuentra que lo conceptuado en el informe de evaluación es acorde con lo evidenciado en la revisión, por lo cual se mantienen las observaciones descritas por componente y se conserva el resultado global del informe.
Efecto: 
Se ratifica el concepto VIABLE y el puntaje 68,89, sin modificación.</t>
  </si>
  <si>
    <t xml:space="preserve">En el componente técnico se señala que: “el plan todavía presenta una incoherencia importante entre capacidad productiva y crecimiento comercial. La inversión promete un aumento relevante en productividad, pero el crecimiento en ventas que se proyecta es muchísimo más alto que la mejora técnica descrita, y esa relación no queda explicada con suficiente claridad”, pero dicha información si se encuentra detallada en los impactos del grupo asociativo, en el avance comercial y en el impacto de la inversión, donde se resalta que contamos con intención de compra por parte de instituciones como Riopaila Castilla, PISA y la Alcaldía de Zarzal que no hemos podido suplir por falta de capacidad productiva, por tal motivo se requiere la inversión, dichas intenciones de compra dado el tipo de formato del plan de negocios no se pueden adjuntar un documento como sustento para la evaluación, si no, únicamente describir de forma textual.  En el componente legal se resalta el siguiente aspecto “El plan menciona el comodato de la planta, pero no deja plenamente desarrollada la solidez jurídica de esa permanencia a largo plazo, y para una inversión de fortalecimiento empresarial es fundamental que la asociación tenga asegurado el uso de ese espacio por un tiempo suficiente para amortizar la inversión”, pero dado el tipo de formato del plan de negocios no se pueden adjuntar un documento como sustento para la evaluación, si no, únicamente describir de forma textual. En cuanto a la observación “También existe riesgo frente a la propiedad de las recetas y del saber tradicional: el proyecto habla de 27 recetas ancestrales, pero no se evidencia una protección interna clara de ese activo intangible, por ejemplo, mediante acuerdos de confidencialidad, reglamentos internos o mecanismos que eviten que ese conocimiento salga de la organización sin control.”, se puede decir que al ser una receta ancestral no se puede patentar porque no cumple con los requisitos legales fundamentales exigidos por las oficinas de patentes: novedad, actividad inventiva y aplicación industrial. Al ser un conocimiento transmitido de generación en generación, carece de la originalidad técnica necesaria para una protección exclusiva. En el componente financiero se realiza la siguiente observación: “Tampoco se observa suficientemente desglosado un fondo de mantenimiento para la maquinaria, a pesar de que la inversión en equipos es alta y este tipo de plantas requiere lubricación, repuestos, soporte técnico y calibraciones”, pero en el punto 11, donde se establece el componente financiero, se tiene en cuenta el costo mensual de los equipos y del punto comercial, dicho mantenimiento se pretende que sea financiado con recursos propios producto de las ventas, por tal motivo no se le solicita al Fondo Emprender. Finalmente, considerando lo anteriormente planteado, se debe realizar una revisión más detenida que se ajuste a los requerimientos planteados en el formato del plan de negocios o que esto sea especificado en las instrucciones del mismo, ya que al ser una evaluación asistida por IA realiza recomendaciones o análisis por fuera de la dinámica o estructura del formato, siendo así una evaluación sesgada que termina afectando al emprendedor por considerar variables o información que el formato no pide o no tiene un espacio para adjuntar dicha información. Por lo cual, considero que se debe nuevamente revisar y evaluar mi plan de negocios teniendo en cuenta que mucha de la información solicitada se encuentra en el documento y podría mejorar mi evaluación. </t>
  </si>
  <si>
    <t xml:space="preserve">ID Proyecto: 120050
Nombre del proyecto: ASOCIACIÓN DULCERAS ARTESANALES ZARZAL
Convocatoria: 154 - 1C / Emprendimiento Femenino
Criterio observado:
Componente técnico-comercial, componente legal y componente financiero. El informe de evaluación registra para el proyecto ASOCIACIÓN DULCERAS ARTESANALES ZARZAL un puntaje de 65,05 y concepto VIABLE. 
Observación del postulante:
El postulante presenta observaciones frente a la relación entre capacidad productiva y proyección comercial, la solidez jurídica del comodato de la planta, la protección de las recetas ancestrales y la inclusión del mantenimiento de maquinaria dentro del análisis financiero del proyecto.
Resumen de la observación del postulante:
La observación busca precisar que existen clientes interesados, que la planta opera bajo comodato, que las recetas hacen parte del saber ancestral de la asociación y que algunos costes de mantenimiento podrían ser asumidos con recursos propios. Sin embargo, los aspectos observados se relacionan con la suficiencia, trazabilidad y desarrollo técnico, jurídico y financiero de dichos elementos dentro del plan de fortalecimiento evaluado.
Respuesta del evaluador:
Revisada la observación, se mantiene lo conceptuado frente al componente técnico-comercial. La evaluación no cuestiona únicamente la existencia de clientes interesados o de una intención de crecimiento, sino la coherencia entre la capacidad productiva que se espera alcanzar con la nueva maquinaria y las ventas proyectadas. El informe indicó que la inversión promete un aumento relevante en productividad, pero que el crecimiento en ventas proyectado es muy superior a la mejora técnica descrita y que esa relación no queda explicada con suficiente claridad. También se señaló que el plan no deja completamente visible si el cuello de botella actual está en cocción, enfriamiento, empaque o comercialización, aspecto necesario para demostrar que la maquinaria solicitada responde al punto crítico correcto. 
En relación con el comodato de la planta, se aclara que la evaluación no penalizó la falta de un documento adjunto, sino la falta de desarrollo suficiente sobre la solidez jurídica de la permanencia a largo plazo en el espacio productivo. El informe reconoce como positivo que el proyecto identifique la planta en comodato facilitada por la Fundación Caicedo González Riopaila Castilla, pero también advierte que el plan no deja plenamente desarrollada la seguridad jurídica de dicha permanencia, aspecto relevante para una inversión de fortalecimiento que requiere tiempo suficiente para amortizar los recursos solicitados. 
Frente a la propiedad de las recetas ancestrales, se precisa que la evaluación no sugirió tramitar una patente. La observación se orientó a proteger el activo intangible colectivo mediante mecanismos internos de control, tales como acuerdos de confidencialidad, reglamentos internos o instrumentos que eviten que el conocimiento salga de la organización sin control. El informe señaló expresamente que el proyecto habla de 27 recetas ancestrales, pero no evidencia una protección interna clara de ese saber tradicional. 
Respecto del mantenimiento de maquinaria, se mantiene la observación financiera. En un proyecto con inversión alta en equipos y maquinaria, agrupar costes técnicos en un rubro genérico no permite valorar con suficiente rigor la sostenibilidad operativa. El informe indicó que no se observa suficientemente desglosado un fondo de mantenimiento para la maquinaria, pese a que este tipo de plantas requiere lubricación, repuestos, soporte técnico y calibraciones. También se recomendó reservar dentro del presupuesto un rubro claro de mantenimiento preventivo y correctivo, dado que el nivel de tecnificación propuesto exige sostenimiento técnico anual y no solo compra inicial. 
Que ciertos costes puedan ser asumidos con recursos propios no elimina la necesidad de proyectarlos y desglosarlos dentro del flujo operativo, dado que la sostenibilidad del negocio debe evidenciarse de manera integral. Conforme a la metodología de evaluación y a la normatividad vigente del Fondo Emprender, incluida la regulación aplicable sobre destinación de recursos, rubros financiables y estructuración de planes de negocio, el proyecto debe presentar información suficiente, coherente, trazable y verificable en sus componentes técnico, legal y financiero. 
Concepto:
Revisado el plan de fortalecimiento, la observación presentada y el informe de evaluación, se encuentra que el concepto emitido es acorde con lo evidenciado inicialmente. El proyecto conserva una base valiosa por su trayectoria, identidad territorial, ventas validadas y potencial social; sin embargo, persisten oportunidades de mejora en la explicación matemática entre productividad y ventas, el blindaje jurídico del espacio productivo, la protección interna de las recetas y el desglose de costes de mantenimiento. El informe concluye que el plan obtuvo una calificación de 65,05 y concepto VIABLE. 
Efecto:
Se ratifica el puntaje y el concepto asignado. El proyecto conserva puntaje de 65,05 y concepto de evaluación VIABLE.
</t>
  </si>
  <si>
    <t xml:space="preserve">Cordial saludo,  Por medio de la presente solicito respetuosamente la revisión de algunos aspectos contenidos en el informe de evaluación del proyecto LAOSTYLES, ya que considero que ciertos puntos del documento formulado no fueron interpretados integralmente, generando conclusiones que no reflejan completamente el alcance del emprendimiento.  Mi intención no es desmeritar el proceso de evaluación realizado, sino aportar aclaraciones técnicas importantes que permitan una valoración más precisa del proyecto.  1. Segmentación y caracterización del cliente: En el concepto emitido se menciona que la segmentación del mercado presenta limitaciones; sin embargo, dentro del proyecto, sí se desarrolló una caracterización del cliente objetivo incluyendo variables demográficas, geográficas, conductuales y necesidades específicas del mercado.  En LAOSTYLES se identificó un segmento compuesto por mujeres empleadas e independientes, con ingresos desde un salario mínimo en adelante, consumidoras que buscan pijamas modernas en tallas reales desde la XS hasta la 3XL, debido a que actualmente gran parte del mercado ofrece tallaje único o diseños limitados para ciertos cuerpos.  Dentro del proyecto también se describieron hábitos de compra digital, necesidad de seguridad al momento de comprar por internet, preferencias frente a modelos, colores y comodidad, cobertura geográfica en Cali y municipios cercanos, además de envíos a nivel nacional.  Asimismo, se sustentó el comportamiento del sector mediante información del DANE y Cámara de Comercio de Cali relacionada con participación laboral femenina y crecimiento de la industria textil y confecciones. Por lo anterior, considero que sí existe una caracterización clara del mercado objetivo y solicito respetuosamente revisar nuevamente este criterio de evaluación.  2. Interpretación del autoempleo y capacidad operativa:  En la evaluación se interpreta que la operación del negocio recaería únicamente sobre una sola persona. Frente a este punto considero importante aclarar que el número de empleos relacionados dentro del proyecto responde al mínimo exigido por los términos de referencia para el monto solicitado a Fondo Emprender.  Esto no significa que toda la operación del negocio vaya a desarrollarse únicamente por el ejecutor. Dentro del proyecto también se menciona la intención de contar con personal idóneo y capacitado para apoyar procesos operativos y comerciales, especialmente teniendo en cuenta que el propósito de acceder a Fondo Emprender es fortalecer la capacidad productiva y organizacional de este negocio. Por lo anterior, considero que pudo existir una interpretación limitada frente al alcance operativo planteado.  3. Inicio de actividades desde 2021: Respecto a la observación relacionada con el inicio de actividades en 2021, me permito aclarar que el texto hacía referencia al surgimiento de una unidad productiva informal, más no a una empresa formalmente constituida.  LAOSTYLES actualmente no cuenta con matrícula mercantil ni constitución legal registrada ante Cámara de Comercio ni siquiera nombre registrado, esto es meramente una expectativa, con el deseo de algún día cristalizarla, precisamente, uno de los objetivos de acceder a los recursos de Fondo Emprender es lograr la creación de una entidad formalmente constituida, en este caso persona natural con establecimiento como se argumentó en el plan de negocios presentado.  En ningún momento se buscó presentar el emprendimiento como una empresa formal consolidada, sino como una unidad de negocio que ha venido validando comercialmente sus productos de manera informal y que busca dar el paso hacia la formalización empresarial. Como es de conocimiento público para acceder a la línea fortalecimiento ya se debe contar con inscripción en los estamentos legales, cosa que en este momento no tenemos. Considero respetuosamente que este punto pudo originarse más por interpretación del texto que por incumplimiento de requisitos.  4. Proyecciones financieras y metas de ventas:  Con respecto a las proyecciones planteadas dentro del proyecto, considero importante tener en cuenta que estas se sustentan en el crecimiento del sector textil y confecciones en Colombia, así como en la experiencia comercial previa y validación del producto dentro del mercado. El proyecto plantea metas alcanzables, considerando el comportamiento del sector de la moda, la demanda existente de pijamas con enfoque de tallaje inclusivo, la permanencia del emprendimiento en el mercado y el fortalecimiento operativo esperado con los recursos solicitados.  Finalmente, agradezco el tiempo y el proceso de evaluación realizado. Presento estas observaciones con respeto y con el ánimo de que puedan revisarse nuevamente los puntos anteriormente mencionados, considerando las aclaraciones aquí expuestas y la información contenida dentro del proyecto formulado.  </t>
  </si>
  <si>
    <t xml:space="preserve">"Proyecto: 120051
Nombre del proyecto: LAOSTYLES
Convocatoria: 154 - 1C / Emprendimiento Femenino
Línea: Creación
Puntaje inicial: 67,22
Concepto inicial: VIABLE
Puntaje posterior a la revisión: 67,22
Concepto final: VIABLE
Resultado de la observación: Aceptada parcialmente, sin modificación de puntaje. 
Criterio observado
Comercial, técnico, legal y financiero.
Observación del postulante
La postulante solicita revisar algunos aspectos del informe de evaluación, relacionados con la segmentación y caracterización del cliente, la interpretación del autoempleo y la capacidad operativa, la lectura sobre el inicio de actividades desde 2021 y la razonabilidad de las proyecciones financieras y metas de ventas.
Resumen de la observación
La observación presentada no controvierte el concepto de viabilidad otorgado al proyecto, sino que busca precisar el alcance de algunos hallazgos consignados en el informe preliminar, con el fin de que la valoración refleje de manera más equilibrada la información incluida en el plan de negocios.
Respuesta del evaluador
Revisada la observación presentada y contrastada con el informe preliminar de evaluación, se aclara que el proyecto LAOSTYLES fue clasificado como VIABLE, con una calificación de 67,22 puntos y una TIR del 26%, reconociendo la existencia de un mercado identificado, productos definidos, avances comerciales, disponibilidad de maquinaria y una estructura financiera básica comprensible.
En relación con la segmentación y caracterización del cliente, el informe preliminar reconoce la identificación de un segmento femenino interesado en pijamas cómodas, con tallaje incluyente y experiencia de compra virtual confiable. La observación permite precisar que el proyecto sí desarrolló una base de segmentación; sin embargo, el hallazgo técnico se mantiene en cuanto a la necesidad de mayor precisión y cuantificación del mercado objetivo, diferenciación de tipos de cliente y articulación entre segmento, demanda estimada y metas comerciales. Por lo anterior, la observación se acepta parcialmente como aclaración, sin efecto en el puntaje.
Respecto a la capacidad operativa y autoempleo, la aclaración presentada permite entender la intención de contar con personal de apoyo operativo y comercial. No obstante, para efectos de evaluación, la capacidad productiva debe estar soportada en una estructura de talento humano claramente definida, con cargos, funciones, tiempos, costos y coherencia con las ventas proyectadas. La observación se acepta parcialmente como aclaración, ratificándose el hallazgo técnico-operativo señalado en el informe.
En cuanto al inicio de actividades desde 2021, se acepta la aclaración de que corresponde a una unidad productiva informal y no a una empresa formalmente constituida. Esta precisión permite entender la validación previa del mercado; sin embargo, el informe mantiene la observación legal, dado que el plan debía diferenciar con mayor claridad entre operación informal, validación comercial y proceso de creación formal como persona natural con establecimiento de comercio. La observación se acepta parcialmente, sin modificación de puntaje.
Frente a las proyecciones financieras y metas de ventas, si bien la observación expone la lógica de crecimiento del sector y la validación del producto, no se desvirtúa el hallazgo financiero, el cual se fundamenta en la coherencia entre ventas proyectadas, capacidad instalada, recurso humano, costos y justificación del monto solicitado. La observación se recibe como aclaración, sin efecto en la calificación.
Concepto
Se ratifica el concepto de evaluación emitido.
Efecto
Se mantiene el puntaje de 67,22 puntos y el concepto final VIABLE, dado que la observación no evidencia errores técnicos u omisiones que justifiquen modificación en la calificación, aunque permite precisar el alcance de algunos hallazgos consignados en el informe preliminar. </t>
  </si>
  <si>
    <t>En atención al informe de evaluación del proyecto Drupa Fruta , me permito presentar las siguientes consideraciones con el propósito de aclarar los aspectos señalados como inconsistencias y evidenciar la coherencia integral del modelo de negocio:  En cuanto al componente comercial, es importante precisar que la estructuración presentada responde a las condiciones y limitaciones del formato oficial del Fondo Emprender, el cual restringe el nivel de profundidad en estrategias de canal y promoción. No obstante, el proyecto sí establece de manera implícita una priorización basada en los canales actualmente activos (tiendas saludables, ventas directas y ferias), los cuales constituyen la base real de ingresos. La estrategia planteada no parte de supuestos, sino de un proceso validado en mercado, donde el crecimiento proyectado responde a la consolidación progresiva de estos canales, priorizando la fidelización antes que la expansión, en coherencia con las recomendaciones realizadas.  Respecto al componente técnico y operativo, la iniciativa fue concebida como un modelo de autoempleo optimizado, donde la incorporación de maquinaria no busca incrementar la carga operativa, sino precisamente mejorar la eficiencia productiva con un recurso humano reducido. En este sentido, la aparente desarticulación entre capacidad instalada y mano de obra no corresponde a una inconsistencia, sino a una decisión técnica orientada a maximizar productividad por unidad de trabajo. La programación operativa, aunque sintetizada por limitaciones del formato, está estructurada bajo un esquema por lotes que permite controlar tiempos, estandarizar procesos y garantizar cumplimiento de volúmenes sin requerir ampliación de personal en etapas iniciales.  Frente a las proyecciones financieras, es pertinente aclarar que la capacidad productiva fue calculada en función de los equipos proyectados a adquirir con recursos del Fondo Emprender, lo cual implica que las ventas estimadas corresponden a un escenario de operación fortalecida y no al estado actual del emprendimiento. En este sentido, existe coherencia entre inversión, capacidad instalada proyectada y crecimiento esperado. La relación entre producción, ventas y flujo de caja sí está contemplada dentro del modelo financiero, partiendo de una lógica de escalabilidad progresiva, aunque el nivel de detalle visible se encuentra condicionado por la estructura del aplicativo.  En relación con el componente legal, el proyecto identifica correctamente los trámites requeridos y su secuencia lógica. La observación frente a tiempos estimados es válida en términos formales; sin embargo, es importante precisar que dichos tiempos dependen de entidades externas (Cámara de Comercio, autoridades sanitarias, INVIMA), cuyos plazos pueden variar significativamente y no son controlables por el emprendedor. Por esta razón, el proyecto plantea una ruta legal realista basada en requisitos y orden de gestión, más que en cronogramas rígidos que podrían inducir a error en su cumplimiento.  Finalmente, en el componente de impacto, se destaca que el proyecto sí contempla generación de valor económico, social y ambiental de manera integral, evidenciada en el aprovechamiento de materia prima local, reducción de desperdicios y articulación con productores de la región. Si bien los indicadores no se presentan de forma aislada como metas numéricas explícitas, estos se encuentran implícitos y distribuidos en los diferentes componentes del plan (producción, ventas, costos, operación), lo cual permite medir de manera objetiva el crecimiento del negocio, la sostenibilidad financiera y su contribución al entorno.  En síntesis, el proyecto Drupa Fruta presenta coherencia estructural entre sus componentes comercial, técnico, financiero y de impacto, y las observaciones identificadas responden en gran medida a limitaciones del formato de presentación más que a debilidades del modelo de negocio. Por lo anterior, se considera que el plan sí cuenta con fundamentos suficientes para su viabilidad, solicitando respetuosamente la revisión del puntaje asignado a la luz de estas precisiones.</t>
  </si>
  <si>
    <t xml:space="preserve">Revisada la observación presentada por el postulante, así como el plan de negocios y el informe de evaluación, se reconoce que el proyecto Drupa Fruta presenta elementos positivos: identifica como clientes a establecimientos que comercializan productos saludables en zonas urbanas del oriente antioqueño, principalmente en Rionegro, incluyendo tiendas saludables, gimnasios, spas y cafés especializados; además, define productos de fruta deshidratada, infusiones y frutas con picante en presentaciones de 100 gramos. 
No obstante, la observación comercial se ratifica, dado que el informe de evaluación no cuestiona la existencia de mercado ni la pertinencia general de la propuesta de valor, sino la falta de una estrategia comercial suficientemente priorizada, estructurada y medible. El informe señaló que, aunque se mencionan varios canales y acciones promocionales, no se priorizan aquellos que sostienen las ventas actuales ni se evidencia una estrategia clara para consolidar y fidelizar los puntos de distribución antes de proyectar crecimientos más ambiciosos. 
Respecto al componente técnico-operativo, se reconoce que el plan describe actividades propias del proceso productivo, tales como selección y compra de fruta, limpieza y desinfección, corte, ubicación en deshidratadores, selección, pesaje, empaque, distribución y entrega de residuos orgánicos, ejecutadas principalmente por la operaria. Sin embargo, se mantiene la observación porque el informe identificó que la capacidad productiva no se encuentra plenamente articulada con el recurso humano disponible ni con la programación operativa, lo cual genera riesgo frente al cumplimiento de los volúmenes esperados. 
En relación con el componente financiero, se reconoce que el proyecto solicita recursos al Fondo Emprender por $73.468.768, valor indicado en el informe como acorde con los límites de la convocatoria, y que contempla inversiones en maquinaria, adecuaciones, registro sanitario INVIMA y nómina inicial. Sin embargo, se ratifica la observación, toda vez que la evaluación no desconoce la existencia de una estructura financiera básica, sino que advierte que las proyecciones de ventas no están claramente fundamentadas en la capacidad instalada real, el ritmo de producción ni el alcance efectivo de los canales comerciales activos. 
Frente al componente legal, se reconoce que el proyecto identifica trámites pertinentes para la operación de una actividad de procesamiento de alimentos, tales como registro mercantil, uso de suelo, concepto sanitario y notificación ante el INVIMA. No obstante, la observación se mantiene, dado que el informe señaló que la planeación legal se limita a la identificación de requisitos y no profundiza en la gestión de tiempos, posibles retrasos ni en el impacto que estos pueden tener sobre el inicio de operaciones. La dependencia de entidades externas no elimina la necesidad de prever riesgos y articular los trámites con el cronograma operativo y financiero del proyecto, conforme a la exigencia de coherencia integral del plan de negocios y a las disposiciones vigentes del Fondo Emprender. 
En cuanto al componente de impacto, se reconoce que el proyecto plantea aportes relacionados con aprovechamiento de fruta, compra a productores locales y manejo de residuos orgánicos mediante compostaje. Sin embargo, se ratifica la observación porque el informe concluyó que no se evidencian metas claras ni cuantificables en generación de empleo, sostenibilidad social, sostenibilidad financiera e impacto ambiental, lo cual dificulta evaluar objetivamente el alcance real de los resultados propuestos. 
Así las cosas, las aclaraciones presentadas por el postulante permiten ampliar el contexto de la iniciativa, pero no desvirtúan las debilidades señaladas en la evaluación. Conforme a la normatividad vigente del Fondo Emprender, los Acuerdos aplicables, los términos de referencia de la convocatoria y los criterios de evaluación integral del plan de negocios, no basta con que los elementos estén enunciados o implícitos; se requiere que exista articulación verificable entre mercado, operación, inversión, capacidad productiva, legalización, flujo de caja e indicadores de impacto. En este caso, persisten vacíos de formulación que afectan la coherencia y trazabilidad del modelo propuesto.
Revisado el plan de negocios, el informe de evaluación y la observación presentada por el postulante, se encuentra que el concepto emitido es acorde con lo identificado inicialmente en el proceso de evaluación. El proyecto presenta fortalezas en la definición del producto, conocimiento del mercado y avances iniciales; sin embargo, mantiene debilidades en la estructuración comercial, la articulación técnico-operativa, el soporte de las proyecciones financieras, la planeación legal y la medición de impactos. El informe de evaluación clasificó el proyecto con puntaje de 58,48 y concepto NO VIABLE. Se ratifica el concepto y el puntaje asignado.
</t>
  </si>
  <si>
    <t xml:space="preserve">Respetuoso equipo evaluador del Fondo Emprender, en el marco de la convocatoria 154 — Emprendimiento Femenino, presentamos a su consideración las siguientes precisiones al informe de evaluación del plan de negocio Asociación El Tercer Tiempo (ID 120149), agradeciendo la rigurosidad con que fue revisado y el concepto de viabilidad otorgado con calificación de 85,92 sobre 100.  Frente a la recomendación de mejorar el nivel de detalle de las compras y adecuaciones para dar transparencia y trazabilidad al uso de los recursos solicitados al Fondo, nos permitimos llamar la atención sobre el contenido desarrollado en el bloque 12 — Necesidades y Requerimientos, donde la solicitud por $521.200.000 se descompone en veinte ítems de inversiones fijas por $225.400.000 y quince ítems de preoperativos por $295.800.000, cada uno con descripción técnica, valor unitario, cantidad y total. En adecuaciones se separó obra civil estructural (pintura general y aviso luminoso por $19.900.000, baños por $8.000.000, cielo raso PVC por $9.500.000), adecuaciones técnicas de cocina industrial con campana extractora y trampa de grasas por $15.000.000, piso porcelanato BPM por $12.000.000, paredes lavables, red hidráulica, insonorización acústica por $18.000.000 e instalación eléctrica trifásica, junto a dotación audiovisual con las 8 pantallas LED Samsung 65 pulgadas 4K por $22.400.000, sistema de cerveza de barril de 4 grifos por $12.000.000 y sistema POS Loggro con CCTV por $8.000.000. La nómina financiable cumple la regla de 4 meses del Acuerdo 007 de 2025, con escalonamiento estratégico desde el M1 (Gerente y Contadora) y operativo desde el M3 (cocina, barra y salón). Lo anterior consolida la trazabilidad técnica y financiera del componente.  Respecto a la sugerencia de aterrizar los canales de comunicación y ventas con metas medibles, el bloque 8 — Canales desarrolla un manual de marca, la creación de perfiles en Instagram, Facebook, TikTok y WhatsApp Business, pauta digital segmentada en Meta Ads dirigida a hombres y mujeres entre 18 y 50 años en Pitalito, San Agustín, Isnos y Acevedo, video promocional, tarjetas con QR al menú digital y pendones para activaciones en eventos deportivos. Estos canales se articulan con la proyección del bloque 9, donde el ticket promedio de $35.000 a $40.000 y la rotación esperada en transmisiones de Liga BetPlay, Champions League y Mundial FIFA 2026 sustentan los 13.238 servicios de comida proyectados para el Año 1, soportados además en la encuesta a 145 clientes potenciales (78% manifiesta interés, 62% visitaría al menos dos veces al mes) y en la prueba de concepto del 12 de noviembre de 2025 con 35 asistentes, ticket de $35.000 y satisfacción de 4,6 sobre 5,0.  En relación con la observación sobre la ruta legal y la necesidad de aterrizar pasos para Bomberos y la licencia de venta de licor, el bloque 7 — Trámites Legales identifica el cumplimiento de la Resolución 2674 de 2013 de MinSalud (concepto sanitario), Ley 1575 de 2012 (Bomberos), Ley 232 de 1995, Acuerdo 023 de 2021 POT Pitalito (uso de suelos), Acuerdo 030 de 2012 (RIT), Decreto 1072 de 2015 y Resolución 0312 de 2019 (SG-SST), Resolución DIAN 000227 de 2025 (facturación electrónica), y los Decretos 2150 de 1995 y 427 de 1996 para constitución como Asociación sin ánimo de lucro. El bloque 19 reitera el cumplimiento de la Ley 2466 de 2025 sobre jornada nocturna desde las 7 p.m. y recargos dominicales, marco normativo específico para la operación de gastrobar nocturno, con responsabilidad asignada a la Gerente Administradora.  Frente al señalamiento sobre fortalecer la estructura práctica de la asociatividad, el bloque 19 desarrolla el modelo de gobernanza con quórum decisorio del 60% (3 de 5 asociadas), reuniones ordinarias trimestrales y extraordinarias por solicitud de 2 asociadas, autonomía de la Gerente Administradora para compras menores a $500.000 y escalamiento progresivo para erogaciones mayores. El plan enumera 11 responsabilidades asociativas que abarcan cumplimiento del plan, ejecución por cronograma del bloque 15, custodia de activos, capacitación continua con apoyo del SENA Regional Huila y rendición de cuentas trimestral. La asociatividad se soporta además en una trayectoria conjunta documentada desde 2022 y en el respaldo de la Secretaría de la Mujer y Equidad de Género del Huila.  Se toma atenta nota de la recomendación sobre el esquema formal de informes periódicos entre socias, la cual se valorará en los acuerdos operativos anexos a los estatutos en proceso de protocolización notarial.  Por lo expuesto, reafirmamos la viabilidad técnica, financiera y comercial del plan formulado, su TIR de 28,44% y VPN de $356.525.546, así como su aporte al cierre de la brecha de participación femenina en el sector del Huila con 7 empleos formales y 5 puestos reservados para mujeres. Quedamos atentos a las precisiones adicionales que el comité considere pertinentes y agradecemos nuevamente la cuidadosa revisión. </t>
  </si>
  <si>
    <t xml:space="preserve"> 
Observaciones Fondo Emprender 
Proyecto: 120149 
Nombre del proyecto: Según registro en el plan de negocios 
Convocatoria: Convocatoria 154 – 1C 
Criterio observado: Evaluación integral de los componentes del plan de negocios 
Observación del postulante: 
El postulante solicita ratificar y aclarar que cada uno de los puntajes asignados hace parte de una evaluación integral de los componentes del proyecto. 
Resumen de la observación: 
Se solicita aclaración sobre el alcance de los puntajes otorgados y su relación con la evaluación integral de los componentes del plan de negocios. 
Respuesta del evaluador: 
Revisada la observación presentada, se aclara que cada uno de los puntajes otorgados hace parte de una evaluación integral de los componentes del plan de negocios, conforme a los criterios establecidos para la convocatoria y la normatividad vigente del Fondo Emprender. En este sentido, la calificación asignada corresponde al análisis conjunto de los aspectos comerciales, técnicos, operativos, administrativos, legales, financieros y de impacto del emprendimiento. 
De acuerdo con lo anterior, se ratifica el puntaje asignado, teniendo en cuenta que las recomendaciones formuladas corresponden a oportunidades de fortalecimiento del emprendimiento y no modifican el resultado de la evaluación.  
Se recomienda al emprendedor revisar y ajustar los canales de comunicación y ventas con metas medibles por canal; mejorar la descripción de los recursos solicitados al Fondo con cantidades, unidades, características mínimas y destino de cada ítem financiable; definir un esquema claro de informes periódicos a los socios; fortalecer la gestión asociativa mediante reglas operativas claras; y cerrar la ruta legal mediante cronograma, responsables, tiempos y costes estimados para los trámites requeridos. 
Estas recomendaciones buscan mejorar la trazabilidad, la gestión interna, la viabilidad operativa y el cumplimiento de requisitos para la puesta en marcha del emprendimiento, sin que ello implique ajuste en el puntaje o en el concepto emitido.  
Concepto: 
No procede ajuste al concepto de evaluación. 
Efecto: 
Se ratifica el puntaje y el concepto emitido. </t>
  </si>
  <si>
    <t>Agradecemos las observaciones del equipo evaluador y damos respuesta a las acciones de mejora resaltadas en el informe de evaluación: 1. Justificación de Equipos Tecnológicos: Se solicita respetuosamente desestimar las observaciones referidas a este ítem ya que en el plan de negocios en las filas 309 al 314 donde se relacionó la maquinaria y equipo, no se solicitó ningún equipo con valor de $15.000.000 con descripción de procesadores i9, tarjetas RTX, arquitectura de software y ahorro de papel en clínicas, mi proyecto pertenece exclusivamente al sector Agroindustria. Los activos solicitados (Horno Industrial y Medidor de Humedad) son herramientas de transformación física de alimentos, no de computación. 2.  Especificidad del Recurso Humano y Manual de Funciones (CEO): El salario asignado de $2.692.192 para el rol de Gerente (CEO) se justifica mediante la ejecución de tareas importantes para la seguridad alimentaria y la sostenibilidad del negocio. A continuación, detallo la distribución de la carga horaria semanal (44 horas): de acuerdo con las siguientes funciones: 1. Supervisión del proceso de producción e inocuidad para el cual estimo 12 horas semanales este consiste en: compra y control de calidad en la recepción de la materia prima frutas frescas. 2. Monitoreo: del proceso y curva de deshidratación verificando el cumplimento de la BPM estimo 10 horas semanales para control de calidad en la recepción de materia prima (fruta fresca), monitoreo de curvas de deshidratación a baja temperatura y verificación del cumplimiento de las BPM. 3. Gestión comercial: 12 horas semanales:  en visita a clientes  canal horeca , negociación con proveedores locales  Pereira, Risaralda,  parte  municipios de caldas, Norte del valle y municipios cercanos del Quindío con el propósito de  aumentar la presencia del producto y marca en tiendas saludables, café, restaurantes ( sector horeca y distribución en mercados y tiendas saludables) gestión de despacho  y logística. 4. Administración y Planeación: estimo 10 horas semanales en áreas y tareas de gestión financiera en plataforma Siigo, pago de nómina y cumplimiento de obligaciones legales de la SAS. Nota: No existen horas dedicadas a desarrollo de sistemas, ya que el enfoque es 100% operativo y comercial. 3. Fortalecimiento de Métricas de Impacto Ambiental: Las acciones de mejora proyectadas para este punto tampoco se identifican como propias del proyecto de fortalecimiento de la empresa Deshidratadora y Comercializadora de Frutas el Otún SAS con ID de proyecto 120181 ya que solicita “datos de impacto ambiental sobre papel ahorrado por cada clínica que adopte el sistema” esto último no tiene coherencia con el impacto ambiental de nuestro proyecto y empresa. En conclusión, observo que los conceptos para evaluación de mi proyecto ID 120181 no corresponde a la información administrada en el plan de negocio postulado en la convocatoria 154 Emprendimiento Femenino primer corte.</t>
  </si>
  <si>
    <t xml:space="preserve">Pereira, 18 de mayo de 2026
Señores
MARÍA GLADIS OSORIO VALLEJO
Representante Legal
DESHIDRATADORA Y COMERCIALIZADORA DE FRUTAS EL OTÚN SAS
Pereira, Risaralda
Ref: Respuesta a observaciones del informe de evaluación.
Proceso: Convocatoria 154 Emprendimiento Femenino - Primer Corte / Proyecto ID 120181
Respetados señores,
De manera atenta, y en atención a las observaciones presentadas por ustedes dentro del traslado del informe de evaluación del proceso de la referencia, procedemos a dar respuesta en los siguientes términos:
1. RESUMEN DE LA OBSERVACIÓN
El proponente manifiesta que existió un error sustancial en las observaciones del informe de evaluación que le fue notificado, en el cual se hacían glosas sobre activos tecnológicos de computación (procesadores i9 y tarjetas RTX), funciones de desarrollo de sistemas para la CEO y métricas ambientales de ahorro de papel en clínicas. Solicita desestimar de forma absoluta dichos conceptos, aclarando que su proyecto ID 120181 pertenece exclusivamente al sector de Agroindustria y que los activos e impactos reales consignados en su plan de negocio corresponden al procesamiento de frutas deshidratadas y al aprovechamiento de residuos mediante compostaje.
2. ANÁLISIS TÉCNICO Y JURÍDICO DE LA ENTIDAD / COMITÉ EVALUADOR
Este Comité Evaluador, en ejercicio de sus facultades legales y con estricto apego a los principios de objetividad, transparencia y supremacía de los términos de referencia que rigen la Convocatoria 154 de Emprendimiento Femenino, procedió a revisar detalladamente el Plan de Negocio radicado bajo el ID 120181 frente a la matriz interna de calificación original.
Como cuestión fáctica e institucional, se constata que la empresa postulante corresponde a DESHIDRATADORA Y COMERCIALIZADORA DE FRUTAS EL OTÚN SAS, cuya actividad principal se enmarca en el código CIIU 1020 ("Procesamiento y conservación de frutas, legumbres, hortalizas y tubérculos"), sector Agroindustria. El plan de inversión fija asciende a un valor solicitado de $73.514.821 enfocado en maquinaria de transformación de alimentos (Horno deshidratador industrial de 22 niveles por $18.968.193, congelador horizontal por $2.319.900, mesas de trabajo por $4.464.000 y medidor de humedad por $3.500.000).
Revisado el expediente, este Comité identifica la ocurrencia de un error material y administrativo en la transcripción de la glosa de texto remitida en la notificación automatizada hacia el proponente, donde se cruzaron de manera involuntaria comentarios destinados a otro proyecto del sector de software de salud. Sin embargo, al confrontar este hecho con la Matriz Máster de Calificación Interna, se evidencia que el equipo evaluador procesó, puntuó y analizó el proyecto ID 120181 con base única y exclusiva en la documentación fría y explícitamente presentada en su propuesta agroindustrial, otorgando las calificaciones más altas en los rubros objeto de controversia:
•Justificación de Equipos Tecnológicos y Rubros de Inversión (Numeral 6): La evaluación real interna asignó a este componente una calificación de 4.0 (Puntaje Máximo). El registro oficial de evaluación contiene el siguiente concepto técnico definitivo: "Los rubros solicitados guardan relación directa con el objeto de fortalecimiento. No se identifican gastos suntuarios. La maquinaria (deshidratador de 22 niveles) es coherente con la capacidad instalada proyectada". El Comité jamás evaluó ni penalizó al proponente por procesadores i9 o tarjetas informáticas.
•Especificidad del Recurso Humano y Manual de Funciones de la Gerente (Numeral 11 y 15): El plan financiero asignó a la Gerente (CEO) un costo total mensual de $2.692.192, calculado legalmente sobre el salario mínimo mensual legal vigente (SMMLV) fijado en $1.750.905 más el factor prestacional aplicable. El Comité otorgó en el Numeral 15 una calificación de 4.0 (Puntaje Máximo), validando que el cronograma de 44 horas semanales se ajusta a fines operativos y comerciales del sector frutiola (supervisión de BPM, curvas de deshidratación y gestión comercial en el canal HORECA), sin registrar objeciones relativas a desarrollo de sistemas.
•Métricas de Impacto Ambiental (Numeral 12): El plan de negocio propuso el aprovechamiento de residuos orgánicos (cáscaras de fruta) para la elaboración de compostaje. La calificación interna asignada por los evaluadores en este numeral fue de 4.0 (Puntaje Máximo), dejando asentado explícitamente en el sistema que el proyecto "Destaca el impacto ambiental mediante la economía circular (compostaje) y el tecnológico con la transición a equipos digitales de control". Las métricas de ahorro de papel en clínicas formaron parte del yerro de notificación formal, pero nunca existieron en la hoja de ruta de la evaluación técnica real.
Teniendo en cuenta que los términos de referencia consagran la supremacía de las reglas escritas y obligan a la entidad a fallar conforme a los hechos corroborados en la matriz técnica, se ratifica que la propuesta del proponente fue evaluada con total rigor y justicia sectorial, reflejando las notas máximas posibles en los tres puntos señalados.
3. DECISIÓN
Por lo expuesto, el Comité Evaluador acepta la aclaración respecto al error material de transcripción en el texto de los comentarios notificados; sin embargo, en vista de que la calificación numérica real y oficial dentro de la Matriz Técnica ya cuenta con el puntaje máximo de 4.0 en los componentes evaluados, SE RECHAZA la modificación de la calificación y el Comité Evaluador SE MANTIENE en su evaluación inicial y puntajes otorgados, procediendo de manera inmediata a la corrección del texto definitivo en el sistema para que guarde perfecta simetría con el sector agroindustrial del proyecto ID 120181.
Cordialmente,
Comité Evaluador
</t>
  </si>
  <si>
    <t xml:space="preserve">RECURSO DE APELACIÓN CONVOCATORIA 154 – 1C / EMPRENDIMIENTO FEMENINO PROYECTO: TH ESTRATÉGICO – ID 120182 CONCEPTO EMITIDO: NO VIABLE PUNTAJE: 54,4 Yo, Yuliana Paola García Zapata, emprendedora y representante del proyecto TH ESTRATÉGICO, me permito presentar recurso de apelación frente al concepto de evaluación “NO VIABLE” emitido dentro de la Convocatoria 154 – 1C, con fundamento en los siguientes argumentos claridad y coherencia, componente legal, técnicos, viabilidad financiera, metodológicos y el impacto del proyecto: 1. SOBRE LA CLARIDAD Y COHERENCIA DEL MODELO DE NEGOCIO El informe de evaluación indica que el proyecto presenta dispersión de servicios y ausencia de definición clara del modelo de negocio. No obstante, dicha apreciación no corresponde integralmente al alcance planteado en el plan de negocios presentado. El proyecto TH ESTRATÉGICO fue estructurado bajo un modelo de prestación de servicios outsourcing especializados en gestión organizacional, integrando tres líneas complementarias: •Selección estratégica de talento humano.  •Blindaje legal preventivo laboral.  •Implementación y administración del SG-SST.  Estas líneas no operan como unidades independientes ni desarticuladas, sino como una propuesta de valor integral dirigida a un mismo segmento de mercado: pequeñas y medianas empresas formalizadas entre 10 y 200 trabajadores, especialmente aquellas pertenecientes a sectores con alta necesidad de cumplimiento laboral, prevención del riesgo y fortalecimiento organizacional. La integración de estos servicios constituye precisamente el diferencial competitivo del proyecto, permitiendo a las empresas centralizar necesidades operativas y normativas en un único proveedor especializado, disminuyendo costos administrativos y operativos derivados de la contratación fragmentada de múltiples terceros. En este sentido, el modelo sí presenta una lógica comercial definida y responde a una necesidad real del mercado empresarial colombiano, particularmente en organizaciones que actualmente deben contratar por separado procesos de selección, asesoría laboral y gestión SG-SST. 2. SOBRE EL COMPONENTE LEGAL Y EL ALCANCE NORMATIVO Frente a la observación relacionada con el componente legal, es importante precisar que el proyecto sí contempla el cumplimiento del marco normativo aplicable a los servicios ofertados. En particular, la línea de implementación y administración del Sistema de Gestión de Seguridad y Salud en el Trabajo se estructura bajo los lineamientos establecidos en: •Decreto 1072 de 2015.  •Resolución 0312 de 2019.  •Principios técnicos de la norma ISO 45001.  Adicionalmente, el servicio de blindaje legal preventivo tiene como finalidad acompañar a las organizaciones en la mitigación de riesgos laborales y contingencias derivadas de incumplimientos normativos relacionados con: •Contratación laboral.  •Gestión documental.  •Seguridad social.  •Obligaciones empresariales en materia de talento humano.  En consecuencia, el alcance regulatorio del proyecto sí se encuentra definido dentro de la formulación presentada y responde a necesidades reales de cumplimiento empresarial exigidas por la legislación colombiana vigente. Por lo anterior, se considera que la observación del informe corresponde más a una necesidad de ampliación descriptiva que a una ausencia real del componente legal dentro del proyecto. 3. SOBRE LOS PROCESOS TÉCNICOS Y METODOLOGÍAS OPERATIVAS El informe manifiesta que no existen metodologías ni procesos técnicos claramente definidos. Sin embargo, el proyecto sí contiene actividades estructuradas para cada línea de servicio. El plan contiene el detalle de 10 actividades para el Servicio 1, 10 para el Servicio 2 y 9 para el Servicio 3, con tiempos, herramientas y responsables definidos para cada una. La emprendedora cuenta con formación en Psicología Organizacional y experiencia directa en direccionamiento de equipos de gestión humana, lo que respalda la capacidad técnica de ejecución. La afirmación del evaluador de que no hay descripciones claras de los procesos técnicos no corresponde al contenido real del plan.  Y contempla: •Actividades específicas por servicio.  •Responsables definidos.  •Herramientas operativas.  •Tiempos de ejecución.  •Cronogramas de atención.  •Mecanismos de seguimiento y trazabilidad documental.  Los servicios serán ejecutados bajo protocolos organizacionales y lineamientos técnicos alineados con buenas prácticas de gestión empresarial y cumplimiento SG-SST, permitiendo garantizar continuidad, control y calidad en la prestación del servicio. Y de este modo, retomando lo mencionado anteriormente la experiencia profesional y formación de la emprendedora en Psicología Organizacional y gestión de talento humano constituyen soporte técnico suficiente para liderar la operación y ejecución inicial del modelo propuesto. Por tanto, no puede afirmarse que el proyecto carezca de estructura técnica, sino que algunos elementos podían fortalecerse descriptivamente dentro de la formulación. 4. SOBRE LA VIABILIDAD FINANCIERA El componente financiero del proyecto evidencia indicadores positivos que demuestran capacidad de sostenibilidad y proyección. El mismo informe reconoce una TIR del 27%, confirmando que el proyecto presenta rentabilidad positiva. Adicionalmente: •Los ingresos proyectados muestran crecimiento sostenido hasta el año 5.  •El punto de equilibrio se alcanza con una cantidad operativamente viable de servicios mensuales.  •La capacidad instalada supera ampliamente la demanda mínima requerida para sostener la operación.  Si bien el evaluador manifiesta la necesidad de fortalecer los supuestos financieros, el informe no identifica errores matemáticos, inconsistencias contables concretas ni incumplimientos metodológicos verificables que desvirtúen la viabilidad financiera del proyecto. En consecuencia, las observaciones planteadas corresponden a aspectos susceptibles de fortalecimiento técnico y no a fallas estructurales que justifiquen de manera objetiva la calificación de “NO VIABLE”. 5. SOBRE EL IMPACTO Y LA PERTINENCIA DEL PROYECTO El plan identifica la demanda estructural del mercado, soportada en investigaciones académicas citadas (Universidad Nacional de Colombia; análisis Change América: 60% de empresas con dificultades de retención). El proyecto genera al menos un autoempleo calificado y proyecta vinculación de profesionales SG-SST y asesor legal en años subsiguientes, contribuyendo al fortalecimiento del emprendimiento femenino técnico-profesional, que es el objeto central de la Convocatoria 154. Este responde a problemáticas reales del sector empresarial relacionadas con: •Rotación de personal.  •Riesgos laborales.  •Incumplimientos normativos.  •Debilidad en procesos de gestión humana.  Asimismo, el proyecto contribuye a: •La generación de autoempleo calificado.  •La contratación futura de profesionales asociados al SG-SST y asesoría legal laboral.  •El fortalecimiento del emprendimiento femenino profesional.  •El mejoramiento del cumplimiento organizacional en pymes.  La iniciativa se encuentra alineada con los objetivos de fortalecimiento empresarial y generación de capacidades técnicas promovidos por la Convocatoria 154 – 1C. 7. SOBRE LA EVALUCIÓN DE CONJUNTO  El puntaje de 54,4 sobre 100 deja una brecha de 10,6 puntos frente al umbral de viabilidad de 65. Se solicita al Comité Evaluador una revisión integral que valore la coherencia entre el portafolio, el mercado objetivo, la capacidad técnica de la proponente y los indicadores financieros positivos, reconociendo que las observaciones del evaluador son susceptibles de mejora sin que constituyan causales de NO VIABILIDAD absoluta en los términos del Acuerdo 0010 de 2019. Por lo anterior, se solicita respetuosamente reconsiderar el concepto emitido y declarar el proyecto TH ESTRATÉGICO como VIABLE, o en su defecto, indicar con precisión los ítems del formulario que requieren corrección para una nueva postulación. 6. SOLICITUD FINAL Como se menciona en el anterior párrafo, se considera que las observaciones contenidas en el informe corresponden a aspectos susceptibles de fortalecimiento y precisión técnica dentro del proceso de formulación, mas no a incumplimientos objetivos, errores metodológicos verificables ni inconsistencias estructurales que imposibiliten la viabilidad del proyecto en los términos establecidos por el Acuerdo 0010 de 2019. El informe presenta apreciaciones generales sobre claridad y profundidad de algunos componentes, pero no identifica errores financieros concretos, incumplimientos normativos específicos ni fallas técnicas que desvirtúen la sostenibilidad, pertinencia y capacidad de ejecución del proyecto TH ESTRATÉGICO. Por lo anterior, solicito respetuosamente: 1.La reconsideración del concepto emitido y la revisión integral del proyecto.  2.La reevaluación técnica del plan de negocios teniendo en cuenta las precisiones aquí expuestas.  3.Subsidiariamente, que se indiquen de manera específica y objetiva los aspectos técnicos o metodológicos susceptibles de ajuste para garantizar el debido proceso y el derecho de contradicción de la emprendedora.    Cordialmente, Yuliana Paola García Zapata Emprendedora – Proyecto TH ESTRATÉGICO Convocatoria 154 – 1C / Emprendimiento Femenino </t>
  </si>
  <si>
    <t xml:space="preserve">Respuesta: 110182
•El puntaje de evaluación se mantiene por las razones expuestas en el informe de evaluación que se reiteran a continuación:
"No es clara  la descripción del modelo de negocios
•En la descripción del proyecto la emprendedora indica lo siguiente: La inicitiva nace de la experiencia directa en el direccionamiento de equipos de gestión humana y del análisis de una realidad empresarial frecuente en Colombia, en su mayor parte del tiempo las empresas tienden a crecer sin estructura, procesos de selección y contratación improvisados, falta de alineación cultural, riegos legales por desconocimiento normativo y una alta rotación por malas decisiones de selección.
Con la descripción anterior no e posible reconocer el alcance del modelo de negocios.
Oferta los siguientes servicios: 
•Selección estratégica por Competencia y Fit cultura$ 4.000.000
•Blindaje legal preventivo$ 2.000.000
•Implementación y Administración del SG – SST $3.200.000
•No es claro el nicho de mercado para la oferta de los servicios 
•Se identifican 3 modelos de negocios DIFERENTES, sin descripciones claras del proceso técnico y beneficios a los clientes.
•Se recomendó rediseño del modelo de negocios con productos o servicios claros y Ampliar Información sobre como implementar en las empresas  los SSST a partir de la  ISO 45001
•Se recomendó: Revisar las Proyecciones de ventas  y  requerimientos de inversión, pues la información presentada no permite evidenciar el alcance, impacto y   la sostenibilidad del  modelo de negocios.
En la reclamación la emprendedora indica: El proyecto TH ESTRATÉGICO fue estructurado bajo un modelo de prestación de servicios outsourcing especializados en gestión organizacional, integrando tres líneas complementarias: •Selección estratégica de talento humano.  •Blindaje legal preventivo laboral.  •Implementación y administración del SG-SST
La descripción servicios outsourcing especializados, no se encuentra relatada en el plan de negocios.  
Se recomendó Identificar y caracterizar claramente el cliente objetivo y el nicho de mercado. No es claro el tipo y tamaño de empresas a las que se les presta el servicio, esta información es importante ya que permite analizar precios y proyecciones de ventas . Esto debido a que el producto 3 habla de:
Implementación y Administración del SG – SST por valor de: $3.200.000
•Se aclara a la emprendedora que el servicio tiene un costo diferente dependiendo del tamaño de la empresa (Esto aplica para todos los servicios para los que proyectó ventas) y  no es lo mismo cobrar por la implementación del SST, que por su administración. 
La evaluación y recomendaciones se mantienen. </t>
  </si>
  <si>
    <t>el plan de negocios fue presentado ante el asesor jurídico quien realizó la verificación preliminar de acreditación, quien dió visto bueno para pasar a la formalización del plan. Efectivamente se hizo el cierre del plan y la empresaria realizó la formalización. Por ser un proceso nuevo, yo no tenía claro que la empresaria debia subir a plataforma el documento de acreditación, porqué el prpceso ya había sido validado por el asesor jurídico.Solicito comedidamente corroborar que el plan ya contaba con el certificado de acreditación antes de ser formalizado, para no afectar a la empresaria.</t>
  </si>
  <si>
    <t>NOMBRE DEL PROYECTO:  DOUX SHOES SAS
ID Proyecto: 120188
Convocatoria: 154 - 1C / Emprendimiento Femenino FORT
Señor(es) postulante(s): 
Cordial saludo, DOUX SHOES SAS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1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El numeral 5.3. Nota 9 se indica: 
“El proceso de acreditación para validar la condición de beneficiario será realizado por las unidades de emprendimiento (Centro de Desarrollo Empresarial) del SENA, en la etapa de postulación, garantizando el cumplimiento de las condiciones como beneficiario del Fondo Emprender. Este proceso, deriva en un informe de acreditación por postulación, el cual deberá ser cargado por el postulante en la plataforma del Fondo Emprender en la sección anexos al momento de formalizar el proyecto. El archivo se _INFORMEACREDITACIÓN_CONV debe XXXX 4599_INFORMEACREDITACION_CONV 153_1C.”
En el análisis técnico realizado, se evidenció que el Informe de Acreditación no fue cargado, siendo este un soporte obligatorio dentro del proceso de postulación. 
La ausencia o invalidez de este informe constituye información incompleta e inexacta, y no cumplimiento al proceso de acreditación, verificado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 xml:space="preserve">•Actualmente la oferta opera bajo educación informal: todos los talleres y cursos son menores de 160 horas y expiden únicamente constancias de asistencia, conforme al Decreto 1075 de 2015 y la Ley 115 de 1994. No se ofrecen certificaciones ETDH ni se requiere licencia ante la Secretaría de Educación. Se incluirá en todos los materiales comerciales y formularios una cláusula explícita que nos identifique como grupo asociativo de Educación Informal con constancia de asistencia, conforme al Decreto 1075 de 2015.  •El equipo reconoce la importancia del Sistema de Gestión de Seguridad y Salud en el Trabajo como componente obligatorio desde el inicio de operaciones Con un equipo mínimo de 7 colaboradores, se implementará el SG-SST básico para microempresas de menos de 10 trabajadores, conforme al Decreto 1072 de 2015 y la Resolución 0312 de 2019, desde el inicio de operaciones.  •El componente de bienestar emocional es vivencial, experiencial y no clínico. Los talleres de encuadernación consciente y scrapbooking son arte-terapia grupal con enfoque pedagógico, auto reconocimiento y al crecimiento personal no atención psicológica clínica. La psicóloga actúa como facilitadora, sin ejercicio clínico independiente, diagnóstico ni intervención terapéutica individualizada; por tanto, no aplica habilitación bajo la Resolución 3100 de 2019. Este enfoque se precisará en el material comercial, la metodología y los contratos, generando identidad, confianza y seguridad en nuestros talleristas.  •El proyecto maneja datos de participantes adultos y, en algunos talleres, puede atender menores de edad acompañados. Se reconoce como prioridad el cumplimiento de la Ley 1581 de 2012 y el Decreto 1377 de 2013. Las medidas a implementar son: (1) Política de Tratamiento de Datos Personales; (2) formatos de autorización diferenciados para adultos y menores de edad; (3) archivo físico y digital de autorizaciones; (4) protocolo de publicación de fotografía y video en redes sociales con consentimiento previo, bajo los principios de finalidad, libertad, veracidad y seguridad.  •Reconocemos la observación del evaluador sobre la necesidad de precisar la unidad de medida:  taller (sesión grupal). Servicio 1 (Formación Creándote): aforo de 8 a 15 talleristas, frecuencia de 2 a 3 talleres semanales, proyección de 480 participantes anuales conservadora y alcanzable. Servicio 2 (Bienestar Creándote): aforo de 6 a 12 personas, menor frecuencia y mayor intensidad, 12 talleres mensuales por servicio. Esta precisión se verá reflejada en el modelo financiero.  •Respecto de la observación de dos cargos bajo modalidad de contrato por los dos cargos en prestación de servicios (Administrativa Académica: $3.075.200/mes; por carga horaria como docente, asesoramiento académico, Coordinadora Comercial: $2.692.192/mes ya que también realiza asistencia en las ventas online) no conllevan prestaciones sociales; cada colaboradora asume sus aportes a seguridad social como independiente, lo cual es coherente con esta modalidad contractual.  •Se brinda aclaración, los equipos de impresión ya que atienden procesos diferentes, materiales y líneas de producto distintos e insustituibles, siendo condición necesaria para la viabilidad del Servicio 3 (Productos Creándote). Adicionalmente, permiten que los talleristas tengan acceso directo a estas tecnologías, fortaleciendo su aprendizaje y capacidad de emprender. Se elaborará ficha técnica por equipo con función, volumen de uso mensual y relación costo-beneficio. Con esto hacemos relevancia a la gran diferenciación de nuestros beneficios ofrecidos a nuestros talleristas respecto de la competencia.  •Respecto al análisis de competencia, los tres competidores identificados (academias de manualidades, talleres de confección y negocios de personalizados tipo Creaxis) son los más cercanos por línea de servicio. Sin embargo, entidades como Comfamiliar Risaralda o Artesanías de Colombia solo cubren algunos de nuestros servicios; ningún competidor en Colombia integra simultáneamente las tres líneas de Mujer Crea &amp; Transforma, lo que constituye nuestra diferenciación real y verificable en el mercado.  •Nosotros como grupo asociativo operamos bajo principios de igualdad y construcción colectiva, con estructura de roles definida. Al formalizarse como Asociación, los estatutos incorporarán gobernanza democrática conforme a la Ley 454 de 1998. Se elaborará un Reglamento Interno con: votación igualitaria (una socia, un voto), periodicidad de asambleas, resolución de conflictos, rendición de cuentas y criterios de admisión/retiro, adoptado antes del Acta de Inicio. Asumimos cada recomendación como oportunidad para consolidar un proyecto más sólido, confiable y sostenible. </t>
  </si>
  <si>
    <t>ID Proyecto: 120249. 
Nombre del proyecto: Mujer Crea &amp; Transforma - Creándote. 
Convocatoria: 154 - 1C / Emprendimiento Femenino. 
Criterio observado: Componentes legal, técnico, financiero, comercial e impacto/gobernanza asociativa, relacionados con educación informal, SG-SST, bienestar emocional, tratamiento de datos personales, capacidad instalada, estructura contractual, uso de equipos, análisis de competencia y gobernanza del grupo asociativo. 
Observación del postulante:
El equipo postulante presenta aclaraciones frente a las observaciones del informe de evaluación, precisando aspectos del modelo relacionados con la naturaleza de la oferta formativa, el alcance del componente de bienestar emocional, el cumplimiento normativo, el tratamiento de datos personales, la capacidad instalada, la contratación del equipo, el uso de maquinaria y equipos, el análisis de competencia y la forma de organización y toma de decisiones del grupo asociativo.
Resumen de la observación del postulante:
Las aclaraciones buscan atender las recomendaciones formuladas en el informe de evaluación, en particular aquellas orientadas a definir si la oferta corresponde a educación informal o a Educación para el Trabajo y el Desarrollo Humano; incorporar el SG-SST; delimitar el componente de bienestar emocional; formalizar el tratamiento de datos personales; replantear la capacidad instalada; revisar la estructura contractual; optimizar la solicitud de maquinaria, impresión y equipos; profundizar el análisis de competencia; y fortalecer la gobernanza del grupo asociativo. 
Respuesta del evaluador:
Gracias por las aclaraciones presentadas y por la disposición del equipo para atender las recomendaciones emitidas en el informe de evaluación. Se observa que las respuestas aportadas precisan aspectos relevantes del modelo, especialmente en materia de educación informal, SG-SST, delimitación del componente de bienestar emocional, tratamiento de datos personales, capacidad instalada, estructura contractual, uso de equipos, análisis de competencia y gobernanza asociativa. Estos temas coinciden con las oportunidades de mejora identificadas en el informe, en el cual se recomendó definir expresamente el alcance de la oferta formativa, incorporar el Sistema de Gestión de Seguridad y Salud en el Trabajo, delimitar el bienestar emocional para evitar confusión con servicios de salud, formalizar el tratamiento de datos personales, ajustar la capacidad instalada, revisar el tipo de contratación, optimizar la solicitud de equipos, profundizar el análisis de competencia y fortalecer las reglas de gobernanza del grupo asociativo. 
No obstante, dado que en esta fase no procede la incorporación de mejoras o ajustes posteriores al plan inicialmente evaluado, dichas precisiones no modifican el análisis realizado ni el puntaje asignado. El informe de evaluación clasificó el plan de negocio Mujer Crea &amp; Transforma - Creándote como VIABLE, con una calificación final de 69,51, al presentar trayectoria previa del grupo, una propuesta integral que articula formación, bienestar y producción, y una estructura que permite visualizar su puesta en marcha. 
En consecuencia, se mantiene el análisis integral efectuado sobre los componentes comercial, técnico, legal, financiero e impacto. El informe reconoce fortalezas en la caracterización del mercado, la coherencia social del proyecto y el enfoque asociativo como estrategia para generar impacto económico y comunitario; a su vez, identifica oportunidades de mejora en la delimitación legal de la actividad, la coherencia entre capacidad instalada y proyección comercial, la consistencia del componente financiero y el fortalecimiento de la gobernanza interna. 
Sin perjuicio de lo anterior, las aclaraciones y compromisos manifestados por el equipo postulante constituyen elementos importantes para fortalecer el plan en una eventual fase de ejecución, en tanto permitirían reducir riesgos normativos, operativos, técnicos, financieros y organizacionales durante la implementación del modelo de negocio. Esta orientación es coherente con el propio informe, que señala que el proyecto cuenta con alto potencial de mejora si ajusta los aspectos identificados, lo que permitiría consolidar su sostenibilidad y reducir riesgos en la ejecución. 
Concepto:
Revisado el plan de negocios y la respuesta a las observaciones, se encuentra que el concepto emitido inicialmente es acorde con lo evaluado. Las aclaraciones presentadas complementan la comprensión del modelo, pero no modifican el resultado de la evaluación inicial ni la calificación asignada. 
Efecto:
Se ratifica el concepto y la calificación asignada. El proyecto mantiene calificación final de 69,51 puntos y concepto de evaluación VIABLE.</t>
  </si>
  <si>
    <t>RESPUESTA COMPONENTE COMERCIAL Las proyecciones de crecimiento y expansión de la empresa se sustentan en resultados comerciales reales obtenidos durante 2025 y en la experiencia operativa acumulada en años anteriores. Durante 2025 se alcanzaron ventas aproximadas de $176 millones con 44 clientes activos, obteniendo un promedio cercano a $330.000 mensuales por cliente. Asimismo, el comportamiento histórico evidencia una frecuencia de compra quincenal, con pedidos promedio cercanos a $150.000 por cliente.  El crecimiento proyectado también responde a la demanda real identificada, ya que actualmente la empresa recibe entre 2 y 3 solicitudes semanales de nuevos interesados en comercializar los productos. Sin embargo, la expansión se ha desarrollado de manera gradual debido a las necesidades de inversión en congeladores, maquinaria y aumento de capacidad productiva.  La experiencia de la empresa demuestra además que la inversión en congeladores presenta recuperación estimada inferior a un año gracias a la recompra constante y rotación del producto. Adicionalmente, el departamento de Boyacá cuenta con un importante potencial comercial por la presencia de municipios turísticos, hoteles, cafeterías y restaurantes que representan oportunidades permanentes para productos artesanales diferenciados.  Por lo anterior, las proyecciones planteadas no corresponden únicamente a estimaciones teóricas, sino a resultados históricos verificables, comportamiento de recompra, solicitudes reales de nuevos clientes y crecimiento progresivo de la capacidad operativa.  RESPUESTA COMPONENTE FINANCIERO Las proyecciones financieras planteadas se fundamentan en el comportamiento histórico real de la empresa y en indicadores actualmente monitoreados de manera interna. La empresa realiza seguimiento permanente a la rotación de producto por congelador, permitiendo identificar puntos de mayor reposición y optimizar la operación comercial.  Con base en las ventas de 2025, se estableció una frecuencia promedio de reposición quincenal, con compras cercanas a $150.000 por pedido y aproximadamente $330.000 mensuales por cliente. Asimismo, se mantiene control sobre costos de producción, materias primas, logística, consumo energético, mantenimiento de congeladores y rentabilidad por punto de venta.  En cuanto a la logística, actualmente se optimizan rutas agrupando entregas por zonas geográficas para reducir costos y mantener adecuadamente la cadena de frío. Como parte de la planeación 2027, se proyecta la adquisición de un vehículo propio con sistema Thermo King, lo que permitirá fortalecer la distribución y disminuir costos tercerizados.  El crecimiento proyectado se plantea de forma gradual y acorde con la capacidad operativa, evitando expansiones aceleradas que afecten la calidad del producto o la estabilidad financiera.  RESPUESTA COMPONENTE TÉCNICO El crecimiento proyectado no se fundamenta únicamente en adquisición de equipos, sino también en el fortalecimiento de procesos de calidad, inocuidad y control sanitario. La empresa implementa Buenas Prácticas de Manufactura (BPM) conforme a la Resolución 2674 de 2013, aplicando controles en fabricación, almacenamiento, transporte y comercialización mediante registros de limpieza, control de temperaturas, trazabilidad y control de producción.  Por tratarse de productos congelados, se realiza monitoreo permanente de la cadena de frío en almacenamiento y distribución. Actualmente se contrata transporte refrigerado con sistema Thermo King y, adicionalmente, para 2027 se proyecta adquirir un vehículo propio con estas características para fortalecer la capacidad logística.  Los productos cumplen con la normativa vigente de rotulado, etiquetado nutricional y sellos frontales cuando aplican. Asimismo, la empresa continúa trabajando en nuevas formulaciones con mejores perfiles nutricionales y mayor contenido de fruta natural.  RESPUESTA COMPONENTE LEGAL La empresa cumple con los requisitos sanitarios aplicables para fabricación y comercialización de alimentos mediante la implementación de BPM, programas de saneamiento, trazabilidad y control documental conforme a la Resolución 2674 de 2013.  La planta cuenta con áreas separadas para cada proceso productivo, condiciones higiénicas adecuadas y formatos documentados de limpieza, desinfección, control locativo, trazabilidad, producción, temperaturas y despacho. El personal recibe capacitaciones periódicas en manipulación de alimentos, limpieza, cadena de frío y prevención de contaminación cruzada.  La empresa realiza control permanente de temperaturas y mantenimiento de equipos de refrigeración, así como seguimiento a proveedores y materias primas mediante formatos de evaluación e inspección.  Asimismo, cuenta con Plan de Saneamiento documentado, programas de manejo de residuos, control de plagas y abastecimiento de agua potable. Los productos cumplen con la normativa de etiquetado y rotulado establecida en las Resoluciones 5109 de 2005, 810 de 2021 y 2492 de 2022.  La empresa cuenta con registro sanitario vigente RSA-0008942-2019 y actualmente trabaja junto a una ingeniera de alimentos en nuevas formulaciones con alulosa y mayor contenido de fruta natural, buscando ofrecer productos más saludables e innovadores.  RESPUESTA COMPONENTE IMPACTO El impacto proyectado se fundamenta en resultados reales obtenidos durante 2025, año en el cual la empresa consolidó crecimiento operativo, comercial y social. Actualmente mantiene 3 empleos directos formales y dinamiza cadenas productivas regionales mediante la compra constante de materias primas, empaques e insumos.  Durante 2025 se impactaron más de 20 proveedores locales y regionales relacionados con frutas, leche, empaques e insumos. Asimismo, se comercializaron aproximadamente 45.000 helados artesanales, fortaleciendo la compra de frutas producidas en el territorio y el trabajo con agricultores y asociaciones locales.  Actualmente los productos se comercializan en más de 44 puntos de venta entre cafeterías, hoteles, restaurantes y comercios del departamento de Boyacá, contribuyendo al fortalecimiento turístico y gastronómico regional.  Como metas de fortalecimiento, la empresa proyecta ampliar la base de clientes a aproximadamente 65 puntos de venta, fortalecer la capacidad productiva y logística, mantener y ampliar el empleo formal, continuar priorizando la contratación de mujeres vulnerables y desarrollar nuevas líneas de productos con mejores perfiles nutricionales.  El seguimiento de estos resultados se realiza mediante registros de ventas, control de clientes activos, trazabilidad de producción, rotación por congelador y soportes administrativos y contables.</t>
  </si>
  <si>
    <t>ID Proyecto: 120255
Nombre del proyecto: PRIATOLI S.A.S
Convocatoria: 154 - 1C / Emprendimiento Femenino
Criterio observado: Puntaje, concepto de viabilidad y observaciones asociadas a los componentes comercial, técnico, legal, financiero, impacto y plan de inversión.
Observación del postulante: El postulante solicita revisar el resultado de evaluación y el puntaje asignado, considerando que el plan de negocios cuenta con soportes suficientes para obtener una mejor valoración.
Resumen de la observación del postulante: Se revisan las inconformidades frente al puntaje obtenido y frente a las recomendaciones formuladas en los componentes evaluados. El proyecto obtuvo puntaje de 84,95 y concepto VIABLE, correspondiente a un plan con condiciones favorables de operación, formalización, mercado y proyección financiera, pero con oportunidades de mejora que justifican mantener observaciones técnicas y no modificar la calificación. 
Respuesta del evaluador:
Revisado nuevamente el plan de negocios, el informe de evaluación y el plan de inversión, se ratifica el puntaje asignado, toda vez que la calificación corresponde a un plan viable, con trayectoria comercial, operación existente, red de clientes, solicitud de recursos coherente con el fortalecimiento planteado y proyección financiera positiva; sin embargo, la viabilidad no implica ausencia de aspectos por fortalecer, sino que el proyecto cumple condiciones generales favorables y conserva oportunidades de mejora que fueron identificadas técnicamente.
Frente a la observación relacionada con el componente comercial, no procede ajustar el puntaje, dado que el informe reconoce que la iniciativa opera en el mercado, tiene presencia en más de diez municipios de Boyacá, cuenta con 44 clientes activos, ventas mensuales promedio cercanas a $14,7 millones y una propuesta de valor diferenciada; no obstante, también se identificó que la proyección de crecimiento requiere mayor precisión en la relación entre mercado potencial, frecuencia de compra, rotación por punto y conversión efectiva de nuevos clientes, razón por la cual la observación técnica se mantiene.
Frente a la observación relacionada con el componente técnico, no procede modificar el concepto, porque la evaluación reconoce una base operativa favorable, planta de procesamiento, equipos, portafolio definido y procesos de soporte como limpieza, desinfección, control de plagas, manejo de residuos, calidad del agua y capacitación a manipuladores; sin embargo, al tratarse de una empresa de alimentos, se mantiene la necesidad de fortalecer la implementación efectiva de Buenas Prácticas de Manufactura, cadena de frío, inocuidad, trazabilidad y consistencia del producto final, conforme a los requisitos sanitarios aplicables.
Frente a la observación relacionada con el componente legal, se ratifica la valoración, puesto que el informe reconoce constitución como sociedad por acciones simplificada, registro mercantil, registro de marca, certificados de uso de suelo y bomberos, registros sanitarios del INVIMA y programas de soporte sanitario; no obstante, la evaluación mantiene como oportunidad de mejora la conservación de vigencias, actualizaciones y controles documentales, así como la verificación del etiquetado nutricional y frontal aplicable a alimentos empacados para consumo humano, de acuerdo con la Resolución 2674 de 2013, la Resolución 810 de 2021 y la Resolución 2492 de 2022.
Frente a la observación relacionada con el componente financiero, no procede aumentar el puntaje, debido a que la evaluación ya valoró favorablemente que el proyecto parte de una unidad productiva en marcha, con activos existentes, crecimiento histórico de ventas y una solicitud de recursos por $73.538.010 orientada al fortalecimiento comercial y operativo; sin embargo, se mantiene la necesidad de prudencia sob…</t>
  </si>
  <si>
    <t xml:space="preserve">Bendecido dÍa  Señores Comité Evaluador Fondo Emprender  Respetuosamente me dirijo a ustedes y solicito formalmente la reevaluación de los componentes de mi plan de negocios, debido a que el informe de evaluación presenta interpretaciones que omiten la estrategia de eficiencia operativa y la realidad actual de la propuesta. Presento mis argumentos de defensa,  en pro de replantear el puntaje asignado:  1. Sobre la estructura operativa y el autoempleo: El informe señala una supuesta inconsistencia entre la complejidad operativa y el personal registrado. Es imperativo aclarar que el proyecto se acoge estrictamente a la directriz de Autoempleo permitida por la convocatoria. Registrar una unidad de empleo ante el Fondo Emprender no implica una operación unipersonal; por el contrario, responde a un criterio de eficiencia, donde los recursos se priorizan para el cargo de Líder Emprendedor, mientras que la fuerza operativa complementaria (2 auxiliares) es asumida directamente por la empresa con recursos propios. Esta estructura mixta asegura la ejecución sin inflar los gastos de nómina con cargo al Fondo.  2. Destinación estratégica de los recursos: Se cuestiona el monto de $73.535.000 para un solo empleo financiado. Considero este criterio técnicamente equivocado. El diseño de PUNTO VEGANO prioriza la tecnificación de la planta (activos fijos) sobre el gasto corriente de nómina. Destinar el tope máximo a maquinaria industrial es una decisión estratégica que garantiza la capacidad instalada necesaria para cubrir la demanda y asegura la estandarización técnica de los productos (gramajes e inocuidad), eliminando la variabilidad artesanal mencionada en la evaluación.  3. Capacidad real de ejecución y solvencia técnica: La duda sobre la capacidad operativa carece de fundamento fáctico, dado que la empresa ya se encuentra operando en la ciudad de Cali con personal auxiliar activo. Se calificó basándose en una suposición de soledad operativa, omitiendo que el negocio cuenta con el equipo humano necesario (3 personas) desde el inicio. Asimismo, la estandarización y la cadena de frío están blindadas por la tecnología de empaque al vacío y refrigeración industrial solicitada, la cual garantiza el cumplimiento de la Resolución 2674 de 2013 (INVIMA).  4. Coherencia Legal y Financiera: La elección de la figura de Persona Natural con Establecimiento de Comercio es una decisión administrativa para optimizar beneficios tributarios y de formalización progresiva, sin que esto afecte la rigurosidad de la operación. Los costos de trámites legales y registros no están subestimados; se encuentran proyectados en el flujo de caja operativo y alineados con las tarifas diferenciales para MiPymes. El proyecto presenta indicadores sólidos con una TIR del 28%, demostrando que es una unidad productiva rentable y escalable.  De acuerdo a lo anterior muy respetuosamente solicito se valore la eficiencia de esta propuesta, donde el Fondo Emprender apalanca el salto tecnológico y yo, como emprendedora, asumo la carga operativa adicional de forma responsable. El proyecto es una empresa en marcha con una estructura de costos optimizada para el éxito a largo plazo.  Agradezco de antemano su revisión objetiva, la cual permitirá que una unidad productiva ya en marcha se fortalezca y escale a través de los recursos de este Fondo, asegurando la viabilidad de una propuesta comprometida con la sostenibilidad y la calidad.  Muchas muchas gracias por esta oportunidad, quedo atenta a la guía.  Kary del Carmen Vergara Flórez cc 66865305 Emprendedora PUNTO VEGANO  </t>
  </si>
  <si>
    <t>Proyecto
120258
Nombre del proyecto
PUNTO VEGANO
Convocatoria
154 – 1C / Emprendimiento Femenino
Línea: Creación
Criterio observado
Componentes técnico, legal, financiero e impacto operativo
Observación del postulante
La emprendedora solicita la reevaluación de algunos componentes del plan de negocio, argumentando que el informe preliminar no interpretó de forma integral la estrategia de eficiencia operativa del proyecto. Señala que el modelo se acoge a la figura de autoempleo, que la operación no será unipersonal porque contará con dos auxiliares financiados con recursos propios, que el monto solicitado se justifica por la tecnificación de la planta y que la figura de persona natural con establecimiento de comercio es una decisión administrativa válida.
Resumen de la observación
La observación plantea que la evaluación subestimó la capacidad operativa y financiera del proyecto al no considerar plenamente la estrategia de autoempleo, el apoyo operativo con recursos propios, la priorización de activos productivos y la validez de la figura legal seleccionada.
Respuesta del evaluador
Una vez revisada la observación presentada y contrastada con el expediente del proyecto y el informe preliminar de evaluación, se concluye que los argumentos expuestos permiten aclarar la intención operativa, financiera y administrativa del proyecto. No obstante, el análisis técnico efectuado inicialmente se mantiene conforme a los criterios establecidos por la normatividad vigente del Fondo Emprender.
En relación con la estructura operativa y el autoempleo, se reconoce que la emprendedora aclara que la operación no se concibe como estrictamente unipersonal y que existiría apoyo operativo adicional financiado con recursos propios. Sin embargo, para efectos de evaluación, dicha estructura debe estar reflejada de manera verificable en el plan de negocios, incluyendo cargos, funciones, tiempos, costos, tipo de vinculación, fuente de financiación y su relación directa con la capacidad productiva y las ventas proyectadas. La figura de autoempleo no exime la necesidad de demostrar una estructura operativa sostenible y coherente con la complejidad del proceso productivo descrito.
Respecto a la destinación de los recursos, se reconoce que la priorización de activos fijos y maquinaria industrial puede ser una decisión estratégica para tecnificar la operación y mejorar la estandarización. No obstante, el hallazgo del informe preliminar se relaciona con la proporcionalidad entre el monto solicitado, la escala del negocio, el número de empleos directos financiados, la estructura de costos, las ventas proyectadas y la capacidad real de ejecución. La inversión en maquinaria debe estar acompañada de una justificación técnica integral que incluya capacidad instalada, costos de operación, mantenimiento, consumo energético, controles sanitarios y flujo de producción.
En cuanto a la capacidad real de ejecución, inocuidad y tecnología, se reconoce que el proyecto contempla equipos de empaque al vacío y refrigeración industrial que fortalecen la conservación y la cadena de frío. Sin embargo, la evaluación técnica no se fundamenta únicamente en la existencia de tecnología, sino en la demostración detallada de protocolos de inocuidad, BPM, fichas técnicas, formulaciones estandarizadas, gramajes, control de lotes, saneamiento, análisis periódicos y responsables de control. Estos elementos no se encuentran plenamente desarrollados en el expediente para efectos de modificar la calificación.
Frente al componente legal y financiero, se precisa que la figura de persona natural con establecimiento de comercio es válida para una iniciativa de creación. No obstante, el informe preliminar identifica inconsistencias al mezclar dicha figura con elementos propios de persona jurídica y al asignar costos cero a trámites obligatorios sin justificación técnica o normativa suficiente. En el componente financiero, se reconoce que el proyecto presenta una TIR del 28% y que fue calificado como viable; sin embargo, una rentabilidad positiva no subsana por sí sola las debilidades en coherencia legal, estructura operativa, costos completos y trazabilidad financiera.
Concepto
Se acepta parcialmente la observación presentada, en tanto aclara la intención operativa, financiera y administrativa del proyecto; no obstante, no desvirtúa los hallazgos técnicos identificados en el informe preliminar de evaluación.
Efecto
Se ratifica el puntaje y el concepto inicial. El proyecto mantiene un puntaje de 69,32, superior al umbral de viabilidad, y el concepto final VIABLE, sin modificación posterior a la revisión.</t>
  </si>
  <si>
    <t xml:space="preserve">Buenas tardes y cordial saludo. Primero, quiero dar las gracias por permitirme participar en la convocatoria y tomarse el tiempo de evaluar el proyecto. Continuando, quiero expresar algunas aclaraciones sobre la información presentada que permitan brindar una mayor comprensión:   En la estrategia comercial se plantearon actividades como Diseño y lanzamiento de página web corporativa, Producción de material publicitario impreso, Campaña digital en redes sociales, Realización de degustaciones, Instalación de un punto de venta directo en Cartagena y la Implementación de servicio de entrega a domicilio en Cartagena y municipios cercanos. Todo esto apoyando la estrategia y el posicionamiento de la empresa en el mercado de Cartagena y Bolívar. Cabe las actividades relacionadas a los canales de distribución (local y domicilio), fueron planteadas con costo cero, debido a que el local es el mismo de producción y su costo está incluido en las adecuaciones y el canon de arrendamiento.  Por otra parte, la empresa aún no cuenta con el registro INVIMA, es por eso que se pidió dentro del la inversión este rubro, esperando apalancar este cumplimiento normativo que permita impulsar la empresa a su nuevo posicionamiento estratégico con la ayuda del Fondo Emprender.  Si bien hay inconsistencias en el documento, como el que se indica en las ventas actuales de $240.000.000 y las proyectadas $221.265.000, lo cual genera dudas sobre el crecimiento esperado; se aclara que fue un error al proyectar el crecimiento desde el primer año. Sin embargo, como lo menciona la evaluación, “el plan de negocios obtuvo una TIR de 35%, indicador que, aunque no es alto, resulta positivo y aceptable para el sector INDUSTRIAS_MANUFACTURERAS”.  Aún así, se quiere informar que la empresa se encuentra en funcionamiento por más de 26 años, en la empresa ha superado retos, profesionalizando sus procesos con apoyo de fundaciones y universidades, como ejemplo de resiliencia y emprendimiento.  Muchas gracias, </t>
  </si>
  <si>
    <t>Proyecto: 120278
Nombre del proyecto: PULPAS MECA SAS
Convocatoria: 154 - 1C / Emprendimiento Femenino – Línea Fortalecimiento
Criterio observado: Componentes comercial, legal y financiero
Observación del postulante:
La postulante aclara que la estrategia comercial del proyecto sí contempla actividades como página web, material publicitario, campañas digitales, degustaciones, punto de venta directo y entregas a domicilio. Precisa que el punto de venta y el canal de domicilio fueron planteados con costo cero debido a que corresponden al mismo local de producción, cuyos costos ya se encuentran incluidos en las adecuaciones y el canon de arrendamiento. Así mismo, manifiesta que el registro INVIMA fue solicitado dentro del plan de inversión debido a que actualmente no se cuenta con este requisito. Adicionalmente, reconoce una inconsistencia entre las ventas actuales y las ventas proyectadas, indicando que obedeció a un error en la formulación del crecimiento del primer año. Finalmente, resalta la trayectoria de más de 26 años de la empresa, su experiencia y el fortalecimiento de procesos con apoyo de fundaciones y universidades.
Resumen de la observación:
La postulante solicita que se tengan en cuenta las aclaraciones realizadas frente a la estrategia comercial, el uso del mismo local como punto de venta, el estado pendiente del registro INVIMA, la inconsistencia en las proyecciones de ventas y la trayectoria empresarial, con el fin de reconsiderar las observaciones formuladas en el informe preliminar.
Respuesta del evaluador:
Revisada la observación presentada y contrastada con el informe preliminar, se precisa que las aclaraciones aportadas permiten comprender mejor algunos aspectos del proyecto. En particular, se reconoce que el punto de venta no corresponde a una nueva sede independiente, sino al mismo espacio productivo, lo cual aclara parcialmente el hallazgo relacionado con los canales de comercialización. No obstante, para efectos de evaluación, el plan de negocios debía dejar esta relación claramente articulada dentro de la estructura operativa y del plan de inversión, razón por la cual se mantiene la recomendación de mejorar la coherencia entre estrategia comercial, canales e inversión.
Respecto al componente legal, se acepta la aclaración sobre el estado pendiente del registro INVIMA y su inclusión dentro del plan de inversión. Sin embargo, se mantiene la observación en cuanto a la necesidad de presentar con mayor claridad el estado real de cumplimiento legal, diferenciando entre trámites cumplidos, en gestión y proyectados, especialmente tratándose de una actividad del sector alimentos.
En relación con el componente financiero, la postulante reconoce la inconsistencia entre las ventas actuales y las ventas proyectadas para el primer año. Esta aclaración confirma el hallazgo identificado en la evaluación, dado que la existencia de ventas actuales superiores a las proyectadas afecta la coherencia del crecimiento esperado y la consistencia interna del fortalecimiento. Si bien el proyecto presenta una TIR del 35%, considerada positiva y aceptable para el sector, este indicador no subsana por sí solo las inconsistencias en las proyecciones financieras.
Finalmente, la trayectoria de más de 26 años de la empresa constituye una fortaleza relevante que ya fue reconocida en el análisis inicial y contribuyó a la calificación viable del proyecto; sin embargo, no elimina las debilidades técnicas señaladas.
En consecuencia, las aclaraciones se aceptan parcialmente como precisiones al informe, sin que ello implique modificación del análisis, del puntaje ni del concepto asignado.
Concepto:
Se acepta parcialmente la observación.
Efecto:
Se ratifica el puntaje de 65,51 y el concepto VIABLE, sin modificación.</t>
  </si>
  <si>
    <t xml:space="preserve">Se solicita una nueva evaluación del proyecto con ID 120325, correspondiente a la convocatoria 154, basándose en observaciones previas del informe de evaluación. Objeción 1 - Comercial: “..desorden entre lo que se plantea para atraer clientes y lo que realmente se programa para operar y vender…la relación entre inversión en mercadeo, metas mensuales y capacidad real…  Rta: La estrategia de mercadeo (landing page, pauta, masterclass) no es “desorden, es una estrategia que presenta un embudo de conversión estructurado para modelos digitales de salud (SaaS/Marketplace). La inversión en mercadeo, las metas están alineadas en el modelo financiero. El modelo de negocio B2B/B2C no es una conversión 1/1 como una consulta tradicional, son ventas y suscripciones. La capacidad real de atención no es un limitante comercial, es una tracción inicial que se apalanca en contenidos asincrónicos (escalables) y la atención sincrónica está cubierta por la red de profesionales (costo variable parametrizado en la fila Materia Prima), por lo que la estrategia de adquisición de clientes es coherente.  Objeción 2 – Técnico:  ..la capacidad instalada.. el plan calcula la prestación del servicio como si la operación pudiera mantenerse de forma permanente, sin descontar tiempos administrativos.. Rta: Se asume que la capacidad productiva del proyecto se mide bajo los estándares de una IPS tradicional (consulta 1/1), La cual no aplica en esta plataforma tecnológica de E-MOTION. El modelo (detallado/plan operativo), los tiempos administrativos y la gestión de historias clínicas no es cuello de botella que frene las ventas, estas tareas son asumidas por la Administración, mientras que la prestación del servicio es ejecutada por aliados. Al tener componente de contenido asincrónico y atención por terceros, las metas mensuales proyectadas SÍ son realistas y la capacidad instalada es inherentemente elástica.  Objeción 3 – Financiero:  ..inconsistencias metodológicas entre la forma de registrar los costos... mezcla de honorarios dentro de costos fijos.. Sacar la mano de obra de los costos fijos cuando corresponda… Al revisar el plan operativo 120325_CREAR_ESP_PROYECTO.xlsx se evidencia una estructura contable impecable bajo el modelo Lean Startup: I). El rubro Mano de Obra $18.451.199, Año 1 incluye ÚNICAMENTE la carga prestacional del empleo directo EXIGIDO. II). Los honorarios de profesionales en salud NO están en los Costos Fijos. Son parametrizados  como un Costo Variable en el rubro Materia Prima $19.545.000, Año 1. Esto garantiza que sin ventas no hay gasto, protegiendo la TIR del 53.6%. III). Los Costos Fijos $33.400.000 son netamente operativos (servicios, etc.). No existen las inconsistencias mencionadas, solicitando la revaluación de este componente.  Objeción 4 – Financiero:  …Replantear la meta de empleos a crear, porque... resulta débil sostener la estructura con una generación directa tan limitada… E-MOTION solicita un capital de $73.538.000, según la tabla oficial de Topes y Montos de los TR , la exigencia legal mínima: 1 empleo. Nos acogemos a esta norma legal, Ahora bien, “replantear” una mayor generación de empleos para este monto llevaría a un startup digital a la quiebra en su primer año. El soporte de la operación clínica mediante terceros no es debilidad, es una estrategia empresarial validada en plataformas digitales de salud.  Objeción 5 – Legal:  ..Aún se requiere una mejor precisión de ciertos costos preoperativos... relacionados con registro marcario.. y costos asociados al cumplimiento legal.. El concepto técnico indica que falta el cierre presupuestal para los trámites legales. Aclaramos que en el Modelo Financiero (Plan de Inversiones), existe la asignación bajo el concepto de Gastos Preoperativos / Permisos, por valor de $750.000 para el Año 1 (incluidos dentro del costeo general son asumidos por el emprendedor). Dentro de los rubros solicitados en las filas 515 del plan operativo solicitando el registro marcario en la SIC el mes dos.  Objeción – Impacto:  t..odavía se cuenta más de forma narrativa que medible.. necesita indicadores claros para que pueda seguirse…. El informe afirma que no hay indicadores medibles, No es cierto. La cuantificación del impacto de E-MOTION es directamente proporcional a nuestras métricas comerciales en plataforma: I). Impacto Social (Mujeres Atendidas): Medible a través de la proyección de suscripciones (unidades vendidas) en el modelo financiero B2C y el número de empleadas cubiertas en los contratos B2B proyectados. II). Impacto Económico: Medible a través del Indicador de Empleos Directos (1 empleo formal) y los Empleos Indirectos generados (red de profesionales aliadas contratadas por honorarios). III). Impacto Ambiental: La reducción de desplazamientos (huella de carbono) es trazable mediante el número total de sesiones de teleorientación ejecutadas a través de plataforma. Nuestro impacto es 100% auditable a través de los KPIs de uso del software.   </t>
  </si>
  <si>
    <t xml:space="preserve">ID Proyecto: 120325
Nombre del proyecto: E-MOTION (Plataforma Digital)
Convocatoria: 154 - 1C / Emprendimiento Femenino
Criterio observado: Capacidad instalada, coherencia comercial-operativa, estructura de equipo de trabajo, proyección de ventas y consistencia financiera. 
Observación del postulante:
El postulante manifiesta que el modelo de negocio contempla diferentes técnicas de atracción y conversión de consumidores, indicando que la capacidad instalada es “inherentemente elástica” por tratarse de una plataforma digital. Así mismo, plantea que las actividades administrativas y de soporte pueden ser asumidas por la administración del proyecto, sin que ello afecte la proyección comercial ni la prestación del servicio.
Resumen de la observación del postulante
La observación se centra en controvertir el análisis realizado sobre la capacidad instalada, la escalabilidad del modelo, la relación entre los canales B2B y B2C, la suficiencia del equipo humano y la coherencia entre las metas de ventas y la operación proyectada.
Respuesta del evaluador:
Revisada nuevamente la información del plan de negocios y el informe de evaluación, se ratifica que el proyecto presenta una propuesta de valor pertinente y diferenciada, orientada a una plataforma digital de bienestar integral que articula psicoterapia, movimiento funcional y nutrición, con enfoque de atención en salud y bienestar femenino. No obstante, la observación presentada no desvirtúa las debilidades identificadas en la evaluación inicial, especialmente en lo relacionado con la coherencia entre la promesa comercial, la capacidad operativa y la estructura de personal prevista para atender el modelo de servicio. 
Si bien el componente tecnológico puede aportar escalabilidad al acceso, automatización, contenidos asincrónicos y gestión de comunidad, la prestación de servicios clínicos sincrónicos no depende únicamente de la plataforma, sino de la disponibilidad efectiva de profesionales calificados, tiempos de preparación, atención, cierre de historias, seguimiento post-sesión, control clínico y gestión administrativa. En consecuencia, no resulta técnicamente suficiente afirmar que la capacidad instalada es elástica si dicha elasticidad no se encuentra respaldada en horas efectivas de atención, personal disponible, carga operativa, programación de aliados y estructura administrativa verificable. 
De igual manera, el plan proyecta una estrategia comercial ambiciosa mediante landing page, pauta, redes, masterclass, embudo B2B y comunidad orgánica; sin embargo, el informe de evaluación señaló que dicha estrategia requiere mayor coherencia con la capacidad real de atención, las metas mensuales de ventas, la inversión en mercadeo y el ritmo esperado de ejecución. En modelos digitales B2B/B2C de servicios de salud y bienestar, el crecimiento comercial debe guardar correspondencia con la capacidad de respuesta operativa, pues una mayor captación de usuarios sin red profesional formalmente vinculada, sincronizada y dimensionada frente a las metas de ventas puede generar cuellos de botella y afectar la continuidad del servicio. 
Así mismo, se mantiene la observación relacionada con la estructura del equipo de trabajo. El proyecto se formula como un ecosistema integral que incluye psicoterapia, nutrición, movimiento funcional, contenidos digitales, soporte técnico, atención a usuarios, gestión comercial, seguimiento clínico y atención a canales corporativos y masivos; sin embargo, la generación directa de empleo y la estructura operativa prevista no evidencian con suficiente claridad cómo se absorberá la carga real de trabajo derivada de estas actividades. El informe de evaluación recomendó replantear la meta de empleos a crear y sustentar mejor el apoyo en terceros, precisamente porque la operación proyectada exige una correspondencia más sólida entre talento humano, costos, horarios, funciones y metas comerciales. 
En el componente financiero también se ratifica lo conceptuado, dado que la evaluación identificó inconsistencias metodológicas entre la forma de registrar costos, el valor del equipo humano, el plan operativo y la proyección comercial. En particular, se observó la mezcla de honorarios dentro de costos fijos, diferencias entre salarios y montos usados en otros módulos, y distancia entre capacidad humana y metas de ventas, aspectos que afectan la confiabilidad de los resultados proyectados. 
Por lo anterior, y conforme a los criterios de evaluación aplicables al plan de negocios y a la verificación de coherencia técnica, comercial, financiera y operativa exigida en el proceso del Fondo Emprender, la observación no genera modificación del concepto emitido. La calificación otorgada corresponde a la ponderación integral del instrumento de evaluación, el cual reconoce el potencial del negocio, pero también valora las brechas de consistencia identificadas entre ventas, operación, costos, capacidad instalada y equipo de trabajo. 
Concepto:
Revisado el plan de negocios y analizada la observación presentada, se encuentra que el concepto emitido inicialmente es acorde con lo evidenciado en la formulación del proyecto. Se reconoce el potencial del modelo de negocio y su propuesta de valor; sin embargo, se mantienen las observaciones sobre capacidad instalada, suficiencia operativa, estructura de personal, coherencia comercial-financiera y sostenibilidad de la operación. En consecuencia, se ratifica la calificación de 68,3 puntos y el concepto VIABLE. 
Efecto:
Se ratifica el concepto y el puntaje otorgado en el informe de evaluación.
</t>
  </si>
  <si>
    <t xml:space="preserve">Señores FONDO EMPRENDER – SENA Asunto: Derecho de petición en interés particular – Solicitud de reconsideración de puntaje, revisión técnica integral y reevaluación de viabilidad del proyecto Quesuditas La Dorada. Yo,  CLAUDIA MASSIEL GIRALDO DUQUE  , identificada con cédula de ciudadanía No. 1054539109, actuando en calidad de emprendedora y postulante del proyecto Quesuditas La Dorada, presento DERECHO DE PETICIÓN conforme al artículo 23 de la Constitución Política de Colombia y la Ley 1755 de 2015. 1. OBJETO DE LA PETICIÓN Solicito la revisión integral de la evaluación emitida para el proyecto, así como la reconsideración del puntaje asignado y la reevaluación de la condición de NO VIABLE. 2. ACLARACIÓN DEL MODELO OPERATIVO El negocio opera actualmente mediante un carro de comidas rápidas con venta directa al consumidor final dentro del municipio de La Dorada, Caldas. El propósito de la convocatoria CREAR ESPECIAL es precisamente formalizar la unidad productiva. 3. DOMICILIOS Y CONSERVACIÓN El servicio de domicilios aplica únicamente dentro del casco urbano de La Dorada, en trayectos de 5 a 10 minutos utilizando neveras de icopor y elementos térmicos. 4. COMPONENTE TÉCNICO La versión final incorporó empacadora al vacío, vitrina refrigerada y amasadora industrial orientadas al fortalecimiento sanitario y operativo. 5. COMPONENTE FINANCIERO El proyecto estructuró costos variables, margen de contribución, punto de equilibrio y gastos operativos. 6. EMPLEO Y FORMALIZACIÓN El proyecto contempla contratación formal de personal y generación de empleo local. 7. COMPONENTE COMERCIAL La iniciativa incorpora redes sociales, pauta radial, CRM, domicilios y estrategias de fidelización. 8. IMPACTO SOCIAL Y AMBIENTAL El proyecto genera empleo, compras locales, reciclaje y uso de empaques biodegradables. 9. PETICIONES 1. Revisión integral de la evaluación. 2. Reconsideración del puntaje. 3. Reevaluación técnica y financiera. 4. Reconsideración de la condición NO VIABLE. 10. FUNDAMENTOS LEGALES La presente solicitud se fundamenta en el artículo 23 de la Constitución Política y la Ley 1755 de 2015.  Cordialmente,  CLAUDIA MASSIEL GIRALDO DUQUE C.C. 1054539109 </t>
  </si>
  <si>
    <t>ID Proyecto: 120327
Nombre del proyecto: Quesuditas
Convocatoria: 154 - 1C / Emprendimiento Femenino
Criterio observado:
Derecho de petición en interés particular mediante el cual se solicita revisión integral de la evaluación, reconsideración del puntaje asignado y reevaluación de la condición de NO VIABLE del proyecto Quesuditas La Dorada.
Observación de la emprendedora:
La emprendedora CLAUDIA MASSIEL GIRALDO DUQUE, actuando en calidad de emprendedora del proyecto Quesuditas La Dorada, presenta derecho de petición con fundamento en el artículo 23 de la Constitución Política y la Ley 1755 de 2015, solicitando la revisión integral de la evaluación, la reconsideración del puntaje y la reevaluación de la condición de NO VIABLE. En su solicitud manifiesta que el negocio opera mediante un carro de comidas rápidas, que el servicio de domicilios se realiza dentro del casco urbano de La Dorada en trayectos de 5 a 10 minutos utilizando neveras de icopor y elementos térmicos, que el proyecto incorporó equipos como empacadora al vacío, vitrina refrigerada y amasadora industrial, y que contempla costos, empleo formal, estrategias comerciales e impactos sociales y ambientales.
Resumen de la observación de la emprendedora:
La peticionaria solicita que se revise nuevamente el concepto de evaluación, al considerar que el plan de negocios contiene elementos suficientes para soportar el modelo operativo, la conservación de productos, la estructura técnica y financiera, la generación de empleo, las estrategias comerciales y los impactos del proyecto.
Respuesta del evaluador:
Señora emprendedora, cordial saludo. En atención al derecho de petición presentado, se procedió a revisar nuevamente la información contenida en el plan de negocios, el informe de evaluación y los argumentos expuestos en su solicitud, garantizando el análisis de fondo, claro y congruente frente a las peticiones formuladas.
Como resultado de la revisión, se evidencia que varios de los aspectos mencionados en el derecho de petición sí se encuentran referenciados en el plan de negocios, tales como la existencia de redes sociales, domicilios, estrategias de fidelización, uso de empaques biodegradables, equipos para fortalecimiento operativo y una operación previa del emprendimiento. No obstante, la evaluación no desconoció dichos elementos; por el contrario, los tuvo en cuenta dentro del análisis integral del proyecto.
Frente al componente comercial, aunque el plan registra estrategias de comunicación, pauta radial, redes sociales, CRM, domicilios y fidelización, se mantiene la observación relacionada con la ausencia de soportes estadísticos suficientes para cuantificar el mercado, sustentar la demanda esperada y justificar técnicamente las proyecciones de ventas. Así mismo, se reitera la observación de que el análisis de competencia incluido en el plan de negocios corresponde a negocios ubicados en otros municipios, por lo que no permite validar de manera suficiente la competencia directa que enfrentaría el proyecto en La Dorada.
Respecto al componente técnico, se reconoce que el plan describe el proceso productivo y menciona el uso de neveras de icopor para conservación y traslado de productos. Sin embargo, la aclaración presentada en el derecho de petición sobre domicilios de 5 a 10 minutos no subsana la necesidad de contar con información técnica verificable sobre capacidad, cantidad, temperatura de conservación, protocolo de limpieza y desinfección, vida útil de los productos semielaborados y procedimientos documentados para garantizar la inocuidad durante el transporte y entrega de alimentos perecederos.
En relación con el componente financiero, si bien el plan incluye costos fijos, costos variables, margen de contribución, punto de equilibrio y gastos de administración y ventas, se observan inconsistencias que afectan la coherencia del modelo financiero: los empaques se registran como costo fijo aunque su comportamiento corresponde a costo variable por unidad producida; el servicio de domicilios se incluye como gasto fijo mensual sin precisar el responsable de los domicilios ni el valor por cada servicio; existe diferencia entre el valor del arriendo registrado en costos fijos y el valor incluido en necesidades y requerimientos; y el equipo de trabajo no guarda plena coherencia con el proceso técnico, en el cual se mencionan actividades desarrolladas por dos auxiliares de cocina (referidos como auxiliar 1 y 2), mientras en el equipo de trabajo solo se registra un auxiliar de cocina.
En cuanto a las necesidades y requerimientos, se verifica que el proyecto incluye equipos como vitrina refrigerada, empacadora al vacío, amasadora industrial, plancha, nevecón, molino y otros elementos para la operación; sin embargo, la observación de evaluación se refiere a la coherencia integral entre operación, cronograma, costos, talento humano, conservación, inocuidad y proyección de ventas.
Sobre el componente de impacto, el plan menciona generación de empleo, compras locales, reciclaje y uso de empaques biodegradables; no obstante, se mantiene la necesidad de fortalecer la formulación de indicadores cuantitativos, metas medibles, líneas base y mecanismos de verificación para las dimensiones económica, social, ambiental y tecnológica.
De conformidad con la normatividad aplicable al Fondo Emprender, la evaluación debe verificar la coherencia técnica, financiera, operativa y documental del plan de negocios, considerando que los recursos del Fondo Emprender tienen naturaleza de capital semilla condonable y están asociados al cumplimiento de obligaciones, términos de convocatoria e indicadores de gestión. Así mismo, los topes, montos y condiciones de financiación deben observar los parámetros definidos en los acuerdos vigentes y en los términos de referencia de la convocatoria correspondiente.
Por lo anterior, una vez revisadas las peticiones formuladas, no se evidencian soportes técnicos, financieros, comerciales o documentales que conduzcan a modificar el concepto de evaluación ni reconsiderar el puntaje asignado. En consecuencia, se da respuesta de fondo al derecho de petición y se mantiene el resultado emitido en el informe de evaluación.
Concepto:
Revisado el derecho de petición, el plan de negocios y el informe de evaluación, se encuentra que el concepto emitido inicialmente es acorde con los hallazgos identificados en los componentes comercial, técnico, financiero e impacto. La solicitud presentada no aporta elementos que permitan modificar el puntaje ni cambiar la condición de viabilidad del proyecto.
Efecto:
Se ratifica el concepto de evaluación NO VIABLE y el puntaje de 55,45 asignado al proyecto.</t>
  </si>
  <si>
    <t>PROYECTO: ASOCIACIÓN GASTRONÓMICA DE MUJERES MONTE Y SAZÓN MUNICIPIO: FONSECA – LA GUAJIRA La Asociación Gastronómica de Mujeres Monte y Sazón agradece de manera respetuosa al equipo evaluador por el análisis técnico realizado al plan de negocios presentado en la Convocatoria 154 – 1C Emprendimiento Femenino. Valoramos las observaciones y recomendaciones emitidas, ya que representan una oportunidad de fortalecimiento para consolidar una propuesta empresarial más robusta, sostenible y alineada con los estándares técnicos, financieros y operativos requeridos.  En atención al informe de evaluación emitido, se presentan a continuación las aclaraciones, ajustes y mejoras incorporadas al proyecto, dando respuesta puntual a cada una de las observaciones planteadas en los componentes técnico, financiero, legal y de impacto. Las respuestas presentadas reflejan el compromiso de la Asociación con la formalización, la calidad, la inocuidad alimentaria, la sostenibilidad económica y el fortalecimiento del trabajo asociativo liderado por mujeres cabeza de familia del municipio de Fonseca.  OBSERVACIÓN 1: “Definir en el proceso técnico las actividades que se realizan por lote para consumo durante el día y las que se realizan por pedido para cada comensal”. RESPUESTA:  Con el fin de optimizar los tiempos de atención, garantizar la calidad del producto y responder adecuadamente a las necesidades de los clientes trabajadores, la Asociación Gastronómica Monte y Sazón implementará un sistema de producción programada por lotes diarios, complementado con procesos finales de emplatado por pedido. La jornada operativa de cocina iniciará a las 5:00 a.m. y tendrá una duración aproximada de 8 horas productivas. Durante las primeras horas del día se desarrollarán las actividades de producción anticipada o producción por lote, las cuales incluyen limpieza, porcionado, sazonado tradicional, cocción principal de carnes, preparación de salsas y elaboración de acompañamientos. Capacidad instalada diaria por producto: •Frichi: 10 platos por hora × 8 horas = capacidad máxima de 80 platos diarios.  •Gallina criolla guisada: 12 platos por hora × 8 horas = capacidad máxima de 96 platos diarios.  •Lomo de cerdo en salsa de coco: 15 platos por hora × 8 horas = capacidad máxima de 120 platos diarios.  No obstante, con el propósito de garantizar calidad artesanal, control de tiempos y estabilidad operativa, la capacidad operativa proyectada será inicialmente: •Frichi: entre 60 y 70 platos diarios.  •Gallina criolla guisada: entre 70 y 85 platos diarios.  •Lomo de cerdo en salsa de coco: entre 90 y 110 platos diarios.  Producción por lotes: Los lotes de producción serán preparados entre las 5:00 a.m. y las 9:00 a.m., organizados de la siguiente manera: •Frichi: lotes iniciales de 20 a 25 porciones.  •Gallina criolla guisada: lotes de 20 a 30 porciones.  •Cerdo en salsa de coco: lotes de 25 a 35 porciones.  Durante el horario de servicio al cliente se realizarán únicamente actividades de: •Calentamiento controlado.  •Emplatado final.  •Incorporación de acompañamientos frescos.  •Verificación de gramaje y presentación.  Gracias a este sistema, el tiempo promedio de atención al cliente será de aproximadamente 5 a 10 minutos por pedido, permitiendo responder de forma eficiente a trabajadores y consumidores con tiempos limitados durante su jornada laboral, sin afectar el sabor tradicional, la inocuidad ni la calidad del producto. OBSERVACIÓN 2: Establecer el sistema de mantenimiento de temperaturas y sabores de los productos cocidos o semicocidos. RESPUESTA: La Asociación implementará procedimientos de conservación y mantenimiento de temperatura que permitan garantizar la inocuidad y calidad sensorial de los alimentos preparados previamente. Los productos cocidos o semicocidos se conservarán mediante: •Baño maría industrial •Ollas térmicas •Recipientes en acero inoxidable con tapa •Refrigeración controlada para reservas no utilizadas inmediatamente Temperaturas de conservación: •Alimentos calientes: superiores a 60°C •Refrigeración de carnes: entre 0°C y 4°C •Congelación: -18°C cuando aplique Tiempo máximo de conservación: •Productos calientes en servicio: máximo 4 horas •Productos refrigerados: máximo 24 horas Adicionalmente, se implementará control diario mediante registro manual de temperaturas y tiempos de almacenamiento.  La maquinaria, equipos y herramientas contempladas dentro del plan de inversión de la Asociación Gastronómica Monte y Sazón fueron definidos técnicamente con base en la capacidad instalada proyectada del restaurante, el volumen de producción diaria, las necesidades operativas de una cocina industrial y el cumplimiento de condiciones sanitarias y de calidad requeridas para la adecuada prestación del servicio gastronómico. En cuanto a los equipos de conservación y servicio, la nevera industrial vertical, congelador horizontal, vitrina refrigerada y recipientes térmicos para domicilios permiten garantizar la cadena de frío, la conservación adecuada de materias primas y productos preparados, así como el mantenimiento de la calidad e inocuidad durante la prestación del servicio y entrega de pedidos.    OBSERVACIÓN 3: “Incorporar en cada uno de los procesos de producción las actividades relacionadas con Buenas Prácticas de Manufactura – BPM” RESPUESTA: La Asociación Gastronómica Monte y Sazón agradece la observación realizada por el equipo evaluador y se permite aclarar que actualmente el emprendimiento ya implementa prácticas asociadas a Buenas Prácticas de Manufactura (BPM) en su operación diaria, entendiendo que la inocuidad alimentaria, la higiene y la calidad son aspectos prioritarios para la prestación del servicio gastronómico. Debido a limitaciones de espacio y extensión dentro del documento inicial del plan de negocios, no se profundizó detalladamente en los procedimientos y documentos de gestión sanitaria existentes; sin embargo, estos hacen parte integral del modelo operativo y serán fortalecidos durante el proceso de formalización y escalamiento del restaurante. Actualmente, la Asociación cuenta con lineamientos y documentos de gestión orientados al cumplimiento de condiciones sanitarias y de manipulación adecuada de alimentos, entre ellos: •Manual básico de Buenas Prácticas de Manufactura – BPM.  •Protocolos de limpieza y desinfección de áreas, superficies, utensilios y equipos.  •Formatos de control de limpieza y desinfección.  •Protocolos de higiene y presentación personal del manipulador de alimentos.  •Registro y control de temperaturas de conservación y cocción.  •Procedimientos de recepción y almacenamiento de materias primas.  •Procedimientos para manejo y separación de residuos sólidos.  •Protocolos para prevención de contaminación cruzada.  •Control básico de rotación de inventarios bajo metodología PEPS.  •Cronograma de fumigación y control preventivo de plagas.  •Procedimientos de lavado y desinfección de frutas, verduras y materias primas.  •Manual operativo básico para manipulación segura de alimentos.  Adicionalmente, dentro de la operación diaria del restaurante se aplican medidas como: •Uso obligatorio de uniforme, gorro, delantal y tapabocas.  •Lavado frecuente de manos.  •Limpieza permanente durante y después de cada jornada.  •Separación entre alimentos crudos y cocidos.  •Conservación de alimentos bajo temperaturas controladas.  La Asociación reafirma que las BPM constituyen un eje fundamental dentro de la propuesta técnica y operativa de Monte y Sazón, no solo para garantizar el cumplimiento normativo, sino también para proteger la salud de los consumidores y asegurar la calidad de una experiencia gastronómica basada en confianza, tradición y responsabilidad sanitaria. OBSERVACIÓN 4: No se presenta información concreta sobre número de clientes atendidos, platos vendidos o ingresos generados durante la operación informal. RESPUESTA: La Asociación Gastronómica Monte y Sazón cuenta con aproximadamente cuatro años de experiencia en operación informal en el municipio de Fonseca. Resultados obtenidos durante la operación informal: •Promedio de clientes atendidos diarios: entre 40 y 70 personas. •Promedio de platos vendidos por día: entre 50 y 80 unidades. •Promedio de ventas mensuales aproximadas: entre $8.000.000 y $12.000.000. •Frecuencia de operación: 6 días por semana. Clientes institucionales atendidos: •Institución Educativa Ernesto Parodi Medina. •Areté IPS. •Pedidos grupales para actividades comunitarias y laborales. Estos antecedentes permiten evidenciar validación real de mercado, aceptación del producto y capacidad operativa del emprendimiento.   OBSERVACIÓN 5: No se justifica el incremento en unidades de venta. RESPUESTA: El crecimiento proyectado en ventas se sustenta en: •Formalización del negocio. •Adecuación de infraestructura. •Incremento de capacidad instalada. •Estrategia digital en redes sociales. •Implementación de servicio a domicilio. •Incremento de reconocimiento de marca. •Fidelización de clientes recurrentes. •Vinculación de nuevos clientes empresariales. El incremento proyectado corresponde a una etapa progresiva de posicionamiento comercial y ampliación de la capacidad operativa. OBSERVACIÓN 6: “Los costos variables no incluyen todos los insumos de uso corriente en las preparaciones” RESPUESTA: La Asociación Gastronómica Monte y Sazón se permite aclarar que dentro de la estructura de costos variables presentada en el plan de negocios sí fueron contemplados los insumos de uso corriente necesarios para las preparaciones, aunque estos se agruparon bajo el concepto general de “condimentos”, razón por la cual no fueron discriminados individualmente en las tablas inicialmente presentadas. El rubro denominado “condimentos”, con valor unitario de $1.200 por porción en los productos Gallina Criolla Guisada y Lomo de Cerdo en Salsa de Coco, incluye ingredientes e insumos complementarios indispensables para la preparación tradicional de los platos, entre ellos: •Cebolla.  •Tomate.  •Ajo.  •Ají dulce.  •Aceite.  •Leche de coco.  •Sal.  •Color natural.  •Especias y condimentos tradicionales.  •Cilantro y hierbas aromáticas.  Estos elementos fueron considerados dentro del costeo técnico debido a que corresponden a insumos de consumo recurrente y de uso compartido en varias preparaciones, razón por la cual se consolidaron dentro de un único rubro para facilitar la estructura financiera del documento. No obstante, atendiendo la recomendación del equipo evaluador, la Asociación realizará una desagregación más detallada de dichos insumos en la versión ajustada del plan financiero, con el fin de brindar mayor claridad y trazabilidad sobre la composición real de los costos variables de producción. OBSERVACIÓN 7: “Los costos fijos no contemplan aseo, desinfección y control de plagas del establecimiento” RESPUESTA: La Asociación Gastronómica Monte y Sazón se permite aclarar que los costos relacionados con aseo, desinfección, mantenimiento y control preventivo sanitario sí fueron contemplados dentro de la estructura financiera del proyecto, específicamente en el rubro de “Mantenimiento General” incluido en los gastos de administración y ventas. Este rubro fue proyectado con una periodicidad trimestral, estableciendo un valor de $700.000 por intervención y una frecuencia de cuatro (4) mantenimientos anuales. Dentro de este concepto se incluyen: •Limpieza profunda del establecimiento.  •Desinfección general de áreas de cocina y atención.  •Lavado técnico de superficies y equipos.  •Control preventivo de plagas.  •Mantenimiento sanitario básico del restaurante.  Adicionalmente, es importante precisar que las actividades de limpieza general y desinfección operativa diaria hacen parte de las funciones permanentes del personal de trabajo dentro de la operación cotidiana del restaurante, razón por la cual no se manejan como un costo independiente adicional, sino como parte integral de la ejecución operativa del equipo humano. Asimismo, dentro del rubro correspondiente al Sistema de Seguridad y Salud en el Trabajo (SG-SST), proyectado en $3.000.000 anuales, se contemplan acciones relacionadas con condiciones sanitarias, protocolos de higiene, manejo seguro de alimentos y fortalecimiento de ambientes de trabajo seguros para el personal y los clientes. OBSERVACIÓN 8: “Revisar la asignación de dotaciones para los años dos a cinco, manteniendo coherencia con la operación proyectada de doce meses” RESPUESTA: La Asociación Gastronómica Monte y Sazón se permite aclarar que las dotaciones del personal fueron contempladas con una periodicidad semestral durante todos los años de operación proyectados, incluyendo el primer año y los años dos al cinco. La asignación de dos (2) dotaciones anuales responde a lo establecido en la normativa laboral colombiana y a las necesidades operativas del restaurante, considerando el desgaste natural derivado de las actividades de cocina, atención al cliente y manipulación de alimentos. Cada dotación incluye: •Uniformes.  •Delantales.  •Gorros.  •Tapabocas.  •Calzado antideslizante.  •Elementos básicos de presentación e higiene para el personal operativo.  En el primer año se proyectaron dos dotaciones teniendo en cuenta que la operación comercial inicia después del periodo de alistamiento, mientras que para los años dos al cinco se mantiene igualmente una periodicidad semestral de entrega, equivalente a dos dotaciones completas por año para cada integrante del equipo de trabajo. OBSERVACIÓN 9: “Describir con mayor detalle la dinámica interna del grupo asociativo” RESPUESTA: La Asociación Gastronómica de Mujeres Monte y Sazón se permite ampliar la información relacionada con la dinámica organizativa, administrativa y operativa del grupo asociativo, precisando que el modelo de trabajo de la Asociación se fundamenta en principios de participación, corresponsabilidad, transparencia, construcción colectiva y liderazgo comunitario. Parte de esta información ya se encontraba incorporada dentro del plan de negocios; sin embargo, por razones de síntesis documental no fue desarrollada con mayor profundidad.  La Asociación está conformada por mujeres cabeza de familia del municipio de Fonseca, quienes participan activamente tanto en la toma de decisiones estratégicas como en la operación diaria del restaurante. La estructura organizativa busca garantizar que todas las integrantes tengan voz, participación y corresponsabilidad dentro del funcionamiento del proyecto. Las decisiones relacionadas con el manejo de recursos, planificación de actividades, alianzas estratégicas, compras, inversiones y funcionamiento general del restaurante se realizan mediante reuniones periódicas donde se analizan propuestas y se construyen acuerdos colectivos. En situaciones que lo requieran, las decisiones se adoptan mediante votación democrática, promoviendo siempre el respeto, el diálogo y la transparencia entre las integrantes.  En cuanto a la dinámica operativa, las integrantes de la Asociación desarrollan funciones distribuidas de acuerdo con sus capacidades, experiencia y responsabilidades dentro del restaurante, incluyendo: •Coordinación general y representación institucional.  •Cocina principal y preparación de alimentos.  •Atención al cliente y servicio en mesa.  •Compras y abastecimiento de insumos.  •Manejo administrativo y caja.  •Limpieza y apoyo logístico.  •Gestión de redes sociales y promoción cultural.  Asimismo, se implementarán turnos rotativos y mecanismos internos de apoyo colaborativo que permitan garantizar una operación organizada, eficiente y equitativa, promoviendo el bienestar colectivo y la corresponsabilidad en las labores diarias. De igual manera, la Asociación cuenta con responsabilidades estratégicas claramente definidas orientadas no solo al funcionamiento económico del restaurante, sino también al fortalecimiento cultural y social del territorio. Entre las principales responsabilidades se encuentran: •Preservar y promover la cocina tradicional guajira como patrimonio cultural vivo.  •Impulsar el turismo gastronómico local mediante experiencias culturales.  •Fortalecer permanentemente las capacidades del equipo de trabajo.  •Promover la educación alimentaria y cultural en la comunidad.  •Gestionar proyectos y recursos para fortalecer la sostenibilidad del restaurante.  •Generar oportunidades económicas dignas para mujeres y comunidades locales.  •Crear redes y alianzas gastronómicas con otros actores del sector.  •Monitorear y evaluar el impacto social, económico y cultural del proyecto.  En relación con la gestión y consecución de recursos, la Asociación trabaja de manera organizada en la identificación de oportunidades provenientes de convocatorias, programas de fortalecimiento empresarial, instituciones públicas y privadas, así como alianzas con organizaciones que promueven el emprendimiento femenino y el desarrollo local. Los recursos obtenidos son administrados bajo criterios de responsabilidad, equidad y transparencia, priorizando inversiones que fortalezcan la sostenibilidad del restaurante, mejoren las condiciones laborales de las integrantes y amplíen las oportunidades económicas del grupo y sus familias.  La Asociación reafirma que su modelo organizativo no solo busca garantizar una operación eficiente del restaurante, sino también consolidar un proceso asociativo sólido, participativo y sostenible, donde el trabajo colectivo, la identidad cultural y el liderazgo femenino sean pilares fundamentales para el desarrollo territorial y comunitario de Fonseca y las comunidades wayuu vinculadas al proyecto. OBSERVACIÓN 10: “Ampliar y profundizar el mapa de actores estratégicos del proyecto, incluyendo actores diferentes al SENA y detallando su articulación con la iniciativa” RESPUESTA AJUSTADA: La Asociación Gastronómica de Mujeres Monte y Sazón  se permite aclarar que dentro del plan de negocios sí se contempló un mapa de actores estratégicos vinculado al desarrollo del proyecto; sin embargo, debido a limitaciones de espacio y síntesis documental, se describieron solo los obligatorios para la habilitación del negocio y no se profundizó suficientemente en la descripción de los actores territoriales, comunitarios, institucionales y comerciales que hacen parte del ecosistema de articulación del emprendimiento. En atención a la observación, se amplía el mapa de actores precisando que la estrategia de relacionamiento institucional y territorial de Monte y Sazón  contempla una red amplia de aliados públicos, privados, comunitarios y culturales que fortalecen la sostenibilidad, el impacto y la proyección del restaurante. Actores institucionales y de fortalecimiento empresarial: •Cámara de Comercio de La Guajira.  •Alcaldía Municipal de Fonseca.  •Gobernación de La Guajira.   •Instituciones educativas del municipio.  •Entidades de apoyo al emprendimiento femenino y economía solidaria.  Actores comunitarios y culturales: •Resguardos indígenas wayuu de Mayabangloma y Caicemapa.  •Mujeres artesanas y portadoras de tradición cultural.  •Líderes comunitarios y organizaciones locales.  •Cocineras tradicionales del territorio.  Actores económicos y comerciales: •Productores agrícolas locales.  •Proveedores de carnes, verduras y materias primas.  •Plaza de mercado de Fonseca.  •Comerciantes y pequeños distribuidores.  •Empresas e instituciones consumidoras del servicio de alimentación.  Actores turísticos y culturales: •Operadores turísticos locales.  •Gestores culturales y artistas del territorio.  •Redes gastronómicas y asociaciones culturales del Caribe colombiano.  La articulación con estos actores permitirá fortalecer diferentes componentes del proyecto, tales como: •Compra de insumos locales y fortalecimiento de encadenamientos productivos.  •Preservación de la cocina tradicional guajira.  •Generación de oportunidades para mujeres y comunidades indígenas.  •Promoción del turismo gastronómico y cultural.  •Participación en eventos gastronómicos y ferias regionales.  •Formación y fortalecimiento empresarial.  •Ampliación de redes comerciales y posicionamiento territorial.  En particular, la vinculación de comunidades wayuu y productores locales constituye un eje estratégico de Monte y Sazón, ya que permite integrar identidad cultural, economía comunitaria y sostenibilidad territorial dentro del modelo de negocio. De esta manera, el restaurante no solo funciona como una unidad comercial, sino también como una plataforma de articulación social, cultural y económica para diferentes actores del municipio de Fonseca y su zona de influencia. La Asociación reafirma que el proyecto posee una visión colaborativa y territorial amplia, basada en el trabajo articulado con múltiples actores estratégicos que contribuyen al fortalecimiento económico, cultural y social de la iniciativa, garantizando mayor sostenibilidad y capacidad de impacto en el largo plazo. OBSERVACIÓN 12: Identificar indicadores de impacto. RESPUESTA: Se definieron indicadores cuantificables para medir el impacto del proyecto. Indicadores económicos: •7 empleos directos generados. •15 empleos indirectos. •Más de 15 familias beneficiadas. Indicadores sociales: •5 mujeres cabeza de familia fortalecidas económicamente. •Número de eventos culturales realizados anualmente. •Número de clientes recurrentes. Indicadores culturales: •Número de platos tradicionales preservados. •Participación de comunidades wayuu en actividades culturales. Indicadores ambientales: •Separación de residuos. •Reducción de plásticos. •Uso de empaques biodegradables. Mecanismos de seguimiento: •Registros mensuales. •Informes internos. •Encuestas de satisfacción. •Control financiero y operativo.   La Asociación Gastronómica de Mujeres Monte y Sazón agradece de manera especial el proceso de evaluación realizado y las observaciones técnicas formuladas, las cuales han permitido fortalecer y consolidar significativamente la estructura operativa, financiera, sanitaria y organizacional del proyecto. Las aclaraciones y ajustes incorporados evidencian que la iniciativa cuenta con bases técnicas más sólidas, mayor trazabilidad operativa y una proyección empresarial coherente con la capacidad instalada, el mercado objetivo y el impacto territorial esperado. Las mejoras presentadas permiten demostrar con mayor claridad la viabilidad integral del modelo de negocio, especialmente en aspectos relacionados con producción por lotes, Buenas Prácticas de Manufactura, organización asociativa, validación comercial, sostenibilidad financiera y articulación territorial. Asimismo, se evidencia que Monte y Sazón no corresponde únicamente a una propuesta gastronómica convencional, sino a una iniciativa de alto valor social y cultural que integra generación de empleo femenino, preservación de la identidad culinaria guajira, fortalecimiento comunitario y dinamización de la economía local. La Asociación reafirma su disposición permanente para continuar fortaleciendo el proyecto y cumplir de manera rigurosa con los estándares técnicos, administrativos y sanitarios requeridos para su implementación y sostenibilidad. En este sentido, consideramos respetuosamente que las precisiones, ampliaciones y mejoras aquí presentadas permiten superar las observaciones identificadas en el informe de evaluación y aportan elementos adicionales que fortalecen la calificación técnica y competitiva de la iniciativa dentro de la convocatoria. Monte y Sazón representa una apuesta transformadora liderada por mujeres cabeza de familia del municipio de Fonseca, que busca convertir la cocina tradicional guajira en una herramienta de desarrollo económico, inclusión social, preservación cultural y orgullo territorial. Por ello, solicitamos respetuosamente que las aclaraciones y ajustes incorporados sean tenidos en cuenta dentro del proceso de revisión y reconsideración de la puntuación otorgada, considerando el impacto integral, la pertinencia territorial y el potencial de sostenibilidad que caracteriza esta iniciativa para el departamento de La Guajira. ASOCIACIÓN GASTRONÓMICA DE MUJERES MONTE Y SAZÓN Fonseca – La Guajira</t>
  </si>
  <si>
    <t xml:space="preserve">ID Proyecto: 120367 
Nombre del proyecto: ASOCIACIÓN GASTRONÓMICA DE MUJERES MONTE Y SAZÓN 
Convocatoria: 154 - 1C / Emprendimiento Femenino
Criterio observado: Componentes técnico, financiero, legal, comercial e impacto/asociatividad del plan de negocios, relacionados con proceso productivo por lotes, mantenimiento de temperaturas, Buenas Prácticas de Manufactura, soporte de ventas previas, costos variables, costos fijos, dotaciones, dinámica asociativa, mapa de actores e indicadores de impacto. 
Observación del grupo asociativo: La Asociación Gastronómica de Mujeres Monte y Sazón presenta aclaraciones, ajustes y ampliaciones frente a las observaciones formuladas en el informe de evaluación, indicando que el proyecto incorpora producción programada por lotes, control de temperaturas, prácticas de BPM, antecedentes de operación informal, justificación del crecimiento en ventas, desagregación de insumos, costos de mantenimiento sanitario, dotaciones, fortalecimiento de la dinámica asociativa, mapa de actores estratégicos e indicadores de impacto. 
Resumen de la observación del grupo asociativo: El grupo asociativo manifiesta que las debilidades señaladas en el informe de evaluación pueden ser aclaradas o subsanadas mediante información complementaria. En particular, precisa que el restaurante operará con producción anticipada entre las 5:00 a.m. y las 9:00 a.m., emplatado final por pedido, conservación en baño maría, ollas térmicas y refrigeración controlada; además, señala que cuenta con procedimientos básicos de BPM, experiencia informal de aproximadamente cuatro años, ventas mensuales estimadas entre $8.000.000 y $12.000.000, clientes institucionales, rubros agrupados dentro de “condimentos” y “mantenimiento general”, así como una estructura asociativa basada en participación, turnos, distribución de funciones y articulación territorial. 
Respuesta del evaluador: Revisada la observación presentada por el grupo asociativo, así como el informe de evaluación del proyecto, se evidencia que varias de las aclaraciones aportadas amplían información que no estaba desarrollada en el plan de negocios evaluado inicialmente. El informe de evaluación reconoció fortalezas del proyecto en su propuesta gastronómica tradicional, identidad cultural wayuu, mercado objetivo, estrategia comercial y pertinencia territorial; no obstante, también identificó oportunidades de mejora en los componentes técnico, financiero y asociativo, especialmente por la ausencia de detalle sobre producción por lotes, mantenimiento de temperatura, BPM, soporte cuantitativo de operación informal, estructura completa de costos, desagregación de inversiones, dotaciones, dinámica interna del grupo asociativo, mapa de actores e indicadores de impacto. 
Frente al componente técnico, la respuesta del grupo asociativo aporta elementos que aclaran la operación por lotes, el horario de preparación, las unidades estimadas por lote y el emplatado por pedido; igualmente, amplía la información sobre conservación de alimentos calientes y refrigerados, así como sobre prácticas de inocuidad y BPM. Sin embargo, estas precisiones corresponden a ampliaciones posteriores a la evaluación y deben ser verificadas contra el contenido efectivamente incorporado en el plan de negocios y sus anexos, de acuerdo con los criterios aplicables del Fondo Emprender y la normatividad vigente sobre rubros financiables, estructuración técnica y viabilidad del proyecto. 
En el componente financiero, el grupo asociativo presenta información complementaria sobre clientes atendidos, platos vendidos, ventas mensuales estimadas, justificación del incremento en unidades, agrupación de insumos bajo el rubro de condimentos, inclusión de aseo y control sanitario dentro de mantenimiento general, y periodicidad de dotaciones. No obstante, el informe de evaluación señaló que el plan inicial no presentaba información concreta suficiente para sustentar la línea base de ventas, el incremento proyectado, la totalidad de los costos variables, los costos fijos permanentes ni la desagregación de necesidades y requerimientos, aspectos que afectan la trazabilidad del análisis financiero, la razonabilidad de las cifras y la verificación frente a los límites normativos de los rubros financiables. 
En relación con el componente de impacto y asociatividad, la observación amplía la información sobre organización interna, distribución de funciones, toma de decisiones, articulación con actores territoriales e indicadores de impacto. Esta información resulta pertinente para fortalecer el proyecto; sin embargo, el informe de evaluación precisó que el plan no describía con suficiente claridad la distribución de turnos, la rotación de funciones, los mecanismos de resolución de conflictos, la articulación de las cinco asociadas con los siete cargos propuestos ni las metas verificables de impacto. 
Con fundamento en la revisión realizada, se considera que la observación del grupo asociativo aporta aclaraciones relevantes y puede servir como insumo para fortalecer la formulación del plan de negocios. No obstante, dichas aclaraciones no las debilidades identificadas en el informe de evaluación inicial, en la medida en que varias corresponden a información complementaria presentada con posterioridad y no a evidencia plenamente desarrollada en el documento evaluado. En consecuencia, se mantiene el concepto técnico emitido, sin perjuicio de que el grupo asociativo incorpore los ajustes recomendados en una versión fortalecida del plan, conforme a la normatividad vigente del Fondo Emprender, los acuerdos aplicables y los términos de la convocatoria. 
Concepto: Revisado el plan de negocios, el informe de evaluación y la observación presentada por el grupo asociativo, se encuentra que el concepto emitido es acorde con lo evidenciado inicialmente en el proceso de evaluación. Las aclaraciones presentadas fortalecen la comprensión del proyecto, pero no modifican de manera suficiente los hallazgos que sustentaron las recomendaciones de mejora y la calificación obtenida. 
Efecto: Se ratifica el concepto de evaluación VIABLE y el puntaje de 68,17, manteniendo las recomendaciones de mejora formuladas en el informe de evaluación para el fortalecimiento técnico, financiero y asociativo del proyecto. 
</t>
  </si>
  <si>
    <t>El puntaje es muy bajo para el proyecto que estuvo bien estructurado, un familiar cuenta con el mismo poryecto y lo maneja un sola persona,  ademas soy madres soltera de un  hijo de 16 años, el cual serviria de apoyo en el desarrollo del proyecto.</t>
  </si>
  <si>
    <t>Proyecto: 120401
Nombre del proyecto: GAMIX DIVERSIÓN
Convocatoria: 154 – 1C Emprendimiento Femenino
Criterio observado: Capacidad operativa y coherencia del puntaje otorgado.
Observación del postulante:
El puntaje asignado es considerado bajo, teniendo en cuenta que el proyecto se encuentra bien estructurado. Manifiesta que existen experiencias similares operadas por una sola persona y que, adicionalmente, al ser madre soltera, contaría con el apoyo de su hijo de 16 años para el desarrollo del proyecto.
Resumen de la observación:
El postulante solicita reconsiderar el puntaje, argumentando viabilidad operativa unipersonal y apoyo familiar no contemplado en la evaluación.
Respuesta del evaluador:
Revisada la observación, se precisa que la evaluación del plan de negocios se realizó exclusivamente con base en la información técnica, operativa y financiera consignada en el documento presentado, conforme a los criterios establecidos por el Fondo Emprender. El puntaje asignado no obedece a la estructura formal del documento, sino a la coherencia entre la magnitud de la operación propuesta, la carga operativa inicial y la capacidad real de ejecución demostrada en el plan.
Si bien existen experiencias similares operadas de manera unipersonal, la evaluación debe fundamentarse en la evidencia concreta del proyecto evaluado, sin que puedan considerarse referencias externas no documentadas. Asimismo, el apoyo de un tercero no vinculado formalmente al proyecto ni contemplado en la estructura operativa, costos laborales, roles definidos o cumplimiento de la normatividad laboral vigente, no puede ser incorporado como capacidad operativa válida dentro del análisis técnico ni financiero.
En este sentido, se ratifican las observaciones relacionadas con la sobrecarga operativa, los supuestos financieros exigentes y la necesidad de una mayor coherencia entre el alcance del proyecto y los recursos humanos efectivamente estructurados en el plan, aspectos que incidieron directamente en el puntaje obtenido.
Concepto:
No procede la observación presentada, en la medida en que los argumentos expuestos no desvirtúan los criterios técnicos, operativos y financieros considerados en la evaluación, ni aportan información estructurada adicional que permita modificar el análisis realizado.
Esta formulación es coherente con la proforma institucional de respuesta a observaciones y con los conceptos utilizados de manera reiterada en los informes de evaluación del Fondo Emprender.
Efecto:
Se ratifica el puntaje y el concepto de evaluación.</t>
  </si>
  <si>
    <t>Agradecemos las observaciones del equipo evaluador y damos respuesta a las recomendaciones:  ?Respecto al análisis de la competencia, en el plan de negocio entre las filas 101 al 103 se detalla en las columnas X a la AB los precios de la competencia y en la columna denominada Producto o Servicio se describen las 3 líneas de producto de la competencia; respecto a los tiempos de entrega, volúmenes y canales de distribución si bien el plan de negocio no lo solicitaba se informa que la competencia actualmente tiene una venta directa desde punto de fábrica, atención presencial y, en algunos competidores despachos nacionales. Los tiempos de entrega van de entrega inmediata para productos en stock y hasta 20 días hábiles para pedidos personalizados, presentando con frecuencia incumplimientos en temporadas de alta demanda escolar. Atienden volúmenes desde 20 unidades en adelante para dotaciones institucionales y pedidos individuales, utilizando el voz a voz y la ubicación céntrica como principales estrategias comerciales, sin diferenciación en calidad de materiales ni enfoque sostenible.  ?Revisando el cuadro de costos y gastos se realizó un análisis de cada uno de los recursos solicitados en el plan de negocios y se puede evidenciar que el gasto “SOFTWARE SIIGO” sólo se encuentra registrado como gasto o costo en la fila 386 de gastos de administración y en la fila 440 se encuentra registrado como solicitud de recurso más no generando sumatoria como costo o gasto.  ?Respecto a la operaria se incluyó en el ítem de gastos de administración ya que es un gasto que se tiene para el proyecto pero que no se requerirá como solicitud de recursos Fondo Emprender el pago de la misma, sino que se dará pago de los ingresos de la empresa.  ?Acerca del SG-SST, se tiene contemplado dentro del plan de negocio en el punto 7 “Tramites legales como permisos y licencias donde se tiene contemplado el pago de los honorarios de la persona que realizara el diseño e implementación del SG-SST conforme a lo estipulado dentro del Decreto 1072 de 2015.  ?Acerca del registro de marca en el punto 7 “Trámites legales (Permisos y licencias)” en la casilla de “Descripción detallada del trámite a realizar” conocemos y tenemos presente de que la protección de marca tiene una vigencia de 10 años y como empresa somos conscientes de la importancia de mantener este trámite frente la SIC.  ?Sobre la recolección de los datos de clientes, Instituciones educativa y empresas, vamos a tener presente formalizar la política y autorizaciones de tratamiento de datos conforme a la Ley 1581 de 2012.  ?Acerca de la ampliación del mapa de actores, reconocemos que también se tiene como actores que ayudan a nuestra iniciativa empresarial a proveedores como Telares Medellín e Icoltex, quienes son nuestros proveedores principales de telas y a las instituciones educativas con las que ya tenemos convenios como la Institución Educativa Carlota Sánchez, Institución Educativa Alfonso Jaramillo, Institución Educativa San Vicente Hogar, Institución Educativa Carlota Sánchez,  Institución Educativa Alfonso Jaramillo e Institución Educativa San Vicente.</t>
  </si>
  <si>
    <t>ID Proyecto: 120405. 
Nombre del proyecto: Retaz Confecciones C&amp;C. 
Convocatoria: 154 - 1C / Emprendimiento Femenino. 
Sector: Industrias manufactureras.
Criterio observado:
Componentes técnico, legal, financiero, comercial e impacto, relacionados con el manejo de la operaria de producción, implementación del SG-SST, protección de marca, tratamiento de datos personales, análisis de competencia, clasificación de costos y gastos, y ampliación del mapa de actores estratégicos. 
Observación del postulante:
La emprendedora presenta aclaraciones frente a las recomendaciones señaladas en el informe de evaluación, ampliando información sobre el manejo proyectado de la operaria de producción, la implementación del SG-SST, la protección de marca, el tratamiento de datos personales y la identificación de nuevos actores estratégicos vinculados a proveedores e instituciones educativas.
Resumen de la observación del postulante:
La respuesta busca precisar compromisos y acciones de mejora orientadas a fortalecer la gestión del negocio en aspectos administrativos, normativos, comerciales y operativos. Estas aclaraciones se relacionan con recomendaciones formuladas en el informe de evaluación, entre ellas reordenar costos y gastos, ubicar correctamente la mano de obra de producción, considerar la inclusión de una operaria de producción según el crecimiento del negocio, implementar y documentar el SG-SST, mantener el trámite de protección de marca ante la SIC, formalizar el tratamiento de datos personales y ampliar el mapa de actores hacia proveedores textiles, instituciones educativas, empresas clientes, distribuidores y aliados comerciales privados del sector.
Respuesta del evaluador:
Se agradece a la emprendedora por la respuesta presentada y por ampliar la información relacionada con los aspectos señalados en el informe de evaluación. Las precisiones aportadas permiten entender con mayor claridad elementos como el manejo proyectado de la operaria de producción, la implementación del Sistema de Gestión de Seguridad y Salud en el Trabajo, la protección de marca, el tratamiento de datos personales y la identificación de nuevos actores estratégicos vinculados a proveedores e instituciones educativas. Estos temas corresponden a recomendaciones expresamente incluidas en el informe de evaluación del proyecto Retaz Confecciones C&amp;C.
El informe de evaluación reconoce que el componente técnico presenta una formulación coherente, con una operación estructurada; además, señala que el proceso técnico contempla compra de insumos, corte, alistamiento, confección, revisión, empaque y entrega, incorporando prácticas de aprovechamiento de residuos textiles en la línea RETAZ. 
Desde el componente legal, el informe identifica que el proyecto contempla trámites generales para su funcionamiento como establecimiento dedicado a la confección. También reconoce la necesidad de implementar el SG-SST, adelantar la protección del signo distintivo y considerar el tratamiento de datos de clientes e instituciones, aspecto relevante por la relación del negocio con colegios, empresas y consumidores finales. 
En el componente financiero, el informe señala que el modelo proyecta ventas por $205.280.000 en el primer año, una solicitud al Fondo Emprender por $73.241.268 y la generación de dos empleos. Si bien se identifican aspectos de ajuste, como la duplicidad del software contable, la ubicación de la mano de obra de producción dentro de los costos variables y la clasificación de algunos muebles y enseres, el informe concluye que el modelo permite visualizar viabilidad, control de recursos y una proyección positiva.
En materia de impacto, el informe destaca que el proyecto aporta al fortalecimiento del sector textil en Risaralda mediante generación de empleo directo e indirecto, trabajo con talleres satélite y aprovechamiento de residuos textiles. También se evidencian avances previos en posicionamiento comercial, mejora técnica, incremento de ventas y obtención del sello verde de la CARDER, aunque se recomienda ampliar la red de actores hacia proveedores, instituciones educativas, empresas clientes y aliados privados del ecosistema textil.
Las aclaraciones presentadas son pertinentes y reflejan disposición para fortalecer la gestión del negocio; sin embargo, corresponden principalmente a ajustes, precisiones o compromisos posteriores frente al plan ya evaluado, por lo cual no modifican el análisis técnico emitido ni la calificación asignada. En consecuencia, se mantiene el concepto de VIABLE con una calificación de 78,17 puntos, conforme al informe de evaluación.
Las acciones señaladas por la empresaria podrán aportar mayor solidez durante una eventual fase de ejecución, especialmente al mejorar la trazabilidad administrativa, la gestión normativa, la articulación comercial y el control operativo del modelo de confección propuesto, reduciendo riesgos en su implementación. Esta orientación es coherente con el diagnóstico del informe, que reconoce potencial de mejora en la profundización del análisis competitivo, el ajuste de la estructura financiera y la ampliación de la red de aliados estratégicos. 
Concepto:
Revisado el plan de negocios y la respuesta a las observaciones, se encuentra que el concepto emitido inicialmente es acorde con lo evaluado. Las aclaraciones presentadas complementan la comprensión de los aspectos señalados, pero no modifican el resultado de la evaluación inicial ni la calificación asignada.
Efecto:
Se ratifica el concepto y la calificación asignada. El proyecto mantiene calificación final de 78,17 puntos y concepto de evaluación VIABLE.</t>
  </si>
  <si>
    <t xml:space="preserve"> Pensilvania, Caldas 14 de mayo de 2026  Señores Fondo Emprender Convocatoria 154-1C — Emprendimiento Femenino  Asunto: Observaciones al informe de evaluación preliminar — Proyecto ONDA AL PELO ID 120439  Cordial saludo, En primer lugar, deseo expresar mi agradecimiento por el tiempo, la dedicación y el acompañamiento brindado durante el proceso de evaluación de la Convocatoria 154-1C de Emprendimiento Femenino. Reconozco el valor técnico y humano de este ejercicio, así como la oportunidad que representa para fortalecer iniciativas lideradas por mujeres emprendedoras en los territorios. Recibí con satisfacción el concepto de viabilidad otorgado al proyecto ONDA AL PELO (73,71/100), iniciativa enfocada en el desarrollo de productos capilares naturales a partir de la hoja y el fruto de guayaba, con impacto en el empleo femenino y el fortalecimiento de economías rurales en Pensilvania, Caldas. No obstante, y dentro del marco respetuoso que caracteriza este proceso, me permito presentar algunas observaciones frente a determinados aspectos de la evaluación preliminar, considerando que parte de la información señalada como insuficiente  sí se encuentra desarrollada en el archivo oficial del plan de negocios.  Observación N.° 1: Costos variables unitarios ( Información completa en el plan) En relación con los costos variables unitarios, el informe indica que “no queda del todo clara la cantidad exacta por unidad ni el costo total unitario por frasco”. Sin embargo, en las filas 341 a 356 de la hoja Proyecto del archivo Excel se especifican las cantidades, unidades de medida y costos de cada insumo para ambos productos formulados, incluyendo aceites base, hoja y fruta de guayaba, empaque y etiquetado. De igual manera, el costo unitario total por frasco es calculable directamente desde el archivo, evidenciando márgenes de contribución superiores al 84 %. Por esta razón, solicito respetuosamente la revisión de este componente financiero, dado que la estructura de costos sí fue diligenciada conforme al formato oficial.  Observación N.° 2: Capacidad instalada y escalamiento productivo (Maquinaria justifica el crecimiento) Respecto a la capacidad instalada y el escalamiento productivo, el informe menciona que no se demuestra claramente el paso de una producción artesanal a una capacidad superior. No obstante, las filas 153 y 170 de la hoja Proyecto contienen el cálculo explícito de capacidad instalada para ambos productos, alcanzando una producción conjunta estimada de 258 unidades mensuales. Asimismo, las filas 434 a 446 relacionan las inversiones en maquinaria y adecuaciones técnicas —deshidratadora industrial, llenadora semiautomática, mezclador eléctrico y adecuaciones locativas— que sustentan precisamente dicho crecimiento operativo. A esto se suman dos cargos formales proyectados dentro de la operación. Considero que estos elementos permiten evidenciar técnicamente el escalamiento planteado en el plan.  Observación N.° 3: Ruta regulatoria para cosméticos (Seis permisos detallados con costo y plazo) De igual manera, frente a la observación sobre la ruta regulatoria para fabricación de cosméticos, el proyecto sí incorpora una sección específica de trámites legales (filas 206–215), donde se detallan permisos, costos y tiempos relacionados con la Notificación Sanitaria Obligatoria ante INVIMA, Buenas Prácticas de Manufactura, concepto sanitario, uso de suelos y certificación de bomberos. Incluso, estos costos fueron incorporados dentro del plan operativo del primer mes. Por ello, respetuosamente solicito revisar este componente, considerando que la información regulatoria sí fue estructurada dentro del modelo de negocio presentado. Observación N.° 4: Análisis de la competencia (Elaborada conforme a la TdR) En cuanto al análisis de competencia, comprendo la recomendación de fortalecer la conexión con el territorio; sin embargo, me permito señalar que el proyecto sí cumple con lo requerido en los Términos de Referencia de la convocatoria, los cuales solicitan describir tres competidores y sus diferencias frente a la iniciativa. En efecto, el plan desarrolla tres referentes comerciales con ubicación, precio, ventajas y desventajas comparativas. Por ello, solicito respetuosamente que este componente sea valorado conforme a los criterios definidos en los Términos de Referencia de la Convocatoria 154 (Sección 6) únicamente establecen: describa tres (3) competidores y en qué se diferencia de ellos. El plan cumple exactamente este requisito: tres competidores con localización geográfica, producto, precio, ventajas y desventajas frente a la iniciativa. Incluso en el formato únicamente permitía espacio para tres referentes de la competencia. Observación N.° 4: Segmentación comercial (Indicadores de impacto) Finalmente, agradezco las observaciones relacionadas con segmentación comercial, cuantificación del mercado e indicadores de impacto, ya que representan oportunidades valiosas de fortalecimiento para el proyecto. En ese sentido, reconozco que algunos apartados podrían enriquecerse mediante una formalización más detallada de metas e indicadores; sin embargo, considero importante señalar que el plan sí incorpora proyecciones mensuales de ventas, definición de cliente objetivo, empleos generados y volúmenes de compra de materia prima rural, elementos que permiten sustentar parcialmente dichos componentes. Presento estas observaciones con absoluto respeto por el proceso evaluativo y con el propósito constructivo de aportar claridad sobre la información contenida en el plan de negocios. Solicito amablemente que los aspectos aquí expuestos puedan ser revisados nuevamente, especialmente en aquellos casos donde la evidencia documental ya se encontraba incluida dentro del archivo oficial del proyecto para su revisión, evaluación y nuevo cálculo del puntaje. Agradezco nuevamente la oportunidad brindada por Servicio Nacional de Aprendizaje y Fondo Emprender para impulsar iniciativas lideradas por mujeres emprendedoras y comprometidas con el desarrollo regional, mi aprendizaje en este ejercicio ha sido invaluable.  Cordialmente, Karol Marcela Ramírez Betancur Representante del proyecto ONDA AL PELO Proyecto ID 120439 Convocatoria 154-1C — Emprendimiento Femenino   </t>
  </si>
  <si>
    <t xml:space="preserve"> 
Respuesta a observación – ID 120439 
ID Proyecto: 120439 
Nombre del proyecto: ONDA AL PELO 
Convocatoria: 154 - 1C / Emprendimiento Femenino 
Criterio observado: Evaluación integral de los componentes comercial, técnico, legal, financiero e impacto del plan de negocios.  
Observación del postulante: 
El postulante solicita revisión de la calificación e indica que, aunque se reconocen fortalezas en el plan, este debe presentar mayor claridad y trazabilidad en cada uno de sus componentes. Señala que el puntaje corresponde a una evaluación integral de los diferentes componentes descritos en el plan de proyecto y recomienda atender observaciones relacionadas con cifras operativas y comerciales, mercado objetivo, competencia, canales, fichas técnicas, capacidad instalada, ruta regulatoria para cosméticos, costes unitarios, inversión e indicadores de impacto.  
Resumen de la observación del postulante: 
La observación se orienta a ratificar que el proyecto presenta una propuesta con identidad y potencial, pero requiere mayor precisión para que la relación entre mercado objetivo, producción real, costes unitarios, cumplimiento regulatorio e impacto esperado quede mejor sustentada. El informe reconoce avances reales como validación del producto, ventas iniciales, presencia en redes y una narrativa territorial diferenciadora, pero también identifica oportunidades de mejora en escalamiento productivo, costes, canales, regulación e indicadores verificables.  
Respuesta del evaluador: 
Revisada la observación presentada y contrastada con el informe de evaluación, se ratifica la calificación asignada al proyecto ONDA AL PELO, identificado con ID 120439, convocatoria 154 - 1C / Emprendimiento Femenino, sector OTRAS_ACTIVIDADES_DE_SERVICIOS, ubicado en Pensilvania, Caldas, con puntaje 73,71 y concepto de evaluación VIABLE.  
La calificación corresponde a un análisis integral de los componentes del plan. En el componente comercial, el informe reconoce que ONDA AL PELO presenta una propuesta atractiva, asociada al cuidado capilar natural, orientada a mujeres que buscan una opción práctica y confiable frente a necesidades como caída por quiebre, frizz, resequedad y bajo crecimiento. También se reconoce que el proyecto cuenta con validaciones iniciales, ventas pequeñas y presencia en redes sociales, lo cual evidencia una señal temprana de aceptación.  
No obstante, se ratifica que el componente comercial debe aterrizar mejor el tamaño del mercado alcanzable en Pensilvania y la proyección hacia Manizales, convirtiendo la descripción de la clienta ideal en número concreto de clientas meta para el primer año y tasa de captura realista por canal. También se mantiene la recomendación de incorporar competidores locales e indirectos, como peluquerías, tiendas de belleza, farmacias y marcas masivas, para conectar mejor el análisis de competencia con la realidad del territorio.  
En cuanto a canales, el informe indica que la estrategia combina redes, ferias, muestras, distribuidores y entregas a domicilio, pero requiere metas más medibles por canal y una mejor relación entre ventas actuales y ventas proyectadas. Por ello, es procedente recomendar que se detallen ventas esperadas por Instagram, WhatsApp, ferias, distribuidores, punto físico y domicilios, así como el coste de adquisición por cliente y el peso de cada canal en los ingresos.  
En el componente técnico, el informe reconoce que el proyecto describe un proceso productivo con compra de hoja y fruto de guayaba a productores regionales, selección y control de materia prima, lavado, deshidratación, maceración en frío, filtrado, formulación, control de calidad, envasado, etiquetado y comercialización. También señala que la propuesta contempla dos referencias de aceite capilar en presentación de 30 ml, una orientada al fortalecimiento desde la raíz y otra a nutrición e hidratación.  
Sin embargo, el informe identifica que el componente técnico requiere mayor estandarización mediante fichas técnicas más robustas por producto, donde se definan rendimientos por lote, mermas, formulación exacta, tiempos reales de producción, condiciones de almacenamiento y vida útil. También se ratifica que la capacidad instalada debe justificarse mejor, porque el plan no demuestra suficientemente cómo pasa de una producción artesanal actual de entre 10 y 15 aceites mensuales a volúmenes mucho mayores desde el inicio del plan.  
El plan registra que la capacidad actual de producción está entre 10 y 15 aceites mensuales y que el proceso incluye selección de materia prima, limpieza, deshidratación de hojas y frutos, y elaboración mediante maceración en frío. También registra ventas mensuales de alrededor de 20 unidades en pequeña escala, utilizadas para validar la aceptación del producto en el mercado.  
En el componente legal, el informe reconoce una intención seria de formalización, con RUT activo, formalización como persona natural con establecimiento de comercio y trámites previstos como INVIMA, uso de suelos, concepto sanitario, certificado de bomberos y condiciones de producción. No obstante, se ratifica la necesidad de aclarar la coherencia de la actividad económica registrada, dado que el informe señala que la iniciativa aparece vinculada a la actividad 9602 Peluquería y otros tratamientos de belleza, mientras que la operación descrita corresponde a producción y comercialización de productos cosméticos capilares.  
El plan también registra la actividad económica 9602 Peluquería y otros tratamientos de belleza para la iniciativa ONDA AL PELO. Asimismo, el informe recomienda precisar quién será el titular de la notificación sanitaria, bajo qué esquema se fabricará el producto, cómo se cumplirán las exigencias asociadas a Buenas Prácticas de Manufactura, y cómo se reforzará el etiquetado, respaldo normativo y protección de marca.  
En el componente financiero, el informe señala que el proyecto solicita al Fondo Emprender $73.121.950, valor alineado con una apuesta de crecimiento que combina inversión en equipos, adecuaciones, insumos, formalización, estrategia comercial y recurso humano. El plan registra recursos para maquinaria, equipos y software, insumos, permisos, licencias, registros, adecuaciones técnicas, arriendo, estrategia de comunicación y pago de nómina para administradora y asistente. 
No obstante, el informe identifica como punto sensible la coherencia entre ventas, producción y capacidad real, indicando que el plan reporta ventas actuales de aproximadamente 20 unidades mensuales, mientras que la proyección comercial del primer año arranca con volúmenes superiores. También señala que los costes variables están incompletos porque en varios insumos no queda clara la cantidad exacta por unidad ni el coste total unitario por frasco, lo cual dificulta precisar el margen real del producto.  
Por lo anterior, se mantiene la recomendación de completar y depurar costes variables unitarios, incluir cantidades exactas por frasco, costes indirectos de producción, mermas, limpieza, almacenamiento y demás elementos que permitan entender con precisión el coste real y el margen del producto. También se ratifica la necesidad de justificar con mayor detalle cómo cada equipo, adecuación o software impactará productividad, calidad, capacidad y ventas.  
En el componente de impacto, el informe reconoce que ONDA AL PELO tiene potencial de diferenciación al dar valor a la guayaba como recurso local y conectarla con una cadena productiva en Pensilvania. También reconoce que el proyecto plantea generación de ingresos para familias proveedoras de hoja y fruto de guayaba, prácticas sostenibles, uso de envases de vidrio, reducción de desperdicios, vinculación de mujeres mayores de 50 años y uso de redes sociales, herramientas digitales e inteligencia artificial para promoción, relacionamiento y gestión.  
El plan describe impacto económico mediante creación de una cadena de valor alrededor de la guayaba en Pensilvania, impacto ambiental mediante aprovechamiento responsable de recursos naturales, maceración en frío y envases de vidrio, impacto social mediante priorización de mujeres mayores de 50 años, e impacto tecnológico mediante redes sociales, WhatsApp, inteligencia artificial y herramientas digitales.  
No obstante, el informe señala que el impacto debe traducirse en metas verificables, tales como kilos de materia prima comprada al año, número de familias rurales beneficiadas, porcentaje de residuos aprovechados, número de mujeres vinculadas, crecimiento de ventas generado en el territorio y alcance digital real. En consecuencia, la observación sobre indicadores de proveedores rurales, mujeres beneficiadas, materia prima aprovechada, residuos reducidos, ventas regionales y uso efectivo de herramientas tecnológicas es pertinente como recomendación de fortalecimiento, pero no implica modificar el puntaje.  
En este caso, revisada la observación, no se identifican elementos que impliquen modificar el puntaje o el concepto; las observaciones corresponden a recomendaciones para fortalecer claridad, trazabilidad, coherencia técnica, financiera, legal y medición del impacto.  
Concepto: 
Revisado el plan de negocios, la observación presentada y el informe de evaluación, se encuentra que el concepto emitido es acorde con lo evidenciado inicialmente. El proyecto ONDA AL PELO mantiene la categoría de VIABLE, con calificación de 73,71, porque cuenta con fundamentos de mercado, una propuesta con sentido, validación inicial, presencia en redes, narrativa territorial diferenciadora y una estructura básica para crecer.  
Se ratifica la calificación, reconociendo las fortalezas del plan, pero reiterando que deben atenderse las recomendaciones formuladas: aterrizar cifras operativas y comerciales, cuantificar mercado alcanzable en Pensilvania y expansión hacia Manizales, fortalecer competencia local e indirecta, medir canales, robustecer fichas técnicas, justificar capacidad instalada, precisar la ruta regulatoria cosmética, depurar costes unitarios, justificar inversiones e incorporar indicadores verificables de impacto social, ambiental, territorial y tecnológico.  
Efecto: 
Se ratifica el concepto de VIABLE y el puntaje de 73,71. No se modifica la calificación ni el concepto de evaluación.  </t>
  </si>
  <si>
    <t>Recurso de Apelación – ICE SKY HELLATO (ID: 120478) Convocatoria 154 – Fondo Emprender RUTH MARY PALACIO MENA, titular del proyecto, apela la calificación de 54,42 (NO VIABLE) con los siguientes argumentos: Comercial: La propuesta responde a una necesidad real en Turbo. La falta de datos estadísticos detallados es una limitación propia de municipios como este, no una debilidad del proyecto. Técnico: El evaluador reconoció la claridad operativa del plan. La capacidad instalada puede escalarse progresivamente según el crecimiento del negocio. Financiero: La TIR del 28% es un indicador objetivo de rentabilidad. Calificar las proyecciones de optimistas sin datos alternativos del mercado local no es argumento técnico suficiente. Impacto: El proyecto genera autoempleo directo e indirecto. Nos comprometemos a fortalecer este componente con indicadores medibles si se nos da la oportunidad. Solicitud: Reconsiderar el concepto de NO VIABLE y permitir presentar información complementaria para subsanar las observaciones.</t>
  </si>
  <si>
    <t xml:space="preserve">Revisada la observación presentada y contrastada con el contenido del informe de evaluación y la información registrada en el plan de negocios, se ratifica la observación realizada. En el componente comercial, se reconoce que la iniciativa propone una heladería experiencial con preparación en vivo y sabores temáticos, dirigida a familias, jóvenes y turistas locales del municipio de Turbo, y que identifica una problemática asociada a la oferta gastronómica tradicional; sin embargo, el informe evidenció que el perfil del cliente fue presentado de manera general, sin suficiente precisión en variables como frecuencia de compra, estacionalidad, gasto promedio y tamaño efectivo del mercado, aspectos necesarios para sustentar con mayor rigor las proyecciones comerciales. 
En el componente técnico, si bien el informe reconoce que el proyecto describe de manera clara la iniciativa, el portafolio, el proceso de elaboración de los helados, la preparación en vivo, la secuencia de actividades, los equipos requeridos y las buenas prácticas de higiene, también identificó desajustes entre la capacidad instalada definida y las proyecciones de ventas planteadas, lo que genera incertidumbre sobre la posibilidad real de atender los volúmenes esperados sin afectar tiempos de atención y calidad del servicio. 
Frente al componente financiero, se precisa que la TIR del 28% representa un indicador positivo de rentabilidad potencial; no obstante, el mismo informe concluye que dicha rentabilidad depende de ajustes importantes en mercado, operación e impacto para que sea sostenible y alcanzable en el contexto real del negocio. Además, las proyecciones de ventas fueron consideradas optimistas por no estar plenamente respaldadas por el comportamiento real del mercado local ni por la capacidad instalada definida, y por no considerar de manera suficiente el tiempo requerido para lograr posicionamiento y fidelización en Turbo. 
En relación con el componente de impacto, se reconoce que el proyecto plantea empleo local, compra de insumos regionales y dinamización del sector gastronómico; sin embargo, el informe concluyó que los avances reales son limitados y no se sustentan con evidencias verificables ni indicadores claros. Así mismo, las metas relacionadas con la generación y sostenibilidad del autoempleo y los puestos de trabajo no están definidas ni proyectadas en el tiempo, lo cual afecta la credibilidad del impacto esperado. 
Adicionalmente, la herramienta de formulación establece que el componente de impacto debe describir resultados esperados en términos económicos, sociales, ambientales y tecnológicos, y que la información registrada debe ser coherente con las actividades del proyecto. También señala que los indicadores permiten verificar resultados generados con base en la información registrada y que deben corresponder con los demás elementos del plan de negocio. 
Aunque en el plan se registran cargos como gerente, operario de helado y asesor comercial, así como tres empleos indirectos, la observación no aporta elementos nuevos que modifiquen la conclusión del informe respecto a la necesidad de contar con metas verificables, indicadores medibles y estrategias concretas de sostenibilidad del empleo y del impacto esperado. 
Por lo anterior, la solicitud de permitir información complementaria no modifica el análisis efectuado, dado que la evaluación se realiza sobre la información presentada al momento de la postulación. En consecuencia, se mantiene el criterio asignado, no porque la iniciativa carezca de pertinencia o potencial comercial, sino porque requiere mayor soporte analítico, técnico, financiero y de impacto para demostrar que la demanda identificada puede convertirse en ventas sostenibles, medibles y coherentes con la capacidad operativa y las proyecciones planteadas.
Revisado el plan de negocios y la observación presentada, se encuentra que el concepto emitido es acorde con lo identificado inicialmente en el informe de evaluación. Se ratifica que el proyecto presenta una propuesta creativa y pertinente para el municipio de Turbo, con fortalezas descriptivas en los componentes comercial y técnico y una estructura financiera organizada; sin embargo, persisten debilidades relevantes en la precisión del mercado objetivo, la coherencia entre capacidad instalada y proyecciones de ventas, la articulación del plan operativo con los recursos solicitados y la definición de metas verificables de impacto. Se ratifica el concepto de evaluación NO VIABLE y el puntaje de 54,42, sin modificación del resultado asignado. 
</t>
  </si>
  <si>
    <t xml:space="preserve">CONVOCATORIA: 154 – 1C / Emprendimiento Femenino ID DEL PROYECTO: 120486 NOMBRE DEL PROYECTO: CHARLOTTE SEBO DE CORDERO EMPRENDEDORA: Tatiana Buitrago  ASUNTO: Respuesta a observaciones del informe preliminar de evaluación  Respetados evaluadores:  Reciban un cordial saludo.  Respecto al lugar de operación, se realizó validación del espacio destinado para el funcionamiento del emprendimiento, verificando que cuenta con condiciones viables para el desarrollo de la actividad proyectada. Actualmente se adelanta la gestión correspondiente para uso del suelo, contando con número de radicado #26100005004 ante la Alcaldía Municipal de Girón, Santander. Adicionalmente, el emprendimiento participa en un programa de fortalecimiento técnico de la Cámara de Comercio de Bucaramanga en convenio con la Universidad Industrial de Santander (UIS), con acompañamiento del programa de Ingeniería Química, orientado al fortalecimiento de fichas técnicas, trazabilidad, control de calidad y estandarización del proceso productivo. </t>
  </si>
  <si>
    <t xml:space="preserve">Revisada la observación presentada y contrastada con el informe preliminar y la herramienta de evaluación, se evidencia que el componente técnico del proyecto CHARLOTTE SEBO DE CORDERO ya había sido valorado favorablemente, dado que el plan presenta una formulación propia, portafolio organizado en líneas de productos cosméticos a base de sebo de cordero y un proceso productivo estructurado que incluye compra y selección de insumos, tratamiento de materias primas, formulación, control de calidad, envasado, etiquetado, almacenamiento, comercialización y despacho.
No obstante, se mantiene la precisión realizada en el informe de evaluación: en el plan inicial se identificó como alerta técnica que el emprendimiento no contaba con lugar de operación definido, lo cual incide directamente en la capacidad de garantizar condiciones de higiene, flujo del proceso, manipulación adecuada de materias primas, conservación, limpieza de equipos y cumplimiento de buenas prácticas de manufactura aplicables al sector cosmético. 
La información aportada por la emprendedora frente a la validación del espacio y la gestión del uso del suelo con radicado #26100005004 constituye un avance frente a la condición inicialmente reportada; sin embargo, corresponde a una gestión en curso que deberá ser verificada documentalmente en la etapa pertinente, toda vez que en la información analizada no se evidencia el soporte del trámite ni su resultado final. En consecuencia, este elemento fortalece el seguimiento del proyecto, pero no modifica la valoración asignada en la evaluación inicial.
De igual manera, se reconoce como positivo el acompañamiento técnico informado con la Cámara de Comercio de Bucaramanga y la Universidad Industrial de Santander, en tanto se orienta a aspectos que fueron señalados como oportunidades de mejora en el informe de evaluación: fichas técnicas, trazabilidad, control de calidad y estandarización del proceso productivo. Estos aspectos son pertinentes para una unidad productiva del sector cosmético y contribuyen al fortalecimiento técnico del emprendimiento; sin embargo, al corresponder a información complementaria posterior a la formulación inicial, su incorporación efectiva deberá verificarse durante la etapa de implementación y seguimiento. 
Conforme a los criterios de evaluación aplicables al Fondo Emprender y a la revisión integral del plan de negocio, la observación no genera modificación del puntaje, dado que la evaluación ya reconocía la condición favorable del componente técnico, así como las alertas relacionadas con lugar de operación, ruta sanitaria y estandarización del proceso productivo. El proyecto conserva su concepto de viabilidad, con la necesidad de hacer seguimiento a la verificación documental del espacio productivo y a la implementación efectiva de los procesos técnicos anunciados.
Concepto: Se ratifica el concepto favorable del componente técnico. La observación es pertinente en cuanto aporta información adicional sobre avances en lugar de operación y acompañamiento técnico; sin embargo, no modifica la calificación, dado que estos elementos deben ser verificados documentalmente y su implementación efectiva corresponde a una condición de seguimiento.
Efecto: Se ratifica el puntaje y el concepto de evaluación. El proyecto mantiene calificación final de 76,54 y concepto VIABLE.
</t>
  </si>
  <si>
    <t>Las observaciones realizadas frente al componente comercial se concentran principalmente en la necesidad de ampliar el soporte cuantitativo del mercado y fortalecer indicadores de seguimiento, aspectos que corresponden a herramientas de medición y control que pueden implementarse progresivamente durante la ejecución del proyecto, sin afectar la viabilidad estructural ni la coherencia de la propuesta de negocio. En el componente técnico, el mismo informe reconoce que la iniciativa presenta una estructura operativa organizada, entendible y coherente, describiendo de forma clara el proceso productivo desde la selección de insumos hasta la entrega final del producto, incluyendo capacidades instaladas, responsables, tiempos y equipos requeridos. Adicionalmente, se destaca que la emprendedora ya cuenta con avances técnicos relevantes como receta definida, control de calidad y tabla nutricional, elementos que aportan credibilidad y demuestran conocimiento real sobre la operación. Las recomendaciones relacionadas con buenas prácticas de manufactura, protocolos de limpieza, control sanitario y estandarización corresponden a procesos de fortalecimiento operativo propios de cualquier unidad productiva alimentaria en crecimiento, mas no a debilidades que comprometan la capacidad técnica del proyecto. Frente al componente legal, aunque el informe menciona la necesidad de completar algunos requisitos asociados al lugar de operación y saneamiento, el proyecto sí contempla elementos esenciales como Cámara de Comercio, RUT, uso del suelo, concepto sanitario, manipulación de alimentos y concepto de bomberos, evidenciando claridad sobre la ruta de formalización requerida para la actividad económica propuesta. De igual manera, en el componente financiero, el plan presenta una estructura coherente de inversión, costos, gastos y proyección de ventas, respaldada además por una TIR del 23 %, indicador que el mismo concepto técnico reconoce como favorable para un proyecto del sector industrias manufactureras, evidenciando que la iniciativa tiene capacidad de generar rentabilidad y sostenibilidad financiera en el mediano plazo. Las observaciones relacionadas con el costo de contador, consistencia entre el plan operativo y el valor solicitado, así como el fortalecimiento de la relación entre capacidad instalada y crecimiento comercial, corresponden a ajustes administrativos y financieros subsanables que no afectan la viabilidad integral del negocio. Finalmente, el componente de impacto evidencia una propuesta con identidad territorial, enfoque social y compromiso ambiental, promoviendo la inclusión laboral de adultos mayores, la dinamización de compras locales, la reutilización de empaques, la economía circular y el fortalecimiento del ecosistema productivo de Manizales, aspectos que generan valor agregado y se alinean con los principios de sostenibilidad e impacto promovidos por Fondo Emprender. En consecuencia, considerando que el mismo informe concluye expresamente que AREPAS MANAVITA es un proyecto VIABLE, con una propuesta diferenciada, una estructura operativa funcional y un potencial favorable de rentabilidad y crecimiento, solicito respetuosamente una reconsideración de la ponderación otorgada, especialmente frente al nivel de validación comercial alcanzado, la claridad operativa del modelo, el impacto social y ambiental planteado y la capacidad real de consolidarse como una unidad productiva formal, sostenible y competitiva dentro del sector de transformación de alimentos artesanales en la región.</t>
  </si>
  <si>
    <t xml:space="preserve">ID Proyecto: 120495
Nombre del proyecto: AREPAS MANAVITA
Convocatoria: 154 - 1C / Emprendimiento Femenino
Criterio observado: Componentes comercial, técnico, legal, financiero e impacto / ponderación otorgada.
Observación del postulante:
El postulante solicita reconsiderar la ponderación otorgada, argumentando que las observaciones realizadas al componente comercial, técnico, legal, financiero e impacto corresponden a aspectos subsanables o de fortalecimiento progresivo, y no a debilidades que afecten la viabilidad estructural del proyecto. Señala que el informe reconoce una propuesta viable, diferenciada, con estructura operativa funcional, avances técnicos, TIR favorable e impacto social y ambiental, por lo que solicita revisar el nivel de validación comercial, la claridad operativa, el impacto planteado y la capacidad de consolidación de la unidad productiva.
Resumen de la observación del postulante:
La observación plantea que las recomendaciones formuladas en el informe de evaluación no comprometen la viabilidad integral del proyecto, sino que corresponden a mejoras administrativas, comerciales, operativas, sanitarias, financieras y de medición que pueden implementarse durante la ejecución. Por tanto, solicita reconsiderar la calificación asignada, especialmente frente a la validación comercial, la operación productiva, el impacto social y ambiental y la sostenibilidad de AREPAS MANAVITA.
Respuesta del evaluador:
Revisada la observación presentada y contrastada con el informe de evaluación y el plan de negocios, se evidencia que el concepto emitido reconoce aspectos favorables del proyecto, entre ellos una propuesta comercial bien encaminada, una estrategia multicanal, identificación del cliente y consumidor, elementos diferenciadores y avances previos de validación comercial; sin embargo, también se dejó consignado que el componente comercial requiere mayor soporte cuantitativo del mercado, mayor precisión sobre tamaño real de la demanda en Manizales, frecuencia de compra, demanda por canal y trazabilidad del crecimiento proyectado. Estos aspectos sí forman parte de los criterios de análisis comercial, especialmente en lo relacionado con mercado objetivo cuantificado, problema soportado con cifras, canales y sustento lógico de ventas estimadas. 
En el componente técnico, el informe reconoce que el proyecto presenta una estructura operativa organizada y entendible, con descripción del proceso desde la compra y selección de insumos hasta la producción, cocción, empaque, entrega y cobro, incluyendo responsables, tiempos y equipos requeridos; igualmente reconoce avances como receta definida, producción manual con control de calidad y tabla nutricional. No obstante, también se identificó la necesidad de fortalecer procedimientos de limpieza y desinfección, manejo de residuos, control de plagas, control de temperaturas, rotación de materias primas, higiene de manos, separación entre manipulación del dinero y del alimento y seguimiento al estado del personal manipulador, aspectos relevantes para una actividad de alimentos preparados del sector industrias manufactureras. 
En el componente legal, el informe señala que el proyecto contempla una base pertinente de formalización, incluyendo registro en Cámara de Comercio, RUT, uso del suelo, concepto sanitario, curso de manipulación de alimentos y concepto de bomberos. Sin embargo, también se dejó establecido que el plan indica que aún no cuenta con lugar de operación definido, situación que limita la certeza sobre la viabilidad inmediata del cumplimiento normativo, y que deben desarrollarse con mayor claridad el plan de saneamiento, capacitación continua del personal manipulador, soportes de aptitud, condiciones higiénico-sanitarias del local, esquema de inspección o autorregulación sanitaria y eventual revisión de autorización sanitaria y rotulado cuando aplique. 
En el componente financiero, el informe reconoce una formulación consistente en aspectos clave, con costos fijos, estructura de inversión, proyección de ventas a cinco años, equipo de trabajo con autoempleo principal y necesidades relacionadas con la operación propuesta. También concluye que el componente financiero es favorable y apoya la viabilidad del negocio. No obstante, se mantienen las observaciones sobre la necesidad de articular la proyección de ventas con la capacidad instalada y la estrategia comercial por canal, afinar costos y gastos de operación, incluir expresamente el servicio de contador y corregir la inconsistencia entre el valor del plan operativo y el valor solicitado al Fondo Emprender. 
Frente al impacto, se reconoce que el plan plantea dinamización de compras locales, inclusión laboral de adultos mayores en condición de vulnerabilidad, reciclaje, reutilización de empaques, economía circular, uso de maquinaria y redes sociales, así como un mapa de actores con entidades como Corpocaldas, Cámara de Comercio, Alcaldía de Manizales y otras instituciones. Sin embargo, el informe también precisa que la oportunidad de mejora se encuentra en la medición y demostración de dichos impactos mediante indicadores verificables, como clientes recurrentes, recuperación de empaques, reducción de residuos, empleos creados, participación efectiva de adultos mayores, cumplimiento sanitario y crecimiento comercial por canal. 
En consecuencia, la observación no aporta elementos que desvirtúen el análisis realizado que permita modificar la ponderación asignada. Por el contrario, confirma que el proyecto presenta condiciones favorables y fue clasificado como viable, pero también que las recomendaciones registradas en el informe corresponden a vacíos o aspectos de mejora que debían ser valorados dentro de los componentes evaluados. El informe concluyó que el plan de negocios obtuvo una TIR del 23 %, una calificación final de 81,9 y concepto de evaluación VIABLE, condicionado al fortalecimiento del soporte cuantitativo del mercado, la trazabilidad comercial, las buenas prácticas del proceso productivo, los requerimientos legales y sanitarios, la inclusión del costo de contador y la consistencia entre plan operativo y valor solicitado. 
Concepto:
Revisado el plan de negocios, el informe de evaluación y la observación presentada, se encuentra que el concepto emitido es acorde con lo identificado inicialmente en la evaluación. El proyecto AREPAS MANAVITA mantiene condiciones de viabilidad, pero las oportunidades de mejora señaladas en los componentes comercial, técnico, legal, financiero e impacto justifican la ponderación otorgada, dado que corresponden a criterios evaluables de suficiencia, coherencia, trazabilidad y soporte de la información presentada. 
Efecto:
Se ratifica el concepto de evaluación VIABLE y se ratifica el puntaje final de 81,9, sin modificación de la ponderación otorgada
</t>
  </si>
  <si>
    <t xml:space="preserve">La evaluación del proyecto se presenta como no viable debido a varios aspectos que indican falta de articulación entre los componentes: comercial, técnico, legal, financiero, de impacto, sin embargo estas observaciones son demasiado generales y no indican aspectos particulares del plan de negocios como tal, teniendo en cuenta las limitaciones con las que cuenta el formato de formulación del plan, por lo tanto requiero de una evaluación ajustada a los aspectos particulares del plan en relación al formato de formulación. Dentro del plan se habla de las dos líneas de negocio que realiza SerArte donde se evidencia la compra y venta de los productos y la línea de servicios como lo son los talleres, por lo que no se me hace claro al momento de las conclusiones relacionar a integrar el resultado de ambas, por tanto considero importante evaluar nuevamente el enfoque del proyecto. </t>
  </si>
  <si>
    <t xml:space="preserve">Revisada la observación presentada y contrastada con el contenido del plan de negocios, se reconoce que SER ARTE sí identifica dos líneas de negocio: la comercialización de figuras de yeso y cerámica, pinturas y decoraciones, y la prestación de talleres artísticos orientados al manejo de emociones. Estas líneas se encuentran descritas en los apartados de descripción del proyecto, productos o servicios, proceso técnico y avances de la iniciativa, donde se plantea una propuesta que integra productos decorativos y experiencias creativas. 
No obstante, la observación inicial no se fundamentó en la ausencia de dichas líneas de negocio, sino en que la formulación no logra demostrar con suficiente claridad cuál de ellas constituye el eje estratégico principal, cómo se complementan comercial y financieramente, ni cómo se integran de manera coherente en las proyecciones de ventas, capacidad instalada, costos, inversiones e indicadores de impacto. En el informe de evaluación se precisó que el componente comercial presenta una caracterización amplia al atender simultáneamente revendedores, tiendas, instituciones, empresas y público general, lo que dificulta priorizar un cliente principal y una línea estratégica. 
De igual manera, aunque el plan describe procesos técnicos para la fabricación de figuras y la realización de talleres, el informe identificó debilidades en la articulación entre capacidad instalada, plan operativo y metas de producción y ventas, así como falta de sustentación clara de las proyecciones financieras frente a la operación actual del negocio. También se evidenció que el impacto social, económico y ambiental se presenta desde una intención positiva, pero sin metas claras, medibles y verificables. 
En relación con el formato de formulación, se precisa que este permite registrar información específica sobre cliente, productos o servicios, proceso técnico, canales, capacidad instalada, plan operativo, costos, equipo de trabajo, necesidades, impactos e indicadores. En consecuencia, la evaluación se realizó sobre la información efectivamente consignada en el plan y no sobre la inexistencia de campos o limitaciones del formato. El propio plan registra productos o servicios diferenciados —figuras de yeso y cerámica, pinturas y decoraciones, y talleres del ser para el manejo de emociones—, así como capacidades instaladas y actividades técnicas para cada línea; sin embargo, la información no permite concluir con suficiencia la coherencia integral entre mercado, operación, inversión y resultados esperados. 
Si bien se valoran los avances reportados por la iniciativa, tales como ventas aproximadas de $4.000.000 mensuales, producción activa, clientes recurrentes, canales digitales y experiencia en talleres, estos elementos no modifican el resultado de la evaluación, debido a que no resuelven las debilidades estructurales identificadas en la articulación de los componentes comercial, técnico, financiero, legal e impacto. 
De acuerdo con los lineamientos del Fondo Emprender y la normatividad vigente aplicable a la formulación y evaluación de planes de negocio, la viabilidad no se determina únicamente por la existencia de ventas actuales o por la identificación de productos y servicios, sino por la consistencia integral del modelo, la sustentación de sus supuestos, la coherencia entre inversión solicitada y capacidad de ejecución, y la evidencia de resultados verificables. Por tanto, revisada nuevamente la observación, se concluye que el concepto emitido es acorde con lo encontrado en el plan de negocios.
Se ratifica el concepto de evaluación, toda vez que, aunque el plan de negocios reconoce las dos líneas de negocio de SER ARTE y presenta avances comerciales, la información formulada no demuestra de manera suficiente la integración estratégica, operativa, financiera y de impacto entre dichas líneas. Las debilidades identificadas en la priorización del mercado objetivo, la relación entre capacidad instalada y ventas, la sustentación financiera, los requerimientos legales asociados a la operación y la definición de impactos medibles mantienen afectación sobre la viabilidad integral del proyecto. 
Se ratifica el puntaje asignado de 48,44 y el concepto de NO VIABLE para el proyecto SER ARTE.
</t>
  </si>
  <si>
    <t>Respetuoso equipo evaluador del Fondo Emprender, en el marco de la convocatoria 154 de Emprendimiento Femenino agradecemos la rigurosidad técnica con que fue revisado el plan de negocio Asociación Chiquiforros, así como el concepto VIABLE y la calificación de 87,83 puntos otorgados. Presentamos a su consideración las siguientes precisiones complementarias sobre los puntos señalados.  Sobre la situación de la líder como persona natural con establecimiento de comercio, el bloque 14 — Avances del Proyecto declara que la señora Chavarro Castañeda acumula tres años de operación informal en comercio de repuestos para motos en Pitalito, con ventas 2025 de $14.400.000. La actividad de la persona natural corresponde al CIIU 4541 (Comercio al por menor de motocicletas y partes), mientras que el proyecto formalizará la actividad CIIU 2930 (Fabricación de partes y accesorios para vehículos automotores), cadenas productivas y patrimoniales diferenciadas. La Asociación Chiquiforros se constituirá como entidad sin ánimo de lucro con NIT, RUT y representación legal propios, conforme al Decreto 2150 de 1995 y al artículo 40 de la Ley 2069 de 2020, separando el patrimonio del proyecto del giro previo de la líder.  Frente a la observación sobre la disminución de cantidades en el año 2, llamamos la atención sobre la proyección completa del bloque 9. El año 1 contempla solo diez meses efectivos de producción (meses 3 a 12) y cierra con cuatro meses operando al tope de capacidad instalada (forros 390 unidades frente a 420 disponibles; sillines completos 201 igual al máximo); el año 2 distribuye la demanda en doce meses con patrón estacional realista, sin extrapolar el pico final del año 1. Los años 3, 4 y 5 evidencian senda creciente y sostenida: 2.490, 3.013 y 3.984 forros; 2.051, 2.279 y 2.412 sillines completos, lo que descarta un comportamiento estructuralmente decreciente.  Respecto al valor proyectado de insumos del ciclo productivo, el bloque 12 detalla un monto preoperativo de $118.100.784 dimensionado sobre la demanda real esperada para los primeros tres meses de operación (meses 3 a 5), donde se proyectan 900 unidades agregadas entre forros, espumas y sillines, no sobre la capacidad instalada teórica máxima. El poliuretano (poliol e isocianato MDI), las láminas de blue gel anatómico y los forros vinílicos son insumos de costo unitario elevado en manufactura de autopartes ergonómicas, y su financiación se ajusta al rubro Insumos para el ciclo productivo del Acuerdo 007 de 2025.  Sobre la temporalidad del rubro de salarios, el bloque 15 — Plan Operativo cumple estrictamente la regla de cuatro meses del Acuerdo 007 de 2025: el cargo gerencial y honorarios contables se contratan entre meses 1 y 4, y las cinco posiciones operativas entre meses 3 y 6, con factor prestacional del 53,76% sobre el SMMLV 2026 ($1.750.905). El sostenimiento posterior queda asegurado con ingresos del negocio: desde el mes 7 las ventas superan los $51.000.000 frente a una nómina operativa cercana a $18.000.000, y el bloque 19 consigna el compromiso de alcanzar el punto de equilibrio antes del mes 6 del año 1.  En relación con la diferenciación comercial, los bloques 3 y 4 desarrollan ventajas estructurales: la Asociación será el primer fabricante formal de sillines ergonómicos en el Huila (verificación RUES marzo de 2026), aplica personalización por perfil de peso en tres densidades de poliuretano (liviana, media y reforzada), incorpora lámina de blue gel anatómico en zona isquial no ofrecida por ningún competidor identificado, y elimina fletes de $10.800 a $25.000 por pedido que asumen los clientes con competidores ubicados en Medellín y Bucaramanga.  Sobre los mecanismos de gobernanza, el bloque 19 consigna como órgano máximo la Reunión de Socias, establece mayoría reforzada de cuatro de cinco socias para toda decisión financiera superior a $2.000.000, y enumera diez responsabilidades específicas en ejecución presupuestal, normativa laboral, ambiental, contable y de sostenibilidad operativa. Frente al mapa de actores estratégicos, el bloque 17 identifica cinco actores con dirección física y rol específico: Cámara de Comercio del Huila sede Pitalito, Fenalco Huila, ChiquiMotos como aliado B2B, Corporación Autónoma Regional del Alto Magdalena CAM y Alcaldía de Pitalito.  Tomamos atenta nota de las recomendaciones sobre ampliación gradual de canales y la presión de costos de los roles administrativos, las cuales se valorarán en la fase de implementación.  Por lo expuesto, reafirmamos la viabilidad técnica, comercial, financiera, legal y de impacto del plan Asociación Chiquiforros, así como el compromiso de las cinco socias con los siete empleos directos formales, la consolidación del primer fabricante local de sillines ergonómicos del Huila y el cumplimiento integral del Acuerdo 007 de 2025. Agradecemos nuevamente la cuidadosa revisión adelantada.</t>
  </si>
  <si>
    <t xml:space="preserve">"Proyecto: 120546
Nombre del proyecto: ASOCIACIÓN CHIQUIFORROS
Convocatoria: 154-1C Emprendimiento Femenino
Criterio observado: Componentes legal, financiero y comercial
Observación del postulante:
El proponente presenta aclaraciones relacionadas con la separación jurídica entre la actividad económica de la líder (CIIU 4541) y la actividad del proyecto (CIIU 2930), la temporalidad del rubro de salarios conforme a la normatividad vigente, así como la coherencia de las proyecciones de producción, ventas e insumos.
Resumen de la observación:
El postulante indica que:
•Existe separación jurídica y patrimonial entre la persona natural y la asociación.
•La disminución observada en el año 2 responde a un ajuste técnico de temporalidad y estacionalidad productiva.
•El valor de insumos está calculado sobre demanda real inicial y no sobre capacidad máxima.
•La temporalidad del rubro de salarios cumple con los límites establecidos.
•El proyecto mantiene consistencia técnica, financiera y comercial.
Respuesta del evaluador:
Revisada la observación presentada y contrastada con el plan de negocios, se evidencia que el proponente aporta elementos técnicos y normativos adicionales que permiten aclarar aspectos relevantes en la interpretación del componente legal y financiero.
En particular, se valida la diferenciación entre las actividades económicas (CIIU) de la persona natural y la asociación proyectada, evidenciando coherencia con la estructura jurídica planteada y con el marco normativo aplicable para la formalización de la unidad productiva.
Así mismo, se constata que la temporalidad del rubro de salarios se ajusta a lo establecido en el Acuerdo 007 de 2025, en el cual se definen los límites de financiación para este tipo de rubros durante la fase inicial del proyecto, y que el modelo financiero contempla mecanismos de sostenibilidad posteriores soportados en ingresos operacionales.
Adicionalmente, las aclaraciones sobre la proyección de producción, demanda e insumos permiten evidenciar una mayor coherencia en la lógica operativa y financiera del plan, disminuyendo las brechas inicialmente identificadas en la trazabilidad de las proyecciones.
En consecuencia, la observación se considera procedente en cuanto aporta claridad técnica y jurídica que fortalece la consistencia integral del proyecto, conforme a los criterios establecidos en el Acuerdo 010 de 2019 y sus modificaciones.
Concepto:
Revisado el plan de negocios ASOCIACIÓN CHIQUIFORROS, así como las observaciones presentadas por el postulante y el nuevo análisis efectuado sobre los componentes comercial, legal y financiero, se concluye que las aclaraciones aportadas permiten una mejor interpretación de la estructura jurídica del proyecto, la temporalidad de financiación del rubro de salarios y la coherencia de las proyecciones operativas y financieras planteadas. En particular, se evidencia consistencia entre la actividad económica desarrollada por la líder y la actividad proyectada por la asociación, así como cumplimiento de los lineamientos establecidos para la financiación de salarios durante la etapa inicial del proyecto. De igual manera, las precisiones sobre la dinámica de producción, ventas e insumos fortalecen la trazabilidad financiera y operativa del modelo de negocio. En consecuencia, se considera procedente ajustar la valoración inicialmente otorgada y se ratifica el concepto VIABLE, con una calificación final de 90,85 puntos.
Efecto:
Se modifica el puntaje y se mantiene el concepto VIABLE."
</t>
  </si>
  <si>
    <t>Recibo con compromiso la viabilidad y observaciones. En ejecución, ajustaré la capacidad instalada mensual (kg) y la trazabilidad documental para fortalecer el control técnico. Cuantificaré con precisión el mercado objetivo y definiré metas comerciales medibles por canal. Realizaré la conciliación final de rubros frente al plan operativo para asegurar un cierre financiero robusto. Finalmente, estableceré indicadores verificables de impacto ambiental y social para el primer año.</t>
  </si>
  <si>
    <t xml:space="preserve">Revisada la manifestación del postulante, se evidencia conformidad con el concepto de evaluación emitido y compromiso de implementación de las recomendaciones formuladas. La observación no controvierte los resultados ni aporta elementos nuevos que modifiquen el análisis realizado conforme a la normatividad vigente del Fondo Emprender.
Concepto:
Se ratifica el concepto de evaluación emitido.
Efecto:
Se ratifica el puntaje y el concepto.
</t>
  </si>
  <si>
    <t xml:space="preserve">Señores FONDO EMPRENDER  Me permito presentar las siguientes observaciones al informe de evaluación del plan de negocios: 120583 El brunch by Crambol coffee shop -  Convocatoria 154 - 1C / Emprendimiento Femenino   Frente a lo expuesto: “la argumentación se apoya principalmente en percepciones del mercado y no incorpora datos cuantitativos, estudios locales ni cifras que permitan dimensionar el tamaño real del mercado, la frecuencia de consumo o la capacidad de pago del segmento definido.” Podemos decir que en etapas de emprendimiento femenino muchas validaciones son empíricas y progresivamente cuantificables.  Igualmente, expresa el informe: “presenta debilidades en el sustento analítico y cuantitativo requerido para respaldar la estrategia de mercado”, manifestamos que, el sector gastronómico en Cúcuta tiene alta dinámica y el modelo que se presenta brunch/café, presenta una galleta Premium que es emergente y que está validada en el mercado con ventas reales de 50 millones de pesos promedio/mes.  Querer validar digitalmente el consumo experiencial, pruebas piloto y comportamiento en redes en Instagram: crambol.col con 19.800 seguidores también son mecanismos de validación comercial.  En cuanto al tema operativo el informe menciona: “el desarrollo técnico se mantiene en un nivel general, sin profundizar suficientemente en cómo los procesos, recetas, estandarización y control de calidad generan una ventaja operativa frente a la competencia”. Contamos con un equipo con roles simultáneos; cocina y atención al cliente no siempre pueden fusionarse y la experiencia del brunch depende precisamente del servicio; la estructura planteada responde a necesidades mínimas de operación y experiencia del cliente.  Con respecto a: “adecuaciones locativas, dotación completa de cocina, insumos iniciales, capital de trabajo, costos de personal operativo y servicios públicos, afectando la integralidad técnica del proyecto”. Dado que la convocatoria se restringe a valores (42 smmlv), se opta por solicitar elementos complementarios al desarrollo del negocio, ya que existe en el emprendimiento equipos y capacidades que se integraran a los recursos sobrevinientes de la puesta en marcha apalancada en el fondo emprender.  En el aspecto financiero se menciona sobreestimación de ventas, la cual no se evidencia por el evaluador, quien no tiene en cuenta que el emprendimiento tiene ventas en la actualidad y que busca acelerar sus ventas con participación del capital semilla, lo que hoy día existe es gracias al esfuerzo personal de la emprendedora, es por ello, que la TIR evidencia una rentabilidad atractiva y que seguramente en una eventual puesta en marcha se supere.  Lo anterior se presenta en los avances que el proyecto tiene en este momento. Lo ajustes como los normativos surgirán como producto de una viabilidad del plan de negocio </t>
  </si>
  <si>
    <t xml:space="preserve">ID: 120583 
Nombre del proyecto: El brunch by Crambol coffee shop 
Convocatoria: 154 - 1C / Emprendimiento Femenino 
Criterio observado:
Componentes comercial, técnico-operativo, financiero y de estructuración integral del plan de negocio, asociados al sustento cuantitativo del mercado, validación comercial, capacidad operativa, rubros requeridos para la puesta en marcha y coherencia de las proyecciones financieras.
Observación del postulante:
El postulante manifiesta que, al tratarse de un emprendimiento femenino en etapa de crecimiento, parte de la validación comercial puede ser empírica y progresivamente cuantificable. Señala que el modelo brunch/café y la galleta premium cuentan con validación en el mercado mediante ventas reales promedio de $50 millones mensuales y presencia digital en Instagram con 19.800 seguidores. Frente al componente técnico, indica que la operación requiere roles diferenciados entre cocina y atención al cliente, dado que la experiencia del brunch depende del servicio. Respecto al plan de inversión, argumenta que, por las restricciones de la convocatoria a 42 SMMLV, se solicitaron elementos complementarios, considerando que el emprendimiento ya cuenta con equipos y capacidades. En el componente financiero, sostiene que no existe sobreestimación de ventas, dado que el negocio opera actualmente y busca acelerar sus ventas con el capital semilla.
Resumen de la observación:
La observación busca controvertir el concepto emitido frente a las debilidades identificadas en el informe de evaluación, principalmente en la ausencia de soportes cuantitativos de mercado, la integralidad técnica y operativa, la inclusión de rubros necesarios para la puesta en marcha y la coherencia de las proyecciones financieras. El postulante aporta argumentos adicionales relacionados con ventas actuales, validación digital, experiencia operativa y limitaciones del monto financiable.
Respuesta del evaluador resumida:
Revisada la observación presentada, se ratifica el concepto emitido, toda vez que los argumentos del postulante incorporan información adicional sobre ventas actuales, presencia en redes sociales y validación empírica que no estaba soportada ni articulada en el plan de negocio evaluado. Se mantiene que el proyecto presenta debilidades en el sustento cuantitativo del mercado, la estructuración técnica y operativa, la inclusión integral de costos y gastos necesarios para la puesta en marcha, así como en la coherencia entre las proyecciones financieras, la capacidad instalada y el cronograma de implementación. Al corresponder a una línea de creación, el plan debe contemplar todos los rubros requeridos para garantizar su funcionamiento. Por tanto, la observación no modifica los hallazgos de la evaluación y se invita al postulante a fortalecer la formulación del plan y participar nuevamente en las convocatorias del Fondo Emprender.
Concepto:
Se ratifica el concepto de evaluación NO VIABLE para el proyecto El brunch by Crambol coffee shop, convocatoria 154 - 1C / Emprendimiento Femenino, con puntaje final de 40.26, conforme al informe de evaluación.
Efecto:
Ratifica concepto y puntaje.
</t>
  </si>
  <si>
    <t xml:space="preserve">Buenas noches Me presento ClaudiaPatricia Moreno Monares participé en la convocatoria de emprendimiento femenino de Bucaramanga. Mi proyecto no fue evaluado al entrar a la plataforma veo que la herramienta del proyecto aparece en blanco, quisiera saber si alguien tiene acceso a eso ya que yo tengo el captura de que yo envié el documento lleno completamente,también veo que el nombre y el orden de los documentos fueron modificados tengo las pruebas y los capturas de que yo realicé todo de la manera como el líder asesor del sena me lo fue indicando.  Quisiera saber la razón por la cual el proyecto no fue evaluado independientemente de que no haya salga seleccionada quisiera saberlos motivos de no ser evaluado?quedó atenta gracias. Les pido se me otorgue saber las causas y investigar quien manipulo la información. Gracias </t>
  </si>
  <si>
    <t>NOMBRE DEL PROYECTO:  CENTRO DE DIAGNOSTICO CAPILARES 
ID Proyecto: 120595
Convocatoria: 154 - 1C / Emprendimiento Femenino CREAR
Señor(es) postulante(s): 
Cordial saludo,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registrada en el sistema, que afecta directamente la continuidad del proceso. 
El numeral 5.2 de los Términos de Referencia establece en su Nota 1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realizada, se evidenció que el plan de negocios que se adjunto  en la plataforma del Fondo Emprender se encuentra en blanco, dicho documento es indispensable para la evaluación de la iniciativa. De acuerdo con los numerales 2.7. Ruta de acompañamiento para la postulación y 6. Estructuración de la iniciativa productiva, la herramienta oficial debe ser utilizada, diligenciada en su totalidad y cargada manteniendo su estructura original. 
La ausencia total del plan de negocios constituye información incompleta e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Respetados evaluadores:  En calidad de representantes de la ASOCIACIÓN MUNICIPAL DE MUJERES MARÍA MARTÍNEZ DE NISSER, identificada con el ID 120625 dentro de la Convocatoria 154 – 1C Emprendimiento Femenino, nos permitimos presentar formal apelación frente al informe de evaluación emitido, mediante el cual el proyecto obtuvo una calificación de 87,12 puntos y concepto VIABLE. Si bien valoramos positivamente el reconocimiento realizado por el equipo evaluador frente a la trayectoria organizativa, el impacto social, la viabilidad técnica y la coherencia financiera del proyecto, consideramos que varias de las observaciones formuladas corresponden a aspectos que sí fueron desarrollados y sustentados dentro del plan de negocios y del plan de inversión presentado, razón por la cual solicitamos respetuosamente una revisión integral de la calificación otorgada.  La ASOCIACIÓN MUNICIPAL DE MUJERES MARÍA MARTÍNEZ DE NISSER corresponde a una organización con más de 24 años de trayectoria institucional, reconocimiento territorial, experiencia en procesos productivos, fortalecimiento comunitario y trabajo asociativo con enfoque diferencial de género. El mismo informe de evaluación reconoce que la organización cuenta con una base organizativa madura, experiencia real en producción y comercialización, estructura técnica consolidada y un impacto económico, social y comunitario altamente favorable para el territorio. En consecuencia, consideramos que las observaciones señaladas dentro del informe corresponden principalmente a oportunidades de ampliación o precisión documental y no a vacíos estructurales que afecten la viabilidad o sostenibilidad del proyecto.  1. APELACIÓN COMPONENTE COMERCIAL El informe de evaluación señala como oportunidad de mejora la necesidad de definir metas cuantitativas de conversión o participación de mercado para medir con mayor precisión el crecimiento comercial esperado. Frente a esta observación, es importante indicar que el componente comercial sí desarrolla proyecciones de crecimiento, identificación de mercados objetivo, segmentación de clientes y estrategias de comercialización para las líneas de productos transformados de la Asociación. Dentro del plan de negocios se establecen perfiles de cliente tanto para mercados rurales como urbanos, identificando consumidores interesados en productos transformados con identidad territorial, economía solidaria y enfoque comunitario. Asimismo, el estudio de mercado incorpora análisis de competencia, comportamiento del consumidor, canales de comercialización y validación de la oferta mediante participación en ferias, eventos y procesos comerciales previamente desarrollados por la Asociación. El componente comercial también desarrolla estrategias de posicionamiento mediante punto de venta, feria virtual, redes sociales, eventos comunitarios y comercialización directa, elementos que demuestran capacidad operativa y experiencia comercial real. Igualmente, se incluyen proyecciones de ventas, crecimiento esperado y fortalecimiento de la capacidad comercial derivada de la inversión solicitada. Por lo anterior, consideramos que el componente comercial sí presenta herramientas de medición y crecimiento comercial dentro del plan formulado, razón por la cual solicitamos reconsiderar el impacto de esta observación dentro de la puntuación final.  2. APELACIÓN COMPONENTE TÉCNICO El informe técnico reconoce expresamente que el componente presenta un “dominio operativo consistente”, una “infraestructura existente”, procesos claros de producción y un equipo humano con roles definidos y funciones acordes a cada etapa del proceso productivo y comercial. Sin embargo, se sugiere fortalecer la articulación explícita entre algunos roles del equipo y su participación directa en cada fase del proceso. Frente a esta observación, es importante precisar que el plan técnico sí desarrolla la estructura operativa y organizacional de la Asociación, incluyendo actividades, responsables, capacidad instalada, procesos de producción, fortalecimiento de la planta de transformación, ecohuerta colectiva y proyección del punto de venta. Asimismo, el plan operativo sí identifica los cargos requeridos para la ejecución del fortalecimiento empresarial, describiendo funciones relacionadas con producción, transformación, comercialización, administración, logística y atención al cliente. También se establecen procesos de formación y fortalecimiento de capacidades para las mujeres asociadas, garantizando participación activa dentro de las diferentes etapas operativas del proyecto. Adicionalmente, el mismo informe reconoce que la inversión solicitada no corresponde a una iniciativa incipiente, sino al fortalecimiento de una operación en marcha con trayectoria demostrable, experiencia organizativa y procesos previamente implementados. En consecuencia, consideramos que la observación realizada corresponde a un aspecto de precisión documental y no a una ausencia estructural dentro del componente técnico. Por lo anterior, solicitamos respetuosamente reconsiderar la afectación generada sobre este componente, teniendo presente que el proyecto sí evidencia coherencia entre procesos técnicos, equipo humano y fortalecimiento operativo.  3. APELACIÓN COMPONENTE FINANCIERO El informe financiero establece como aspecto de mejora la necesidad de fortalecer la justificación de los incrementos de ventas incorporando referencias a variables macroeconómicas como IPC e IPP, así como detallar con mayor precisión los costos unitarios por producto. Frente a esta observación, es importante señalar que el componente financiero sí desarrolla proyecciones de ventas, estructura de costos, gastos operativos, requerimientos de inversión, fortalecimiento de capacidad instalada y sostenibilidad económica del proyecto. Asimismo, el plan presenta crecimiento progresivo de ingresos articulado con la capacidad operativa, el fortalecimiento del punto de venta, el aumento de producción y la consolidación comercial de la Asociación. Las proyecciones financieras formuladas responden al comportamiento histórico de la organización, a la experiencia previa de comercialización y a las capacidades reales de producción identificadas dentro del componente técnico. Además, el mismo informe reconoce que los costos, gastos y estructura del equipo de trabajo se encuentran articulados con las operaciones y con los rubros financiables. Igualmente, el informe valida expresamente que el valor solicitado al Fondo Emprender, correspondiente a $856.175.920, se encuentra ajustado a los límites permitidos para un proyecto asociativo con 15 integrantes y meta de 10 empleos, lo cual demuestra coherencia financiera y cumplimiento de lineamientos de convocatoria. En relación con la solicitud de incorporar referencias a IPC e IPP, consideramos que se trata de un criterio complementario de fortalecimiento técnico financiero y no de un requisito cuyo incumplimiento afecte la viabilidad estructural del proyecto. De igual forma, el plan sí contempla costos asociados a producción, transformación, comercialización y funcionamiento operativo, permitiendo evidenciar sostenibilidad económica y rentabilidad. El mismo informe concluye que el componente financiero “demuestra viabilidad y coherencia”, así como una TIR positiva del 20%, indicador que refleja sostenibilidad adecuada para el sector comercio al por mayor y al por menor. En consecuencia, solicitamos respetuosamente reconsiderar la ponderación otorgada a este componente.  4. APELACIÓN COMPONENTE IMPACTO El componente de impacto fue reconocido por el equipo evaluador como uno de los más sólidos del plan, destacando beneficios económicos directos para 15 mujeres, generación y sostenimiento de 10 empleos, fortalecimiento del tejido social, enfoque diferencial de género y aportes ambientales y tecnológicos. No obstante, dentro de las recomendaciones se plantea profundizar algunos aspectos relacionados con seguimiento de resultados de inversión, criterios de selección de proveedores y análisis de riesgos. Frente a ello, es importante indicar que el plan de negocios sí desarrolla estrategias de fortalecimiento organizacional, sostenibilidad operativa y mecanismos de ejecución de recursos. Dentro del componente técnico y operativo se describen adecuaciones, fortalecimiento de infraestructura, adquisición de maquinaria y equipos, fortalecimiento del punto de venta y estrategias de comercialización, todos articulados con los resultados esperados del proyecto. Asimismo, el componente organizacional incorpora experiencia previa de gestión administrativa y ejecución de procesos productivos, lo cual reduce significativamente los riesgos asociados a la implementación. Igualmente, el plan incorpora prácticas de producción limpia, manejo responsable de residuos, fortalecimiento comunitario y uso de herramientas digitales para comercialización y gestión de pedidos, elementos que evidencian transformación tecnológica y sostenibilidad ambiental. Por lo anterior, consideramos que el componente de impacto sí presenta resultados verificables, indicadores de transformación social y sostenibilidad territorial suficientes para sustentar una puntuación superior dentro del proceso de evaluación.  5. SOLICITUD DE REVISIÓN Y RECONSIDERACIÓN DEL PUNTAJE El propio informe de evaluación concluye que el proyecto presenta una formulación sólida, coherente y alineada con los objetivos de la Convocatoria 154 – Emprendimiento Femenino. Asimismo, reconoce que la Asociación cuenta con experiencia real en producción y comercialización, una trayectoria institucional consolidada, una estructura técnica y comercial robusta y un impacto social altamente favorable. De igual manera, el informe expresa claramente que las oportunidades de mejora identificadas “no afectan la viabilidad general del plan”, razón por la cual consideramos que dichas observaciones corresponden principalmente a elementos complementarios de profundización técnica y no a debilidades estructurales del proyecto. En este sentido, solicitamos respetuosamente la revisión integral de la evaluación y la reconsideración del puntaje otorgado, teniendo presente que: Las observaciones señaladas sí se encuentran desarrolladas dentro de los componentes técnico, comercial, financiero y operativo del plan de negocios. El proyecto evidencia experiencia organizativa, capacidad operativa y trayectoria institucional de más de 24 años. La formulación financiera demuestra sostenibilidad, crecimiento progresivo y cumplimiento de lineamientos de convocatoria. El impacto económico, social, ambiental y de género fue reconocido como altamente sólido dentro del mismo informe de evaluación. Las recomendaciones formuladas corresponden a oportunidades de fortalecimiento documental y no a incumplimientos que afecten la viabilidad del proyecto. Por lo anterior, solicitamos respetuosamente reconsiderar la calificación otorgada y revisar la ponderación aplicada a los componentes observados, con el fin de reconocer de manera integral la solidez técnica, organizativa, financiera y social de la propuesta presentada. Agradecemos la atención prestada y reiteramos nuestra disposición para realizar las aclaraciones complementarias que la entidad considere necesarias.</t>
  </si>
  <si>
    <t xml:space="preserve">Respuesta a observación – Fondo Emprender
Proyecto: 120625
Nombre del proyecto: ASOCIACIÓN MUNICIPAL DE MUJERES MARÍA MARTÍNEZ DE NISSER
Convocatoria: 154 – 1C / Emprendimiento Femenino
Criterio observado: Evaluación integral del plan de inversión (componentes comercial, técnico, legal, financiero e impacto)
Observación del postulante
La postulante solicita revisión del resultado de evaluación, argumentando que el plan de inversión presenta un alto nivel de madurez organizativa, coherencia técnica y un impacto social significativo, por lo que considera procedente una valoración superior.
Resumen de la observación
La solicitud se orienta a la reconsideración del puntaje asignado, señalando que las recomendaciones formuladas corresponden a aspectos de fortalecimiento y no a debilidades estructurales del proyecto.
Respuesta del evaluador
Revisada la observación presentada y contrastada nuevamente con el informe de evaluación del proyecto ASOCIACIÓN MUNICIPAL DE MUJERES MARÍA MARTÍNEZ DE NISSER, se evidencia que los elementos señalados por la postulante ya fueron valorados dentro del análisis integral realizado.
El informe reconoce que el proyecto presenta:
• Un componente comercial altamente desarrollado, con claridad en los perfiles de cliente, análisis sólido del mercado local y diferenciación basada en identidad territorial, enfoque solidario y trayectoria organizativa.
• Un componente técnico robusto y viable, con procesos productivos definidos, infraestructura existente, roles claros del equipo humano y una inversión orientada al fortalecimiento de una operación en marcha.
• Un componente legal adecuado, con personería jurídica vigente, cumplimiento normativo general y claridad frente a los trámites pendientes, sin que estos representen riesgos legales críticos para la ejecución del proyecto.
• Un componente financiero viable y coherente, con proyecciones realistas, rubros financiables alineados con la normatividad del Fondo Emprender y una TIR positiva acorde al sector comercio.
• Un componente de impacto altamente consolidado, destacándose la generación de empleo femenino, el fortalecimiento del tejido social, el enfoque diferencial de género y las prácticas ambientales y tecnológicas incorporadas.
Las recomendaciones formuladas en el informe corresponden a oportunidades de mejora orientadas a fortalecer la justificación de las proyecciones de ventas, la trazabilidad financiera y la gestión de riesgos, las cuales no afectan la viabilidad general del plan, sino que son propias de la etapa de fortalecimiento empresarial y de la mejora continua del proyecto.
Concepto
Revisada la observación y el informe de evaluación, se concluye que el concepto emitido es consistente con los hallazgos identificados. Por tanto, se ratifica el concepto VIABLE del proyecto. 
Efecto
Se ratifica el puntaje de 87,12 y el concepto VIABLE, sin modificación. Las observaciones presentadas se consideran oportunidades de fortalecimiento para la etapa de ejecución del plan de inversión y no generan ajuste en el resultado de la evaluación. 
</t>
  </si>
  <si>
    <t xml:space="preserve">1.Profundizar el análisis de competencia mediante una matriz comparativa que revise precio, gramaje, presentación, empaque, canal, propuesta de valor y alcance comercial de los competidores identificados, para que Delicias Niña Mary tenga una estrategia de diferenciación más clara y defendible. reclamación: El plan de negocio sí incluye identificación de competidores directos, comparación de precios, productos, ubicación y ventajas/desventajas competitivas, lo cual permite evidenciar una estrategia de diferenciación basada en calidad, flexibilidad y enfoque social. 2.Complementar la estrategia de canales con metas concretas por mes, incluyendo alcance esperado, conversión, frecuencia de publicación, captación de clientes y responsable de cada acción, para que la inversión comercial se traduzca en seguimiento real de resultados. reclamación: El proyecto define claramente los canales de comercialización (ventas directas, distribuidores, redes sociales, domicilios y clientes mayoristas), así como la inversión asociada a dichas estrategias. 3.Ajustar la proyección de ventas incorporando estacionalidad y escenarios de sensibilidad, especialmente por tratarse de una actividad manufacturera alimentaria que puede tener variaciones marcadas según temporada, comportamiento del consumo y costo de insumos. reclamación: Las proyecciones de ventas se sustentan en: Ventas históricas acumuladas superiores a $100.000.000, Clientes mayoristas recurrentes con pedidos mensuales superiores a $10.000.000, Demanda creciente de alimentos típicos congelados. 4.Elaborar fichas técnicas completas por producto, con gramaje, vida útil, temperatura de conservación, forma de preparación, información nutricional y declaración de alérgenos, ya que estos elementos son clave para la estandarización y posterior crecimiento del negocio. reclamación: El proceso técnico describe detalladamente materias primas, equipos, tiempos de producción y conservación. La elaboración de fichas técnicas completas corresponde a un instrumento de estandarización para escalamiento, comúnmente desarrollado en fases posteriores a la viabilización del proyecto. 5.Ampliar el marco legal con las normas aplicables al sector y precisar el costo y tiempo real de los trámites sanitarios y tributarios, evitando vacíos que más adelante puedan afectar el cronograma de legalización y arranque. reclamación: El proyecto identifica los principales trámites requeridos: registro mercantil, permisos sanitarios, uso del suelo, INVIMA y requisitos distritales. 6.Recalcular el modelo financiero incluyendo arriendo, depreciación, mantenimiento, seguros, transporte y gastos administrativos complementarios, de forma que los indicadores de rentabilidad muestren un escenario más conservador y cercano a la operación real. reclamación: El modelo financiero presenta coherencia entre ingresos, costos, inversión y operación, con indicadores positivos de rentabilidad. 7.Incluir formalmente al menos un auxiliar de producción dentro del equipo de trabajo, con su costo laboral completo, para que exista coherencia entre el proceso técnico descrito y la capacidad operativa que se proyecta. reclamación: El proyecto cumple con los empleos según los términos de referencia que es un autoempleo en este caso el del gerente. 8.Consolidar un anexo de evidencias de impacto con soportes de formalización, ventas, equipos, adecuaciones y acciones ambientales, e incorporar indicadores SMART que permitan medir de forma objetiva el aporte económico, social y ambiental del proyecto. Reclamación: El proyecto documenta impactos económicos, sociales, ambientales y tecnológicos, incluyendo: Emprendimiento femenino, Generación de ingresos sostenidos, Uso de energías limpias (paneles solares), Impacto en la economía popular. 9.Ampliar el mapa de actores con entidades y aliados del ecosistema regional de alimentos, como instancias de formación, acompañamiento empresarial, articulación comercial y posibles compradores, para fortalecer la sostenibilidad y escalabilidad del negocio. reclamación: El mapa de actores incluye entidades nacionales, locales y privadas relevantes. La ampliación del ecosistema de aliados es una acción de fortalecimiento estratégico, mas no una condición indispensable para la viabilidad técnica o financiera del proyecto. </t>
  </si>
  <si>
    <t>ID Proyecto: 120636
Nombre del proyecto: DELICIAS NIÑA MARY
Convocatoria: 154 - 1C / Emprendimiento Femenino
Criterio observado: Recomendaciones de mejora formuladas en los componentes comercial, técnico, legal, financiero e impacto. 
Observación del postulante:
El postulante manifiesta inconformidad frente a las recomendaciones realizadas, indicando que el plan de negocios sí contiene identificación de competidores, canales de comercialización, proyecciones de ventas, descripción técnica del proceso, trámites legales, modelo financiero, cumplimiento de empleos según términos de referencia, documentación de impactos y mapa de actores. 
Resumen de la observación del postulante
La observación señala que los aspectos recomendados por la evaluación ya se encuentran contemplados en el plan de negocios y que, por tanto, no deberían afectar la lectura de viabilidad del proyecto. En particular, el postulante argumenta que existe información suficiente sobre competencia, canales, ventas, proceso técnico, marco legal, estructura financiera, empleos, impactos y aliados. 
Respuesta del evaluador:
Revisada la observación presentada y contrastada con el informe de evaluación, se precisa que las recomendaciones formuladas no desconocen la existencia de información dentro del plan de negocios, sino que identifican aspectos que requieren mayor profundidad, soporte, trazabilidad o precisión para fortalecer la formulación del proyecto. 
1.Se reconoce que el plan de negocios sí incorpora elementos de análisis competitivo, lo cual fue valorado positivamente en el componente comercial del informe de evaluación. No obstante, la recomendación no cuestiona la existencia del análisis, sino que sugiere profundizarlo mediante una matriz comparativa estructurada que contemple variables adicionales como gramaje, presentación, empaque, canal de distribución y alcance comercial, las cuales no se evidencian con el nivel de detalle requerido en el documento evaluado.
Es importante precisar que la calificación y el concepto emitido se fundamentan exclusivamente en la calidad, profundidad, sustento técnico y verificabilidad de la información consignada en el plan de negocios al momento de su evaluación en la plataforma. La información adicional aportada en la reclamación no puede ser considerada como elemento modificador de la evaluación, conforme a los términos de referencia de la convocatoria.
2.El plan identifica los canales de comercialización y asigna una inversión coherente, aspecto que efectivamente fue reconocido en el informe de evaluación al señalar que la estrategia de canales está bien planteada y tiene una base presupuestal coherente. Sin embargo, la recomendación apunta a un nivel de detalle diferente: la incorporación de metas medibles, cronograma de ejecución mensual, indicadores de conversión y asignación de responsables por actividad, elementos que no se encuentran plenamente desarrollados en el documento evaluado. 
La evaluación se fundamenta únicamente en lo consignado en el proyecto inicial cargado en la plataforma. La información complementaria que se presenta en la reclamación no puede ser considerada como sustento para modificar el puntaje asignado.
Esta recomendación, al igual que las demás contenidas en el informe, constituye una orientación para el fortalecimiento del emprendimiento durante su fase de ejecución, no una condición para la viabilidad. 
3.Se reconoce el valor de los soportes históricos y comerciales presentados por el emprendedor, los cuales aportan credibilidad al proyecto y fueron tenidos en cuenta dentro del análisis del componente de impacto y financiero. No obstante, la recomendación no se refiere a la justificación del nivel de ventas proyectado, sino a la incorporación de elementos metodológicos adicionales: estacionalidad mensual del consumo, escenarios de sensibilidad (optimista, conservador y pesimista) y análisis del comportamiento del costo de insumos. Estos elementos son particularmente relevantes en el sector manufacturero alimentario y no se encuentran desarrollados en la proyección consignada en la plataforma.
La calificación se sustenta exclusivamente en la información contenida en el plan de negocios al momento de la evaluación. Los datos complementarios incorporados en la reclamación, si bien refuerzan la trayectoria comercial, no pueden ser considerados como elementos de evaluación.
La recomendación se mantiene como una hoja de ruta para el acompañamiento posterior y no representa una objeción a la viabilidad.
4.El componente técnico fue valorado favorablemente, tal como consta en el informe: la descripción del proceso productivo, las materias primas, los equipos y los tiempos están adecuadamente abordados. Sobre la afirmación del emprendedor respecto a que las fichas técnicas se desarrollan en fases posteriores, se aclara que, tratándose de un proyecto del sector manufacturero de alimentos procesados, la documentación técnica por producto (gramaje, vida útil, temperatura de conservación, manejo de alérgenos e información nutricional) es un componente sustantivo de la viabilidad sanitaria y comercial, no un instrumento opcional. Su inclusión es exigida por la normatividad sanitaria colombiana (Resolución 5109 de 2005 y Resolución 810 de 2021 del Ministerio de Salud y Protección Social) y resulta indispensable para la trazabilidad y el cumplimiento ante el INVIMA.
No obstante lo anterior, la evaluación se realizó sobre la información efectivamente consignada en la plataforma al momento del cierre de la convocatoria. La recomendación se emite como una orientación de fortalecimiento técnico y no como una observación que afecte el concepto de viabilidad.
En el componente legal, se evidencia que el plan identifica trámites clave para la puesta en marcha; sin embargo, la evaluación determinó que el marco legal requiere mayor precisión frente a normas aplicables al sector alimentario, costos y tiempos de trámites sanitarios y tributarios, dado que estos elementos pueden incidir en la programación financiera y operativa del proyecto. 
5.Se confirma que el plan identifica los trámites principales y que dicha identificación fue valorada en el informe de evaluación, donde se señaló expresamente que el componente legal parte de una base adecuada para un negocio que inicia operaciones. La recomendación, sin embargo, se enfoca en un aspecto distinto: la precisión de los costos asociados, los tiempos reales de obtención y la referencia explícita a las normas sectoriales aplicables (entre ellas, las relacionadas con manufactura, rotulado, etiquetado y obligaciones tributarias locales), elementos que no se encuentran suficientemente detallados en el documento evaluado.
La calificación obedece exclusivamente a la información disponible en la plataforma al momento de la evaluación. La información complementaria presentada en la reclamación no puede ser considerada como elemento de modificación del puntaje.
6.Se reconoce y reitera que el componente financiero fue identificado como uno de los puntos fuertes del plan, con una TIR del 29 % y un VPN positivo que respaldan la viabilidad del proyecto. Esta valoración favorable se mantiene íntegramente. Sin embargo, la recomendación apunta a un elemento técnico específico: la depuración del modelo financiero para incorporar rubros que normalmente tienen peso significativo en operaciones manufactureras de alimentos arriendo, depreciación, mantenimiento, seguros, transporte y gastos administrativos complementarios, cuya inclusión permite presentar indicadores más prudentes y técnicamente robustos.
La existencia de coherencia interna en el modelo no excluye la pertinencia de esta sugerencia, en tanto la solidez financiera de un emprendimiento manufacturero alimentario depende de la integración de todos los costos operativos reales. La evaluación se fundamenta en lo consignado en la plataforma al momento del cierre de la convocatoria.
7.Se confirma que el proyecto cumple con la condición mínima de generación de empleo establecida en los términos de referencia de la convocatoria, mediante la figura del autoempleo del gerente. Este cumplimiento no se cuestiona y no afecta la viabilidad del proyecto. La recomendación, por su parte, se origina en el análisis técnico-operativo: el proceso productivo descrito y la capacidad instalada proyectada sugieren una carga operativa que, en términos prácticos, podría requerir personal adicional para su ejecución eficiente.
Se trata, por tanto, de una observación de coherencia entre el componente técnico y la estructura de costos laborales, no de un incumplimiento de los requisitos de la convocatoria. La evaluación se efectuó sobre la información consignada en la plataforma y la información adicional aportada en la reclamación no constituye elemento modificatorio del puntaje.
8.El componente de impacto presenta elementos valiosos y una base coherente con la naturaleza del proyecto, incluyendo la presencia en redes, los avances de formalización, la clasificación de residuos y el uso de paneles solares. Esta valoración positiva se mantiene. La recomendación, no obstante, no cuestiona la existencia de los impactos declarados, sino que sugiere reforzar dos aspectos: la trazabilidad documental que respalde dichos avances mediante un anexo consolidado de evidencias, y la incorporación de indicadores SMART (específicos, medibles, alcanzables, relevantes y temporales) que permitan verificar objetivamente el aporte del proyecto a lo largo de su ejecución.
La declaración de impactos, sin los soportes y mediciones correspondientes, no permite establecer con rigor el alcance real del aporte económico, social y ambiental. La evaluación se fundamenta exclusivamente en lo consignado en la plataforma al momento del cierre.
9.El componente de mapa de actores constituye una acción de fortalecimiento estratégico y no una condición indispensable para la viabilidad técnica o financiera del proyecto. Precisamente por ello, esta sugerencia fue incluida como recomendación de mejora y no como observación crítica que afectara el concepto emitido. El informe reconoce expresamente que el mapa de actores está bien encaminado.
La recomendación se orienta a fortalecer la sostenibilidad y escalabilidad del negocio en su fase de ejecución, identificando aliados específicos del ecosistema regional de alimentos del Atlántico que puedan apoyar la consolidación comercial, técnica y de financiación. Es una sugerencia constructiva alineada con la lógica de acompañamiento posterior a la adjudicación.
Concepto:
Revisado el plan de negocios y la observación presentada, se encuentra que el concepto emitido es acorde con lo identificado inicialmente en la evaluación. Las reclamaciones evidencian que el plan contiene información base en los componentes observados; sin embargo, dicha información no elimina la pertinencia de las recomendaciones formuladas, las cuales buscan fortalecer la profundidad, soporte y precisión del proyecto. 
Efecto:
Se ratifica el concepto de evaluación VIABLE y el puntaje de 84,15, manteniendo las recomendaciones como acciones de mejora para fortalecer la estructuración y futura ejecución del proyecto.</t>
  </si>
  <si>
    <t xml:space="preserve">Apelación Proyecto Dantapedia Dantapedia representa una propuesta innovadora enfocada en bienestar animal, rehabilitación veterinaria y desarrollo tecnológico aplicado, aportando soluciones diferenciadas dentro de un sector con baja oferta especializada en Colombia. Por esta razón, solicitamos respetuosamente la revisión de la calificación asignada, considerando los siguientes argumentos. Componente Comercial: El proyecto se desarrolla dentro de un nicho especializado donde el principal valor diferencial radica en la personalización técnica, el acompañamiento individualizado y la limitada oferta existente en el mercado nacional. La observación relacionada con que la demanda no es masiva debe analizarse desde la naturaleza del sector de rehabilitación veterinaria, el cual no opera bajo esquemas de consumo masivo sino en necesidades clínicas específicas y de alto valor agregado. Dantapedia responde a una necesidad creciente derivada de accidentes, enfermedades degenerativas, alteraciones neurológicas, displasias y procesos de rehabilitación postquirúrgica en animales de compañía. Además, el crecimiento de la medicina veterinaria especializada y la mayor conciencia sobre bienestar animal fortalecen la oportunidad comercial del proyecto. El modelo contempla fabricación bajo pedido, reducción de desperdicios y adaptación personalizada según las necesidades de cada paciente veterinario. Asimismo, existe potencial de fortalecimiento mediante alianzas con clínicas veterinarias, fundaciones y centros de rehabilitación. Componente Legal: El proyecto reconoce la importancia de implementar lineamientos relacionados con BPM, trazabilidad y control de calidad. Sin embargo, es importante precisar que Dantapedia corresponde actualmente a un modelo de fabricación personalizada bajo pedido y no a una producción industrial masiva. Actualmente ya se aplican criterios de control de materiales, seguimiento de casos, adaptación individualizada y condiciones adecuadas de fabricación. La formalización estructurada de protocolos BPM hace parte natural del proceso de consolidación empresarial y representa precisamente uno de los aspectos que podrían fortalecerse mediante el apoyo de Fondo Emprender. Componente Financiero: El componente financiero presenta coherencia entre inversión, costos, gastos y proyecciones de ventas. El modelo fue construido bajo criterios prudentes y acordes con una empresa especializada en etapa de creación. La fabricación bajo pedido permite reducir riesgos de inventario y ajustar la producción a la demanda real, mientras que los precios definidos contemplan el nivel de personalización técnica requerido en cada dispositivo. Es importante destacar que la demanda del sector no depende del consumo repetitivo de un mismo cliente, sino de nuevos casos clínicos asociados a accidentes, enfermedades  y rehabilitación veterinaria, generando una demanda constante dentro de un nicho especializado con baja oferta técnica en Colombia. Las proyecciones financieras fueron planteadas de forma conservadora, priorizando sostenibilidad y capacidad real de ejecución, lo cual evidencia responsabilidad en la estructuración económica del proyecto. Componente de Impacto: Agradecemos que el informe reconozca el impacto positivo del proyecto en términos de bienestar animal, no obstante, consideramos importante ampliar que Dantapedia contribuye directamente a mejorar movilidad y calidad de vida animal, además de ofrecer alternativas distintas a procedimientos invasivos o eutanasia. El proyecto no solo fabrica dispositivos ortopédicos, sino que también promueve conciencia sobre rehabilitación y soluciones veterinarias especializadas.  Respecto a la validación de mercado y testeo de productos, el proyecto sí cuenta con experiencia práctica derivada del diseño y adaptación personalizada de dispositivos en casos reales. La naturaleza misma del emprendimiento implica procesos constantes de prueba, ajuste y adaptación individualizada, constituyendo validación funcional y técnica. Recomendaciones de Mejora Agradecemos las recomendaciones planteadas dentro del proceso de evaluación como oportunidades de fortalecimiento y consolidación empresarial. Sin embargo, consideramos importante resaltar que estos aspectos corresponden a procesos evolutivos propios de una empresa en etapa de crecimiento y no a debilidades estructurales que afecten la viabilidad integral del emprendimiento.  •En relación con el fortalecimiento de alianzas, Dantapedia ya cuenta con diferentes acercamientos y reconoce la importancia de estas relaciones para ampliar cobertura, validación técnica y posicionamiento comercial. El acceso a recursos y acompañamiento empresarial permitiría acelerar la consolidación de nuevos convenios. •Respecto al ajuste de proyecciones de ventas, el modelo financiero fue estructurado bajo criterios prudentes acordes con un nicho especializado de atención personalizada y demanda clínica específica. Por ello, las proyecciones contemplan crecimiento gradual, capacidad operativa controlada y sostenibilidad financiera. •Frente a la formalización de BPM, el proyecto ya aplica criterios básicos de control de calidad, personalización, trazabilidad y manejo técnico de fabricación. La implementación formal de estos procesos hace parte natural de la evolución organizacional del negocio. •En cuanto a la documentación de casos de éxito y validaciones técnicas, el proyecto sí se fundamenta en procesos reales de diseño, adaptación y fabricación personalizada de dispositivos ortopédicos veterinarios. No obstante, reconocemos que la sistematización formal de evidencia técnica y casos clínicos puede fortalecerse progresivamente conforme aumente la capacidad operativa y administrativa. •Finalmente, consideramos que las recomendaciones planteadas son viables de implementar, ya han sido identificadas dentro de la proyección estratégica y no comprometen la viabilidad técnica, financiera, comercial ni operativa de Dantapedia.  Por lo anterior, solicitamos respetuosamente que estas observaciones sean interpretadas como oportunidades de mejora propias de una empresa en etapa temprana de desarrollo y no como factores limitantes para la sostenibilidad y viabilidad del proyecto.  </t>
  </si>
  <si>
    <t>Respuesta: 120650
Proyecto Dantapedia
•El puntaje de evaluación se mantiene por las razones expuestas en el informe de evaluación que se reiteran a continuación:
"En Dantapedia fabrican dispositivos ortopédicos veterinarios, (sillas de ruedas, protectores articulares, arnés, prótesis y ortesis, entre otros) con el fin de contribuir al mejoramiento de la calidad de vida de las mascotas en situación de discapacidad (perros, gatos, y otros animales de compañía),que sufren algun tipo de discapacidad por enfermedades neurológicas, afecciones ortopédicas, malformaciones congénitas, accidentes o procesos degenerativos, permitiéndoles recuperar su movilidad, autonomía y bienestar, al mismo tiempo que brindamos apoyo y acompañamiento a sus cuidadores y profesionales veterinarios en su proceso de rehabilitación.
Venden: 
•SILLA DE RUEDAS $ 650.000
•PRÓTESIS Y FÉRULAS $ 600.000
•PROTECTORES ARTICULARES$ 200.000
•La recomendación está orientada a revisar y completar análisis de mercado en alianzas con veterinarias para ajustar proyecciones de ventas mensuales a la realidad del mercado. 
•Las mascotas discapacitadas no son el común den nicho pet, o de demanda frecuente de este tipo de productos. En promedio planean vender  15 productos mensuales  y no está claro si el comprador son las clínicas o veterinarias o los almacenes PET. 
•Se recomendó revisar y adoptar BPM y Proyecciones financieras adecuadas, en términos de las necesidades reales del mercado.
•Se recomendó evidenciar testeo de productos y reconocimiento real del mercado que justifique las siguientes afirmaciones: 
•Se está realizando actualmente aprendizaje de modelado 3D, ya que el Veterinario está realizando un diplomado con la escuela virtual PH4 bionics Academy de Mexico, en modelado 3D para protesis animal.
•Además, se dispone de habilidades técnicas para el diseño, ajuste y mejora continua de los productos, lo que representa una ventaja competitiva frente a soluciones estandarizadas del mercado.
•La capacidad actual de producción es de aproximadamente 5 a 10 dispositivos semanales, dependiendo del nivel de personalización y complejidad del caso.
El proyecto se evaluó como viable, con atención a las recomendaciones. 
viable</t>
  </si>
  <si>
    <t>Agradezco la calificación de VIABLE (80,92) otorgada al proyecto Figliola del Rey. Con el objetivo de fortalecer los componentes donde se identificaron oportunidades de mejora y sustentar técnicamente la solidez de nuestra propuesta, presento las siguientes precisiones: ?1. Sobre la Estructura Asociativa y Capacidad de Ejecución: Es importante precisar que el proyecto ya cuenta con un grupo asociativo de 5 integrantes con roles técnicos y operativos claramente definidos. Contamos con una tecnóloga en desarrollo de colecciones, una ingeniera multimedia y operarias expertas en confección industrial. Esta estructura no es administrativa, sino una unidad productiva interdisciplinaria que garantiza la capacidad técnica para escalar la producción de inmediato. La complementariedad de estos perfiles asegura que la meta de 3.085 unidades para el primer año sea un objetivo técnica y operativamente alcanzable. ?2. Sustentación Técnica de la Inversión en Maquinaria: Respecto a la inversión de $62.274.700, resaltamos que estos activos representan el eje de la transición de un modelo artesanal a una planta de producción industrial. Cada equipo (planas, fileteadoras y collarín con factor prestacional) es indispensable para la confección de nuestra línea de bodys con control interno invisible (arquitectura de doble capa Poly-Lycra/Powernet). Esta inversión elimina los cuellos de botella actuales y permite estandarizar la calidad técnica que el mercado ya ha validado favorablemente. ?3. Justificación de Gastos en Marketing y Validación Comercial: Sobre la observación de los rubros de marketing, es fundamental aclarar que Figliola del Rey no se encuentra en etapa de experimentación, sino de escalamiento. El proyecto cuenta con una validación comercial real mediante ventas recurrentes operando bajo el modelo de pauta en Meta Ads y cierre por WhatsApp Business. Esta experiencia previa nos ha permitido determinar con precisión nuestro flujo de conversión. Por lo tanto, el presupuesto solicitado no es una estimación al azar, sino una proyección basada en datos históricos de comportamiento de nuestro cliente objetivo. Al aumentar la producción con la nueva maquinaria, la inversión publicitaria es el motor necesario para garantizar la salida de ese inventario y el cumplimiento de las proyecciones de ingresos. ?4. Compromiso con la Sostenibilidad y Economía Circular: Finalmente, queremos enfatizar nuestro modelo de economía circular mediante el aprovechamiento de retales textiles para procesos de upcycling. Este impacto ambiental positivo, sumado al enfoque de emprendimiento femenino en la región de Sabana Centro, dota al proyecto de una sostenibilidad integral (económica, social y ambiental) que solicitamos sea considerada para el ajuste de la puntuación final. ?Agradecemos su disposición para revisar estas precisiones, las cuales ratifican que el proyecto tiene una madurez operativa y una gestión del riesgo altamente profesional.</t>
  </si>
  <si>
    <t xml:space="preserve">Cordial saludo,
Proyecto: 120657
Nombre del proyecto: Figliola del Rey
Convocatoria: 154 - 1C / Emprendimiento Femenino
En respuesta a la solicitud realizada se realizaron las siguientes acciones: 
Revisada la observación presentada y contrastada con el informe de evaluación y el plan de negocio, se evidencia que los aspectos señalados por la postulante ya fueron considerados dentro del análisis inicial. El informe reconoce expresamente que Figliola del Rey es una iniciativa bien estructurada, con propuesta de valor clara, producto diferenciado, validación comercial previa, proceso productivo organizado, estrategia de crecimiento definida y coherencia entre los componentes comercial, técnico, legal, financiero y de impacto.
Frente a la estructura asociativa, el plan registra el proyecto como asociativo y relaciona cinco integrantes con roles vinculados a administración y diseño, asesoría de venta, operación de confección y community manager. También describe que el objetivo común del grupo es diseñar, producir y comercializar prendas de compresión a nivel nacional, distribuyendo responsabilidades en producción, comercialización, logística, atención al cliente y gestión administrativa.  No obstante, la recomendación del informe no cuestiona la existencia del grupo, sino que sugiere reforzar la descripción práctica de la toma de decisiones, distribución de responsabilidades en escenarios de crecimiento o alta demanda y manejo de posibles conflictos internos, como acción de fortalecimiento organizacional propia de un proyecto asociativo.
Respecto a la inversión en maquinaria y equipos, el plan de negocio registra la adquisición de maquinaria, equipos y software por $62.274.700, incluyendo máquinas fileteadoras, máquina plana, zigzadora, collarín, cortadora industrial, cortadora de sesgo, equipos tecnológicos, estantería, mobiliario, mesas y equipos de sublimación.  El informe reconoce que la dotación técnica está alineada con el proceso productivo y que el proyecto describe de manera clara el proceso desde la adquisición de insumos hasta la confección, control de calidad y despacho del producto final. Sin embargo, la recomendación se mantiene en el sentido de reforzar la justificación de ciertos equipos y herramientas, especialmente aquellos cuyo impacto inmediato en capacidad productiva, calidad, reducción de reprocesos o eficiencia operativa debe quedar más explícito en la formulación.
En relación con los gastos de marketing y la validación comercial, el plan de negocio registra estrategias como pauta digital en Meta Ads y TikTok Ads, visitas y visibilización con influencer, contratación de embajadores de marca, herramientas de WhatsApp Business, clientes distribuidores potenciales, showroom físico y ventas mediante canales digitales.  Así mismo, en los avances comerciales se reporta operación con ventas reales, rotación constante de entre 80 y 100 pedidos mensuales, uso de Instagram/Facebook, WhatsApp Business, testimonios de clientas, alianza logística con Droppi y pago contra entrega.  El informe también valoró positivamente la validación previa del mercado mediante ventas reales y reconoció que los canales digitales y la asesoría personalizada son coherentes con el comportamiento del consumidor objetivo. No obstante, se mantiene la recomendación de precisar cómo cada inversión en pauta, influencers y embajadores se traduce en adquisición de clientes, aumento de conversión, incremento del ticket promedio o posicionamiento de marca, de manera que el uso de los recursos pueda ser monitoreado durante la ejecución.
En cuanto al impacto ambiental y sostenibilidad, el plan registra prácticas de clasificación de residuos textiles, aprovechamiento de retales, elaboración de piezas menores, gestión de excedentes con aliados especializados y articulación con Oh My Cloth Reciclaje Textil y Recolam para promover economía circular.  El informe reconoce impactos positivos en materia económica, social, ambiental y tecnológica, incluyendo generación de empleo, fortalecimiento del sector textil regional, inclusión laboral, aprovechamiento de residuos textiles, articulación con aliados de economía circular y uso de herramientas digitales para comercialización, gestión y logística.  En consecuencia, estos elementos fueron tenidos en cuenta en la valoración inicial y respaldan el concepto viable otorgado.
Desde el marco normativo aplicable, la evaluación debe revisar la coherencia técnica, financiera, operativa y documental del plan de negocio, así como la correspondencia de los recursos solicitados con los topes, montos y condiciones definidos para cada tipo de iniciativa. El Acuerdo 007 de 2025 actualiza y modifica topes y montos definidos originalmente en el Acuerdo 010 de 2019, y dichos topes constituyen parámetros técnicos y financieros de obligatorio cumplimiento.  Además, el Acuerdo 010 de 2019 contempla que los recursos del Fondo Emprender tienen calidad de capital semilla condonable, condicionados al cumplimiento de obligaciones legales, contractuales, términos de convocatoria e indicadores de gestión formulados en el plan de negocio, tales como ejecución presupuestal, empleo formal, gestión de mercadeo y contrapartidas.  En este caso, el informe no identifica una causal que afecte la viabilidad, sino oportunidades de mejora relacionadas con seguimiento, justificación de inversiones, indicadores, presentación formal y consolidación asociativa.
Por lo anterior, las precisiones aportadas por la postulante ratifican fortalezas ya reconocidas en la evaluación, pero no incorporan elementos nuevos que modifiquen el análisis técnico realizado ni que desvirtúen las recomendaciones formuladas. La evaluación ya concluyó que el proyecto cuenta con condiciones favorables para su implementación y escalabilidad, con una TIR de 32,13 %, rentabilidad atractiva y capacidad para sostener su operación en el tiempo.
A continuación, se presenta, el resultado de cada uno de los elementos evaluados del plan de negocios o de inversión, evaluado en una escala de 0 a 4, donde 0 es nulo y 4 tiene un desarrollo completo:
1. ¿Quién es el Cliente de su Proyecto? / Resumen Ejecutivo4
2. Planteamiento del Problema / Descripción del negocio (incluye permisos) 3,66
3. La Competencia / Análisis de mercado y competencia 3,66
4. Descripción del Proyecto / Plan de Marketing y Ventas 3,33
5. Productos o Servicios / Flujo de producción y requisitos de personal 3,66
6. Proceso Técnico / Necesidades y requerimientos 3,66
7. Trámites Legales / Propósito de la inversión 3,66
8. Canales / Resultados esperados de la inversión 3,66
9. Proyección de Ventas / Estrategia de inversión 3,66
10. Costos y Gastos / Presupuesto y uso de fondos 3,66
11. Equipo de Trabajo / Componente Financiero 3,66
12. Necesidades y Requerimientos / Impactos 4
13. Valor del Proyecto / Indicadores de cumplimiento 3,66
14. Avances del Proyecto / Mapa de actores 3,66
15. Plan Operativo / Metas en generación y sostenibilidad de autoempleo y puesto de trabajo 3,66
16. Impacto / Proyección y sostenibilidad (social y comunitaria y financiera), intención en la permanencia 3,66
17. Indicadores / Antigüedad: Tiempo de Funcionamiento 3,66
18. Mapa de actores / Asociatividad 3,66
19. Metas en generación y sostenibilidad de autoempleo y puesto de trabajo 3
20. Proyección y sostenibilidad (social y comunitaria y financiera), intención en la permanencia 3,33
21. Asociatividad 3
Sin perjuicio de lo anterior, es pertinente precisar que dicho puntaje no corresponde a una sumatoria aritmética ni a un promedio simple de las calificaciones asignadas a cada uno de los componentes evaluados.
De conformidad con lo establecido en los Términos de Referencia del Fondo Emprender, la evaluación de los planes de negocio se realiza mediante un proceso técnico integral, en virtud del cual un evaluador analiza de manera independiente los elementos del plan, bajo criterios de calidad, coherencia, pertinencia y suficiencia de la información presentada.
En este sentido, el puntaje final constituye el resultado de un proceso metodológico estructurado, que incorpora el relacionamiento entre los diferentes elementos evaluados, así como la aplicación de criterios de ponderación y normalización, orientados a determinar la viabilidad del proyecto de manera integral.
Finalmente, revisada la observación presentada, el plan de negocio y el informe de evaluación, se encuentra que el concepto emitido es acorde con lo identificado inicialmente. Se ratifica el concepto VIABLE para el proyecto Figliola del Rey, por lo tanto se ratifica el puntaje de 80,92 y se mantiene el concepto VIABLE, sin modificación. Las observaciones presentadas no generan ajuste en la calificación, dado que los aspectos relacionados con estructura asociativa, capacidad técnica, inversión productiva, validación comercial, marketing y sostenibilidad ambiental ya fueron valorados en el informe inicial. Se mantienen las recomendaciones de fortalecer la justificación de inversiones, los indicadores de gestión, la presentación formal del documento, la estructura asociativa y la diversificación gradual del portafolio.
</t>
  </si>
  <si>
    <t xml:space="preserve">120665 - CREAR ESP - TIENDA DE BELLEZA CLAUDIA SANCLEMENTE - CENTRO AGROPECUARIO DE BUGA (SENA - VALLE) 1. Refutación sobre la Definición del Modelo de Negocio •Observación del evaluador: Indica confusión en la definición y falta de diferenciación frente a la competencia. •Argumento de defensa: El plan de negocio en el ítem 4 (Descripción del Proyecto) define un modelo de Showroom Sensorial, que se diferencia explícitamente de las tiendas tradicionales de mostradores y vitrinas. El modelo incluye:  oEspacio de experimentación: Ambientes aromatizados, luz apropiada para autodiagnóstico y testers para percibir texturas. oAcompañamiento postventa: Seguimiento personalizado por tiempos de consumo basado en bases de datos de facturación para fidelización. oSustento: La propuesta de valor no es la simple reventa, sino la experiencia guiada y el diagnóstico oportuno, lo cual está claramente redactado como el diferencial competitivo. 2. Soporte Técnico y Capacidad Instalada •Observación del evaluador: Señala vacíos en el proceso técnico y falta de claridad sobre la capacidad técnica instalada. •Argumento de defensa: En el ítem 6 (Proceso Técnico), el proyecto describe una ruta de servicio estandarizada de 4 a 5 pasos (Indagación -&gt; Explicación -&gt; Venta cruzada -&gt; Facturación -&gt; Empaque con muestras) con tiempos promedio de 11 a 26 minutos por cliente. •Capacidad Instalada: Se calcula una capacidad de atender 176 unidades/servicios mensuales por cada una de las tres líneas de producto, basada en una jornada de 8 horas diarias durante 22 días al mes. Esto demuestra que existe una estructura operativa medida y coherente con el tiempo de la emprendedora. 3. Validación de Mercado y Proyecciones de Venta •Observación del evaluador: Indica que no se desarrolla una segmentación de clientes que sustente las ventas. •Argumento de defensa: El plan de negocio en el ítem 1 (Cliente) presenta una segmentación detallada basada en el Boletín Económico de la Cámara de Comercio de Buga (2023):  oPerfil: Mujeres de 25 a 55 años, estratos 2 al 4. oValidación Real: El proyecto reporta ventas históricas verificables: $26.066.166 en 2024 y un crecimiento significativo en el primer semestre de 2025 ($28.919.000 de enero a junio), lo que representa un crecimiento del 10.95% antes de recibir el apoyo del Fondo. oSustento: La proyección de ventas no es hipotética; se basa en una tracción comercial real de más de 9 años de operación (desde 2015) y en la tendencia de crecimiento del mercado de belleza en Colombia (7.18% TCAC). 4. Componente Legal y Formalización •Observación del evaluador: Califica de básica la descripción legal y advierte riesgos normativos. •Argumento de defensa: El emprendedor ya cuenta con un avance legal concreto al tener el registro en Cámara de Comercio como persona natural. Además, en el ítem 7, se desglosan los trámites necesarios para el funcionamiento del showroom con costos y tiempos específicos:  oCertificado de Bomberos: $65.000 (10 días). oUso de Suelo: $35.000 (15 días). oSustento: Al ser una unidad de comercio al por menor (CIIU 4773), estos son los requisitos legales pertinentes y suficientes para garantizar la formalidad inicial solicitada por la normativa del Fondo Emprender. 1.Reconocer la validación comercial histórica citada en el ítem 14, la cual es la prueba más sólida de viabilidad en el sector comercio. 2.Los ítems 4, 6 y 14 de su plan de negocios DEMUESTRA que el evaluador incurrió en una omisión de lectura respecto a la diferenciación del modelo de negocio y los datos de ventas reales. 3.El proyecto genera 1 empleo directo y 3 indirectos, cumpliendo con los topes de la convocatoria para el monto solicitado de $73.518.768. Conclusión: El puntaje de 51,07 parece no haber valorado adecuadamente los antecedentes de ventas del negocio ni la especificidad técnica del modelo de showroom. Una defensa centrada en los datos cuantitativos de ventas y en la descripción del proceso.  </t>
  </si>
  <si>
    <t xml:space="preserve">Respuesta: 120665
NOMBRE DEL PROYECTO: TIENDA DE BELLEZA CLAUDIA SANCLEMENTE - CENTRO AGROPECUARIO DE BUGA (SENA - VALLE)
•El puntaje de evaluación se mantiene por las razones expuestas en el informe de evaluación que se reiteran a continuación:
"El modelo de negocios s e describe de la siguiente manera: 
Combinando el conocimiento, la experiencia y un espacio tipo showroom diseñado para experimentar con todos los sentidos la belleza y el bienestar; desde el olfato con un ambiente aromatizado con las diversas notas olfativas que evocan la colección de perfumes, con luz apropiada y espejos que permitan a nuestros clientes observarse y realizar un autodiagnóstico, adicional ver el despliegue de tonos que pueden desprenderse de los productos de maquillaje. Los tester de diversas opciones de productos de cuidado facial y corporal permiten que el cliente pueda percibir texturas y eso fortalece el sentir bienestar a través del autocuidado.                  
•Con la descripción anterior en el momento de la evaluación no fue fácil determinar si se determinar si el modelo de negocios se trataba de  un  spa o una tienda de maquillaje.  
Los productos que comercializa son los siguientes:    
•línea de cuidados de belleza. Precio venta $37.000c /u
•línea de maquillaje. Precio venta $53.000c /u
•SPRAY PERFUMADO CORPORAL. Precio venta $39.000c /u
•Los productos no poseen una descripción que permita evidenciar con claridad la diferenciación en el mercado                                                            
•No hay claridad sobre el proceso técnico para la elaboración de cada producto ofertado 
•Los requerimientos de inversión están destinados a la compra y venta  de productos 
•Como no hay claridad en las descripciones de productos no es posible valorar adecuadamente las proyecciones de ventas 
Por las razones anteriormente mencionadas La evaluación y recomendaciones se mantienen.
</t>
  </si>
  <si>
    <t>En atención al informe de evaluación emitido para el proyecto “Eli Elliot Escuela de Danza”, nos permitimos presentar las siguientes consideraciones con el fin de aclarar, precisar y controvertir los aspectos señalados como inconsistencias dentro del proceso de evaluación, evidenciando la coherencia técnica, legal, comercial, operativa y de impacto social del modelo propuesto.  En relación con la observación referente a la presunta falta de diferenciación técnica y pedagógica entre los servicios dirigidos a niños, jóvenes y adultos, es importante precisar que dicha diferenciación sí se encuentra incorporada dentro de la formulación del proyecto, particularmente en los apartados de segmentación de mercado, caracterización de usuarios y descripción del portafolio de servicios. Cada segmento poblacional responde a necesidades formativas, físicas y pedagógicas distintas, las cuales fueron consideradas desde la estructuración del modelo de atención.  En el caso de los niños, el enfoque está orientado a procesos de iniciación artística, desarrollo motriz, coordinación, disciplina y expresión corporal; para los jóvenes, la propuesta contempla formación técnica y fortalecimiento de habilidades escénicas; mientras que en el segmento adulto se priorizan componentes asociados al acondicionamiento físico, bienestar integral, recreación y expresión artística. Estas diferencias se reflejan en los contenidos, metodologías, intensidad horaria, dinámicas de enseñanza y objetivos formativos de cada grupo poblacional.  Si bien el formato de formulación del Fondo Emprender limita la posibilidad de desarrollar en profundidad cada componente metodológico y curricular, ello no significa que el proyecto carezca de dichas estructuras. Por el contrario, el modelo operativo sí contempla rutas diferenciadas de aprendizaje y atención, coherentes con la naturaleza de una escuela de danza y con las dinámicas propias del sector cultural y artístico.  Respecto al componente legal, el informe menciona la necesidad de fortalecer la referencia a la normatividad aplicable a la educación para el trabajo y el desarrollo humano (ETDH), así como a los mecanismos de gestión del riesgo y protección para menores de edad. Frente a ello, es pertinente aclarar que las licencias, requisitos y obligaciones normativas exigidas para la operación de este tipo de actividades sí se encuentran identificadas dentro del proyecto y hacen parte de la planificación de implementación y funcionamiento de la unidad productiva.  La propuesta se enmarca dentro de una oferta de formación no formal y complementaria, propia del sector cultural y artístico, y no como una institución formal certificada ETDH en esta etapa inicial. En consecuencia, el alcance normativo aplicable corresponde a actividades de formación artística y recreativa, ajustadas a las exigencias legales pertinentes para este tipo de iniciativas. Adicionalmente, el proyecto contempla prácticas de cuidado, supervisión, acompañamiento y bienestar de menores, las cuales hacen parte de los lineamientos básicos de operación y atención responsable en escenarios de formación artística.  Debe señalarse que las limitaciones de espacio del formato de presentación impiden desarrollar con amplitud aspectos operativos, jurídicos y metodológicos que sí hacen parte integral del modelo de negocio. Por tanto, la ausencia de un desarrollo detallado dentro del documento no puede interpretarse como inexistencia, omisión o desconocimiento de las obligaciones legales y técnicas aplicables.  Frente a la observación relacionada con la necesidad de estructurar una estrategia comercial más específica por segmento de clientes, es importante indicar que el proyecto sí identifica de manera clara sus públicos objetivos, conformados por niños, jóvenes y adultos, así como los mecanismos y canales de captación y posicionamiento. Dentro del modelo comercial se contemplan estrategias basadas en redes sociales, referidos, posicionamiento territorial, relacionamiento comunitario y reconocimiento local de la escuela.  Asimismo, resulta relevante señalar que la iniciativa cuenta con una trayectoria operativa superior a dos años, situación que demuestra la existencia de demanda real, validación del servicio y capacidad efectiva de sostenimiento en el territorio. Esta experiencia previa permite evidenciar que el modelo comercial no responde únicamente a proyecciones teóricas, sino a dinámicas ya implementadas y validadas en la práctica.  Aunque el formato del Fondo Emprender restringe la posibilidad de profundizar en campañas diferenciadas, embudos de captación o estrategias especializadas por segmento, el proyecto sí presenta una lógica comercial coherente, sustentada en experiencia operativa, reconocimiento comunitario y permanencia en el mercado local.  En cuanto al componente de impacto, se resalta que el mismo informe reconoce la generación de valor social, cultural y comunitario de la iniciativa. El proyecto promueve espacios de formación artística, fortalecimiento del tejido social, aprovechamiento adecuado del tiempo libre, bienestar físico y emocional, además de incentivar procesos de participación cultural dentro del territorio.  De igual manera, la propuesta contribuye al fortalecimiento de la economía local mediante la consolidación de una unidad productiva sostenible que genera ingresos para su promotora y proyecta crecimiento progresivo en función de la consolidación de la demanda y ampliación de cobertura. El impacto del proyecto no debe medirse exclusivamente desde indicadores cuantitativos extensos, sino también desde la capacidad real de transformación social, permanencia y apropiación comunitaria que ya evidencia la iniciativa.  Resulta igualmente importante destacar que el componente financiero fue valorado positivamente dentro del informe, reconociéndose la coherencia de las proyecciones, la razonabilidad de los costos y la ausencia de sobreestimaciones financieras. Este aspecto valida la consistencia existente entre la capacidad operativa del proyecto, el comportamiento esperado de la demanda y la proyección de crecimiento planteada.  En este sentido, las observaciones formuladas corresponden principalmente a oportunidades de ampliación descriptiva y metodológica dentro del documento presentado, más no a fallas estructurales, inconsistencias de fondo o ausencia de viabilidad del modelo de negocio.  Adicionalmente, se identifica una inconsistencia relevante dentro del informe de evaluación, en tanto en la sección inicial se hace referencia a un nombre de proyecto distinto al evaluado, mencionando “LIBRERÍA Y PAPELERÍA SHALOM”, cuando el proyecto objeto de análisis corresponde realmente a “Eli Elliot Escuela de Danza”. Esta situación evidencia un posible error de trazabilidad, consolidación o edición del informe, lo cual genera dudas razonables sobre la rigurosidad aplicada durante el proceso evaluativo y sobre la correcta asociación entre las observaciones emitidas y el contenido efectivamente presentado por la iniciativa evaluada.  Dicha inconsistencia no constituye un aspecto menor, en la medida en que puede comprometer la coherencia integral del análisis y afectar la certeza sobre la aplicación objetiva de los criterios de evaluación al proyecto correspondiente. Por ello, se solicita respetuosamente la revisión integral del informe emitido, garantizando que el análisis realizado corresponda de manera precisa, exclusiva y objetiva al proyecto “Eli Elliot Escuela de Danza”, evitando posibles errores derivados de información cruzada, inconsistencias documentales o fallas de identificación.  En conclusión, el proyecto presenta una base sólida en términos técnicos, operativos, comerciales y financieros, respaldada además por experiencia previa, validación territorial y una propuesta de valor claramente identificable dentro del sector cultural. Las observaciones señaladas obedecen principalmente a limitaciones del formato de presentación y no a vacíos reales del modelo de negocio. Por lo anterior, se solicita respetuosamente la reconsideración de la calificación otorgada, valorando de manera integral la coherencia, viabilidad y sostenibilidad demostrada por la iniciativa presentada.</t>
  </si>
  <si>
    <t xml:space="preserve">Respuesta: 120672
•El puntaje de evaluación se mantiene por las razones expuestas en el informe de evaluación que se reiteran a continuación:
"Eli Elliot Escuela de Danza es una iniciativa cultural y pedagógica con 2 años y medio de funcionamiento ubicada en el municipio de Rionegro, Antioquia que ofrece formación en danza para niñas, niños, jóvenes y personas adultas, integrando el aprendizaje técnico con el desarrollo artístico, el bienestar físico y la construcción de comunidad. La escuela ofrece programas en ballet, danza contemporánea, jazz, danza urbana y dancehall, además de espacios de acondicionamiento corporal orientados al bienestar como pilates y stretching. Su metodología se basa en grupos semipersonalizados, lo que permite un acompañamiento cercano y un seguimiento detallado del proceso de cada estudiante. 
Oferta.
•Curso de danza infantil – modalidad básica
•Curso de danza juvenil y Adultos – modalidad intermedia
•Curso de danza – modalidad intensiva"
El modelo de negocios indica que es una Escuela de Danza, y debe regirse por la reglamentación del Educación para el Trabajo y Desarrollo Humano - ETDH  , en el respectivo municipio. Además de tener en cuenta que la Formación artística y Cultural está reglamentada por varias leyes y decretos que no se mencionan en el modelo de negocios. Dictar cursos no e sun modelo de negocios sostenible, planear, dotar y gestionar una escuela de danza y formación artística si lo es por tanto se debe describir ampliamente el modelo de negocios. 
•Se debe diferenciar servicios niños y adultos no puede ser el mismo proceso técnico, es decir las mismas actividades para cada producto como aparece en el documento
•Se debe ampliar información sobre normativa protección, cuidado y riesgos de niños en ese entorno educativo, donde reciben clases con adultos, donde solo hay una maestra a cargo de todo el modelo de negocios.
•Las Proyecciones financieras deben estar ajustadas a la realidad del entorno, ya que este modelo de negocios con los 3 servicios ofertados al mismo tiempo no puede ser operado por una sola persona. 
•La lectura del plan de negocios no permite evidenciar la siguiente afirmación de la emprendedora: Si bien el formato de formulación del Fondo Emprender limita la posibilidad de desarrollar en profundidad cada componente metodológico y curricular, ello no significa que el proyecto carezca de dichas estructuras. Por el contrario, el modelo operativo sí contempla rutas diferenciadas de aprendizaje y atención, coherentes con la naturaleza de una escuela de danza y con las dinámicas propias del sector cultural y artístico.
La emprendedora en la reclamación manifiesta de forma reiterada que el formato del fondo emprender no le permitió detallar la información del modelo de negocios.
Se le indica a la emprendedora que el formato permite  detallar la información del modelo de negocios y que se evaluó con detalle, lo escrito en el formato </t>
  </si>
  <si>
    <t xml:space="preserve">  El técnico evaluador contradice el valor del proyecto y lo justifica con un argumento invalido al decir que el cliente objetivo se describe de forma amplia y aspiracional y que no queda claro el segmento de mercado según las tres líneas  de ingreso del negocio: “asume el mismo cliente” y plantea una no conexión con las tres líneas.  De manera que si es una La Boutique Coffe es  un lugar para comprar; pero además es una experiencia que conecta cultura, sostenibilidad y tradición cafetera en un solo espacio. El cliente que llega encuentra una propuesta diferente donde el café se vive en todas sus expresiones: en la moda, en los sabores y en el aprendizaje. Las prendas hechas de café representan innovación y compromiso ambiental, Cada prenda transmite identidad, autenticidad y una historia ligada al trabajo del caficultor y al valor del café colombiano. Además, el café en taza permite  convierte el consumo en una experiencia sensorial y cultural. Y talleres  genera una conexión más cercana con el producto y con la tradición cafetera. Si esto no es conexión entonces porque hablar de una boutique Coffe. Así mismo dice que otra gran debilidad es que muestren los procesos del bio textil y no está teniendo en cuenta que no es precisamente para lo que se solicitan los recursos sino como su palabra lo dice para una boutique Coffe (punto de venta) y NO para el taller donde se hacen los procesos que ya está establecido. Y para el cuál no se pasó ninguna propuesta. Entre otros argumentos que no está valorando de la interpretación más lógica con el mismo proyecto. De manera que ni siquiera sus argumentos de ingresos porque el solo formato nos muestra técnicamente cual es el producto al cual se le genera mayor utilidad, argumento que pone también en escenario crítico. </t>
  </si>
  <si>
    <t xml:space="preserve">Realizada la revisión de la observación presentada por el postulante, del plan de negocios y del informe de evaluación, se evidencia que los elementos asociados a la propuesta de valor, segmentación de mercado, líneas de ingreso y alcance operativo del proyecto fueron considerados dentro del análisis integral efectuado durante la evaluación técnica y comercial.
La evaluación no cuestiona el enfoque conceptual de “Boutique Coffee” ni la intención de integrar experiencias relacionadas con café, moda sostenible y actividades culturales; sin embargo, las observaciones realizadas se fundamentaron en la necesidad de evidenciar con mayor precisión la relación técnica y comercial entre las diferentes líneas de negocio, así como la definición específica del cliente objetivo y la priorización de las fuentes de ingreso dentro del modelo de negocio.
Si bien el proyecto plantea una experiencia integral alrededor del café, en la formulación presentada no se logró demostrar de manera suficiente cómo cada línea de ingreso aporta de forma articulada al flujo comercial, la sostenibilidad financiera y la estrategia de escalamiento del negocio. La evaluación identificó que las líneas de producto y servicio se presentan de manera amplia, sin una delimitación clara del segmento objetivo para cada unidad de ingreso ni una validación diferenciada de demanda, comportamiento de compra o capacidad de generación de ingresos por línea.
De igual manera, respecto al componente de biotextil, aunque el postulante aclara que el taller productivo ya se encuentra establecido y que los recursos solicitados están dirigidos principalmente al fortalecimiento del punto de venta, la evaluación técnica analizó el nivel de integración y dependencia del componente textil dentro de la propuesta de valor presentada. En este sentido, al hacer parte central del modelo comercial y de diferenciación del negocio, se requería mayor claridad sobre la trazabilidad operativa, capacidad de abastecimiento, articulación productiva y sostenibilidad del proceso asociado a esta línea.
Asimismo, las observaciones relacionadas con los ingresos y rentabilidad no se sustentaron únicamente en el producto con mayor utilidad reflejado en el formato financiero, sino en la coherencia integral entre proyección comercial, segmentación de mercado, estrategia de ventas y capacidad operativa evidenciada en el plan de negocios.
Por lo anterior, las recomendaciones y oportunidades de mejora consignadas en el informe de evaluación se mantienen, toda vez que fueron emitidas con fundamento en la información registrada en la formulación y en los criterios técnicos definidos para la evaluación de viabilidad del proyecto.
Concepto:
Revisado el plan de negocios, la observación del postulante y el informe de evaluación, se encuentra que el concepto emitido es acorde con lo identificado inicialmente. La observación se considera parcialmente procedente como aclaración complementaria respecto al alcance conceptual de la propuesta “Boutique Coffee” y al enfoque del componente biotextil; sin embargo, no aporta elementos suficientes para desvirtuar los hallazgos identificados en la evaluación relacionados con la claridad de segmentación, articulación comercial, validación de líneas de ingreso y consistencia estratégica del modelo de negocio. En consecuencia, se mantiene el concepto emitido inicialmente.
Efecto:
Se ratifica el concepto de NO VIABLE y el puntaje final otorgado en la evaluación inicial.
</t>
  </si>
  <si>
    <t>No estoy de acuerdo con el puntaje, ya que el poryecto estuvo bien estructurado y completamente desarrollado. solicito una reevaluacion.</t>
  </si>
  <si>
    <t xml:space="preserve">Se comprende la inconformidad manifestada por la emprendedora y se reconoce que la iniciativa presenta una intención productiva pertinente para el municipio de Necoclí, en el sector de industrias manufactureras, orientada a la confección de prendas y a la atención de necesidades del mercado local. No obstante, la evaluación del plan de negocio no se fundamenta únicamente en que el proyecto esté diligenciado o contenga todos los apartados, sino en la calidad, coherencia, suficiencia y verificabilidad técnica, comercial, legal, financiera y de impacto de la información presentada, conforme a los criterios de evaluación aplicables al Fondo Emprender. El informe de evaluación identifica que el proyecto obtuvo un puntaje de 24,38 y concepto de NO VIABLE. 
Revisada la observación presentada, no se evidencian elementos nuevos, soportes adicionales o argumentos técnicos que desvirtúen las debilidades señaladas en el informe de evaluación. En el componente técnico, se identificó confusión entre productos finales y maquinaria, así como falta de justificación suficiente del proceso productivo y de la capacidad instalada frente al equipo de trabajo y las cantidades proyectadas. 
Así mismo, en el componente comercial se indicó que, aunque existe una identificación básica del mercado objetivo, los canales se presentan de forma dispersa y sin una estrategia definida, medible y articulada que sustente la generación sostenida de ventas. En el componente financiero, el informe señaló inconsistencias en costos, gastos y proyecciones de venta, las cuales afectan la confiabilidad de los resultados financieros, aun cuando se reporta una TIR positiva. 
Por lo anterior, la solicitud de reevaluación no aporta información adicional que permita modificar el resultado obtenido. En consecuencia, se ratifica el puntaje asignado, dado que las debilidades identificadas afectan la viabilidad actual del plan de negocio en sus componentes técnico, comercial, financiero y de impacto.
Se ratifica el concepto de NO VIABLE para el proyecto CONFECCIONES TEXTILES MARIA TERESA ROQUEME. Se mantiene el puntaje de 24,38 y el concepto de NO VIABLE. Se recomienda reformular integralmente la iniciativa, fortaleciendo la definición de productos, el proceso técnico, la capacidad instalada, los costos, las proyecciones de venta, los indicadores de impacto y la articulación entre todos los componentes del plan de negocio.
</t>
  </si>
  <si>
    <t xml:space="preserve">120709 - CREAR ESP - BALCÓN DEL VALLE CAFÉ - Centro Agropecuario de Buga (SENA - Valle) 1. Defensa del Componente Comercial •Observación del evaluador: Señala que el enfoque es disperso (empresarial, internacional y consumidor final) limitando la claridad del segmento motor para el primer año. •Argumento de defensa: Se debe aclarar que la segmentación multicanal propuesta no es una hipótesis, sino un modelo validado con tracción comercial real. En la sección de Avances del Proyecto, se evidencia que la iniciativa ya lleva 3 años operando, logrando ventas superiores a los $15.000.000 COP y comercializando 600 kg de café. La dispersión mencionada es en realidad una estrategia de diversificación de riesgo (B2B, B2C y maquila) que ya cuenta con clientes activos demostrables, como el Café Origen (Sevilla) y el restaurante Vive Natural Food (Tuluá). 2. Defensa del Componente Técnico (Recurso Humano) •Observación del evaluador: Evidencia brechas entre la operación y el recurso humano, indicando que se mencionan roles operativos que no están formalmente integrados ni financiados. •Argumento de defensa: Aquí el evaluador notó una inconsistencia en tu formulario, ya que en el Proceso Técnico describiste que las labores de trilla, tueste y empaque las hace un Operario de planta, pero en el Equipo de Trabajo solo presupuestaste a la Gerente emprendedora por $2.692.192 mensuales.  Se coloca solo el auto empleo porque se trata de una optimización de la estructura de costos para la etapa inicial. Para cumplir con la regla de la convocatoria que exige mínimo 1 empleo para montos solicitados hasta 42 SMMLV ($73.538,010), la Gerente Emprendedora asumirá un rol polivalente (administrativo y operativo) durante el primer año de puesta en marcha. Los empleos de apoyo se manejarán a través de los 2 empleos indirectos proyectados. 3. Defensa del Componente Legal (Naturaleza de Creación) •Observación del evaluador: Observa inconsistencias entre persona natural y jurídica, y cuestiona que sea un plan de Creación dado que ya hay antecedentes de operación y marca. •Argumento de defensa: En los Términos de Referencia. La convocatoria permite la participación de personas naturales con establecimiento de comercio en la línea de Creación, bajo el compromiso de que se constituirán formalmente (Registro Mercantil) una vez sean beneficiarias. El hecho de contar ya con el registro de marca ante la SIC (Resolución 68411 de 2022) y tener operaciones previas como persona natural en Tuluá, fue reportado como un Avance legal y comercial (ítem 14), lo cual es solicitado y calificado positivamente por la metodología del Fondo Emprender, y no constituye un impedimento para formalizar una nueva empresa bajo la línea de Creación. 4. Defensa del Componente Financiero •Observación del evaluador: Indica que el soporte financiero no es lo suficientemente robusto para el crecimiento y critica la alta concentración de recursos en maquinaria frente al capital de trabajo. •Argumento de defensa: El valor solicitado al Fondo Emprender es de $73.537.768. la concentración en Inversiones Fijas ($63.737.768) está totalmente justificada porque el núcleo de la propuesta de valor es la transformación agroindustrial y la innovación en empaques (Drips de café). Es imposible competir en el mercado de cafés de especialidad sin adquirir la tostadora ($17M), la empacadora de drips ($10M) y la trilladora ($5M). El capital de trabajo necesario está garantizado gracias al Margen de Contribución del 80% de su producto principal (Café Tostado) y a la rentabilidad demostrada (TIR del 31%). 5. Defensa del Componente de Impacto •Observación del evaluador: Menciona distancia entre el impacto propuesto y la generación de empleo. •Argumento de defensa: el plan de negocios está cumpliendo estrictamente con la normativa de topes de la convocatoria. Al solicitar un monto de financiación que equivale al rango Hasta 42 SMMLV, el requisito normativo exige la creación de un (1) solo empleo mínimo. Penalizar el proyecto por no generar más empleos iría en contra del dimensionamiento financiero permitido. Además, el impacto ambiental y social está garantizado mediante prácticas agroecológicas, la biofábrica de insumos y el encadenamiento con proveedores de fincas certificadas con el sello Rainforest. </t>
  </si>
  <si>
    <t>Proyecto
120709
Nombre del proyecto
BALCÓN DEL VALLE CAFÉ
Convocatoria
154 - 1C / Emprendimiento Femenino
Línea: Creación
Criterio observado
Componente Comercial
Observación del postulante
El postulante manifiesta que la segmentación multicanal (B2B, B2C, internacional y maquila) no corresponde a un enfoque disperso, sino a una estrategia de diversificación de riesgo validada con tracción comercial real, ventas superiores a $15.000.000, comercialización de 600 kg de café y clientes activos.
Resumen de la observación
Se indica que el proyecto cuenta con validación comercial previa, operación real y clientes activos, por lo cual la estrategia multicanal planteada no parte de una hipótesis, sino de resultados comprobables.
Respuesta del evaluador
Revisada la observación y contrastada con el expediente, se reconoce que el proyecto presenta avances comerciales, identidad clara de marca y existencia de clientes activos, elementos que fueron valorados positivamente en la evaluación inicial y que contribuyeron al concepto VIABLE. No obstante, el análisis técnico no desconoce dicha tracción, sino que señala que, para un proyecto en línea de Creación, se requiere mayor focalización del segmento motor que concentrará los ingresos durante el primer año. La observación amplía el contexto comercial, pero no desvirtúa la recomendación de priorización estratégica.
Concepto
Se acepta parcialmente la observación.
Efecto
Se ratifica el puntaje y el concepto.
Criterio observado
Componente Técnico – Recurso Humano
Observación del postulante
El postulante señala que se proyectó únicamente el autoempleo para optimizar la estructura de costos, y que la gerente emprendedora asumirá funciones administrativas y operativas durante el primer año, cumpliendo con el mínimo exigido por la convocatoria.
Resumen de la observación
Se aclara que el rol polivalente de la emprendedora permite cubrir la operación inicial y que los apoyos adicionales se manejarán como empleos indirectos.
Respuesta del evaluador
Analizada la observación, se reconoce que la figura de autoempleo cumple con el requisito mínimo exigido para el monto solicitado y que el rol polivalente es una estrategia válida de arranque. Sin embargo, el proceso productivo descrito incluye actividades agroindustriales que requieren una articulación clara entre proceso, capacidades técnicas y recurso humano, aun cuando los apoyos sean indirectos o temporales. La observación permite aclarar la intención del emprendedor, pero no elimina la necesidad de fortalecer la coherencia técnica del modelo operativo.
Concepto
Se acepta parcialmente la observación.
Efecto
Se ratifica el puntaje y el concepto.
Criterio observado
Componente Legal – Naturaleza de Creación
Observación del postulante
El postulante indica que la convocatoria permite la participación de personas naturales con establecimiento de comercio en la línea de Creación y que el registro de marca y la operación previa fueron reportados como avances legales y comerciales.
Resumen de la observación
Se argumenta que la existencia de marca registrada y ventas previas no constituye un impedimento normativo para la postulación en la línea de Creación.
Respuesta del evaluador
Revisada la observación, se reconoce que la normativa del Fondo Emprender permite la participación de personas naturales con avances previos, los cuales pueden ser considerados como validación del emprendimiento. No obstante, el informe preliminar identifica inconsistencias en la definición de la figura jurídica y en la diferenciación entre operación previa y formalización del proyecto como creación. La observación aclara el contexto legal, pero se mantiene la recomendación de depurar la coherencia jurídica del plan.
Concepto
Se acepta parcialmente la observación.
Efecto
Se ratifica el puntaje y el concepto.
Criterio observado
Componente Financiero
Observación del postulante
El postulante justifica la concentración de recursos en inversiones fijas señalando que la transformación agroindustrial es el núcleo del proyecto y que la rentabilidad está respaldada por un margen de contribución del 80% y una TIR del 31%.
Resumen de la observación
Se argumenta que la maquinaria solicitada es indispensable para competir en el mercado de cafés de especialidad y desarrollar productos innovadores.
Respuesta del evaluador
Analizada la observación, se reconoce que la inversión en maquinaria es coherente con la propuesta de valor agroindustrial y que la TIR proyectada resulta atractiva. Sin embargo, la evaluación financiera no se limita a la rentabilidad, sino a la consistencia entre inversiones, capital de trabajo, costos operativos y capacidad real de generación de ingresos. La observación aporta claridad sobre la lógica de inversión, pero no demuestra que los soportes financieros iniciales sean suficientes para modificar el análisis realizado.
Concepto
Se acepta parcialmente la observación.
Efecto
Se ratifica el puntaje y el concepto.
Criterio observado
Componente de Impacto
Observación del postulante
El postulante indica que el proyecto cumple con el mínimo de empleo exigido por la convocatoria y que el impacto social y ambiental se garantiza mediante prácticas agroecológicas y encadenamientos productivos certificados.
Resumen de la observación
Se solicita que no se penalice el proyecto por no generar más empleos y se resaltan impactos ambientales y sociales positivos.
Respuesta del evaluador
Revisada la observación, se aclara que el proyecto no es penalizado por cumplir con el mínimo de empleo exigido. El hallazgo de impacto se relaciona con la necesidad de fortalecer la coherencia entre los impactos declarados, los indicadores propuestos y los medios de verificación. Las prácticas agroecológicas y los encadenamientos productivos son pertinentes, pero requieren mayor precisión para su medición y seguimiento. La observación aclara el alcance del impacto, sin desvirtuar el análisis inicial.
Concepto
Se acepta parcialmente la observación.
Efecto
Se ratifica el puntaje y el concepto.
Decisión final
Una vez revisada la observación presentada por el postulante y contrastada con el informe preliminar de evaluación, se concluye que los argumentos expuestos permiten aclarar aspectos comerciales, técnicos, legales, financieros y de impacto del proyecto. No obstante, dichas aclaraciones no evidencian omisiones técnicas que justifiquen modificar la calificación asignada.
Resultado de la observación: Aceptada parcialmente.
Puntaje inicial: 66,26.
Puntaje posterior a la revisión: 66,26.
Variación: 0,00 puntos.
Concepto final: VIABLE.</t>
  </si>
  <si>
    <t xml:space="preserve">Agradecemos al equipo evaluador la retroalimentación recibida. A continuación presentamos los ajustes que fortalecen la coherencia integral del plan GLAUCIS – ARTE TERAPIA. COMPONENTE COMERCIAL. Se precisa el mercado objetivo principal: mujeres entre 45 y 75 años residentes en Manizales, especialmente madres, pensionadas y mujeres en transición vital (síndrome del nido vacío, búsqueda de socialización e interés en hobbies de bienestar). Segmento secundario: grupos institucionales (fundaciones, cajas de compensación y programas de bienestar para adultas mayores). El análisis competitivo se concreta frente a tres referentes locales: Madeiro ($30.000/clase, fuerte en corte láser a gran escala pero con espacio reducido, sin enfoque terapéutico ni segmento definido), Expresión y Arte ($35.000/clase, buena ubicación sobre avenida paralela pero espacio estrecho y sin modelo de bienestar) y Academia Kahlo ($30.000/clase, amplia oferta y convenios empresariales pero sin enfoque en mujeres en transición vital ni modelo 360). La ventaja de GLAUCIS reside en un modelo integral arte-terapéutico que articula formación técnica, acompañamiento emocional, comunidad y sostenibilidad social, financiera y ambiental, diferencial que ningún competidor cubre. Los canales se traducen en metas medibles: redes sociales 40%, referidos 30%, alianzas institucionales 20% y eventos 10%, con indicadores mensuales de conversión y costo de adquisición. COMPONENTE TÉCNICO. Se incorporan fichas técnicas por servicio detallando duración, materiales, máximo de participantes, responsable y resultado esperado. La capacidad instalada se ajusta a la operación real: 4 sesiones diarias durante 5 días con 18 personas por sesión y 2 facilitadoras, equivalente a 360 cupos semanales como techo operativo. El paquete comercial es de 4 sesiones por $85.000, con consumo promedio de materiales por usuaria entre $85.000 y $100.000. El crecimiento se proyecta por fases: consolidación operativa (mes 1–6), ampliación de portafolio (mes 7–12) y escalamiento por alianzas (año 2). Se incluyen protocolos de calidad, seguimiento al usuario y mantenimiento de equipos especializados (horno vitrofusión, mesa vibradora, impresora sublimación). COMPONENTE LEGAL. Se amplía la revisión normativa: matrícula mercantil y RUT, registro de marca ante la SIC, concepto sanitario y certificado de Bomberos, cumplimiento de condiciones locativas, afiliación a seguridad social del talento humano, manejo de derechos de autor sobre creaciones propias y contenidos usados en sesiones, política de tratamiento de datos personales (Ley 1581/2012) y consulta ante la Secretaría de Educación de Manizales sobre clasificación como educación informal. COMPONENTE FINANCIERO. La proyección de ventas se aterriza a la capacidad real con curva mes a mes: el producto Arte Terapia inicia en 52 paquetes mes 1 (14% del techo operativo) y escala progresivamente hasta 75 paquetes mes 11, totalizando 746 paquetes y $63.410.000 año 1; se suman la línea de comercialización de materiales e insumos creativos con ingresos equivalentes y los productos creativos sostenibles ($26.800.000), para un total proyectado año 1 cercano a $153.620.000. Se desagregan costos por servicio (materiales directos, tiempo de facilitación, indirectos, mantenimiento y depreciación). La inversión de $72.856.212 se justifica por rubros: maquinaria especializada que habilita nuevas líneas (horno vitrofusión $3.627.000, mesa vibradora $1.501.639, impresora sublimación $1.224.421); insumos del ciclo productivo en vidrio, cerámica, pintura, resina y materias primas ($8.500.000); estrategia de comunicación $5.350.000; arrendamiento $4.500.000; y honorarios de instructor y rol administrativo ($5.384.391). Cada rubro está vinculado a capacidad, calidad, diferenciación y sostenibilidad, soportando una TIR proyectada del 30,17%. COMPONENTE IMPACTO. Los impactos se concretan en indicadores verificables: 746 beneficiarias atendidas en año 1 con seguimiento individual; 2 empleos directos a tiempo completo y 3 por prestación de servicios en año 1, escalables en año 2; aporte al bienestar emocional, social y cognitivo de mujeres adultas mayores, segmento históricamente subatendido en oferta cultural; acciones ambientales como reutilización de materiales, gestión responsable de residuos artísticos y compra a proveedores locales; uso de tecnología para agendamiento, registro de evolución y comunicación con usuarias. Medición trimestral interna y semestral con encuestas de satisfacción. Reiteramos el compromiso con la coherencia entre mercado, operación, inversión, sostenibilidad e impacto, y la total disposición a ampliar cualquier punto que el comité considere necesario.  </t>
  </si>
  <si>
    <t xml:space="preserve"> 
Respuesta a observación – ID 120731 
ID Proyecto: 120731 
Nombre del proyecto: GLAUCIS - ARTE TERAPIA 
Convocatoria: 154 - 1C / Emprendimiento Femenino 
Criterio observado: Evaluación integral de los componentes comercial, técnico, legal, financiero e impacto del plan de negocios.  
Observación del postulante: 
El postulante solicita revisión de la calificación e indica que, aunque se reconocen fortalezas en el plan, este debe tener mayor claridad y trazabilidad en cada uno de sus componentes. Señala que el puntaje corresponde a una evaluación integral de los diferentes componentes descritos en el plan de proyecto y recomienda atender observaciones relacionadas con objetivos medibles, mercado objetivo, competencia, canales de comercialización, fichas técnicas, capacidad instalada, requisitos legales, costes, gastos, inversión, plan operativo, plan financiero e impacto esperado. 
Resumen de la observación del postulante: 
La observación se orienta a ratificar que el proyecto presenta una base válida y fortalezas en su propuesta, pero requiere mayor especificidad para que la formulación sea más verificable. En el informe se reconoce que GLAUCIS - ARTE TERAPIA tiene identidad, sentido dentro del sector de actividades artísticas, de entretenimiento y recreación, potencial de diferenciación e impacto territorial; sin embargo, también se indica que debe mejorar su nivel de precisión en mercado alcanzable, capacidad operativa, costes detallados, justificación de inversión y medición de resultados.  
Respuesta del evaluador: 
Revisada la observación presentada y contrastada con el informe de evaluación, se ratifica la calificación asignada al proyecto GLAUCIS - ARTE TERAPIA, identificado con ID 120731, convocatoria 154 - 1C / Emprendimiento Femenino, sector Actividades artísticas, de entretenimiento y recreación, ubicado en Manizales, Caldas, con puntaje 73,48 y concepto de evaluación VIABLE.  
La calificación corresponde a una evaluación integral de los componentes del plan de negocios. En el componente comercial, el informe reconoce que GLAUCIS - ARTE TERAPIA parte de una propuesta con identidad y con intención de conectar el arte con una experiencia de valor para el cliente. También se indica que la iniciativa tiene una idea comercial válida y un planteamiento del problema bien orientado, porque no se limita a vender una actividad artística, sino que busca ofrecer una experiencia con valor emocional, formativo o recreativo.  
No obstante, el informe señala que el componente comercial requiere mayor aterrizaje, especialmente en la definición del mercado objetivo realmente alcanzable y en la priorización de segmentos, dado que el proyecto puede atraer públicos distintos, pero debe precisar cuál será el grupo principal sobre el que concentrará su crecimiento. También se ratifica la necesidad de fortalecer el análisis de competencia mediante comparaciones concretas de experiencia ofrecida, tiempos, precio, valor agregado, atención, alcance y propuesta diferencial.  
Respecto a los canales de comercialización, el informe indica que aparecen como una intención válida, pero todavía deben convertirse en metas medibles, indicando cuántos clientes se espera captar por cada canal y qué tanto aportarán a las ventas. Por ello, la recomendación del postulante sobre cuantificar la captación por canal, su coste y su aporte a ventas proyectadas es coherente con las oportunidades de mejora ya identificadas en el informe.  
En el componente técnico, el informe reconoce que GLAUCIS - ARTE TERAPIA presenta una propuesta entendible, coherente con el sector y organizada alrededor de una experiencia artística o terapéutica. También se señala que existe intención de estructurar productos o servicios definidos y de proyectar crecimiento a partir de una operación que pueda fortalecerse con recursos, adecuaciones y organización interna.  
Sin embargo, el informe precisa que el proceso técnico necesita mayor orden, claridad y secuencia para explicar cómo se presta el servicio, cuánto dura cada actividad, qué recursos se utilizan, quién responde por cada etapa y qué resultado se espera obtener. En ese sentido, se mantiene la recomendación de estructurar fichas claras por producto o servicio, con duración, materiales, responsables, recursos necesarios, capacidad por jornada y resultado esperado.  
El informe también señala que debe revisarse la capacidad instalada con mayor detalle, de modo que el número de usuarios proyectados corresponda al tiempo real disponible, talento humano, infraestructura, equipos y materiales requeridos. Por tanto, la observación sobre alinear metas comerciales y financieras con la infraestructura, talento humano y tiempo efectivo de atención resulta procedente como recomendación de fortalecimiento, pero no implica modificar el puntaje.  
En el componente legal, el informe indica que este se encuentra en condición aceptable, pero requiere fortalecerse para ofrecer mayor respaldo formal. Se señala que, por tratarse de una iniciativa artística, recreativa y posiblemente formativa, no basta con mencionar trámites básicos, sino que deben revisarse obligaciones reales según el tipo de servicio que se prestará.  
En particular, el informe recomienda profundizar en certificado de bomberos y seguridad, condiciones locativas, seguridad social, posible consulta ante la Secretaría de Educación si aplica por el tipo de formación ofrecida, protección de marca y manejo de derechos de autor cuando se usen contenidos musicales, materiales protegidos o creaciones propias dentro de la experiencia del servicio. Por ello, se ratifica que el plan debe fortalecer la revisión normativa para reducir riesgos y dar mayor solidez a la operación futura.  
En el componente financiero, el informe indica que el proyecto presenta una estructura razonable para una iniciativa individual y que el valor solicitado al Fondo Emprender, por $72.856.212, se ubica dentro de una lógica de fortalecimiento coherente con el tamaño del negocio y su intención de crecimiento. También se reconoce que la formulación financiera identifica la necesidad de talento humano, recursos operativos, gastos de funcionamiento e inversiones para consolidar la propuesta.  
No obstante, el informe señala que debe desarrollarse mejor la conexión entre ventas, capacidad operativa, costes e inversión. La proyección de ventas debe aterrizarse a la realidad del negocio, mostrando cuánto puede atender o producir con la capacidad instalada disponible y cómo ese nivel de operación se traduce en ingresos posibles. También se ratifica la recomendación de desagregar costos por servicio, incluyendo insumos directos, tiempos de trabajo, costes indirectos, mantenimiento y demás elementos que permitan entender cuánto cuesta operar.  
La inversión solicitada también requiere mayor justificación, indicando para qué se requiere cada rubro, qué cantidad se necesita y cómo mejora de forma tangible la productividad, capacidad, calidad o diferenciación del proyecto. En consecuencia, se mantiene la recomendación de completar el plan operativo y financiero por etapas o meses, para que la ejecución de recursos sea ordenada, lógica y coherente con la expansión proyectada. En el equipo de trabajo existen cargos mencionados sin relación de meses en el año a contratar. 
En el componente de impacto, el informe reconoce que GLAUCIS - ARTE TERAPIA tiene potencial para generar valor más allá del ingreso económico, en aspectos como bienestar, acceso a experiencias artísticas, fortalecimiento de habilidades, integración social, uso creativo del tiempo y construcción de comunidad. Sin embargo, también señala que el impacto debe hacerse más concreto y medible, definiendo transformaciones esperadas en lo económico, social, ambiental y tecnológico, así como la forma de medición.  
El informe recomienda especificar cuántos clientes o beneficiarios se espera atender, qué empleos se proyectan sostener, qué mejora se espera lograr en ingresos, qué acciones ambientales se implementarán y cómo la tecnología apoyará la operación, el seguimiento, la atención o la experiencia del usuario. Por tanto, la observación sobre fortalecer indicadores e impacto esperado es coherente con el diagnóstico del informe y debe atenderse como oportunidad de mejora.  
En este caso, revisada la observación, no se identifican elementos que impliquen modificar el puntaje o el concepto, sino recomendaciones para fortalecer claridad, trazabilidad, coherencia y verificabilidad del plan.  
Concepto: 
Revisado el plan de negocios, la observación presentada y el informe de evaluación, se encuentra que el concepto emitido es acorde con lo evidenciado inicialmente. El proyecto GLAUCIS - ARTE TERAPIA mantiene la categoría de VIABLE, con calificación de 73,48, porque presenta fundamentos válidos, intención clara de servicio, potencial de diferenciación y enfoque de impacto para el territorio.  
Se ratifica la calificación, reconociendo las fortalezas del plan, pero reiterando que deben atenderse las recomendaciones formuladas: convertir objetivos en metas medibles, precisar mercado objetivo, fortalecer competencia, cuantificar canales, estructurar fichas técnicas, revisar capacidad instalada, ampliar requisitos legales, revisar equipo de trabajo, desagregar costes y gastos, justificar inversiones, ordenar el plan operativo-financiero y asegurar coherencia entre mercado, capacidad, ventas, costes, inversión e impacto esperado.  
Efecto: 
Se ratifica el concepto de VIABLE y el puntaje de 73,48. No se modifica la calificación ni el concepto de evaluación.  </t>
  </si>
  <si>
    <t>Dado que mi plan de negocios evidencia una propuesta sólida y bien estructurada en todos los componentes, solicito respetuosamente la realización de una evaluación más profunda, teniendo en cuenta los puntos que expongo a continuación y la plena disposición para fortalecer cada uno de los componentes evaluados. Mi objetivo es mejorar la puntuación obtenida, robustecer el modelo y avanzar hacia la consolidación de Tierra de Mieles conforme a los requisitos de Fondo Emprender. COMPONENTE COMERCIAL: Tierra de Mieles ya cuenta con una estrategia digital y comercial en ejecución. Actualmente, la marca posee una comunidad orgánica de más de 1.300 seguidores en Instagram obtenidos durante el primer año de operación, con una proyección de crecimiento a 4.500 seguidores para el segundo año, apoyada en estrategias de contenido pedagógico, posicionamiento orgánico y campañas de pauta digital segmentadas. Adicionalmente, el proyecto ha venido ampliando sus canales de distribución de manera progresiva. En el último mes se pasó de 7 a 9 puntos de venta activos en Manizales mediante alianzas con comercios y empresas locales, y se proyecta continuar el crecimiento hacia almacenes tradicionales y de cadena en la ciudad. Como complemento, ya se iniciaron acciones orientadas al fortalecimiento del canal Marketplace mediante nuevas alianzas comerciales, así como una estrategia de ventas corporativas enfocada en instituciones educativas y organizaciones interesadas en bienestar y regalos corporativos. Finalmente, el modelo contempla a corto plazo la implementación de esquemas de suscripción mensual de productos de la colmena, buscando fortalecer la recompra, la estabilidad del flujo de caja y la incorporación de productos apícolas dentro de la canasta familiar. COMPONENTE TECNICO: El componente técnico de Tierra de Mieles se encuentra estructurado de acuerdo con las necesidades actuales del proyecto y su etapa de crecimiento. Actualmente, se tienen definidos los procesos principales relacionados con adquisición de materias primas, selección de proveedores, manejo de productos de la colmena, almacenamiento, envasado y comercialización, aplicando prácticas de higiene, trazabilidad y control de calidad acordes con la actividad apícola. Adicionalmente, el proyecto viene avanzando en el fortalecimiento y estandarización progresiva de sus procesos operativos, incluyendo la documentación de procedimientos, tiempos de producción, protocolos de manejo y organización del flujo operativo, con el objetivo de consolidar una operación escalable y alineada con los requerimientos técnicos y sanitarios del sector. COMPONENTE LEGAL: Tierra de Mieles se compromete a cumplir con todos los requisitos legales mencionados en el proyecto para asegurar el cumplimiento continuo y oportuno de todos los estos. COMPONENTE FINANCIERO: Tierra de Mieles realiza seguimiento mensual a indicadores financieros y comerciales clave como ventas por producto, comportamiento de costos, flujo de caja, rotación de inventario y crecimiento comercial, permitiendo evaluar el desempeño del negocio y ajustar las estrategias según la evolución del mercado. Las proyecciones financieras fueron construidas con base en datos reales de operación y ventas del emprendimiento, facilitando la identificación de oportunidades de crecimiento y la toma de decisiones orientadas a la sostenibilidad y rentabilidad del modelo de negocio. COMPONENTE DE IMPACTO: Tierra de Mieles genera impacto ambiental, social y económico mediante la articulación del ecosistema alrededor de las abejas, conectando apicultores, productores de alimentos polinizados y consumidores conscientes. El proyecto promueve la protección de los polinizadores, el consumo responsable de productos con trazabilidad y prácticas agrícolas más amigables con el medio ambiente. Adicionalmente, fortalece la economía local a través de alianzas con pequeños productores y espacios de comercialización para negocios verdes, mientras desarrolla procesos de educación y sensibilización sobre la importancia de las abejas en los sistemas alimentarios, especialmente en jóvenes y comunidades urbanas. Como parte del fortalecimiento del componente de impacto, Tierra de Mieles implementará indicadores de seguimiento relacionados con crecimiento de ventas de productos con trazabilidad, número de aliados estratégicos vinculados, actividades educativas realizadas y alcance de consumidores sensibilizados. Actualmente, Tierra de Mieles representa el sustento económico principal de una familia y ha demostrado capacidad de crecimiento progresivo desde el inicio de su operación. De obtener los recursos solicitados, el proyecto proyecta la generación de empleo directo e indirecto a corto plazo, especialmente en actividades relacionadas con comercialización, producción, logística y fortalecimiento de alianzas con apicultores y productores locales.</t>
  </si>
  <si>
    <t xml:space="preserve">ID Proyecto: 120742. 
Nombre del proyecto: TIERRA DE MIELES. 
Convocatoria: 154 - 1C / Emprendimiento Femenino. 
Criterio observado: Calificación general del informe de evaluación y solicitud de revisión integral del puntaje. 
Observación del postulante: La postulante solicita una evaluación más profunda del plan de negocios, al considerar que la propuesta es sólida y bien estructurada, con el propósito de mejorar la puntuación obtenida. 
Resumen de la observación del postulante: La observación plantea que el plan presenta fortalezas en los distintos componentes y que existe disposición para seguir fortaleciendo el contenido presentado, por lo que se pide revisar nuevamente la calificación otorgada. 
Respuesta del evaluador: Revisada la observación presentada y contrastada con el contenido del plan de negocios y el informe de evaluación, se evidencia que el proyecto ya fue valorado de manera integral en sus componentes comercial, técnico, legal, financiero e impacto, obteniendo una calificación final de 85,05 y concepto VIABLE. 
En el informe de evaluación se reconoce expresamente que el proyecto presenta una formulación coherente y bien estructurada, con capacidad operativa, comercial y de gestión, y que las observaciones identificadas corresponden a ajustes puntuales que no comprometen la viabilidad general del negocio. 
De igual forma, en el plan de negocios se observan avances comerciales y técnicos consistentes con lo evaluado, tales como ventas activas, canales digitales, proyección de impacto económico, social, ambiental y tecnológico, y una estructura operativa alineada con la iniciativa. 
No obstante, también se mantiene el ajuste ya identificado en la evaluación relacionado con el equipo de trabajo, dado que el empleo financiado inicialmente cubre tres meses y no el mínimo de cuatro meses exigido, aspecto que debe ser asumido con recursos propios por parte de la emprendedora. 
En consecuencia, con la información revisada en los documentos aportados, no se evidencia un elemento distinto que desvirtúe el análisis inicial ni que soporte una modificación del concepto o del puntaje asignado. 
Concepto: Revisado el plan de negocios, se encuentra que el concepto emitido es acorde con lo evidenciado inicialmente en la evaluación; por tanto, se ratifica el resultado de la evaluación. 
Efecto: Se ratifica el concepto y el puntaje
</t>
  </si>
  <si>
    <t xml:space="preserve">OBSERVACIONES AL INFORME PRELIMINAR DE EVALUACIÓN - ESTUDIO CREATIVO DS  Cordial saludo, Por medio de la presente, yo Gloria Esther Llorente Olea en calidad de líder del proyecto Estudio Creativo DS con ID 120769, presento formalmente observaciones al informe de evaluación recibido. Si bien el concepto emitido fue VIABLE con un puntaje de 66,63, considero fundamental precisar y sustentar los puntos señalados como oportunidades de mejora para demostrar que el proyecto cuenta con una solidez técnica y comercial superior a la ponderada inicialmente.  1. Sustentación de la Ventaja Competitiva y Supuestos Comerciales El informe menciona la necesidad de mayor precisión en los supuestos comerciales. Al respecto, reitero que el proyecto atiende un dolor crítico del mercado: la maquila flexible. A diferencia de competidores regionales como Silka SAS, que exigen mínimos de 50 unidades, Estudio Creativo DS permite pedidos desde 12 unidades. Este factor no es un supuesto, sino una validación técnica basada en nuestra capacidad instalada de maquinaria teniendo en cuenta las solicitadas al Fondo Emprender y con las que ya contamos actualmente, ahora bien este modelo de bajos volúmenes es nuestra mayor ventaja estratégica para captar el mercado de diseñadores independientes.  2. Estructura de Costos y Eficiencia Financiera  Ante la sugerencia de un mayor control de costos, reitero que la viabilidad financiera del proyecto se fundamenta en datos técnicos rigurosos detallados en el plan de negocios:  Ref: Capítulo de Finanzas - Costos de Producción”: El proyecto presenta una rentabilidad excepcional basada en un costo variable unitario de $17.224 para el producto estrella (vestidos), frente a un precio de venta de $51.500. Margen de Contribución: Este análisis arroja un margen del 67%, lo cual otorga una holgura financiera suficiente para absorber fluctuaciones imprevistas en los precios de los insumos sin afectar la rentabilidad neta.  Ref: Sección Resumen Financiero”: La TIR del 30,39% validada por la evaluación es el resultado directo de esta eficiencia en costos y de la baja carga de desperdicio proyectada mediante el uso de tecnología industrial de punta.  3. Metas Cuantificables de Impacto Social  Sobre la observación de metas de sostenibilidad del empleo, es fundamental precisar que, si bien el proyecto solicita el rubro financiero cumpliendo con el requisito mínimo de una empleada formalizada, esto bajo ninguna circunstancia significa que la operación se limitará a una sola persona. Segundo: Dinamismo de la mano de obra. El desarrollo de las prendas y el cumplimiento de las metas de producción hacen estrictamente necesario contar con operarias de confección adicionales según el flujo de pedidos. El plan contempla que, a medida que se incremente la capacidad operativa por el aumento de ventas, se aumentará considerablemente la mano de obra, especialmente de madres cabeza de familia de la zona de Cotorra, lugar donde se va a desarrollar el proyecto. El impacto social está garantizado por la formalización de una labor que tradicionalmente se ejerce desde la informalidad en la región. La supuesta insuficiencia del equipo de trabajo es una lectura parcial: el proyecto cumple con los requisitos de ley para la asignación de recursos, pero su diseño operativo está preparado para expandir la mano de obra de manera proporcional al éxito comercial, asegurando tanto la prestación del servicio como el impacto social en la región.  4. COMPONENTE TÉCNICO El informe cuestiona la capacidad operativa y la correlación de recursos. Primero: La capacidad proyectada no es un cálculo al azar; se basa en la incorporación de maquinaria electrónica de alta gama (Ojaladoras y Botonadoras) que reduce los tiempos de operación en un 40%. Segundo: La eficiencia técnica del taller permite que el flujo de producción sea ágil, garantizando que el cumplimiento de pedidos pequeños sea rentable y sostenible, algo que los talleres tradicionales no pueden ofrecer por su estructura de costos fijos elevados.  Solicito respetuosamente que se consideren estas referencias directas al plan de negocios presentado, las cuales demuestran que el control técnico y financiero es una prioridad estructural de Estudio Creativo DS. </t>
  </si>
  <si>
    <t>Proyecto: 120769
Nombre del proyecto: Estudio Creativo DS
Convocatoria: Fondo Emprender – Convocatoria vigente
Criterio observado: Componente Comercial, Financiero, Técnico e Impacto
Observación del postulante
La postulante manifiesta su inconformidad con las observaciones consignadas en el informe preliminar de evaluación, pese a haber obtenido concepto VIABLE con un puntaje de 66,63, argumentando que el proyecto cuenta con una solidez técnica, financiera, comercial y social superior a la valorada inicialmente. Para ello, amplía información relacionada con la ventaja competitiva del modelo de maquila flexible, los márgenes financieros, la eficiencia técnica de la maquinaria propuesta y la proyección de generación de empleo e impacto social.
Resumen de la observación
La observación solicita la reconsideración del análisis realizado en los componentes evaluados, a partir de explicaciones adicionales y ampliaciones sobre supuestos comerciales, estructura de costos, capacidad operativa y sostenibilidad del empleo, con el fin de obtener una valoración superior en el proceso de evaluación.
Respuesta del evaluador
Una vez revisada nuevamente la observación presentada, se precisa que la evaluación del plan de negocios se efectuó con base exclusiva en la información consignada y formalmente soportada en el documento radicado dentro de los plazos y condiciones establecidos por el Fondo Emprender. En este sentido, las explicaciones adicionales y ampliaciones incluidas en la observación corresponden a información complementaria que no hace parte del alcance de análisis permitido en esta fase del proceso.
De conformidad con la metodología y la normatividad vigente del Fondo Emprender, la etapa de respuesta a observaciones no contempla la aceptación de nueva información, ajustes al plan de negocios ni incorporación de supuestos no debidamente soportados en la versión evaluada inicialmente. Por tanto, la evaluación se mantiene sobre los mismos criterios, variables y evidencias que dieron origen al informe preliminar.
En consecuencia, se ratifica que las deficiencias señaladas en los componentes comercial, técnico, financiero y de impacto corresponden a hallazgos derivados de la coherencia interna del plan, la trazabilidad de los supuestos, la correlación entre recursos y capacidad operativa, y la formalización de las proyecciones de empleo e impacto, aspectos que fueron valorados conforme a los criterios definidos por el Fondo Emprender.
Cabe reiterar que el proyecto obtuvo concepto VIABLE, reconociendo su potencial; sin embargo, las observaciones formuladas responden a oportunidades de mejora que no pueden ser subsanadas mediante información adicional en esta instancia, razón por la cual no es procedente modificar el análisis ni el puntaje asignado.
Concepto
No procede la observación del postulante. Se ratifica el concepto emitido en el informe de evaluación.
Efecto
Se mantiene el puntaje y el concepto inicialmente otorgados.</t>
  </si>
  <si>
    <t>Cordial saludo,  Respetuosamente, manifiesto que no me parece adecuado que mi proyecto no haya sido evaluado ni revisado, ya que, según mi criterio, se encuentra debidamente fundamentado.  Solicito amablemente la revisión del mismo, con el fin de conocer en qué aspectos pude haber fallado y qué observaciones debo tener en cuenta, dado que no he recibido información ni retroalimentación al respecto.  Quedo atenta a sus comentarios.</t>
  </si>
  <si>
    <t>NOMBRE DEL PROYECTO:  AQUAVIVA 
ID Proyecto: 120805
Convocatoria: 154 - 1C / Emprendimiento Femenino CREAR
Señor(es) postulante(s):
Cordial saludo, - AQUAVIVA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del plan de negocios, que incide directamente en la continuidad del proceso.
El numeral 5.2 de los Términos de Referencia, en su Nota 1, establece: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De acuerdo con lo señalado en el Artículo 11 – Rubros Financiables del Acuerdo 010 de 2019, numeral 5:
“Adquisición o arriendo de bienes muebles y vehículos automotores, que tengan relación y sean indispensables para el desarrollo del objeto del plan de negocio, cuyos montos no podrán ser superiores al quince por ciento (15%) del valor total de los recursos asignados por el Fondo Emprender.”
Durante la revisión técnica se verificó que en el punto 12 “Necesidades y requerimientos” se incluyó el rubro “Adquisición de maquinaria, equipos y software”, describiendo como concepto “Motocarro o vehículo para distribución de agua a clientes y puntos de venta”, por valor de DIECISÉIS MILLONES CIENTO CUARENTA MIL PESOS ($16.140.000).
Teniendo en cuenta que el valor total solicitado al Fondo Emprender corresponde a SETENTA Y TRES MILLONES QUINIENTOS TREINTA Y OCHO MIL DIEZ PESOS ($73.538.010), se evidencia que el monto destinado para la adquisición o arriendo de vehículos supera el límite máximo del quince por ciento (15%) permitido por la normatividad vigente para este tipo de rubros.
Estas inconsistencias constituyen información inexacta dentro de la etapa de evaluación. En consecuencia, esta situación impide continuar con el proceso y el proyecto se rectifica el concepto de NO EVALUABLE. conforme al análisis realizado.
Atentamente, 
Fondo Emprender</t>
  </si>
  <si>
    <t>Respetados evaluadores: Por medio de la presente, me permito interponer recurso de apelación frente al concepto de evaluación “NO VIABLE” emitido para el proyecto MOTOSG CARTAGENA, identificado con ID 120833, dentro de la Convocatoria 154 – 1C Emprendimiento Femenino. Esta solicitud se fundamenta en que el mismo informe reconoce fortalezas importantes en los componentes técnico, financiero y estructural del proyecto, así como un potencial de rentabilidad atractivo, reflejado en una TIR del 28,95%, lo que evidencia que el modelo de negocio sí posee bases sólidas de sostenibilidad y crecimiento. Adicionalmente, las observaciones realizadas corresponden principalmente a aspectos susceptibles de ajuste, ampliación documental y precisión metodológica, mas no a fallas estructurales que imposibiliten la ejecución del proyecto. 1. ARGUMENTOS GENERALES DE APELACIÓN El informe de evaluación reconoce expresamente que: ?El componente financiero es “uno de sus frentes más sólidos”. ?Existe una “estructura organizada y comprensión razonable del funcionamiento del negocio”. ?El proyecto tiene “potencial” y una “base de trabajo seria”. ?La formulación se encuentra “cercana al umbral de aprobación”. ?El modelo presenta coherencia entre ventas, costos, necesidades y valor del proyecto. ?La TIR de 28,95% evidencia rentabilidad potencial atractiva. Estos elementos permiten concluir que el proyecto sí demuestra viabilidad económica y técnica. Las observaciones emitidas por el comité evaluador se enfocan principalmente en: ?Mayor detalle documental. ?Profundización estadística. ?Precisión de indicadores. ?Formalización de algunos soportes regulatorios. ?Ajustes metodológicos en impacto y comercialización. Es decir, no se cuestiona la existencia del mercado, ni la capacidad operativa del proyecto, ni la rentabilidad financiera, sino el nivel de profundidad de ciertos soportes. Por lo anterior, se solicita respetuosamente reconsiderar la calificación otorgada o permitir subsanar técnicamente los aspectos observados, teniendo en cuenta que: 1.El proyecto presenta sostenibilidad financiera demostrada. 2.Existe conocimiento técnico y operativo del negocio. 3.La propuesta genera impacto económico local y empleo femenino. 4.Las observaciones identificadas son corregibles y complementarias. 5.El proyecto ya supera ampliamente etapas esenciales de formulación y validación.  ARGUMENTOS TÉCNICOS ADICIONALES BASADOS EN EL PROYECTO RADICADO Luego de revisar el documento original del proyecto presentado al Fondo Emprender, se evidencia que varios de los aspectos observados por el evaluador sí fueron desarrollados dentro de la formulación. El proyecto MOTOSG CARTAGENA sí incluyó: ?Identificación clara del cliente objetivo. ?Segmentación de mercado. ?Definición de frecuencia de compra. ?Capacidad instalada. ?Estrategias de comercialización. ?Proyección de ventas a 5 años. ?Descripción detallada del proceso técnico. ?Identificación de competencia directa. ?Diferenciadores competitivos. ?Estrategias ambientales. ?Definición de trámites legales. ?Proyección de generación de empleo. Adicionalmente, el proyecto demuestra conocimiento específico del sector motociclista en Cartagena y una comprensión clara del comportamiento del consumidor. Por tanto, respetuosamente se solicita que la evaluación considere integralmente la información efectivamente consignada dentro del documento radicado. 2. RESPUESTA A LAS OBSERVACIONES DEL COMPONENTE COMERCIAL El informe señala que el componente comercial requiere mayor profundidad estadística y segmentación del cliente. Frente a ello, se manifiesta que el proyecto sí identificó de manera concreta: ?Competidores directos e indirectos. ?Perfil detallado del cliente entre 18 y 55 años. ?Clientes que usan motocicleta como herramienta de trabajo. ?Frecuencia recurrente de compra de aceites, filtros y mantenimiento. ?Preferencias del consumidor relacionadas con rapidez, garantía y transparencia. ?Segmentación asociada a motociclistas de trabajo, movilidad diaria y uso personal. ?Necesidad existente en el mercado. ?Canales de comercialización. ?Comportamiento del cliente. ?Estrategias de promoción. ?Demanda del sector motocicletas en Cartagena. No obstante, con el fin de fortalecer aún más la propuesta, se pueden complementar los siguientes elementos: ?Segmentación priorizada por tipo de motociclista. ?Proyección mensual de captación de clientes. ?Indicadores de conversión comercial. ?Estadísticas del crecimiento del parque automotor de motocicletas en Cartagena. ?Frecuencia estimada de servicios por cliente. Además, el proyecto sustentó la demanda indicando que Cartagena posee alta dependencia del transporte en motocicleta y que aproximadamente el 85% del parque automotor local corresponde a este tipo de vehículos, lo cual fortalece la existencia real del mercado objetivo. Igualmente, la formulación incluyó estrategias comerciales específicas como: ?Redes sociales (Facebook, Instagram y WhatsApp). ?Publicaciones semanales. ?Volanteo estratégico. ?Pendones y publicidad física. ?Activaciones promocionales. ?Diagnósticos gratuitos para captación de clientes. ?Punto de venta físico. También se desarrolló una proyección de ventas a cinco años sustentada en: ?Flujo promedio esperado de clientes. ?Ticket promedio de atención. ?Estrategia de posicionamiento. ?Crecimiento anual basado en IPC y demanda proyectada. Debe resaltarse que Cartagena presenta una alta circulación de motocicletas utilizadas para trabajo, transporte y domicilios, lo que genera una demanda permanente de mantenimiento, reparación y servicios asociados. Asimismo, el proyecto no depende exclusivamente de publicidad tradicional, sino de factores altamente valorados en este sector: ?Rapidez del servicio. ?Cercanía. ?Confianza. ?Disponibilidad. ?Relación calidad-precio. ?Atención personalizada. Estos factores constituyen ventajas competitivas reales para la sostenibilidad comercial del negocio. Asimismo, el proyecto desarrolló técnicamente el proceso operativo paso a paso, incluyendo: ?Recepción del vehículo. ?Diagnóstico técnico. ?Registro fotográfico. ?Uso de herramientas especializadas. ?Validación y autorización del cliente. ?Gestión de repuestos. ?Facturación. ?Seguimiento postventa. ?Manejo y clasificación de residuos. También se definió capacidad instalada mensual para los servicios ofertados, demostrando planeación operativa y capacidad de atención. 3. RESPUESTA A LAS OBSERVACIONES DEL COMPONENTE TÉCNICO El informe reconoce expresamente que: ?Existe conocimiento del negocio. ?La formulación técnica es ordenada. ?El plan operativo tiene lógica funcional. ?La operación se encuentra alineada con los recursos previstos. Por tanto, el componente técnico sí demuestra capacidad de ejecución. Las observaciones realizadas se refieren principalmente a: ?Mayor detalle de tiempos. ?Secuencia de actividades. ?Indicadores de calidad. ?Evidencia de diferenciación. Estos aspectos corresponden a ajustes de profundidad técnica y no a ausencia de capacidad operativa. El proyecto cuenta con: ?Definición detallada del flujo operativo. ?Tiempos de ejecución por actividad. ?Roles asignados. ?Herramientas requeridas. ?Capacidad instalada cuantificada. ?Equipos técnicos definidos. ?Seguimiento postventa. ?Evidencia fotográfica y trazabilidad del servicio. ?Definición clara de servicios. ?Planeación operativa. ?Recursos físicos identificados. ?Conocimiento del flujo de atención. ?Organización de procesos. Adicionalmente, el negocio posee ventajas competitivas relacionadas con: ?Atención rápida. ?Servicio personalizado. ?Cercanía al cliente. ?Disponibilidad de atención. ?Relación técnica-comercial. Por ello, se considera que el componente técnico sí cumple con criterios suficientes de viabilidad. Debe señalarse además que el proyecto sí identificó trámites legales concretos como: ?Registro en Cámara de Comercio. ?Uso de suelo. ?Certificado de extintores. ?Certificado de bomberos. ?Gestión de residuos. ?Registro RUT. Incluso se proyectaron costos y tiempos de obtención de cada requisito, lo cual evidencia conocimiento normativo y preparación para la formalización. 4. RESPUESTA A LAS OBSERVACIONES DEL COMPONENTE LEGAL El informe reconoce que el proyecto: ?Define su constitución. ?Conoce el marco normativo aplicable. ?Presenta intención de operar formalmente. Las observaciones se centran principalmente en trámites que normalmente se ejecutan en etapas previas al inicio operativo del negocio, tales como: ?Concepto sanitario. ?Registro RESPEL. ?Gestión de aceites usados. ?Trampa de grasas. Es importante señalar que estos requisitos: 1.Son completamente gestionables. 2.No representan imposibilidad jurídica del proyecto. 3.Forman parte natural del proceso de formalización empresarial. 4.Pueden implementarse antes del inicio de operación. El proyecto manifiesta disposición total para: ?Formalizar convenios con gestores autorizados. ?Implementar manejo adecuado de residuos. ?Cumplir requisitos ambientales. ?Adecuar instalaciones técnicas. ?Tramitar permisos correspondientes. Por tanto, las observaciones legales corresponden a requisitos de implementación progresiva y no a una inviabilidad jurídica estructural.  5. RESPUESTA A LAS OBSERVACIONES DEL COMPONENTE FINANCIERO El mismo informe establece que el componente financiero es uno de los más sólidos del proyecto. Además, reconoce: ?Coherencia entre ventas y costos. ?Comprensión financiera del negocio. ?Modelo estructurado. ?Indicadores de rentabilidad positivos. ?Consistencia del valor solicitado. La TIR del 28,95% demuestra capacidad de generación de rentabilidad y sostenibilidad. Las observaciones emitidas corresponden principalmente a: ?Mayor precisión en cargas prestacionales. ?Ajustes presupuestales. ?Mayor detalle de algunos rubros. Estos aspectos son completamente ajustables sin afectar la esencia ni la viabilidad del modelo financiero. No existe en el informe ninguna conclusión que indique inviabilidad económica, insuficiencia de ingresos o incapacidad de sostenimiento financiero. Por el contrario, el análisis financiero confirma potencial de crecimiento y sostenibilidad. No obstante, la ausencia de mayor profundidad en indicadores no elimina el impacto real y potencial del proyecto.   Teniendo en cuenta: Las fortalezas reconocidas en el informe, La viabilidad financiera demostrada, El conocimiento técnico evidenciado, La cercanía al umbral de aprobación, El carácter subsanable de las observaciones, El impacto económico y social del proyecto, El propósito de fortalecimiento del emprendimiento femenino,  Solicito respetuosamente:    -Revisar nuevamente la evaluación integral del proyecto MOTOSG CARTAGENA.  -Reconsiderar el concepto de “NO VIABLE”.  -Permitir subsanar o complementar técnicamente los aspectos observados.  -Valorar el potencial real de sostenibilidad y generación de empleo del proyecto.   Este emprendimiento representa una oportunidad real de crecimiento económico, generación de ingresos y fortalecimiento empresarial en Cartagena, especialmente dentro del sector femenino emprendedor.  Agradezco profundamente la atención prestada y quedo atenta a cualquier requerimiento adicional.   Cordialmente,   GERALDINE HENAO VERGARA 1143373599 Geraldinehenaovergara@hotmail.com Proyecto MOTOSG CARTAGENA ID 120833</t>
  </si>
  <si>
    <t xml:space="preserve">ID Proyecto: 120833 
Nombre del proyecto: MOTOSG CARTAGENA 
Convocatoria: 154 - 1C / Emprendimiento Femenino 
Criterio observado:
Componente financiero, legal-ambiental y comercial.
Observación del postulante:
El postulante manifiesta que la TIR positiva del modelo permite considerar viable el proyecto desde el punto de vista teórico; sin embargo, controvierte la crítica realizada a dicho indicador, señalando presuntas inconsistencias en los datos prestacionales. Así mismo, se refiere a la actividad económica de mantenimiento y reparación de motocicletas, indicando que la generación de residuos peligrosos, aceites usados, lubricantes y vertimientos es propia del negocio. También cuestiona el análisis del mercado, especialmente frente al porcentaje del 85 % indicado en el plan de negocios.
Resumen de la observación del postulante:
La observación se centra en tres aspectos: la validez de la TIR como indicador financiero, la incorporación de obligaciones ambientales propias de la actividad económica y el sustento del mercado objetivo, en especial la falta de claridad sobre la demanda insatisfecha y la capacidad real de captación del negocio.
Respuesta del evaluador:
Revisada la observación presentada y contrastada con el plan de negocios y el informe de evaluación, se ratifica que la existencia de una TIR positiva no es suficiente, por sí sola, para concluir la viabilidad integral del proyecto. En el informe se registró que el plan obtuvo una TIR de 28,95 %, pero también se señaló que dicha señal financiera debía estar respaldada por una formulación más consistente en mercado, ejecución, impacto y cumplimiento normativo. Así mismo, el proyecto obtuvo una calificación final de 63,83 puntos y concepto de evaluación NO VIABLE, debido a brechas relevantes en la información presentada. 
En el componente legal y ambiental, el informe de evaluación identificó requisitos pendientes asociados al concepto sanitario, registro como generador de residuos peligrosos, disposición formal de aceites usados mediante gestor autorizado y condiciones técnicas como trampa de grasas. Lo anterior es coherente con la naturaleza de la actividad económica del proyecto, relacionada con reparación de vehículos automotores y motocicletas, y con la necesidad de prever los permisos, requisitos, trámites, registros y condiciones mínimas para operar. 
Si bien en el plan de negocios se menciona la gestión de convenios con empresas autorizadas para la recolección y disposición final de residuos peligrosos, como aceites usados y materiales contaminantes, dicha gestión aparece planteada como un avance en proceso y no como soporte plenamente formalizado. Además, en los trámites legales se registra un coste para certificado de disposición de residuos, pero no se evidencia con suficiencia la inclusión integral de adecuaciones técnicas y ambientales como trampa de grasas, almacenamiento RESPEL y convenios formalizados con gestores autorizados. 
Frente al componente comercial, el plan indica que los usuarios de motocicletas representan el 85 % del parque automotor local; sin embargo, el informe de evaluación señaló que el proyecto requiere mayor respaldo cuantitativo, mejor definición del volumen real de demanda en Cartagena y una relación más clara entre canales, captación de clientes y metas de venta. En consecuencia, el porcentaje señalado no permite, por sí solo, validar la demanda insatisfecha ni la capacidad real de captación del negocio. 
Por lo anterior, revisado el plan de negocios se encuentra que el concepto emitido es acorde con lo identificado inicialmente en la evaluación, dado que persisten vacíos en la sustentación comercial, en la precisión de costes financieros y en el cierre de requisitos legales y ambientales indispensables para la operación. 
Concepto:
No procedente la observación. Se ratifica el concepto emitido en el informe de evaluación.
Efecto:
Se ratifica el concepto y el puntaje asignado en el informe de evaluación.
</t>
  </si>
  <si>
    <t>Cordial saludo.  Efectivamente por error involuntario se incluyó o se le asoció al Fondo Emprender el valor del registro mercantil, pero el emprendedor manifiesta que el está dispuesto a asumir ese coso tal como lo indican los términos de la convocatoria, en ese orden de ideas se solicita respetuosamente se reevalue y se considere la aprobación de este plan de negocio.</t>
  </si>
  <si>
    <t>NOMBRE DEL PROYECTO:  MOTOPARTES CARREÑO
ID Proyecto: 120870
Convocatoria: 154 - 1C / Emprendimiento Femenino CREAR
Señor(es) postulante(s): 
Cordial saludo,  CONGELADOS LA ROCA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rubro denominado “Permisos, licencias y registros”, descrito como “Registro de la Cámara de Comercio”.
Por lo anterior, se evidencia que dentro de dicho rubro se incluyó el pago correspondiente a la Cámara de Comercio, concepto que constituye un rubro no financiable conforme a la normatividad vigente del Fondo Emprender.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 xml:space="preserve">Respetuosamente, se solicita la revisión del puntaje asignado al plan de negocio La Forneria Pizza &amp; Lasagna, considerando que algunas observaciones del informe de evaluación no reflejan de manera precisa el alcance, la lógica del modelo ni el contexto real del mercado en el que se desarrolla el proyecto.  En relación con el análisis de la competencia, se indica como limitación la comparación con establecimientos tradicionales. No obstante, esta decisión es metodológicamente intencional, dado que en el municipio de Tuluá no existen actualmente cocinas ocultas especializadas en pizza artesanal.   En consecuencia, los competidores analizados corresponden a los sustitutos reales del consumidor, es decir, pizzerías con atención en mesa y cadenas como Domino’s, que, aunque operan con enfoque en domicilios, manejan un producto estandarizado no artesanal. Por tanto, el análisis sí permite entender el comportamiento del mercado y la toma de decisión del cliente, cumpliendo su objetivo dentro del componente comercial.  Frente a la observación sobre la falta de relación entre precios y características del producto, el plan sí establece una diferenciación clara basada en atributos como preparación artesanal, uso de ingredientes frescos y experiencia de consumo en casa. En este sentido, la comparación no se limita al precio, sino a la propuesta de valor, lo cual es coherente con metodologías de estructuración de modelos de negocio.  En el componente técnico, se menciona una aparente falta de lógica en la secuencia operativa. Sin embargo, el modelo de cocina oculta se caracteriza por operaciones flexibles, donde actividades como limpieza, abastecimiento y producción funcionan en ciclos diarios y semanales, más que en secuencias lineales rígidas. Por ello, el proceso descrito responde a la naturaleza del negocio, aunque puede requerir mayor nivel de detalle en su presentación.  En cuanto al planteamiento sobre la incongruencia de las ventas desde los primeros meses, cuando las adecuaciones y la adquisición de equipos aún están en ejecución, hay que tener en cuenta que el emprendimiento existe y opera en la actualidad con una capacidad de producción congruente con las ventas planteadas, lo que refuerza el modelo del plan de negocio.  Respecto al cumplimiento de normas sanitarias, el plan contempla los requisitos exigidos para el sector, incluyendo certificaciones de manipulación de alimentos y concepto sanitario, así como prácticas de higiene dentro del proceso productivo. La observación del evaluador corresponde a una oportunidad de ampliar el nivel de detalle, más no a la ausencia de estos elementos.  En cuanto a la relación entre capacidad instalada y ventas proyectadas, es importante resaltar que el proyecto cuenta con validación comercial previa, evidenciada en ventas históricas entre 60 y 70 millones de pesos anuales. Las proyecciones planteadas responden al fortalecimiento de la capacidad productiva derivada de la inversión solicitada y la implementación de un horno continuo que permite triplicar la producción por hora, por lo que no constituyen estimaciones infundadas, sino un crecimiento esperado y sustentado.  Sobre los costos variables, si bien es válido revisar la inclusión detallada de elementos como empaques y materiales de aseo, estos hacen parte de los requerimientos generales del proyecto. Su ajuste corresponde a un perfeccionamiento del modelo financiero y no afecta la viabilidad estructural del negocio.  Finalmente, en el componente de impacto, el plan identifica de manera clara los aportes económicos, sociales y ambientales del proyecto. La recomendación del evaluador se orienta a incorporar indicadores de medición, lo cual representa un ajuste de forma y no de fondo.  En conclusión, el proyecto presenta coherencia integral, validación de mercado y una propuesta diferenciada alineada con tendencias actuales de consumo. Las observaciones realizadas corresponden en su mayoría a oportunidades de mejora en el nivel de detalle y precisión, sin comprometer la viabilidad ni la solidez del modelo. Por lo anterior, se considera pertinente la revisión del puntaje asignado, especialmente en los componentes donde el plan sí cumple con los criterios evaluados, con el fin de reflejar de manera más justa su nivel de desarrollo y potencial.  </t>
  </si>
  <si>
    <t xml:space="preserve">ID Proyecto: 120920
Nombre del proyecto: LA FORNERIA PIZZA &amp; LASAGNA
Convocatoria: 154 - 1C / Emprendimiento Femenino 
Criterio observado: Componentes comercial, técnico, legal, financiero e impacto. 
Observación de la emprendedora:
La emprendedora solicita la revisión del puntaje asignado, indicando que el plan sí sustenta el análisis de competencia, la diferenciación del producto, la lógica operativa del modelo de cocina oculta, la capacidad productiva, el cumplimiento sanitario, la estructura de costos y los impactos del proyecto. 
Resumen de la observación de la emprendedora
La solicitud señala que las observaciones del informe corresponden principalmente a aspectos de mejora en el nivel de detalle y no a debilidades que comprometan la viabilidad del plan de negocios. 
Respuesta del evaluador:
Señora emprendedora, cordial saludo. Revisada la observación presentada, el plan de negocios y el informe de evaluación, se evidencia que el proyecto cuenta con elementos favorables que fueron reconocidos en la evaluación, tales como la definición del cliente objetivo, la propuesta de cocina oculta, la trayectoria comercial, la identificación de trámites legales, la validación previa del mercado y la coherencia general de la inversión solicitada. Estos aspectos sustentaron que el plan obtuviera una calificación de 66,15 puntos y fuera conceptuado como VIABLE. 
No obstante, se ratifican las observaciones realizadas, dado que se observan oportunidades de mejora en la profundización del análisis de competencia, la comparación entre precios y atributos del producto, la descripción ordenada del proceso técnico, la precisión de controles sanitarios, la relación entre capacidad instalada y ventas proyectadas, la inclusión completa de costos variables y la definición de indicadores medibles de impacto. Estas recomendaciones guardan relación con la necesidad de verificar la coherencia técnica, comercial, financiera y operativa del plan de negocios, conforme a los criterios de evaluación aplicables al Fondo Emprender. 
La respuesta se fundamenta en el marco normativo del Fondo Emprender, particularmente en el Acuerdo 010 de 2019, según el cual los recursos entregados tienen la calidad de capital semilla condonable, condicionado al cumplimiento de obligaciones legales, contractuales, términos de la convocatoria e indicadores de gestión formulados en el plan de negocio. En ese sentido, resulta procedente mantener las recomendaciones relacionadas con costos, capacidad, operación, empleo, mercadeo e indicadores, por ser elementos que inciden en la ejecución y seguimiento del proyecto. 
De igual manera, el Acuerdo 010 de 2019 establece que los recursos asignados deben destinarse a la financiación del capital de trabajo y demás componentes necesarios para operar el plan de negocio y garantizar el funcionamiento de la empresa; por ello, la estructura de costos y gastos debe reflejar de forma suficiente los insumos, empaques, materiales, dotaciones y elementos requeridos para la operación diaria. 
Así mismo, los topes y montos de financiación actualizados mediante el Acuerdo 007 de 2025, que modifica el Acuerdo 010 de 2019, constituyen parámetros técnicos y financieros de estricto cumplimiento descritos en los términos de referencia; en el caso revisado, el valor solicitado al Fondo Emprender fue considerado coherente dentro del análisis general del proyecto y no modifica el concepto emitido. 
En consecuencia, la observación de la emprendedora no desvirtúa el análisis efectuado en el informe de evaluación. Por el contrario, confirma que el plan presenta condiciones suficientes para ser viable, siempre que atienda los ajustes recomendados para fortalecer su implementación. Conforme a la metodología aplicada, el concepto de VIABLE procede cuando el puntaje final es igual o superior a 65 puntos; en este caso, el plan obtuvo 66,15 puntos. 
Concepto:
Revisado nuevamente el plan de negocios, la observación de la emprendedora y el informe de evaluación, se encuentra que el concepto emitido es acorde con lo evidenciado en la evaluación. Se ratifica el concepto de VIABLE. 
Efecto:
Se ratifica el puntaje de 66,15 puntos y el concepto de evaluación VIABLE asignado al plan de negocios 120920 – LA FORNERIA PIZZA &amp; LASAGNA. </t>
  </si>
  <si>
    <t xml:space="preserve">ASUNTO: Reclamación y solicitud de recalificación – Proyecto 121035 “CONECTA SAS” – Convocatoria 154-1C Respetado Comité Evaluador: Por medio del presente escrito, y en ejercicio del derecho a la contradicción, transparencia y debido proceso administrativo, solicito respetuosamente la revisión y RECALIFICACIÓN del proyecto 121035 “CONECTA SAS”, postulado a la Convocatoria 154-1C Emprendimiento Femenino, teniendo en cuenta que las observaciones efectuadas en la evaluación no reflejan integralmente la estructuración técnica, financiera, comercial, operativa, legal y ambiental desarrollada en el Plan de Inversión presentado. En primer lugar, es importante resaltar que el mismo informe de acreditación emitido por Fondo Emprender establece expresamente que la postulación “CUMPLE con los requisitos para ser beneficiarios del Fondo Emprender”, evidenciando que el proyecto satisface los lineamientos normativos, documentales y técnicos exigidos en los términos de referencia de la convocatoria. Respecto a la viabilidad comercial y proyección de ventas, se controvierte respetuosamente la apreciación sobre presuntas debilidades comerciales, toda vez que las proyecciones de ingresos fueron construidas con base en análisis reales de mercado, identificación de demanda potencial y estrategias de posicionamiento claramente definidas dentro del plan. Las estimaciones no son arbitrarias ni desproporcionadas, sino coherentes con la capacidad operativa, el nicho objetivo y el comportamiento esperado del mercado, evidenciando posibilidades reales de sostenibilidad y crecimiento. Frente a la viabilidad técnica y operativa, el proyecto sí desarrolla de manera detallada la capacidad instalada, los procesos operacionales, la destinación de los recursos y la estructura de funcionamiento requerida para cumplir las metas planteadas. El Plan de Inversión demuestra que los activos, equipos y recursos solicitados guardan relación directa con la operación proyectada, optimizando la productividad y garantizando condiciones adecuadas para la ejecución del modelo de negocio. En cuanto a la viabilidad financiera, el proyecto contiene proyecciones de flujo de caja, estructura de costos y gastos, análisis de sostenibilidad y proyección de rentabilidad, construidos bajo criterios técnicos y prudenciales. La relación entre inversión, operación e ingresos proyectados evidencia que el capital semilla solicitado constituye una inversión viable y sostenible, con capacidad de generar estabilidad económica y crecimiento empresarial a corto, mediano y largo plazo. Adicionalmente, el componente legal y documental fue acreditado satisfactoriamente, incluyendo formalización empresarial, RUT, antecedentes, certificaciones y demás anexos exigidos por la convocatoria, demostrando cumplimiento normativo y capacidad jurídica para ejecutar el proyecto. De igual manera, el componente ambiental fue contemplado dentro del esquema operativo y financiero, incorporando medidas de mitigación y sostenibilidad acordes con la naturaleza de la iniciativa. Debe resaltarse igualmente que CONECTA SAS cumple plenamente con uno de los objetivos misionales del Fondo Emprender: la generación de empleo formal y el fortalecimiento del tejido empresarial. El proyecto contempla generación de empleo sostenible, dinamización económica y fortalecimiento productivo, especialmente en el marco del enfoque de emprendimiento femenino promovido por la convocatoria. En consecuencia, solicito respetuosamente: 1.La revisión integral y objetiva de la evaluación efectuada al proyecto. 2.La recalificación de los criterios observados o disminuidos. 3.La valoración completa del contenido técnico, financiero, comercial y operativo efectivamente desarrollado en el Plan de Inversión. 4.La reconsideración de la viabilidad del proyecto para efectos de asignación de recursos. Lo anterior, teniendo en cuenta que el proyecto “CONECTA SAS” sí demuestra condiciones reales de viabilidad, sostenibilidad, ejecución, rentabilidad e impacto socioeconómico, cumpliendo los propósitos y objetivos establecidos por el Fondo Emprender. Agradezco la atención prestada y solicito una revisión garantista, objetiva e integral de la presente reclamación.  </t>
  </si>
  <si>
    <t xml:space="preserve">ID Proyecto: 121035 
Nombre del proyecto: CONECTA, AGENCIA DE LOGISTICA, COMUNICACIONES Y SOLUCIONES S.A.S. 
Convocatoria: 154 - 1C / Emprendimiento Femenino 
Criterio observado: Evaluación integral de los componentes comercial, técnico, financiero, legal e impacto. 
Observación del postulante: 
El postulante solicita revisión de la calificación, indicando que el plan contempla aspectos relacionados con marketing, experiencia, crecimiento en ventas, inversión, recursos financiables e impacto. 
Resumen de la observación del postulante: 
El postulante manifiesta inconformidad frente a la calificación obtenida y solicita que se reconsidere la valoración, argumentando que el plan contiene información sobre estrategia comercial, experiencia previa, proyección de crecimiento, inversión solicitada e impactos esperados. 
Respuesta del evaluador: 
Después de revisar la observación presentada frente al informe de evaluación y se ratifica la calificación otorgada, teniendo en cuenta que la evaluación del plan de negocios corresponde a un análisis integral de diferentes componentes, cada uno con criterios y ponderaciones específicas.  
En el informe de evaluación se identificó que, aunque el proyecto presenta una idea pertinente para La Dorada y una oferta de servicios en comunicación, publicidad y logística, varios elementos críticos no quedaron cerrados de forma verificable: el mercado local y las metas comerciales no se traducen en indicadores claros de ventas; la capacidad instalada no se calcula con tiempos reales de producción; y el componente legal deja trámites pendientes sin un plan de cumplimiento completo.  
En el componente comercial, el informe reconoce que existen acciones de marketing costadas, como página web, plan de medios, volantes, estrategia digital y participación en feria; sin embargo, también señala que faltan metas de gestión comercial, tales como número de cotizaciones mensuales, porcentaje esperado de cierre, clientes nuevos reales e ingreso mensual por la línea de servicio. Por tanto, no se evidencia una medición suficiente del mercado objetivo ni una relación clara entre la estrategia comercial y las ventas esperadas. 
Respecto a la experiencia y crecimiento en ventas, el informe indica que se menciona experiencia previa y una intención de crecer hacia el mercado privado, pero el tamaño del mercado local se sustenta en cifras generales y no se aterriza con un cálculo verificable de la capacidad de atención mensual.  
Sobre los recursos solicitados al Fondo Emprender, la herramienta del plan de inversión señala que los recursos requeridos deben registrarse de manera clara y coherente, incluyendo maquinaria, equipos, herramientas, adecuaciones, insumos y demás elementos necesarios para la implementación del proyecto; además, indica que la información debe permitir verificar cómo los recursos ayudan a fortalecer la iniciativa y a que crezca en el tiempo.  
En el análisis del informe se evidenció que, aunque el plan presenta una estructura de inversión hacia equipos y software, se recomienda describir las licencias a adquirir, precisar qué equipos requieren mantenimiento mensual y fortalecer la descripción de los recursos para facilitar su evaluación y trazabilidad.  
En relación con el impacto, el informe reconoce que el plan plantea impactos económicos, sociales, ambientales y tecnológicos; no obstante, concluye que dichos impactos quedan débilmente medibles, al no justificarse con indicadores verificables de permanencia, sostenibilidad y seguimiento, ni metas concretas como clientes nuevos por mes o año, tiempos promedio de entrega, reducción de tercerización o sostenimiento de empleos al mes 12.  
Desde la orientación normativa revisada, el Artículo 9 del Acuerdo 010 de 2019 se ha usado como fundamento para señalar que los recursos del Fondo Emprender tienen calidad de capital semilla condonable siempre que se cumplan obligaciones legales, contractuales, términos de convocatoria e indicadores de gestión formulados en el plan de negocio, tales como ejecución presupuestal, generación de empleo formal, gestión de mercadeo y cumplimiento de contrapartidas. Asimismo, el Artículo 11 del Acuerdo 010 de 2019 se ha citado para precisar que los recursos asignados deben orientarse a la financiación del capital de trabajo y a los recursos necesarios para operar el plan de negocio y garantizar el funcionamiento de la empresa. En este sentido, la formulación del proyecto debe permitir verificar la relación entre recursos solicitados, operación, metas, indicadores y sostenibilidad. 
Concepto: 
Revisado el plan de negocios, la observación del postulante y el informe de evaluación se encuentra que el concepto emitido es acorde con los hallazgos identificados inicialmente. Si bien el proyecto presenta una idea pertinente y una estructura básica de operación, persisten debilidades en la definición de metas comerciales medibles, trazabilidad de ventas previas, soporte del crecimiento proyectado, descripción suficiente de recursos financiables, consistencia financiera e indicadores de impacto. Por tanto, se ratifica el concepto de NO VIABLE y la calificación de 50,83, conforme al análisis integral registrado en el informe.  
Efecto: 
Se ratifica el concepto y el puntaje otorgado en la evaluación. No se modifica la calificación. </t>
  </si>
  <si>
    <t>ID</t>
  </si>
  <si>
    <t>Respuesta</t>
  </si>
  <si>
    <t>Cordial saludo, 
NOMBRE DEL PROYECTO:  MEDIC CONSULTORIOS SAS
ID Proyecto: 108330
Convocatoria: 153 - 1C/ Conv Nac. SENA – Fortalecimiento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el análisis técnico realizado, se evidenció que el monto registrado en el plan de negocios no corresponde a los topes de financiación definidos para el número de asociados postulados, conforme a lo dispuesto en la normatividad vigente, dado que sobrepasa el monto de acuerdo con la alerta que se indica en el plan de negocios. 
El Acuerdo 007 de 2025, que modificó el Acuerdo 010 de 2019, establece los montos a financiar y los empleos a generarse según el número de asociados que postulan la iniciativa. 
El registro de un monto que no se ajusta a estos parámetros de manera exacta a los topes establecidos, constituye información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ADEREZOS HAKY
ID Proyecto: 111129
Convocatoria: 153 - 1C/ Conv Nac. SENA – Fortalecer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respuesta:Una vez validada la observación presentada por el emprendedor, esta se acepta por encontrarse ajustada a los criterios técnicos y jurídicos aplicables al proceso de evaluación del Fondo Emprender. En consecuencia, se procede con la continuidad del trámite correspondiente y la evaluación integral del plan de negocios conforme a los lineamientos establecidos para la convocatoria. Así mismo, se invita al interesado a consultar el informe de evaluación a través de la plataforma dispuesta para tal fin, en donde podrá verificar el resultado de la evaluación.</t>
  </si>
  <si>
    <t>Cordial saludo, 
NOMBRE DEL PROYECTO:  ASOCIACION GASTRONOMICA Y CULTURAL PALO E MANGO
ID Proyecto: 113133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“Adquisición inicial de póliza multirriesgo para la protección de los activos del proyecto y cobertura básica de responsabilidad civil asociada a la operación del establecimiento por valor de $2.100.000”.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CENTRO DE LIMPIEZA LIMPROFF CALI
ID Proyecto: 113248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“Seguro todos riesgo por valor unitario de $200.000 por cantidad 12 para un total de $2.400.000”.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LA TROPA ROMPE -MENTES
ID Proyecto: 113477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1, establece: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Gastos de viaje y desplazamiento,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“Insumos para el ciclo productivo”. Dentro de la descripción de dicho rubro se indicó expresamente: “Viáticos (transporte, alimentación) por valor unitario de $1.700.000 por cantidad 12 para un total de $20.400.000”.
En consecuencia, se evidencia que el proyecto contempla dentro de la solicitud de financiación un gasto asociado a Gastos de viaje y desplazamiento, pese a que dichos conceptos no se encuentran contemplados como financiables en el numeral 4.1 “Rubros Financiables” de la convocatoria.
De acuerdo con lo señalado en el Artículo 12 – Rubros No Financiables del Acuerdo 010 de 2019, el numeral 12 establece:
“Gastos de viaje y desplazamiento.”
Al incluir un rubro no financiable, el proyecto no cumple con las condiciones establecidas en el Acuerdo 010 de 2019, motivo por el cual no es posible continuar con el proceso de evaluación y el proyecto se considera NO EVALUABLE.
En consecuencia, esta situación impide continuar con el proceso de evaluación, y se ratifica el concepto como plan NO EVALUABLE,  conforme al análisis realizado.
Atentamente,
Fondo Emprender</t>
  </si>
  <si>
    <t>Cordial saludo, 
NOMBRE DEL PROYECTO:  CORPORACIÓN VÉRTICE 
ID Proyecto: 115520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“Insumos para el ciclo productivo”. Dentro de la descripción de dicho rubro se indicó expresamente: “Seguro todo riesgos de oficina: Póliza de seguro para protección de equipos, mobiliario y contenidos del espacio de trabajo ante hurto, daños y eventos imprevistos, garantizando continuidad operativa por valor de $5.000.000”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CAMPO DRON
ID Proyecto: 116511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 póliza de responsabilidad civil aérea para los drones (según cotización) (…) por valor de $22.400.000 valor que también incluye los demás permisos y licencias que estableció en la descripción de dicho ítem”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NOVELO CHOCOLATES
ID Proyecto: 118076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“Inversiones Fijas”, donde se registró como rubro financiable el concepto “Insumos para el ciclo productivo”. Dentro de la descripción de dicho rubro se indicó expresamente: Seguro todo riesgo por valor de $1.500.000”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DISTRIASEO-PRODUCTOS LIDERES
ID Proyecto: 118136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Recursos para iniciar trámites de cumplimiento legal especificados en el numeral 7 del presente plan de negocios por valor unitario de $2.000.000 por cantidad de 15 es un total de 30.000.000, al dirigirse al numeral 7 del plan de negocio se evidencia que se establece “Constitución legal ante la cámara de comercio de Bogotá con la descripción: Actualmente la empresa existe como persona natural  y debe ser constituida como Sociedad de acciones simplificadas S.A.S . Este trámite incluye la matrícula mercantil, el registro de la empresa y la actividad económica por valor de $1.000.000.”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ECOTRIBAL
ID Proyecto: 118498
Convocatoria: 153 - 1C/ Conv Nac. SENA – Fortalecer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“Insumos para el ciclo productivo”. Dentro de la descripción de dicho rubro se indicó expresamente: Paquete de seguros todo riesgo para el desarrollo de la actividad (cobertura inicial 6 meses) por valor de $5.000.000”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CAMPO LIVE
ID Proyecto: 118508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Constitución legal (…) por valor de $3.000.000 valor que también incluye los demás permisos y licencias que estableció en la descripción de dicho ítem.”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ASOCIACION NUMA BARISTAS DEL TOLIMA
ID Proyecto: 118828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“POLIZA TODO RIESGO por valor de “$5.000.000”.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DELFIN IA
ID Proyecto: 119116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la revisión documental se evidenció que el proyecto no tuvo en cuenta lo establecido en el reglamento interno del fondo emprender, donde establece lo siguiente: 
“5.2. Modalidad asociativa Para la modalidad asociativa, las iniciativas deberán acreditar alguna de las siguientes condiciones:  
5.2.1. Grupo asociativo de aprendices SENA. El grupo o asociación deberá estar conformado mayoritariamente por aprendices SENA matriculados, conforme al concepto institucional de aprendiz. Los integrantes restantes deberán cumplir con alguna de las condiciones establecidas en los numerales 5.1.1 a 5.1.9 del presente Artículo.  
5.2.2 Grupo asociativo de egresados SENA. El grupo o asociación deberá estar conformado en su totalidad por egresados del SENA, conforme al concepto institucional de egresado SENA.  
5.2.3 Grupos asociativos campesinos y de economía popular. Grupos asociativos, asociaciones, cooperativas u otras formas organizativas conformadas por campesinos, campesinas o personas que integran la economía popular, para los cuales no se exigirá requisito de formación, sin perjuicio de las condiciones que se establezcan en los términos de la convocatoria.”  
Así mismo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“Inversiones Fijas”, donde se registró como rubro financiable el concepto “Permisos, licencias y registros”. Dentro de la descripción de dicho rubro se indicó expresamente: Póliza Multirriesgo Empresarial (Incendio, Terremoto, Robo y Daño Eléctrico) para protección de activos tecnológicos, mobiliario y adecuaciones de la Sede Cali” por valor de “$4.200.000”.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las inconsistencias en las condiciones para grupo asociativo y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AURASEG
ID Proyecto: 119425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Constitución Jurídica (…) Inscripción en el Registro de Entidades Sin Ánimo de Lucro (ESAL) de la Cámara de Comercio de Bogotá (…) Pago de derechos de registro y formularios de matrícula por valor de $3.750.000 valor que también incluye los demás permisos y licencias que estableció en la descripción de dicho ítem.”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AMADERART MOBILIARIO 
ID Proyecto: 119643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1, establece: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De acuerdo con lo señalado en el Artículo 11 – Rubros Financiables del Acuerdo 010 de 2019, numeral 5:
“5. Adquisición o arriendo de bienes muebles y vehículos automotores, que tengan relación y sean indispensables para el desarrollo del objeto del plan de negocio, cuyos montos no podrán ser superiores al quince por ciento (15%) del valor total de los recursos asignados por el Fondo Emprender.”
Durante la revisión técnica se verificó que el valor solicitado para vehículos supera el límite del quince por ciento (15 %) establecido en la normativa vigente para este tipo de rubros.
Lo anterior se identificó en el punto 12 del Plan de negocio, denominado “Necesidades y requerimientos”, específicamente en el subtítulo “Inversiones Fijas”, donde se registró como rubro financiable el concepto “Adecuaciones o remodelaciones estructurales”. Dentro de la descripción de dicho rubro se indicó expresamente: mobiliario para el centro de experiencia y sala de exhibición por valor de $10.000.000 dicha descripción corresponde a la adquisición o arriendo de bienes muebles y vehículos automotores y no a las adecuaciones o remodelaciones estructurales, conforme a lo anterior al sumar ese valor al planteado en el arriendo local taller, supera el 15% del valor total de los recursos asignados”
Al no cumplir con el tope máximo permitido por el Acuerdo 010 de 2019, no es posible continuar con el proceso de evaluación, motivo por el cual el proyecto se considera NO EVALUABLE.
En consecuencia, esta situación impide continuar con el proceso de evaluación, y se ratifica el concepto como plan NO EVALUABLE, conforme al análisis realizado.
Atentamente,
Fondo Emprender</t>
  </si>
  <si>
    <t>Cordial saludo, 
NOMBRE DEL PROYECTO:  ASOCIACION TECNOLOGICA PARA ECOSISTEMAS DIGITALES
ID Proyecto: 119981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 registro establecimiento Cámara de Comercio (…) por valor de $1.650.000 valor que también incluye los demás permisos y licencias que estableció en la descripción de dicho ítem.”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GRUPO EMPRESARIAL PREMIUM
ID Proyecto: 120197
Convocatoria: 153 - 1C/ Conv Nac. SENA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Una vez validada la observación presentada por el emprendedor, esta se acepta por encontrarse ajustada a los criterios técnicos y jurídicos aplicables al proceso de evaluación del Fondo Emprender. En consecuencia, se procede con la continuidad del trámite correspondiente y la evaluación integral del plan de negocios conforme a los lineamientos establecidos para la convocatoria. Así mismo, se invita al interesado a consultar el informe de evaluación a través de la plataforma dispuesta para tal fin, en donde podrá verificar el resultado de la evaluación.</t>
  </si>
  <si>
    <t>Evaluado</t>
  </si>
  <si>
    <t>Cordial saludo, 
NOMBRE DEL PROYECTO:  JCR ABOGADOS
ID Proyecto: 120655
Convocatoria: 153 - 1C/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Plan de negocio, denominado “Necesidades y requerimientos”, específicamente en el subtítulo “Inversiones Fijas”, donde se registró como rubro financiable el concepto “Permisos, licencias y registros”. Dentro de la descripción de dicho rubro se indicó expresamente Camara de Comercio Registro mercantil, formulario RUES por valor de $250.000.”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incompleta e inexacta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LECHONA GOURTMET LOS GUADUALES
ID Proyecto: 119357
Convocatoria: 155 - 1C/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1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El numeral 5.3. Nota 9 se indica:
“El proceso de acreditación para validar la condición de beneficiario será realizado por las unidades de emprendimiento (Centro de Desarrollo Empresarial) del SENA, en la etapa de postulación, garantizando el cumplimiento de las condiciones como beneficiario del Fondo Emprender. Este proceso, deriva en un informe de acreditación por postulación, el cual deberá ser cargado por el postulante en la plataforma del Fondo Emprender en la sección anexos al momento de formalizar el proyecto. El archivo se _INFORMEACREDITACIÓN_CONV debe XXXX 4599_INFORMEACREDITACION_CONV 153_1C.”
En el análisis técnico realizado, se evidenció que el Informe de Acreditación no fue cargado, se encuentra dañado, no abre o no corresponde al archivo solicitado, siendo este un soporte obligatorio dentro del proceso de postulación.
La ausencia o invalidez de este informe constituye información incompleta e inexacta, y no cumplimiento al proceso de acreditación, verificado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CENTAURI EQUIPOS
ID Proyecto: 114397
Convocatoria: 156 - 1C/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1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el análisis técnico realizado, se evidenció una inconsistencia en el plan de negocio, toda vez que en diferentes apartados se describen productos diferentes, generando incoherencia en la información presentada.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JETRO’S
ID Proyecto: 118024
Convocatoria: 156 - 1C/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“POLIZA TODO RIESGO por valor de $1.320.000”.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RENOVA FOOD TECH
ID Proyecto: 120653
Convocatoria: 156 - 1C/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Plan de negocio, denominado “Necesidades y requerimientos”, específicamente en el subtítulo “Gastos antes de iniciar (Preoperativos)”, donde se registró como rubro financiable el concepto “Permisos, licencias y registros”. Dentro de la descripción de dicho rubro se indicó expresamente: “PÓLIZA DE CUMPLIMIENTO por valor de $2.400.000”.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Dicho artículo delimita de manera taxativa los fines financiables, entre los cuales se incluyen: pago de salarios u honorarios; insumos del ciclo productivo; adquisición de maquinaria, equipos y software; costos por permisos y licencias; adquisición o arriendo de bienes muebles o vehículos automotores; adecuaciones locativas o técnicas; implementación de franquicias; y tasas de registro de propiedad intelectual y aquellos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Cordial saludo, 
NOMBRE DEL PROYECTO:  GANADERÍA REGENERATIVA EL OASIS
ID Proyecto: 120053
Convocatoria: 157 - 1C/ Conv Nac. SENA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5.2 de los Términos de Referencia establece en su Nota 1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El numeral 5.3. Nota 9 se indica:
“El proceso de acreditación para validar la condición de beneficiario será realizado por las unidades de emprendimiento (Centro de Desarrollo Empresarial) del SENA, en la etapa de postulación, garantizando el cumplimiento de las condiciones como beneficiario del Fondo Emprender. Este proceso, deriva en un informe de acreditación por postulación, el cual deberá ser cargado por el postulante en la plataforma del Fondo Emprender en la sección anexos al momento de formalizar el proyecto. El archivo se _INFORMEACREDITACIÓN_CONV debe XXXX 4599_INFORMEACREDITACION_CONV 153_1C.”
En el análisis técnico realizado, se evidenció que el Informe de Acreditación no fue cargado, se encuentra dañado, no abre o no corresponde al archivo solicitado, siendo este un soporte obligatorio dentro del proceso de postulación.
La ausencia o invalidez de este informe constituye información incompleta e inexacta, y no cumplimiento al proceso de acreditación, verificado dentro de la etapa de evaluación. En consecuencia, esta situación impide continuar con el proceso de evaluación, y se considera un plan NO EVALUABLE.
En consecuencia, esta situación impide continuar con el proceso de evaluación, y se ratifica el concepto como plan NO EVALUABLE, conforme al análisis realizado
Atentamente,
Fondo Emprender</t>
  </si>
  <si>
    <t>NOMBRE DEL PROYECTO:  ORLY NAILS BELLEZA Y ESTILO
ID Proyecto: 108746
Convocatoria: 155 - 1C / Jóvenes Emprendedores CREAR
Señor(es) postulante(s): 
Cordial saludo, ORLY NAILS BELLEZA Y ESTILO
Actualmente, su plan de negocio se encuentra en la etapa de evaluación, fase en la cual se verifica la coherencia técnica, financiera y operativa de la información registrada en la plataforma del Fondo Emprender.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en el punto 12 “Necesidades y requerimientos”, incluye el rubro “Permisos, licencias y registros”, cuya descripción corresponde a “Gastos de constitución, bomberos, DADIS y seguros obligatorios”.
En este sentido, se observa que dentro de los recursos solicitados al Fondo Emprender se incluyeron pólizas, seguros todo riesgo u otros mecanismos de aseguramiento, conceptos que no corresponden a rubros financiables, toda vez que no se encuentran contemplados dentro del numeral 4.1 “Rubros Financiables” de la convocatoria vigente.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Estas inconsistencias constituyen información inexacta dentro de la etapa de evaluación. En consecuencia, esta situación impide continuar con el proceso y el proyecto se rectifica el concepto de NO EVALUABLE. conforme al análisis realizado.
Atentamente, 
Fondo Emprender</t>
  </si>
  <si>
    <t>Cordial saludo, 
NOMBRE DEL PROYECTO: ASOLAAD
ID Proyecto: 115414
Convocatoria: 155 - 1C / Jóvenes Emprendedores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Una vez validada la observación presentada por el emprendedor, esta se acepta por encontrarse ajustada a los criterios técnicos y jurídicos aplicables al proceso de evaluación del Fondo Emprender. En consecuencia, se procede con la continuidad del trámite correspondiente y la evaluación integral del plan de negocios conforme a los lineamientos establecidos para la convocatoria. Así mismo, se invita al interesado a consultar el informe de evaluación a través de la plataforma dispuesta para tal fin, en donde podrá verificar el resultado de la evaluación.</t>
  </si>
  <si>
    <t>NOMBRE DEL PROYECTO:  PERFUMESJABESPARFUMS
ID Proyecto: 108995
Convocatoria: 
Señor(es) postulante(s): 156 - 1C / Economía Popular CREAR
Cordial saludo, PERFUMESJABESPARFUMS
Actualmente, su plan de negocio se encuentra en la etapa de evaluación, fase en la cual se verifica la coherencia técnica, financiera y operativa de la información registrada en la plataforma del Fondo Emprender. En este proceso se identificó una inconsistencia que afecta de manera directa la posibilidad de evaluar la viabilidad del proyecto.
El numeral 5.2 de los Términos de Referencia, en su Nota 1, señala: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De acuerdo con el numeral 8.1 – Requisitos legales asociados al desarrollo de la actividad, de los Términos de Referencia, el plan de negocio debe identificar de manera completa y precisa los permisos, registros y licencias especiales necesarios para operar, incluyendo los de carácter sanitario requeridos para la elaboración de perfumes.
Durante el análisis técnico realizado, se evidenció que el plan de negocio relacionado con la comercialización de perfumes, fragancias y productos cosméticos no contempla el cumplimiento de los requisitos sanitarios exigidos por el INVIMA para este tipo de productos, ni incluye dichos trámites dentro de los requerimientos técnicos, legales o presupuestales necesarios para la puesta en marcha del proyecto.
La identificación incompleta de los requisitos sanitarios implica un desconocimiento normativo y operativo, y compromete la viabilidad del emprendimiento, dado que sin los registros correspondientes no es posible iniciar la fabricación ni comercialización de los productos.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SOLUCIONES TECNOLÓGICAS LARCICO
ID Proyecto: 112712
Convocatoria:   156 - 1C / Economía Popular CREAR                                                                                                                                                                                                                                                 Señor(es) postulante(s):
Cordial saludo, SOLUCIONES TECNOLÓGICAS LARCICO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el valor de recursos solicitado en el plan de negocios, lo cual afecta directamente la continuidad del proceso.
El numeral 5.2 de los Términos de Referencia establece en su Nota 1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el análisis técnico realizado, se evidenció que el monto solicitado en el plan de negocios no corresponde al tope mínimo de financiación establecido en la normatividad vigente para el número de asociados postulados. Lo anterior, teniendo en cuenta que, al tratarse de una asociación conformada por cinco (5) socios, el monto mínimo requerido corresponde a TRESCIENTOS CINCUENTA MILLONES CIENTO OCHENTA Y UN MIL PESOS ($350.181.000), mientras que el valor solicitado es de TRESCIENTOS CUARENTA Y SIETE MILLONES CIENTO OCHENTA Y UN MIL PESOS ($347.181.000).
El Acuerdo 007 de 2025, que modificó el Acuerdo 010 de 2019, establece los montos a financiar y los empleos a generarse según el número de asociados que postulan la iniciativa.
El registro de un monto que no se ajusta a estos parámetros constituye información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LIMPIEZA CON PASIÓN 
ID Proyecto: 115477
Convocatoria: 156 - 1C / Economía Popular CREAR
Señor(es) postulante(s): 
Cordial saludo, LIMPIEZA CON PASIÓN 
Actualmente, su plan de negocio se encuentra en la etapa de evaluación, fase en la cual se verifica la coherencia técnica, financiera y operativa de la información registrada en la plataforma del Fondo Emprender.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en el punto 12 “Necesidades y requerimientos”, estableció el rubro “Permisos, licencias y registros”, cuya descripción corresponde a “Póliza, Seguro de Caución y Seguro de Responsabilidad Civil”, por valor de UN MILLÓN CIEN MIL PESOS ($1.100.000).
En este sentido, se observa que dentro de los recursos solicitados al Fondo Emprender se incluyeron pólizas, seguros todo riesgo u otros mecanismos de aseguramiento, conceptos que no corresponden a rubros financiables, toda vez que no se encuentran contemplados dentro del numeral 4.1 “Rubros Financiables” de la convocatoria vigente.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Estas inconsistencias constituyen información inexacta dentro de la etapa de evaluación. En consecuencia, esta situación impide continuar con el proceso y el proyecto se rectifica el concepto de NO EVALUABLE. conforme al análisis realizado.
Atentamente, 
Fondo Emprender</t>
  </si>
  <si>
    <t>Cordial saludo, 
NOMBRE DEL PROYECTO: UN BORONDO POR EL ORIENTE
ID Proyecto: 118158
Convocatoria: 156 - 1C / Economía Popular - CREAR
Estimado(a)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Una vez validada la observación presentada por el emprendedor, esta se acepta por encontrarse ajustada a los criterios técnicos y jurídicos aplicables al proceso de evaluación del Fondo Emprender. En consecuencia, se procede con la continuidad del trámite correspondiente y la evaluación integral del plan de negocios conforme a los lineamientos establecidos para la convocatoria. Así mismo, se invita al interesado a consultar el informe de evaluación a través de la plataforma dispuesta para tal fin, en donde podrá verificar el resultado de la evaluación.</t>
  </si>
  <si>
    <t>NOMBRE DEL PROYECTO:  FUNDACION CLUB 21 DOWN
ID Proyecto: 118687
Convocatoria: 156 - 1C / Economía Popular FORT
Señor(es) postulante(s): 
Cordial saludo, FUNDACION CLUB 21 DOWN
Actualmente, su plan de negocio se encuentra en la etapa de evaluación, fase en la cual se verifica la coherencia técnica, financiera y operativa de la información registrada en la plataforma del Fondo Emprender.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en el punto 12 “Necesidades y requerimientos”, estableció el rubro “Permisos, licencias y registros”, cuya descripción corresponde a “Seguro Todo Riesgo”, por valor de CUATRO MILLONES DE PESOS ($4.000.000).
En este sentido, se observa que dentro de los recursos solicitados al Fondo Emprender se incluyeron pólizas, seguros todo riesgo u otros mecanismos de aseguramiento, conceptos que no corresponden a rubros financiables, toda vez que no se encuentran contemplados dentro del numeral 4.1 “Rubros Financiables” de la convocatoria vigente.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CENTRO TEXTIL DE POPAYAN
ID Proyecto: 118696
Convocatoria: 156 - 1C / Economía Popular CREAR
Señor(es) postulante(s): 
Cordial saludo, CENTRO TEXTIL DE POPAYAN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rubro “Permisos, licencias y registros”, en el cual se describe “Cumplimiento de estándares mínimos de seguridad y salud en el trabajo, registro Cámara de Comercio, propiedad intelectual, software de equipos de cómputo y diseño”.
En este sentido, se observa la inclusión del pago correspondiente a matrícula mercantil o registro ante Cámara de Comercio, concepto que constituye un rubro no financiable conforme a la normatividad vigente del Fondo Emprender.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ASOCIACION DE PANADEROS AIPE-ASOPANAIPE
ID Proyecto: 119376
Convocatoria: 156 - 1C / Economía Popular CREAR
Señor(es) postulante(s): 
Cordial saludo, ASOCIACION DE PANADEROS AIPE-ASOPANAIPE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rubro “Permisos, licencias y registros”, describiendo “TRÁMITES LEGALES”, por valor de SIETE MILLONES CIENTO CINCUENTA MIL PESOS ($7.150.000), cifra que coincide exactamente con el valor relacionado en el punto 7 “Trámites legales (permisos y licencias)”.
Dentro de dichos conceptos se encuentra “Inscribir la asociación como persona jurídica para poder operar legalmente. Incluye matrícula mercantil y renovación anual, y facturación electrónica”, por lo que se evidencia la inclusión del pago correspondiente a matrícula mercantil o registro empresarial, concepto que constituye un rubro no financiable conforme a la normatividad vigente del Fondo Emprender.
Así mismo, se evidencia que el proyecto no cumple con las condiciones establecidas para las necesidades y requerimientos financiables por el Fondo Emprender.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ASOCIACION GANADERA LA NUEVA ESPERANZA
ID Proyecto: 112032
Convocatoria: 157 - 1C / Municipios PDET y PNIS CREAR 
Señor(es)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5.1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contenido del plan de negocio bajo el ID 112551 presenta similitudes sustanciales con el proyecto registrado bajo el ID 112032, particularmente en apartados como la descripción del negocio, análisis del mercado, propuesta de valor, estructura de costos y redacción general del documento. Nos encontramos ante un fenómeno de "paráfrasis avanzada" o copia estructural, donde se identifica que la propuesta ID 112551 tomó la matriz técnica, la secuencia de tareas y las promesas de valor del proyecto base ID 112032, limitándose a reescribirlas bajo un enfoque comercial adaptado al Caribe colombiano.
Al contrastar la lógica de ambos documentos, se detecta un paralelismo idéntico en su desarrollo conceptual. Mientras el plan original ID 112032 plantea establecer una "granja ganadera especializada en el levante de ganado de alta calidad", el proyecto ID 112551 ofrece "terneros de levante criados bajo estrictos estándares". En cuanto a sus garantías productivas, el modelo base promete "ganado con genética superior, peso adecuado y manejo nutricional", lo cual es replicado en la propuesta evaluada como "ejemplares sanos, homogéneos y con adecuada condición corporal".
Esta duplicidad se extiende de forma estricta a los pilares operativos y ambientales. El documento ID 112032 fundamenta su sanidad en el "control sanitario preventivo y protocolos de bioseguridad" y su nutrición en "sistemas de alimentación balanceada con pasturas mejoradas", para concluir garantizando una "trazabilidad completa". Por su parte, el proyecto ID 112551 reproduce exactamente la misma secuencia técnica al proponer un "manejo sanitario preventivo e implementación de Buenas Prácticas Ganaderas", una "alimentación balanceada basada en pasturas locales", y el aseguramiento de un "historial sanitario verificable" como sinónimo de trazabilidad.
La coincidencia sistemática en estos dos planes de negocio respecto a cinco pilares esenciales (Genética/Homogeneidad, Sanidad Preventiva, Pasturas Balanceadas, Trazabilidad y Sostenibilidad) demuestra la existencia de una "Identidad de Matriz Técnica". Es estadísticamente improbable que dos formuladores independientes, diseñando un proyecto desde cero, adopten con exactitud el mismo orden de prioridad, las mismas fases de desarrollo y los mismos compromisos metodológicos.
 Por lo tanto, estas similitudes de fondo entre el ID 112551 y el ID 112032 generan dudas razonables sobre la originalidad, consistencia y veracidad de la información reportada, lo cual afecta directamente la confiabilidad del análisis financiero, comercial y operativo de la propuesta.
En este sentido, las similitudes identificadas impiden determinar con certeza la autenticidad de la información y la individualidad del modelo de negocio, lo que imposibilita emitir un concepto técnico válido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ASOCIACION RAICES DE ESPERANZAS GANADERA
ID Proyecto: 112551
Convocatoria: 157 - 1C / Municipios PDET y PNIS CREAR 
Señor(es) postulante(s):
Cordial saludo, 
A continuación, damos respuesta a su observación; 
De acuerdo con la normatividad del Fondo Emprender, a los resultados del proceso de evaluación y a las observaciones realizadas al concepto de evaluación del plan presentado por usted (es), el Fondo Emprender, se permite dar respuesta:
El numeral 5.1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contenido del plan de negocio bajo el ID 112551 presenta similitudes sustanciales con el proyecto registrado bajo el ID 112032, particularmente en apartados como la descripción del negocio, análisis del mercado, propuesta de valor, estructura de costos y redacción general del documento. Nos encontramos ante un fenómeno de "paráfrasis avanzada" o copia estructural, donde se identifica que la propuesta ID 112551 tomó la matriz técnica, la secuencia de tareas y las promesas de valor del proyecto base ID 112032, limitándose a reescribirlas bajo un enfoque comercial adaptado al Caribe colombiano.
Al contrastar la lógica de ambos documentos, se detecta un paralelismo idéntico en su desarrollo conceptual. Mientras el plan original ID 112032 plantea establecer una "granja ganadera especializada en el levante de ganado de alta calidad", el proyecto ID 112551 ofrece "terneros de levante criados bajo estrictos estándares". En cuanto a sus garantías productivas, el modelo base promete "ganado con genética superior, peso adecuado y manejo nutricional", lo cual es replicado en la propuesta evaluada como "ejemplares sanos, homogéneos y con adecuada condición corporal".
Esta duplicidad se extiende de forma estricta a los pilares operativos y ambientales. El documento ID 112032 fundamenta su sanidad en el "control sanitario preventivo y protocolos de bioseguridad" y su nutrición en "sistemas de alimentación balanceada con pasturas mejoradas", para concluir garantizando una "trazabilidad completa". Por su parte, el proyecto ID 112551 reproduce exactamente la misma secuencia técnica al proponer un "manejo sanitario preventivo e implementación de Buenas Prácticas Ganaderas", una "alimentación balanceada basada en pasturas locales", y el aseguramiento de un "historial sanitario verificable" como sinónimo de trazabilidad.
La coincidencia sistemática en estos dos planes de negocio respecto a cinco pilares esenciales (Genética/Homogeneidad, Sanidad Preventiva, Pasturas Balanceadas, Trazabilidad y Sostenibilidad) demuestra la existencia de una "Identidad de Matriz Técnica". Es estadísticamente improbable que dos formuladores independientes, diseñando un proyecto desde cero, adopten con exactitud el mismo orden de prioridad, las mismas fases de desarrollo y los mismos compromisos metodológicos.
 Por lo tanto, estas similitudes de fondo entre el ID 112551 y el ID 112032 generan dudas razonables sobre la originalidad, consistencia y veracidad de la información reportada, lo cual afecta directamente la confiabilidad del análisis financiero, comercial y operativo de la propuesta.
En este sentido, las similitudes identificadas impiden determinar con certeza la autenticidad de la información y la individualidad del modelo de negocio, lo que imposibilita emitir un concepto técnico válido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WOKA FUSION FOOD
ID Proyecto: 112716
Convocatoria: 157 - 1C / Municipios PDET y PNIS CREAR
Señor(es) postulante(s): 
Cordial saludo,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rubro “Permisos, licencias y registros”, descrito como “Constitución, Bomberos, uso de suelos, DDD”, por valor de TRES MILLONES SETECIENTOS SESENTA MIL PESOS ($3.760.000), cifra que coincide con la registrada en el punto 7 “Trámites legales”, donde se relacionan actividades como consulta del nombre y disponibilidad en el RUES, elaboración de documento de constitución o estatutos, diligenciamiento de formularios, obtención del NIT y firma electrónica, inscripción de libros y actas, y registro ante Industria y Comercio.
Por lo anterior, se observa que dentro de dicho rubro se incluyó el pago correspondiente a matrícula mercantil o registro ante Cámara de Comercio, concepto que constituye un rubro no financiable conforme a la normatividad vigente del Fondo Emprender.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ASOCIACIÓN BIOTECNOLÓGICA PARA EL MEJORAMIENTO BOVINO BOVIGENIX
ID Proyecto: 115979
Convocatoria: 157 - 1C / Municipios PDET y PNIS CREAR
Señor(es) postulante(s): 
Cordial saludo,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archivo Excel, denominado “Necesidades y requerimientos”, específicamente en el subtítulo “Gastos antes de iniciar (Preoperativos)”, en el cual se incluyó como rubro financiable el concepto “Permisos, licencias y registros”, por un valor de “$2.490.000”. En la descripción de este rubro se indicó: “Trámites Legales, Permisos y Licencias: Incluye constitución, registros ICA, marca, certificado de bomberos y diseño del SG-SST exigidos normativamente”.
Posteriormente, al verificar la información consignada en el punto 7 del proyecto, correspondiente a los trámites legales y permisos requeridos para la ejecución de la iniciativa, se evidenció expresamente el “Registro en Cámara de Comercio de estatutos, acta de constitución, conformación de junta directiva, representante legal y obtención del RUT”, así como los demás conceptos relacionados en los gastos preoperativos.
En consecuencia, se concluye que el proyecto sí incluyó dentro de la solicitud de financiación gastos asociados a la constitución y registro empresarial ante la Cámara de Comercio, pese a tratarse de conceptos expresamente no financiables conforme a la reglamentación aplicable.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AGROGANADERIA SANTA CATALINA
ID Proyecto: 117189
Convocatoria: 157 - 1C / Municipios PDET y PNIS CREAR
Señor(es) postulante(s):
Cordial saludo, AGROGANADERIA SANTA CATALINA 
Actualmente, su plan de negocio se encuentra en la etapa de evaluación, fase en la cual se verifica la coherencia técnica, financiera y operativa de la información registrada en la plataforma del Fondo Emprender. En el marco de esta revisión, se identificó una situación que compromete la integridad técnica del proceso, incidiendo directamente en la continuidad de la evaluación.
El numeral 5.1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contenido del plan de negocio presenta similitudes sustanciales con otro proyecto, particularmente en apartados como la descripción del negocio, análisis del mercado, propuesta de valor, estructura de costos y redacción general del documento. Al contrastar las propuestas, se identificó una copia textual evidente entre el proyecto ID 117189, que registra: "...una vez alcanzado el peso óptimo de comercialización. Por esta razón, los ingresos no son mensuales sino concentrados en los periodos de venta, lo cual es característico del sector ganadero.", y el proyecto ID 117293, el cual plasma textualmente: "...San Juan Nepomuceno Bolivar.lcanzado el peso óptimo de comercialización (250 Kg). Por esta razón, los ingresos no son mensuales sino concentrados en los periodos de venta, lo cual es característico del sector ganadero."
Al revisar ambas citas de manera continua, se demuestra que al haber omitido la letra "A" en el segundo proyecto (ID 117293), se evidencia una acción inequívoca de "copiar y pegar" desde el documento base. Resulta técnicamente imposible que dos autores independientes, redactando proyectos distintos, justifiquen el flujo de caja utilizando exactamente la misma estructura de 32 palabras, la misma puntuación, y que además uno de ellos deje la palabra "alcanzado" mal cortada en el proceso.
Estas coincidencias generan dudas razonables sobre la originalidad, consistencia y veracidad de la información reportada, lo cual afecta la confiabilidad del análisis financiero, comercial y operativo del proyecto.
En este sentido, las similitudes identificadas impiden determinar con certeza la autenticidad de la información y la individualidad del modelo de negocio, lo que imposibilita emitir un concepto técnico válido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GANADERIA LA SIERRA
ID Proyecto: 117293
Convocatoria: 157 - 1C / Municipios PDET y PNIS CREAR
Señor(es) postulante(s):
Cordial saludo, AGROGANADERIA SANTA CATALINA 
Actualmente, su plan de negocio se encuentra en la etapa de evaluación, fase en la cual se verifica la coherencia técnica, financiera y operativa de la información registrada en la plataforma del Fondo Emprender. En el marco de esta revisión, se identificó una situación que compromete la integridad técnica del proceso, incidiendo directamente en la continuidad de la evaluación.
El numeral 5.1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contenido del plan de negocio presenta similitudes sustanciales con otro proyecto, particularmente en apartados como la descripción del negocio, análisis del mercado, propuesta de valor, estructura de costos y redacción general del documento. Al contrastar las propuestas, se identificó una copia textual evidente entre el proyecto ID 117189, que registra: "...una vez alcanzado el peso óptimo de comercialización. Por esta razón, los ingresos no son mensuales sino concentrados en los periodos de venta, lo cual es característico del sector ganadero.", y el proyecto ID 117293, el cual plasma textualmente: "...San Juan Nepomuceno Bolivar.lcanzado el peso óptimo de comercialización (250 Kg). Por esta razón, los ingresos no son mensuales sino concentrados en los periodos de venta, lo cual es característico del sector ganadero."
Al revisar ambas citas de manera continua, se demuestra que al haber omitido la letra "A" en el segundo proyecto (ID 117293), se evidencia una acción inequívoca de "copiar y pegar" desde el documento base. Resulta técnicamente imposible que dos autores independientes, redactando proyectos distintos, justifiquen el flujo de caja utilizando exactamente la misma estructura de 32 palabras, la misma puntuación, y que además uno de ellos deje la palabra "alcanzado" mal cortada en el proceso.
Estas coincidencias generan dudas razonables sobre la originalidad, consistencia y veracidad de la información reportada, lo cual afecta la confiabilidad del análisis financiero, comercial y operativo del proyecto.
En este sentido, las similitudes identificadas impiden determinar con certeza la autenticidad de la información y la individualidad del modelo de negocio, lo que imposibilita emitir un concepto técnico válido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ASOCIACION SABORES DEL PACIFICO ANCESTRAL
ID Proyecto: 118644
Convocatoria: 157 - 1C / Municipios PDET y PNIS CREAR
Señor(es) postulante(s): 
Cordial saludo, ASOCIACION SABORES DEL PACIFICO ANCESTRAL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rubro “Permisos, licencias y registros”, cuya descripción corresponde a “Registro de marca ante la SIC, licencias de software POS, registros sanitarios INVIMA y trámites legales de constitución”.
Por lo anterior, se observa que dentro de dicho rubro se incluyó el pago correspondiente a matrícula mercantil o registro empresarial, concepto que constituye un rubro no financiable conforme a la normatividad vigente del Fondo Emprender.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LEGADO TALLER 
ID Proyecto: 110036
Convocatoria: 158 - 1C /Artesanías CREAR
Señor(es) postulante(s): 
Cordial saludo, LEGADO TALLER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rubro que no es financiable conforme a la normatividad vigente. 
Lo anterior se identificó en el punto 12 del archivo Excel, denominado “Necesidades y requerimientos”, específicamente en el subtítulo “Gastos antes de iniciar (Preoperativos)”, en el cual se incluyó como rubro financiable el concepto “Permisos, licencias y registros”. Dentro de la descripción de dicho rubro se indicó expresamente: “formalización ante Cámara de Comercio como una asociación: matrícula de establecimiento de comercio y registro mercantil”, por un valor de “$1.200.000”.
En consecuencia, se concluye que el proyecto sí incluyó dentro de la solicitud de financiación gastos relacionados con la matrícula mercantil y el registro ante la Cámara de Comercio, pese a tratarse de conceptos expresamente no financiables conforme a la reglamentación aplicable.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MADERANDIA 
ID Proyecto: 120083
Convocatoria: 158 - 1C /Artesanías FORT
Señor(es) postulante(s): 
Cordial saludo, MADERANDIA
Actualmente, su plan de negocio se encuentra en la etapa de evaluación, fase en la cual se verifica la coherencia técnica, financiera y operativa de la información registrada en la plataforma del Fondo Emprender.  
El numeral 5.2. de los Términos de Referencia, en su Nota 2, establece que: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Durante el análisis técnico se evidenció que el plan de negocio incluyó dentro de los recursos solicitados al Fondo Emprender gastos correspondientes a pólizas, seguros todo riesgo u otros mecanismos de aseguramiento, conceptos que no corresponden a rubros financiables conforme a los términos de la convocatoria.
Lo anterior se identificó en el punto 12 del archivo Excel, denominado “Necesidades y requerimientos”, específicamente en el subtítulo “Gastos antes de iniciar (Preoperativos)”, donde se registró como rubro financiable el concepto “Permisos, licencias y registros”. Dentro de la descripción de dicho rubro se indicó expresamente: “SEGURO DE TRANSPORTE Barranquilla a Pensilvania Caldas (valor estimado) - Póliza de seguro que cubre riesgos asociados al transporte de la maquinaria desde el puerto de Barranquilla hasta el municipio de Pensilvania (Caldas), protegiendo la inversión ante posibles daños, pérdidas o siniestros durante el traslado”.
En consecuencia, se evidencia que el proyecto contempla dentro de la solicitud de financiación un gasto asociado a pólizas y mecanismos de aseguramiento, pese a que dichos conceptos no se encuentran contemplados como financiables en el numeral 4.1 “Rubros Financiables” de la convocatoria.
De manera complementaria, el Artículo 11 del Acuerdo 010 de 2019 establece que los recursos asignados por el Fondo Emprender deben destinarse a la financiación del capital de trabajo, entendido como los recursos necesarios para operar el plan de negocio y garantizar el funcionamiento y operación de la empresa.  
En este sentido, las pólizas y seguros no forman parte del capital de trabajo, pues no constituyen un insumo, un costo operativo ni un elemento requerido para ejecutar el proceso productivo o la operación técnica del modelo de negocio. Su naturaleza corresponde a gastos asociados a obligaciones contractuales y gestión de riesgos, no a la operación directa de la iniciativa productiva. 
Por lo anterior, la inclusión de pólizas o seguros constituye un rubro no financiable dentro del presupuesto del proyecto. 
Estas inconsistencias constituyen información inexacta dentro de la etapa de evaluación. En consecuencia, esta situación impide continuar con el proceso y el proyecto se rectifica el concepto de NO EVALUABLE. conforme al análisis realizado.
Atentamente, 
Fondo Emprender</t>
  </si>
  <si>
    <t>NOMBRE DEL PROYECTO: ASOCIACION CENTRO CULTURAL Y PRODUCTIVO DE ARTESANÍAS INDÍGENAS
ID Proyecto: 120883
Convocatoria: 158 - 1C /Artesanías CREAR
Señor(es) postulante(s): 
Cordial saludo, ASOCIACION CENTRO CULTURAL Y PRODUCTIVO DE ARTESANÍAS INDÍGENAS
Actualmente, su plan de negocio se encuentra en la etapa de evaluación, fase en la cual se verifica la coherencia técnica, financiera y operativa de la información registrada en la plataforma del Fondo Emprender. En el marco de esta revisión, se identificó una inconsistencia relacionada con la información cargada en el sistema, que incide directamente en la continuidad del proceso. 
El numeral 5.2. de los Términos de Referencia establece en su Nota 2 lo siguiente: 
“En caso de que se postule a la presente convocatoria, y se presente información presuntamente errónea o inexacta durante el proceso de postulación, acreditación, evaluación, jerarquización o asignación de recursos, el Fondo Emprender tiene la potestad de no continuar con el proceso o dar por terminada de manera anticipada la asignación de recursos.” 
En la revisión del proyecto, al validar las necesidades y requerimientos con solicitud de recursos al Fondo Emprender, se evidenció que el plan de negocio incluye el pago de matrícula mercantil o registro empresarial, específicamente al establecer el rubro “Permisos, licencias y registros”, cuya descripción corresponde a “Constitución legal (RUT, matrícula mercantil) (…)”.
Por lo anterior, se evidencia la inclusión de conceptos relacionados con Cámara de Comercio, rubro que no es financiable conforme a la normatividad vigente del Fondo Emprender.
Los Términos de Referencia, en el numeral 4.2 – Rubros no financiables, establecen de manera expresa: 
“13. Pago de inscripción y registro empresarial.” 
Adicionalmente, el numeral 8.2 – Registro formal de la actividad señala que: 
“La persona natural o el grupo asociativo asumirá el costo y la responsabilidad de la constitución de la unidad productiva y/o asociación y demás trámites, por su propia cuenta y riesgo, sin derecho a ningún tipo de reembolso.” 
Por lo anterior, la inclusión de este rubro constituye información financiera inexacta dentro de la etapa de evaluación. 
Estas inconsistencias constituyen información inexacta dentro de la etapa de evaluación. En consecuencia, esta situación impide continuar con el proceso y el proyecto se rectifica el concepto de NO EVALUABLE. conforme al análisis realizado.
Atentamente, 
Fondo Emprender</t>
  </si>
  <si>
    <t>"Les escribimos para expresar nuestro desacuerdo con la nueva evaluación nueva emitida. En la cual no fui notificada a mi correo y me entero el día de ayer por mi orientadora que tenía una nueva evaluación.
Notamos una gran diferencia respecto a la primera evaluación, lo cual perjudica notoriamente el proyecto, dado que no se trata de un simple error de digitación, sino de una apreciación distinta sobre la misma propuesta.
En la primera evaluación se anotó una revisión detallada de las cifras, con recomendaciones coherentes. Por el contrario, la segunda evaluación incluye exigencias que se pueden realizar en la fase de puesta en marcha y no corresponde a recomendaciones que potencialicen el proyecto como tal.
En vista de lo anterior, solicito formalmente una nueva revisión del proyecto bajo criterios de equidad y justicia. Esto con el fin de evitar un impacto negativo en la siguiente fase de la convocatoria, permitiéndome continuar en el proceso para acceder a los recursos destinados a su negocio de economía femenino.
Agradecemos su atención y quedamos atentos a sus comentarios."</t>
  </si>
  <si>
    <t>ID Proyecto: 107598
Nombre del proyecto: SADHANA.TURAL
Convocatoria: 154 - Emprendimiento Femenino
Criterio observado: Comercial, técnico, legal, financiero e impacto.
Observación del postulante:
El postulante solicita la revisión del concepto emitido para el proyecto,indicando que se ratifique el resultado obtenido, teniendo en cuenta que el puntaje asignado es favorable y que las observaciones formuladas corresponden a oportunidades de mejora que pueden ser atendidas durante la ejecución del proyecto. 
Resumen de la observación del postulante:
La solicitud se orienta a confirmar que el proyecto cuenta con una evaluación positiva, que el puntaje obtenido refleja una adecuada estructuración integral del plan de negocios y que las recomendaciones planteadas no afectan la viabilidad general, sino que buscan fortalecer aspectos puntuales relacionados con proyección comercial, control de calidad, formalización de la relación con maquila, actualización tributaria e indicadores de impacto. 
Respuesta del evaluador:
Revisado el informe de evaluación definitivo del proyecto SADHANA.TURAL, identificado con ID 107598, se evidencia que el plan de negocios obtuvo una calificación final de 81,59 puntos y concepto VIABLE, resultado que refleja un desempeño favorable dentro del proceso de evaluación de la convocatoria. El informe reconoce que el proyecto presenta una propuesta sólida dentro del sector comercio, con validación comercial previa, diferenciación en el mercado, bajo riesgo legal y condiciones favorables para su sostenibilidad. 
En el componente comercial, se ratifica que el proyecto cuenta con fortalezas importantes, especialmente por la existencia de ventas históricas constantes, una comunidad digital amplia y una base de clientes fidelizados y potenciales. Así mismo, se reconoce una adecuada identificación del cliente objetivo y un análisis de competencia bien desarrollado, en el cual se evidencia una ventaja en precio frente a marcas líderes. No obstante, se mantiene como oportunidad de mejora la necesidad de incorporar métricas más precisas de conversión y crecimiento, con el fin de proyectar con mayor detalle la expansión comercial y fortalecer el seguimiento de resultados. 
En el componente técnico, se confirma que el modelo de tercerización mediante maquila constituye una decisión estratégica adecuada para una etapa temprana del negocio, en la medida en que permite reducir costos fijos y escalar la operación sin requerir grandes inversiones iniciales en infraestructura. De igual manera, se reconoce que la capacidad instalada supera ampliamente la demanda proyectada y que el proceso técnico se encuentra organizado. Sin embargo, se mantiene como posibilidad de mejora fortalecer los controles internos de recepción y calidad sobre los productos maquilados, dado que la supervisión del producto final resulta clave para garantizar la consistencia, trazabilidad y cumplimiento de los estándares definidos por la empresa. 
En el componente legal, se ratifica que el proyecto presenta una condición favorable y consolidada, dado que cuenta con permisos y registros necesarios para operar, incluyendo registro INVIMA y registro de marca. Estos elementos disminuyen riesgos regulatorios y fortalecen la capacidad de iniciar operaciones sin contratiempos administrativos relevantes. La recomendación asociada a actualizar el RUT con las responsabilidades tributarias correspondientes a la nueva figura jurídica se mantiene como una acción de ajuste operativo y formalización complementaria, sin afectar el concepto favorable del componente. 
En el componente financiero, se confirma que el plan presenta una estructura coherente, con un monto solicitado de $73.503.152, ajustado a los límites establecidos, y una distribución lógica de recursos frente a las necesidades operativas del proyecto. El informe también señala que los indicadores financieros reflejan una rentabilidad alta y que el margen de contribución permite cubrir costos operativos y asegurar sostenibilidad. Como oportunidad de mejora, se recomienda incorporar posibles variaciones estacionales en la proyección de ventas, con el fin de contar con una planificación financiera más realista y robusta frente a cambios en la dinámica del mercado. 
En el componente de impacto, se ratifica que el proyecto genera valor social y ambiental, al contemplar empleo formal, productos saludables y sostenibles, uso de empaques biodegradables y articulación con iniciativas locales de desarrollo productivo. No obstante, se mantiene la recomendación de fortalecer los indicadores de impacto, especialmente en sostenibilidad ambiental, crecimiento social del negocio y permanencia a largo plazo, de manera que los resultados esperados puedan ser medidos y verificados durante la ejecución. 
De conformidad con la metodología de evaluación del Fondo Emprender y con la estructura institucional de respuesta a observaciones, cuando revisado el plan de negocios se encuentra que el concepto emitido es acorde con lo identificado en la evaluación, procede la ratificación del concepto y del puntaje. En este caso, las recomendaciones formuladas no desvirtúan la viabilidad del proyecto, sino que constituyen oportunidades de mejora orientadas a fortalecer la ejecución, seguimiento y sostenibilidad de la iniciativa. 
Concepto:
Se ratifica el concepto de VIABLE otorgado al proyecto SADHANA.TURAL. El puntaje obtenido, correspondiente a 81,59 puntos, evidencia un resultado favorable y una estructuración integral sólida del plan de negocios. Las observaciones formuladas en el informe se mantienen como oportunidades de mejora, sin que estas afecten la viabilidad general del proyecto. 
Efecto:
Se mantiene el puntaje de 81,59 y el concepto VIABLE asignado al proyecto ID 107598. No se modifica el puntaje ni el concepto. Se ratifican las recomendaciones de mejora relacionadas con la medición comercial, control de calidad en maquila, formalización de la relación con la empresa maquiladora, actualización del RUT e indicadores de impacto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3" formatCode="_-* #,##0.00_-;\-* #,##0.00_-;_-* &quot;-&quot;??_-;_-@_-"/>
    <numFmt numFmtId="164" formatCode="_-&quot;$&quot;* #,##0_-;\-&quot;$&quot;* #,##0_-;_-&quot;$&quot;* &quot;-&quot;_-;_-@_-"/>
  </numFmts>
  <fonts count="20">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name val="Calibri"/>
      <family val="2"/>
    </font>
    <font>
      <sz val="10"/>
      <color theme="1"/>
      <name val="Calibri"/>
      <family val="2"/>
      <scheme val="minor"/>
    </font>
    <font>
      <sz val="11"/>
      <color rgb="FF000000"/>
      <name val="Calibri"/>
      <family val="2"/>
    </font>
    <font>
      <b/>
      <sz val="11"/>
      <name val="Calibri"/>
      <family val="2"/>
      <scheme val="minor"/>
    </font>
    <font>
      <b/>
      <sz val="14"/>
      <color theme="1"/>
      <name val="Calibri"/>
      <family val="2"/>
      <scheme val="minor"/>
    </font>
    <font>
      <sz val="14"/>
      <color theme="1"/>
      <name val="Calibri"/>
      <family val="2"/>
      <scheme val="minor"/>
    </font>
    <font>
      <sz val="14"/>
      <name val="Calibri"/>
      <family val="2"/>
      <scheme val="minor"/>
    </font>
    <font>
      <sz val="9"/>
      <color theme="1"/>
      <name val="Calibri"/>
      <family val="2"/>
      <scheme val="minor"/>
    </font>
    <font>
      <sz val="10"/>
      <color theme="1"/>
      <name val="Calibri  "/>
    </font>
    <font>
      <b/>
      <sz val="10"/>
      <color theme="0"/>
      <name val="Calibri  "/>
    </font>
    <font>
      <sz val="8"/>
      <color theme="1"/>
      <name val="Calibri  "/>
    </font>
    <font>
      <sz val="11"/>
      <color theme="1"/>
      <name val="Calibri  "/>
    </font>
    <font>
      <sz val="7"/>
      <color rgb="FF000000"/>
      <name val="Calibri"/>
      <family val="2"/>
    </font>
    <font>
      <sz val="8"/>
      <color rgb="FF000000"/>
      <name val="Calibri"/>
      <family val="2"/>
    </font>
    <font>
      <b/>
      <sz val="12"/>
      <color rgb="FFFFFFFF"/>
      <name val="Aptos Narrow"/>
    </font>
    <font>
      <sz val="11"/>
      <color rgb="FF000000"/>
      <name val="Aptos Narrow"/>
    </font>
  </fonts>
  <fills count="10">
    <fill>
      <patternFill patternType="none"/>
    </fill>
    <fill>
      <patternFill patternType="gray125"/>
    </fill>
    <fill>
      <patternFill patternType="solid">
        <fgColor theme="0"/>
        <bgColor indexed="64"/>
      </patternFill>
    </fill>
    <fill>
      <patternFill patternType="solid">
        <fgColor theme="1" tint="0.249977111117893"/>
        <bgColor indexed="64"/>
      </patternFill>
    </fill>
    <fill>
      <patternFill patternType="solid">
        <fgColor rgb="FF4EA72E"/>
        <bgColor indexed="64"/>
      </patternFill>
    </fill>
    <fill>
      <patternFill patternType="solid">
        <fgColor rgb="FFF2CEEF"/>
        <bgColor indexed="64"/>
      </patternFill>
    </fill>
    <fill>
      <patternFill patternType="solid">
        <fgColor rgb="FFF7C7AC"/>
        <bgColor indexed="64"/>
      </patternFill>
    </fill>
    <fill>
      <patternFill patternType="solid">
        <fgColor rgb="FF00B0F0"/>
        <bgColor indexed="64"/>
      </patternFill>
    </fill>
    <fill>
      <patternFill patternType="solid">
        <fgColor rgb="FFCAEDFB"/>
        <bgColor indexed="64"/>
      </patternFill>
    </fill>
    <fill>
      <patternFill patternType="solid">
        <fgColor rgb="FFC0E6F5"/>
        <bgColor indexed="64"/>
      </patternFill>
    </fill>
  </fills>
  <borders count="4">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rgb="FF000000"/>
      </left>
      <right style="thin">
        <color rgb="FF000000"/>
      </right>
      <top/>
      <bottom style="thin">
        <color rgb="FF000000"/>
      </bottom>
      <diagonal/>
    </border>
  </borders>
  <cellStyleXfs count="9">
    <xf numFmtId="0" fontId="0" fillId="0" borderId="0"/>
    <xf numFmtId="0" fontId="3" fillId="0" borderId="0"/>
    <xf numFmtId="0" fontId="2" fillId="0" borderId="0"/>
    <xf numFmtId="0" fontId="4" fillId="0" borderId="0"/>
    <xf numFmtId="164" fontId="2" fillId="0" borderId="0" applyFont="0" applyFill="0" applyBorder="0" applyAlignment="0" applyProtection="0"/>
    <xf numFmtId="0" fontId="4" fillId="0" borderId="0"/>
    <xf numFmtId="43" fontId="2" fillId="0" borderId="0" applyFont="0" applyFill="0" applyBorder="0" applyAlignment="0" applyProtection="0"/>
    <xf numFmtId="0" fontId="6" fillId="0" borderId="0"/>
    <xf numFmtId="0" fontId="1" fillId="0" borderId="0"/>
  </cellStyleXfs>
  <cellXfs count="30">
    <xf numFmtId="0" fontId="0" fillId="0" borderId="0" xfId="0"/>
    <xf numFmtId="0" fontId="5" fillId="0" borderId="0" xfId="0" applyFont="1"/>
    <xf numFmtId="0" fontId="5" fillId="0" borderId="0" xfId="0" applyFont="1" applyAlignment="1">
      <alignment horizontal="left" vertical="center"/>
    </xf>
    <xf numFmtId="0" fontId="5" fillId="0" borderId="0" xfId="0" applyFont="1" applyAlignment="1">
      <alignment horizontal="left" vertical="center" wrapText="1"/>
    </xf>
    <xf numFmtId="0" fontId="1" fillId="0" borderId="0" xfId="8"/>
    <xf numFmtId="0" fontId="11" fillId="0" borderId="0" xfId="8" applyFont="1"/>
    <xf numFmtId="0" fontId="12" fillId="0" borderId="0" xfId="0" applyFont="1" applyAlignment="1">
      <alignment horizontal="center" vertical="center"/>
    </xf>
    <xf numFmtId="0" fontId="13" fillId="3" borderId="1" xfId="0" applyFont="1" applyFill="1" applyBorder="1" applyAlignment="1">
      <alignment horizontal="center" vertical="center" wrapText="1"/>
    </xf>
    <xf numFmtId="0" fontId="14" fillId="0" borderId="0" xfId="8" applyFont="1" applyAlignment="1">
      <alignment wrapText="1"/>
    </xf>
    <xf numFmtId="0" fontId="15" fillId="0" borderId="0" xfId="8" applyFont="1" applyAlignment="1">
      <alignment vertical="center"/>
    </xf>
    <xf numFmtId="0" fontId="8" fillId="2" borderId="0" xfId="1" applyFont="1" applyFill="1" applyAlignment="1">
      <alignment vertical="center"/>
    </xf>
    <xf numFmtId="0" fontId="9" fillId="0" borderId="0" xfId="1" applyFont="1" applyAlignment="1">
      <alignment vertical="center"/>
    </xf>
    <xf numFmtId="0" fontId="10" fillId="0" borderId="0" xfId="1" applyFont="1" applyAlignment="1">
      <alignment vertical="center"/>
    </xf>
    <xf numFmtId="0" fontId="16" fillId="0" borderId="1" xfId="0" applyFont="1" applyBorder="1" applyAlignment="1">
      <alignment wrapText="1"/>
    </xf>
    <xf numFmtId="0" fontId="17" fillId="0" borderId="1" xfId="0" applyFont="1" applyBorder="1" applyAlignment="1">
      <alignment wrapText="1"/>
    </xf>
    <xf numFmtId="0" fontId="8" fillId="0" borderId="0" xfId="0" applyFont="1" applyAlignment="1">
      <alignment vertical="center"/>
    </xf>
    <xf numFmtId="0" fontId="16" fillId="0" borderId="1" xfId="0" applyFont="1" applyBorder="1" applyAlignment="1">
      <alignment horizontal="center" vertical="center" wrapText="1"/>
    </xf>
    <xf numFmtId="0" fontId="18" fillId="4" borderId="1" xfId="0" applyFont="1" applyFill="1" applyBorder="1"/>
    <xf numFmtId="0" fontId="19" fillId="5" borderId="3" xfId="0" applyFont="1" applyFill="1" applyBorder="1"/>
    <xf numFmtId="0" fontId="19" fillId="6" borderId="3" xfId="0" applyFont="1" applyFill="1" applyBorder="1"/>
    <xf numFmtId="0" fontId="19" fillId="7" borderId="3" xfId="0" applyFont="1" applyFill="1" applyBorder="1"/>
    <xf numFmtId="0" fontId="19" fillId="8" borderId="3" xfId="0" applyFont="1" applyFill="1" applyBorder="1"/>
    <xf numFmtId="0" fontId="19" fillId="9" borderId="3" xfId="0" applyFont="1" applyFill="1" applyBorder="1"/>
    <xf numFmtId="0" fontId="19" fillId="5" borderId="3" xfId="0" applyFont="1" applyFill="1" applyBorder="1" applyAlignment="1">
      <alignment wrapText="1"/>
    </xf>
    <xf numFmtId="0" fontId="19" fillId="6" borderId="3" xfId="0" applyFont="1" applyFill="1" applyBorder="1" applyAlignment="1">
      <alignment wrapText="1"/>
    </xf>
    <xf numFmtId="0" fontId="19" fillId="7" borderId="3" xfId="0" applyFont="1" applyFill="1" applyBorder="1" applyAlignment="1">
      <alignment wrapText="1"/>
    </xf>
    <xf numFmtId="0" fontId="7" fillId="0" borderId="0" xfId="0" applyFont="1" applyAlignment="1">
      <alignment horizontal="center" vertical="center"/>
    </xf>
    <xf numFmtId="0" fontId="8" fillId="2" borderId="0" xfId="1" applyFont="1" applyFill="1" applyAlignment="1">
      <alignment horizontal="center" vertical="center"/>
    </xf>
    <xf numFmtId="0" fontId="8" fillId="0" borderId="2" xfId="0" applyFont="1" applyBorder="1" applyAlignment="1">
      <alignment horizontal="center" vertical="center"/>
    </xf>
    <xf numFmtId="0" fontId="8" fillId="0" borderId="0" xfId="0" applyFont="1" applyAlignment="1">
      <alignment horizontal="center" vertical="center"/>
    </xf>
  </cellXfs>
  <cellStyles count="9">
    <cellStyle name="Millares 2" xfId="6" xr:uid="{00000000-0005-0000-0000-000000000000}"/>
    <cellStyle name="Moneda [0] 2" xfId="4" xr:uid="{00000000-0005-0000-0000-000001000000}"/>
    <cellStyle name="Normal" xfId="0" builtinId="0"/>
    <cellStyle name="Normal 2" xfId="1" xr:uid="{00000000-0005-0000-0000-000003000000}"/>
    <cellStyle name="Normal 3" xfId="2" xr:uid="{00000000-0005-0000-0000-000004000000}"/>
    <cellStyle name="Normal 4" xfId="3" xr:uid="{00000000-0005-0000-0000-000005000000}"/>
    <cellStyle name="Normal 5" xfId="7" xr:uid="{97C034D3-AA25-4453-B4A9-A60018DF44CC}"/>
    <cellStyle name="Normal 6" xfId="8" xr:uid="{EA00CFF6-C15D-4DC6-A9F0-BBAD2153A512}"/>
    <cellStyle name="Normal 7" xfId="5" xr:uid="{00000000-0005-0000-0000-000006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theme" Target="theme/theme1.xml"/><Relationship Id="rId7"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sharedStrings" Target="sharedStrings.xml"/><Relationship Id="rId4" Type="http://schemas.openxmlformats.org/officeDocument/2006/relationships/styles" Target="styles.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114301</xdr:colOff>
      <xdr:row>3</xdr:row>
      <xdr:rowOff>129823</xdr:rowOff>
    </xdr:from>
    <xdr:to>
      <xdr:col>1</xdr:col>
      <xdr:colOff>152401</xdr:colOff>
      <xdr:row>5</xdr:row>
      <xdr:rowOff>233994</xdr:rowOff>
    </xdr:to>
    <xdr:pic>
      <xdr:nvPicPr>
        <xdr:cNvPr id="7" name="Imagen 6">
          <a:extLst>
            <a:ext uri="{FF2B5EF4-FFF2-40B4-BE49-F238E27FC236}">
              <a16:creationId xmlns:a16="http://schemas.microsoft.com/office/drawing/2014/main" id="{3B7361AD-E0FB-4FBA-AD13-DE48F6EC1457}"/>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4301" y="891823"/>
          <a:ext cx="647700" cy="612171"/>
        </a:xfrm>
        <a:prstGeom prst="rect">
          <a:avLst/>
        </a:prstGeom>
      </xdr:spPr>
    </xdr:pic>
    <xdr:clientData/>
  </xdr:twoCellAnchor>
  <xdr:twoCellAnchor editAs="oneCell">
    <xdr:from>
      <xdr:col>3</xdr:col>
      <xdr:colOff>1720851</xdr:colOff>
      <xdr:row>3</xdr:row>
      <xdr:rowOff>127000</xdr:rowOff>
    </xdr:from>
    <xdr:to>
      <xdr:col>4</xdr:col>
      <xdr:colOff>374650</xdr:colOff>
      <xdr:row>5</xdr:row>
      <xdr:rowOff>240639</xdr:rowOff>
    </xdr:to>
    <xdr:pic>
      <xdr:nvPicPr>
        <xdr:cNvPr id="8" name="Imagen 7">
          <a:extLst>
            <a:ext uri="{FF2B5EF4-FFF2-40B4-BE49-F238E27FC236}">
              <a16:creationId xmlns:a16="http://schemas.microsoft.com/office/drawing/2014/main" id="{29268EC8-E57C-4D6B-A6FC-C538E6386725}"/>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6261101" y="889000"/>
          <a:ext cx="2108199" cy="621639"/>
        </a:xfrm>
        <a:prstGeom prst="rect">
          <a:avLst/>
        </a:prstGeom>
      </xdr:spPr>
    </xdr:pic>
    <xdr:clientData/>
  </xdr:twoCellAnchor>
</xdr:wsDr>
</file>

<file path=xl/theme/theme1.xml><?xml version="1.0" encoding="utf-8"?>
<a:theme xmlns:a="http://schemas.openxmlformats.org/drawingml/2006/main" name="Office 2013 - Tema de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550296-C248-4279-98F7-938337FD0716}">
  <dimension ref="A1:F375"/>
  <sheetViews>
    <sheetView showGridLines="0" tabSelected="1" zoomScaleNormal="100" workbookViewId="0">
      <selection activeCell="J5" sqref="J5"/>
    </sheetView>
  </sheetViews>
  <sheetFormatPr baseColWidth="10" defaultColWidth="8" defaultRowHeight="20" customHeight="1"/>
  <cols>
    <col min="1" max="1" width="8" style="4"/>
    <col min="2" max="2" width="9.83203125" style="9" customWidth="1"/>
    <col min="3" max="3" width="39.1640625" style="8" customWidth="1"/>
    <col min="4" max="4" width="45.33203125" style="5" customWidth="1"/>
    <col min="5" max="16384" width="8" style="4"/>
  </cols>
  <sheetData>
    <row r="1" spans="1:6" s="1" customFormat="1" ht="20" customHeight="1">
      <c r="B1" s="6"/>
      <c r="C1" s="6"/>
      <c r="D1" s="2"/>
      <c r="E1" s="3"/>
    </row>
    <row r="2" spans="1:6" s="1" customFormat="1" ht="20" customHeight="1">
      <c r="A2" s="27" t="s">
        <v>0</v>
      </c>
      <c r="B2" s="27"/>
      <c r="C2" s="27"/>
      <c r="D2" s="27"/>
      <c r="E2" s="10"/>
    </row>
    <row r="3" spans="1:6" s="1" customFormat="1" ht="20" customHeight="1">
      <c r="A3" s="28" t="s">
        <v>1</v>
      </c>
      <c r="B3" s="29"/>
      <c r="C3" s="29"/>
      <c r="D3" s="29"/>
      <c r="E3" s="15"/>
      <c r="F3" s="15"/>
    </row>
    <row r="4" spans="1:6" s="1" customFormat="1" ht="20" customHeight="1">
      <c r="A4" s="27" t="s">
        <v>2</v>
      </c>
      <c r="B4" s="27" t="s">
        <v>3</v>
      </c>
      <c r="C4" s="27"/>
      <c r="D4" s="27"/>
      <c r="E4" s="11"/>
    </row>
    <row r="5" spans="1:6" s="1" customFormat="1" ht="20" customHeight="1">
      <c r="A5" s="27" t="s">
        <v>4</v>
      </c>
      <c r="B5" s="27" t="s">
        <v>5</v>
      </c>
      <c r="C5" s="27"/>
      <c r="D5" s="27"/>
      <c r="E5" s="12"/>
    </row>
    <row r="6" spans="1:6" s="1" customFormat="1" ht="20" customHeight="1">
      <c r="B6" s="26"/>
      <c r="C6" s="26"/>
      <c r="D6" s="26"/>
      <c r="E6" s="26"/>
    </row>
    <row r="7" spans="1:6" s="1" customFormat="1" ht="28.5" customHeight="1">
      <c r="A7" s="7" t="s">
        <v>6</v>
      </c>
      <c r="B7" s="7" t="s">
        <v>7</v>
      </c>
      <c r="C7" s="7" t="s">
        <v>8</v>
      </c>
      <c r="D7" s="7" t="s">
        <v>9</v>
      </c>
    </row>
    <row r="8" spans="1:6" ht="20" customHeight="1">
      <c r="A8" s="14">
        <v>1</v>
      </c>
      <c r="B8" s="14">
        <v>98605</v>
      </c>
      <c r="C8" s="16" t="s">
        <v>10</v>
      </c>
      <c r="D8" s="13" t="s">
        <v>11</v>
      </c>
    </row>
    <row r="9" spans="1:6" ht="20" customHeight="1">
      <c r="A9" s="14">
        <v>2</v>
      </c>
      <c r="B9" s="14">
        <v>98607</v>
      </c>
      <c r="C9" s="16" t="s">
        <v>12</v>
      </c>
      <c r="D9" s="13" t="s">
        <v>13</v>
      </c>
    </row>
    <row r="10" spans="1:6" ht="20" customHeight="1">
      <c r="A10" s="14">
        <v>3</v>
      </c>
      <c r="B10" s="14">
        <v>98647</v>
      </c>
      <c r="C10" s="16" t="s">
        <v>14</v>
      </c>
      <c r="D10" s="13" t="s">
        <v>15</v>
      </c>
    </row>
    <row r="11" spans="1:6" ht="20" customHeight="1">
      <c r="A11" s="14">
        <v>4</v>
      </c>
      <c r="B11" s="14">
        <v>98666</v>
      </c>
      <c r="C11" s="16" t="s">
        <v>16</v>
      </c>
      <c r="D11" s="13" t="s">
        <v>17</v>
      </c>
    </row>
    <row r="12" spans="1:6" ht="20" customHeight="1">
      <c r="A12" s="14">
        <v>5</v>
      </c>
      <c r="B12" s="14">
        <v>99012</v>
      </c>
      <c r="C12" s="16" t="s">
        <v>18</v>
      </c>
      <c r="D12" s="13" t="s">
        <v>19</v>
      </c>
    </row>
    <row r="13" spans="1:6" ht="20" customHeight="1">
      <c r="A13" s="14">
        <v>6</v>
      </c>
      <c r="B13" s="14">
        <v>101091</v>
      </c>
      <c r="C13" s="16" t="s">
        <v>20</v>
      </c>
      <c r="D13" s="13" t="s">
        <v>21</v>
      </c>
    </row>
    <row r="14" spans="1:6" ht="20" customHeight="1">
      <c r="A14" s="14">
        <v>7</v>
      </c>
      <c r="B14" s="14">
        <v>105303</v>
      </c>
      <c r="C14" s="16" t="s">
        <v>22</v>
      </c>
      <c r="D14" s="13" t="s">
        <v>23</v>
      </c>
    </row>
    <row r="15" spans="1:6" ht="20" customHeight="1">
      <c r="A15" s="14">
        <v>8</v>
      </c>
      <c r="B15" s="14">
        <v>105321</v>
      </c>
      <c r="C15" s="16" t="s">
        <v>24</v>
      </c>
      <c r="D15" s="13" t="s">
        <v>25</v>
      </c>
    </row>
    <row r="16" spans="1:6" ht="20" customHeight="1">
      <c r="A16" s="14">
        <v>9</v>
      </c>
      <c r="B16" s="14">
        <v>105696</v>
      </c>
      <c r="C16" s="16" t="s">
        <v>26</v>
      </c>
      <c r="D16" s="13" t="s">
        <v>27</v>
      </c>
    </row>
    <row r="17" spans="1:4" ht="20" customHeight="1">
      <c r="A17" s="14">
        <v>10</v>
      </c>
      <c r="B17" s="14">
        <v>105815</v>
      </c>
      <c r="C17" s="16" t="s">
        <v>28</v>
      </c>
      <c r="D17" s="13" t="s">
        <v>29</v>
      </c>
    </row>
    <row r="18" spans="1:4" ht="20" customHeight="1">
      <c r="A18" s="14">
        <v>11</v>
      </c>
      <c r="B18" s="14">
        <v>106285</v>
      </c>
      <c r="C18" s="16" t="s">
        <v>30</v>
      </c>
      <c r="D18" s="13" t="s">
        <v>31</v>
      </c>
    </row>
    <row r="19" spans="1:4" ht="20" customHeight="1">
      <c r="A19" s="14">
        <v>12</v>
      </c>
      <c r="B19" s="14">
        <v>106361</v>
      </c>
      <c r="C19" s="16" t="s">
        <v>32</v>
      </c>
      <c r="D19" s="13" t="s">
        <v>33</v>
      </c>
    </row>
    <row r="20" spans="1:4" ht="20" customHeight="1">
      <c r="A20" s="14">
        <v>13</v>
      </c>
      <c r="B20" s="14">
        <v>106365</v>
      </c>
      <c r="C20" s="16" t="s">
        <v>34</v>
      </c>
      <c r="D20" s="13" t="s">
        <v>35</v>
      </c>
    </row>
    <row r="21" spans="1:4" ht="20" customHeight="1">
      <c r="A21" s="14">
        <v>14</v>
      </c>
      <c r="B21" s="14">
        <v>106453</v>
      </c>
      <c r="C21" s="16" t="s">
        <v>36</v>
      </c>
      <c r="D21" s="13" t="s">
        <v>37</v>
      </c>
    </row>
    <row r="22" spans="1:4" ht="20" customHeight="1">
      <c r="A22" s="14">
        <v>15</v>
      </c>
      <c r="B22" s="14">
        <v>106487</v>
      </c>
      <c r="C22" s="16" t="s">
        <v>38</v>
      </c>
      <c r="D22" s="13" t="s">
        <v>39</v>
      </c>
    </row>
    <row r="23" spans="1:4" ht="20" customHeight="1">
      <c r="A23" s="14">
        <v>16</v>
      </c>
      <c r="B23" s="14">
        <v>106597</v>
      </c>
      <c r="C23" s="16" t="s">
        <v>40</v>
      </c>
      <c r="D23" s="13" t="s">
        <v>41</v>
      </c>
    </row>
    <row r="24" spans="1:4" ht="20" customHeight="1">
      <c r="A24" s="14">
        <v>17</v>
      </c>
      <c r="B24" s="14">
        <v>106640</v>
      </c>
      <c r="C24" s="16" t="s">
        <v>42</v>
      </c>
      <c r="D24" s="13" t="s">
        <v>43</v>
      </c>
    </row>
    <row r="25" spans="1:4" ht="20" customHeight="1">
      <c r="A25" s="14">
        <v>18</v>
      </c>
      <c r="B25" s="14">
        <v>106712</v>
      </c>
      <c r="C25" s="16" t="s">
        <v>44</v>
      </c>
      <c r="D25" s="13" t="s">
        <v>45</v>
      </c>
    </row>
    <row r="26" spans="1:4" ht="20" customHeight="1">
      <c r="A26" s="14">
        <v>19</v>
      </c>
      <c r="B26" s="14">
        <v>106801</v>
      </c>
      <c r="C26" s="16" t="s">
        <v>46</v>
      </c>
      <c r="D26" s="13" t="s">
        <v>47</v>
      </c>
    </row>
    <row r="27" spans="1:4" ht="20" customHeight="1">
      <c r="A27" s="14">
        <v>20</v>
      </c>
      <c r="B27" s="14">
        <v>106825</v>
      </c>
      <c r="C27" s="16" t="s">
        <v>48</v>
      </c>
      <c r="D27" s="13" t="s">
        <v>49</v>
      </c>
    </row>
    <row r="28" spans="1:4" ht="20" customHeight="1">
      <c r="A28" s="14">
        <v>21</v>
      </c>
      <c r="B28" s="14">
        <v>106845</v>
      </c>
      <c r="C28" s="16" t="s">
        <v>50</v>
      </c>
      <c r="D28" s="13" t="s">
        <v>51</v>
      </c>
    </row>
    <row r="29" spans="1:4" ht="20" customHeight="1">
      <c r="A29" s="14">
        <v>22</v>
      </c>
      <c r="B29" s="14">
        <v>107025</v>
      </c>
      <c r="C29" s="16" t="s">
        <v>52</v>
      </c>
      <c r="D29" s="13" t="s">
        <v>53</v>
      </c>
    </row>
    <row r="30" spans="1:4" ht="20" customHeight="1">
      <c r="A30" s="14">
        <v>23</v>
      </c>
      <c r="B30" s="14">
        <v>107093</v>
      </c>
      <c r="C30" s="16" t="s">
        <v>54</v>
      </c>
      <c r="D30" s="13" t="s">
        <v>55</v>
      </c>
    </row>
    <row r="31" spans="1:4" ht="20" customHeight="1">
      <c r="A31" s="14">
        <v>24</v>
      </c>
      <c r="B31" s="14">
        <v>107097</v>
      </c>
      <c r="C31" s="16" t="s">
        <v>56</v>
      </c>
      <c r="D31" s="13" t="s">
        <v>57</v>
      </c>
    </row>
    <row r="32" spans="1:4" ht="20" customHeight="1">
      <c r="A32" s="14">
        <v>25</v>
      </c>
      <c r="B32" s="14">
        <v>107128</v>
      </c>
      <c r="C32" s="16" t="s">
        <v>58</v>
      </c>
      <c r="D32" s="13" t="s">
        <v>59</v>
      </c>
    </row>
    <row r="33" spans="1:4" ht="20" customHeight="1">
      <c r="A33" s="14">
        <v>26</v>
      </c>
      <c r="B33" s="14">
        <v>107134</v>
      </c>
      <c r="C33" s="16" t="s">
        <v>60</v>
      </c>
      <c r="D33" s="13" t="s">
        <v>61</v>
      </c>
    </row>
    <row r="34" spans="1:4" ht="20" customHeight="1">
      <c r="A34" s="14">
        <v>27</v>
      </c>
      <c r="B34" s="14">
        <v>107153</v>
      </c>
      <c r="C34" s="16" t="s">
        <v>62</v>
      </c>
      <c r="D34" s="13" t="s">
        <v>63</v>
      </c>
    </row>
    <row r="35" spans="1:4" ht="20" customHeight="1">
      <c r="A35" s="14">
        <v>28</v>
      </c>
      <c r="B35" s="14">
        <v>107201</v>
      </c>
      <c r="C35" s="16" t="s">
        <v>64</v>
      </c>
      <c r="D35" s="13" t="s">
        <v>65</v>
      </c>
    </row>
    <row r="36" spans="1:4" ht="20" customHeight="1">
      <c r="A36" s="14">
        <v>29</v>
      </c>
      <c r="B36" s="14">
        <v>107207</v>
      </c>
      <c r="C36" s="16" t="s">
        <v>66</v>
      </c>
      <c r="D36" s="13" t="s">
        <v>67</v>
      </c>
    </row>
    <row r="37" spans="1:4" ht="20" customHeight="1">
      <c r="A37" s="14">
        <v>30</v>
      </c>
      <c r="B37" s="14">
        <v>107233</v>
      </c>
      <c r="C37" s="16" t="s">
        <v>68</v>
      </c>
      <c r="D37" s="13" t="s">
        <v>69</v>
      </c>
    </row>
    <row r="38" spans="1:4" ht="20" customHeight="1">
      <c r="A38" s="14">
        <v>31</v>
      </c>
      <c r="B38" s="14">
        <v>107255</v>
      </c>
      <c r="C38" s="16" t="s">
        <v>70</v>
      </c>
      <c r="D38" s="13" t="s">
        <v>71</v>
      </c>
    </row>
    <row r="39" spans="1:4" ht="20" customHeight="1">
      <c r="A39" s="14">
        <v>32</v>
      </c>
      <c r="B39" s="14">
        <v>107302</v>
      </c>
      <c r="C39" s="16" t="s">
        <v>72</v>
      </c>
      <c r="D39" s="13" t="s">
        <v>73</v>
      </c>
    </row>
    <row r="40" spans="1:4" ht="20" customHeight="1">
      <c r="A40" s="14">
        <v>33</v>
      </c>
      <c r="B40" s="14">
        <v>107326</v>
      </c>
      <c r="C40" s="16" t="s">
        <v>74</v>
      </c>
      <c r="D40" s="13" t="s">
        <v>75</v>
      </c>
    </row>
    <row r="41" spans="1:4" ht="20" customHeight="1">
      <c r="A41" s="14">
        <v>34</v>
      </c>
      <c r="B41" s="14">
        <v>107516</v>
      </c>
      <c r="C41" s="16" t="s">
        <v>76</v>
      </c>
      <c r="D41" s="13" t="s">
        <v>77</v>
      </c>
    </row>
    <row r="42" spans="1:4" ht="20" customHeight="1">
      <c r="A42" s="14">
        <v>35</v>
      </c>
      <c r="B42" s="14">
        <v>107578</v>
      </c>
      <c r="C42" s="16" t="s">
        <v>78</v>
      </c>
      <c r="D42" s="13" t="s">
        <v>79</v>
      </c>
    </row>
    <row r="43" spans="1:4" ht="20" customHeight="1">
      <c r="A43" s="14">
        <v>36</v>
      </c>
      <c r="B43" s="14">
        <v>107579</v>
      </c>
      <c r="C43" s="16" t="s">
        <v>80</v>
      </c>
      <c r="D43" s="13" t="s">
        <v>81</v>
      </c>
    </row>
    <row r="44" spans="1:4" ht="20" customHeight="1">
      <c r="A44" s="14">
        <v>37</v>
      </c>
      <c r="B44" s="14">
        <v>107598</v>
      </c>
      <c r="C44" s="16" t="s">
        <v>788</v>
      </c>
      <c r="D44" s="13" t="s">
        <v>789</v>
      </c>
    </row>
    <row r="45" spans="1:4" ht="20" customHeight="1">
      <c r="A45" s="14">
        <v>38</v>
      </c>
      <c r="B45" s="14">
        <v>107606</v>
      </c>
      <c r="C45" s="16" t="s">
        <v>82</v>
      </c>
      <c r="D45" s="13" t="s">
        <v>83</v>
      </c>
    </row>
    <row r="46" spans="1:4" ht="20" customHeight="1">
      <c r="A46" s="14">
        <v>39</v>
      </c>
      <c r="B46" s="14">
        <v>107635</v>
      </c>
      <c r="C46" s="16" t="s">
        <v>84</v>
      </c>
      <c r="D46" s="13" t="s">
        <v>85</v>
      </c>
    </row>
    <row r="47" spans="1:4" ht="20" customHeight="1">
      <c r="A47" s="14">
        <v>40</v>
      </c>
      <c r="B47" s="14">
        <v>107639</v>
      </c>
      <c r="C47" s="16" t="s">
        <v>86</v>
      </c>
      <c r="D47" s="13" t="s">
        <v>87</v>
      </c>
    </row>
    <row r="48" spans="1:4" ht="20" customHeight="1">
      <c r="A48" s="14">
        <v>41</v>
      </c>
      <c r="B48" s="14">
        <v>107661</v>
      </c>
      <c r="C48" s="16" t="s">
        <v>88</v>
      </c>
      <c r="D48" s="13" t="s">
        <v>89</v>
      </c>
    </row>
    <row r="49" spans="1:4" ht="20" customHeight="1">
      <c r="A49" s="14">
        <v>42</v>
      </c>
      <c r="B49" s="14">
        <v>107746</v>
      </c>
      <c r="C49" s="16" t="s">
        <v>90</v>
      </c>
      <c r="D49" s="13" t="s">
        <v>91</v>
      </c>
    </row>
    <row r="50" spans="1:4" ht="20" customHeight="1">
      <c r="A50" s="14">
        <v>43</v>
      </c>
      <c r="B50" s="14">
        <v>107769</v>
      </c>
      <c r="C50" s="16" t="s">
        <v>92</v>
      </c>
      <c r="D50" s="13" t="s">
        <v>93</v>
      </c>
    </row>
    <row r="51" spans="1:4" ht="20" customHeight="1">
      <c r="A51" s="14">
        <v>44</v>
      </c>
      <c r="B51" s="14">
        <v>107822</v>
      </c>
      <c r="C51" s="16" t="s">
        <v>94</v>
      </c>
      <c r="D51" s="13" t="s">
        <v>95</v>
      </c>
    </row>
    <row r="52" spans="1:4" ht="20" customHeight="1">
      <c r="A52" s="14">
        <v>45</v>
      </c>
      <c r="B52" s="14">
        <v>107841</v>
      </c>
      <c r="C52" s="16" t="s">
        <v>96</v>
      </c>
      <c r="D52" s="13" t="s">
        <v>97</v>
      </c>
    </row>
    <row r="53" spans="1:4" ht="20" customHeight="1">
      <c r="A53" s="14">
        <v>46</v>
      </c>
      <c r="B53" s="14">
        <v>107846</v>
      </c>
      <c r="C53" s="16" t="s">
        <v>98</v>
      </c>
      <c r="D53" s="13" t="s">
        <v>99</v>
      </c>
    </row>
    <row r="54" spans="1:4" ht="20" customHeight="1">
      <c r="A54" s="14">
        <v>47</v>
      </c>
      <c r="B54" s="14">
        <v>107919</v>
      </c>
      <c r="C54" s="16" t="s">
        <v>100</v>
      </c>
      <c r="D54" s="13" t="s">
        <v>101</v>
      </c>
    </row>
    <row r="55" spans="1:4" ht="20" customHeight="1">
      <c r="A55" s="14">
        <v>48</v>
      </c>
      <c r="B55" s="14">
        <v>107924</v>
      </c>
      <c r="C55" s="16" t="s">
        <v>102</v>
      </c>
      <c r="D55" s="13" t="s">
        <v>103</v>
      </c>
    </row>
    <row r="56" spans="1:4" ht="20" customHeight="1">
      <c r="A56" s="14">
        <v>49</v>
      </c>
      <c r="B56" s="14">
        <v>108085</v>
      </c>
      <c r="C56" s="16" t="s">
        <v>104</v>
      </c>
      <c r="D56" s="13" t="s">
        <v>105</v>
      </c>
    </row>
    <row r="57" spans="1:4" ht="20" customHeight="1">
      <c r="A57" s="14">
        <v>50</v>
      </c>
      <c r="B57" s="14">
        <v>108171</v>
      </c>
      <c r="C57" s="16" t="s">
        <v>106</v>
      </c>
      <c r="D57" s="13" t="s">
        <v>107</v>
      </c>
    </row>
    <row r="58" spans="1:4" ht="20" customHeight="1">
      <c r="A58" s="14">
        <v>51</v>
      </c>
      <c r="B58" s="14">
        <v>108173</v>
      </c>
      <c r="C58" s="16" t="s">
        <v>108</v>
      </c>
      <c r="D58" s="13" t="s">
        <v>109</v>
      </c>
    </row>
    <row r="59" spans="1:4" ht="20" customHeight="1">
      <c r="A59" s="14">
        <v>52</v>
      </c>
      <c r="B59" s="14">
        <v>108332</v>
      </c>
      <c r="C59" s="16" t="s">
        <v>110</v>
      </c>
      <c r="D59" s="13" t="s">
        <v>111</v>
      </c>
    </row>
    <row r="60" spans="1:4" ht="20" customHeight="1">
      <c r="A60" s="14">
        <v>53</v>
      </c>
      <c r="B60" s="14">
        <v>108665</v>
      </c>
      <c r="C60" s="16" t="s">
        <v>112</v>
      </c>
      <c r="D60" s="13" t="s">
        <v>113</v>
      </c>
    </row>
    <row r="61" spans="1:4" ht="20" customHeight="1">
      <c r="A61" s="14">
        <v>54</v>
      </c>
      <c r="B61" s="14">
        <v>108672</v>
      </c>
      <c r="C61" s="16" t="s">
        <v>114</v>
      </c>
      <c r="D61" s="13" t="s">
        <v>115</v>
      </c>
    </row>
    <row r="62" spans="1:4" ht="20" customHeight="1">
      <c r="A62" s="14">
        <v>55</v>
      </c>
      <c r="B62" s="14">
        <v>108744</v>
      </c>
      <c r="C62" s="16" t="s">
        <v>116</v>
      </c>
      <c r="D62" s="13" t="s">
        <v>117</v>
      </c>
    </row>
    <row r="63" spans="1:4" ht="20" customHeight="1">
      <c r="A63" s="14">
        <v>56</v>
      </c>
      <c r="B63" s="14">
        <v>108862</v>
      </c>
      <c r="C63" s="16" t="s">
        <v>118</v>
      </c>
      <c r="D63" s="13" t="s">
        <v>119</v>
      </c>
    </row>
    <row r="64" spans="1:4" ht="20" customHeight="1">
      <c r="A64" s="14">
        <v>57</v>
      </c>
      <c r="B64" s="14">
        <v>108873</v>
      </c>
      <c r="C64" s="16" t="s">
        <v>120</v>
      </c>
      <c r="D64" s="13" t="s">
        <v>121</v>
      </c>
    </row>
    <row r="65" spans="1:4" ht="20" customHeight="1">
      <c r="A65" s="14">
        <v>58</v>
      </c>
      <c r="B65" s="14">
        <v>108883</v>
      </c>
      <c r="C65" s="16" t="s">
        <v>122</v>
      </c>
      <c r="D65" s="13" t="s">
        <v>123</v>
      </c>
    </row>
    <row r="66" spans="1:4" ht="20" customHeight="1">
      <c r="A66" s="14">
        <v>59</v>
      </c>
      <c r="B66" s="14">
        <v>108893</v>
      </c>
      <c r="C66" s="16" t="s">
        <v>124</v>
      </c>
      <c r="D66" s="13" t="s">
        <v>125</v>
      </c>
    </row>
    <row r="67" spans="1:4" ht="20" customHeight="1">
      <c r="A67" s="14">
        <v>60</v>
      </c>
      <c r="B67" s="14">
        <v>109160</v>
      </c>
      <c r="C67" s="16" t="s">
        <v>126</v>
      </c>
      <c r="D67" s="13" t="s">
        <v>127</v>
      </c>
    </row>
    <row r="68" spans="1:4" ht="20" customHeight="1">
      <c r="A68" s="14">
        <v>61</v>
      </c>
      <c r="B68" s="14">
        <v>109431</v>
      </c>
      <c r="C68" s="16" t="s">
        <v>128</v>
      </c>
      <c r="D68" s="13" t="s">
        <v>129</v>
      </c>
    </row>
    <row r="69" spans="1:4" ht="20" customHeight="1">
      <c r="A69" s="14">
        <v>62</v>
      </c>
      <c r="B69" s="14">
        <v>109537</v>
      </c>
      <c r="C69" s="16" t="s">
        <v>130</v>
      </c>
      <c r="D69" s="13" t="s">
        <v>131</v>
      </c>
    </row>
    <row r="70" spans="1:4" ht="20" customHeight="1">
      <c r="A70" s="14">
        <v>63</v>
      </c>
      <c r="B70" s="14">
        <v>109567</v>
      </c>
      <c r="C70" s="16" t="s">
        <v>132</v>
      </c>
      <c r="D70" s="13" t="s">
        <v>133</v>
      </c>
    </row>
    <row r="71" spans="1:4" ht="20" customHeight="1">
      <c r="A71" s="14">
        <v>64</v>
      </c>
      <c r="B71" s="14">
        <v>109580</v>
      </c>
      <c r="C71" s="16" t="s">
        <v>134</v>
      </c>
      <c r="D71" s="13" t="s">
        <v>135</v>
      </c>
    </row>
    <row r="72" spans="1:4" ht="20" customHeight="1">
      <c r="A72" s="14">
        <v>65</v>
      </c>
      <c r="B72" s="14">
        <v>109759</v>
      </c>
      <c r="C72" s="16" t="s">
        <v>136</v>
      </c>
      <c r="D72" s="13" t="s">
        <v>137</v>
      </c>
    </row>
    <row r="73" spans="1:4" ht="20" customHeight="1">
      <c r="A73" s="14">
        <v>66</v>
      </c>
      <c r="B73" s="14">
        <v>109805</v>
      </c>
      <c r="C73" s="16" t="s">
        <v>138</v>
      </c>
      <c r="D73" s="13" t="s">
        <v>139</v>
      </c>
    </row>
    <row r="74" spans="1:4" ht="20" customHeight="1">
      <c r="A74" s="14">
        <v>67</v>
      </c>
      <c r="B74" s="14">
        <v>109842</v>
      </c>
      <c r="C74" s="16" t="s">
        <v>140</v>
      </c>
      <c r="D74" s="13" t="s">
        <v>141</v>
      </c>
    </row>
    <row r="75" spans="1:4" ht="20" customHeight="1">
      <c r="A75" s="14">
        <v>68</v>
      </c>
      <c r="B75" s="14">
        <v>109896</v>
      </c>
      <c r="C75" s="16" t="s">
        <v>142</v>
      </c>
      <c r="D75" s="13" t="s">
        <v>143</v>
      </c>
    </row>
    <row r="76" spans="1:4" ht="20" customHeight="1">
      <c r="A76" s="14">
        <v>69</v>
      </c>
      <c r="B76" s="14">
        <v>110092</v>
      </c>
      <c r="C76" s="16" t="s">
        <v>144</v>
      </c>
      <c r="D76" s="13" t="s">
        <v>145</v>
      </c>
    </row>
    <row r="77" spans="1:4" ht="20" customHeight="1">
      <c r="A77" s="14">
        <v>70</v>
      </c>
      <c r="B77" s="14">
        <v>110125</v>
      </c>
      <c r="C77" s="16" t="s">
        <v>146</v>
      </c>
      <c r="D77" s="13" t="s">
        <v>147</v>
      </c>
    </row>
    <row r="78" spans="1:4" ht="20" customHeight="1">
      <c r="A78" s="14">
        <v>71</v>
      </c>
      <c r="B78" s="14">
        <v>110313</v>
      </c>
      <c r="C78" s="16" t="s">
        <v>148</v>
      </c>
      <c r="D78" s="13" t="s">
        <v>149</v>
      </c>
    </row>
    <row r="79" spans="1:4" ht="20" customHeight="1">
      <c r="A79" s="14">
        <v>72</v>
      </c>
      <c r="B79" s="14">
        <v>110358</v>
      </c>
      <c r="C79" s="16" t="s">
        <v>150</v>
      </c>
      <c r="D79" s="13" t="s">
        <v>151</v>
      </c>
    </row>
    <row r="80" spans="1:4" ht="20" customHeight="1">
      <c r="A80" s="14">
        <v>73</v>
      </c>
      <c r="B80" s="14">
        <v>110403</v>
      </c>
      <c r="C80" s="16" t="s">
        <v>152</v>
      </c>
      <c r="D80" s="13" t="s">
        <v>153</v>
      </c>
    </row>
    <row r="81" spans="1:4" ht="20" customHeight="1">
      <c r="A81" s="14">
        <v>74</v>
      </c>
      <c r="B81" s="14">
        <v>110436</v>
      </c>
      <c r="C81" s="16" t="s">
        <v>154</v>
      </c>
      <c r="D81" s="13" t="s">
        <v>155</v>
      </c>
    </row>
    <row r="82" spans="1:4" ht="20" customHeight="1">
      <c r="A82" s="14">
        <v>75</v>
      </c>
      <c r="B82" s="14">
        <v>110473</v>
      </c>
      <c r="C82" s="16" t="s">
        <v>156</v>
      </c>
      <c r="D82" s="13" t="s">
        <v>157</v>
      </c>
    </row>
    <row r="83" spans="1:4" ht="20" customHeight="1">
      <c r="A83" s="14">
        <v>76</v>
      </c>
      <c r="B83" s="14">
        <v>110483</v>
      </c>
      <c r="C83" s="16" t="s">
        <v>158</v>
      </c>
      <c r="D83" s="13" t="s">
        <v>159</v>
      </c>
    </row>
    <row r="84" spans="1:4" ht="20" customHeight="1">
      <c r="A84" s="14">
        <v>77</v>
      </c>
      <c r="B84" s="14">
        <v>110489</v>
      </c>
      <c r="C84" s="16" t="s">
        <v>160</v>
      </c>
      <c r="D84" s="13" t="s">
        <v>161</v>
      </c>
    </row>
    <row r="85" spans="1:4" ht="20" customHeight="1">
      <c r="A85" s="14">
        <v>78</v>
      </c>
      <c r="B85" s="14">
        <v>110533</v>
      </c>
      <c r="C85" s="16" t="s">
        <v>162</v>
      </c>
      <c r="D85" s="13" t="s">
        <v>163</v>
      </c>
    </row>
    <row r="86" spans="1:4" ht="20" customHeight="1">
      <c r="A86" s="14">
        <v>79</v>
      </c>
      <c r="B86" s="14">
        <v>110541</v>
      </c>
      <c r="C86" s="16" t="s">
        <v>164</v>
      </c>
      <c r="D86" s="13" t="s">
        <v>165</v>
      </c>
    </row>
    <row r="87" spans="1:4" ht="20" customHeight="1">
      <c r="A87" s="14">
        <v>80</v>
      </c>
      <c r="B87" s="14">
        <v>110543</v>
      </c>
      <c r="C87" s="16" t="s">
        <v>166</v>
      </c>
      <c r="D87" s="13" t="s">
        <v>167</v>
      </c>
    </row>
    <row r="88" spans="1:4" ht="20" customHeight="1">
      <c r="A88" s="14">
        <v>81</v>
      </c>
      <c r="B88" s="14">
        <v>110555</v>
      </c>
      <c r="C88" s="16" t="s">
        <v>168</v>
      </c>
      <c r="D88" s="13" t="s">
        <v>169</v>
      </c>
    </row>
    <row r="89" spans="1:4" ht="20" customHeight="1">
      <c r="A89" s="14">
        <v>82</v>
      </c>
      <c r="B89" s="14">
        <v>110591</v>
      </c>
      <c r="C89" s="16" t="s">
        <v>170</v>
      </c>
      <c r="D89" s="13" t="s">
        <v>171</v>
      </c>
    </row>
    <row r="90" spans="1:4" ht="20" customHeight="1">
      <c r="A90" s="14">
        <v>83</v>
      </c>
      <c r="B90" s="14">
        <v>110748</v>
      </c>
      <c r="C90" s="16" t="s">
        <v>172</v>
      </c>
      <c r="D90" s="13" t="s">
        <v>173</v>
      </c>
    </row>
    <row r="91" spans="1:4" ht="20" customHeight="1">
      <c r="A91" s="14">
        <v>84</v>
      </c>
      <c r="B91" s="14">
        <v>110775</v>
      </c>
      <c r="C91" s="16" t="s">
        <v>174</v>
      </c>
      <c r="D91" s="13" t="s">
        <v>175</v>
      </c>
    </row>
    <row r="92" spans="1:4" ht="20" customHeight="1">
      <c r="A92" s="14">
        <v>85</v>
      </c>
      <c r="B92" s="14">
        <v>110785</v>
      </c>
      <c r="C92" s="16" t="s">
        <v>176</v>
      </c>
      <c r="D92" s="13" t="s">
        <v>177</v>
      </c>
    </row>
    <row r="93" spans="1:4" ht="20" customHeight="1">
      <c r="A93" s="14">
        <v>86</v>
      </c>
      <c r="B93" s="14">
        <v>110817</v>
      </c>
      <c r="C93" s="16" t="s">
        <v>178</v>
      </c>
      <c r="D93" s="13" t="s">
        <v>179</v>
      </c>
    </row>
    <row r="94" spans="1:4" ht="20" customHeight="1">
      <c r="A94" s="14">
        <v>87</v>
      </c>
      <c r="B94" s="14">
        <v>110926</v>
      </c>
      <c r="C94" s="16" t="s">
        <v>180</v>
      </c>
      <c r="D94" s="13" t="s">
        <v>181</v>
      </c>
    </row>
    <row r="95" spans="1:4" ht="20" customHeight="1">
      <c r="A95" s="14">
        <v>88</v>
      </c>
      <c r="B95" s="14">
        <v>110976</v>
      </c>
      <c r="C95" s="16" t="s">
        <v>182</v>
      </c>
      <c r="D95" s="13" t="s">
        <v>183</v>
      </c>
    </row>
    <row r="96" spans="1:4" ht="20" customHeight="1">
      <c r="A96" s="14">
        <v>89</v>
      </c>
      <c r="B96" s="14">
        <v>110987</v>
      </c>
      <c r="C96" s="16" t="s">
        <v>184</v>
      </c>
      <c r="D96" s="13" t="s">
        <v>185</v>
      </c>
    </row>
    <row r="97" spans="1:4" ht="20" customHeight="1">
      <c r="A97" s="14">
        <v>90</v>
      </c>
      <c r="B97" s="14">
        <v>111089</v>
      </c>
      <c r="C97" s="16" t="s">
        <v>186</v>
      </c>
      <c r="D97" s="13" t="s">
        <v>187</v>
      </c>
    </row>
    <row r="98" spans="1:4" ht="20" customHeight="1">
      <c r="A98" s="14">
        <v>91</v>
      </c>
      <c r="B98" s="14">
        <v>111108</v>
      </c>
      <c r="C98" s="16" t="s">
        <v>188</v>
      </c>
      <c r="D98" s="13" t="s">
        <v>189</v>
      </c>
    </row>
    <row r="99" spans="1:4" ht="20" customHeight="1">
      <c r="A99" s="14">
        <v>92</v>
      </c>
      <c r="B99" s="14">
        <v>111109</v>
      </c>
      <c r="C99" s="16" t="s">
        <v>190</v>
      </c>
      <c r="D99" s="13" t="s">
        <v>191</v>
      </c>
    </row>
    <row r="100" spans="1:4" ht="20" customHeight="1">
      <c r="A100" s="14">
        <v>93</v>
      </c>
      <c r="B100" s="14">
        <v>111157</v>
      </c>
      <c r="C100" s="16" t="s">
        <v>192</v>
      </c>
      <c r="D100" s="13" t="s">
        <v>193</v>
      </c>
    </row>
    <row r="101" spans="1:4" ht="20" customHeight="1">
      <c r="A101" s="14">
        <v>94</v>
      </c>
      <c r="B101" s="14">
        <v>111181</v>
      </c>
      <c r="C101" s="16" t="s">
        <v>194</v>
      </c>
      <c r="D101" s="13" t="s">
        <v>195</v>
      </c>
    </row>
    <row r="102" spans="1:4" ht="20" customHeight="1">
      <c r="A102" s="14">
        <v>95</v>
      </c>
      <c r="B102" s="14">
        <v>111195</v>
      </c>
      <c r="C102" s="16" t="s">
        <v>196</v>
      </c>
      <c r="D102" s="13" t="s">
        <v>197</v>
      </c>
    </row>
    <row r="103" spans="1:4" ht="20" customHeight="1">
      <c r="A103" s="14">
        <v>96</v>
      </c>
      <c r="B103" s="14">
        <v>111226</v>
      </c>
      <c r="C103" s="16" t="s">
        <v>198</v>
      </c>
      <c r="D103" s="13" t="s">
        <v>199</v>
      </c>
    </row>
    <row r="104" spans="1:4" ht="20" customHeight="1">
      <c r="A104" s="14">
        <v>97</v>
      </c>
      <c r="B104" s="14">
        <v>111279</v>
      </c>
      <c r="C104" s="16" t="s">
        <v>200</v>
      </c>
      <c r="D104" s="13" t="s">
        <v>201</v>
      </c>
    </row>
    <row r="105" spans="1:4" ht="20" customHeight="1">
      <c r="A105" s="14">
        <v>98</v>
      </c>
      <c r="B105" s="14">
        <v>111515</v>
      </c>
      <c r="C105" s="16" t="s">
        <v>202</v>
      </c>
      <c r="D105" s="13" t="s">
        <v>203</v>
      </c>
    </row>
    <row r="106" spans="1:4" ht="20" customHeight="1">
      <c r="A106" s="14">
        <v>99</v>
      </c>
      <c r="B106" s="14">
        <v>111582</v>
      </c>
      <c r="C106" s="16" t="s">
        <v>204</v>
      </c>
      <c r="D106" s="13" t="s">
        <v>205</v>
      </c>
    </row>
    <row r="107" spans="1:4" ht="20" customHeight="1">
      <c r="A107" s="14">
        <v>100</v>
      </c>
      <c r="B107" s="14">
        <v>111616</v>
      </c>
      <c r="C107" s="16" t="s">
        <v>206</v>
      </c>
      <c r="D107" s="13" t="s">
        <v>207</v>
      </c>
    </row>
    <row r="108" spans="1:4" ht="20" customHeight="1">
      <c r="A108" s="14">
        <v>101</v>
      </c>
      <c r="B108" s="14">
        <v>111649</v>
      </c>
      <c r="C108" s="16" t="s">
        <v>208</v>
      </c>
      <c r="D108" s="13" t="s">
        <v>209</v>
      </c>
    </row>
    <row r="109" spans="1:4" ht="20" customHeight="1">
      <c r="A109" s="14">
        <v>102</v>
      </c>
      <c r="B109" s="14">
        <v>111653</v>
      </c>
      <c r="C109" s="16" t="s">
        <v>210</v>
      </c>
      <c r="D109" s="13" t="s">
        <v>211</v>
      </c>
    </row>
    <row r="110" spans="1:4" ht="20" customHeight="1">
      <c r="A110" s="14">
        <v>103</v>
      </c>
      <c r="B110" s="14">
        <v>111676</v>
      </c>
      <c r="C110" s="16" t="s">
        <v>212</v>
      </c>
      <c r="D110" s="13" t="s">
        <v>213</v>
      </c>
    </row>
    <row r="111" spans="1:4" ht="20" customHeight="1">
      <c r="A111" s="14">
        <v>104</v>
      </c>
      <c r="B111" s="14">
        <v>111690</v>
      </c>
      <c r="C111" s="16" t="s">
        <v>214</v>
      </c>
      <c r="D111" s="13" t="s">
        <v>215</v>
      </c>
    </row>
    <row r="112" spans="1:4" ht="20" customHeight="1">
      <c r="A112" s="14">
        <v>105</v>
      </c>
      <c r="B112" s="14">
        <v>111698</v>
      </c>
      <c r="C112" s="16" t="s">
        <v>216</v>
      </c>
      <c r="D112" s="13" t="s">
        <v>217</v>
      </c>
    </row>
    <row r="113" spans="1:4" ht="20" customHeight="1">
      <c r="A113" s="14">
        <v>106</v>
      </c>
      <c r="B113" s="14">
        <v>111816</v>
      </c>
      <c r="C113" s="16" t="s">
        <v>218</v>
      </c>
      <c r="D113" s="13" t="s">
        <v>219</v>
      </c>
    </row>
    <row r="114" spans="1:4" ht="20" customHeight="1">
      <c r="A114" s="14">
        <v>107</v>
      </c>
      <c r="B114" s="14">
        <v>111841</v>
      </c>
      <c r="C114" s="16" t="s">
        <v>220</v>
      </c>
      <c r="D114" s="13" t="s">
        <v>221</v>
      </c>
    </row>
    <row r="115" spans="1:4" ht="20" customHeight="1">
      <c r="A115" s="14">
        <v>108</v>
      </c>
      <c r="B115" s="14">
        <v>111859</v>
      </c>
      <c r="C115" s="16" t="s">
        <v>222</v>
      </c>
      <c r="D115" s="13" t="s">
        <v>223</v>
      </c>
    </row>
    <row r="116" spans="1:4" ht="20" customHeight="1">
      <c r="A116" s="14">
        <v>109</v>
      </c>
      <c r="B116" s="14">
        <v>111888</v>
      </c>
      <c r="C116" s="16" t="s">
        <v>224</v>
      </c>
      <c r="D116" s="13" t="s">
        <v>225</v>
      </c>
    </row>
    <row r="117" spans="1:4" ht="20" customHeight="1">
      <c r="A117" s="14">
        <v>110</v>
      </c>
      <c r="B117" s="14">
        <v>111917</v>
      </c>
      <c r="C117" s="16" t="s">
        <v>226</v>
      </c>
      <c r="D117" s="13" t="s">
        <v>227</v>
      </c>
    </row>
    <row r="118" spans="1:4" ht="20" customHeight="1">
      <c r="A118" s="14">
        <v>111</v>
      </c>
      <c r="B118" s="14">
        <v>111953</v>
      </c>
      <c r="C118" s="16" t="s">
        <v>228</v>
      </c>
      <c r="D118" s="13" t="s">
        <v>229</v>
      </c>
    </row>
    <row r="119" spans="1:4" ht="20" customHeight="1">
      <c r="A119" s="14">
        <v>112</v>
      </c>
      <c r="B119" s="14">
        <v>112138</v>
      </c>
      <c r="C119" s="16" t="s">
        <v>230</v>
      </c>
      <c r="D119" s="13" t="s">
        <v>231</v>
      </c>
    </row>
    <row r="120" spans="1:4" ht="20" customHeight="1">
      <c r="A120" s="14">
        <v>113</v>
      </c>
      <c r="B120" s="14">
        <v>112401</v>
      </c>
      <c r="C120" s="16" t="s">
        <v>232</v>
      </c>
      <c r="D120" s="13" t="s">
        <v>233</v>
      </c>
    </row>
    <row r="121" spans="1:4" ht="20" customHeight="1">
      <c r="A121" s="14">
        <v>114</v>
      </c>
      <c r="B121" s="14">
        <v>112417</v>
      </c>
      <c r="C121" s="16" t="s">
        <v>234</v>
      </c>
      <c r="D121" s="13" t="s">
        <v>235</v>
      </c>
    </row>
    <row r="122" spans="1:4" ht="20" customHeight="1">
      <c r="A122" s="14">
        <v>115</v>
      </c>
      <c r="B122" s="14">
        <v>112452</v>
      </c>
      <c r="C122" s="16" t="s">
        <v>236</v>
      </c>
      <c r="D122" s="13" t="s">
        <v>237</v>
      </c>
    </row>
    <row r="123" spans="1:4" ht="20" customHeight="1">
      <c r="A123" s="14">
        <v>116</v>
      </c>
      <c r="B123" s="14">
        <v>112467</v>
      </c>
      <c r="C123" s="16" t="s">
        <v>238</v>
      </c>
      <c r="D123" s="13" t="s">
        <v>239</v>
      </c>
    </row>
    <row r="124" spans="1:4" ht="20" customHeight="1">
      <c r="A124" s="14">
        <v>117</v>
      </c>
      <c r="B124" s="14">
        <v>112469</v>
      </c>
      <c r="C124" s="16" t="s">
        <v>240</v>
      </c>
      <c r="D124" s="13" t="s">
        <v>241</v>
      </c>
    </row>
    <row r="125" spans="1:4" ht="20" customHeight="1">
      <c r="A125" s="14">
        <v>118</v>
      </c>
      <c r="B125" s="14">
        <v>112498</v>
      </c>
      <c r="C125" s="16" t="s">
        <v>242</v>
      </c>
      <c r="D125" s="13" t="s">
        <v>243</v>
      </c>
    </row>
    <row r="126" spans="1:4" ht="20" customHeight="1">
      <c r="A126" s="14">
        <v>119</v>
      </c>
      <c r="B126" s="14">
        <v>112500</v>
      </c>
      <c r="C126" s="16" t="s">
        <v>244</v>
      </c>
      <c r="D126" s="13" t="s">
        <v>245</v>
      </c>
    </row>
    <row r="127" spans="1:4" ht="20" customHeight="1">
      <c r="A127" s="14">
        <v>120</v>
      </c>
      <c r="B127" s="14">
        <v>112527</v>
      </c>
      <c r="C127" s="16" t="s">
        <v>246</v>
      </c>
      <c r="D127" s="13" t="s">
        <v>247</v>
      </c>
    </row>
    <row r="128" spans="1:4" ht="20" customHeight="1">
      <c r="A128" s="14">
        <v>121</v>
      </c>
      <c r="B128" s="14">
        <v>112581</v>
      </c>
      <c r="C128" s="16" t="s">
        <v>248</v>
      </c>
      <c r="D128" s="13" t="s">
        <v>249</v>
      </c>
    </row>
    <row r="129" spans="1:4" ht="20" customHeight="1">
      <c r="A129" s="14">
        <v>122</v>
      </c>
      <c r="B129" s="14">
        <v>112600</v>
      </c>
      <c r="C129" s="16" t="s">
        <v>250</v>
      </c>
      <c r="D129" s="13" t="s">
        <v>251</v>
      </c>
    </row>
    <row r="130" spans="1:4" ht="20" customHeight="1">
      <c r="A130" s="14">
        <v>123</v>
      </c>
      <c r="B130" s="14">
        <v>112642</v>
      </c>
      <c r="C130" s="16" t="s">
        <v>252</v>
      </c>
      <c r="D130" s="13" t="s">
        <v>253</v>
      </c>
    </row>
    <row r="131" spans="1:4" ht="20" customHeight="1">
      <c r="A131" s="14">
        <v>124</v>
      </c>
      <c r="B131" s="14">
        <v>112665</v>
      </c>
      <c r="C131" s="16" t="s">
        <v>254</v>
      </c>
      <c r="D131" s="13" t="s">
        <v>255</v>
      </c>
    </row>
    <row r="132" spans="1:4" ht="20" customHeight="1">
      <c r="A132" s="14">
        <v>125</v>
      </c>
      <c r="B132" s="14">
        <v>112694</v>
      </c>
      <c r="C132" s="16" t="s">
        <v>256</v>
      </c>
      <c r="D132" s="13" t="s">
        <v>257</v>
      </c>
    </row>
    <row r="133" spans="1:4" ht="20" customHeight="1">
      <c r="A133" s="14">
        <v>126</v>
      </c>
      <c r="B133" s="14">
        <v>112743</v>
      </c>
      <c r="C133" s="16" t="s">
        <v>258</v>
      </c>
      <c r="D133" s="13" t="s">
        <v>259</v>
      </c>
    </row>
    <row r="134" spans="1:4" ht="20" customHeight="1">
      <c r="A134" s="14">
        <v>127</v>
      </c>
      <c r="B134" s="14">
        <v>112757</v>
      </c>
      <c r="C134" s="16" t="s">
        <v>260</v>
      </c>
      <c r="D134" s="13" t="s">
        <v>261</v>
      </c>
    </row>
    <row r="135" spans="1:4" ht="20" customHeight="1">
      <c r="A135" s="14">
        <v>128</v>
      </c>
      <c r="B135" s="14">
        <v>112777</v>
      </c>
      <c r="C135" s="16" t="s">
        <v>262</v>
      </c>
      <c r="D135" s="13" t="s">
        <v>263</v>
      </c>
    </row>
    <row r="136" spans="1:4" ht="20" customHeight="1">
      <c r="A136" s="14">
        <v>129</v>
      </c>
      <c r="B136" s="14">
        <v>112984</v>
      </c>
      <c r="C136" s="16" t="s">
        <v>264</v>
      </c>
      <c r="D136" s="13" t="s">
        <v>265</v>
      </c>
    </row>
    <row r="137" spans="1:4" ht="20" customHeight="1">
      <c r="A137" s="14">
        <v>130</v>
      </c>
      <c r="B137" s="14">
        <v>112985</v>
      </c>
      <c r="C137" s="16" t="s">
        <v>266</v>
      </c>
      <c r="D137" s="13" t="s">
        <v>267</v>
      </c>
    </row>
    <row r="138" spans="1:4" ht="20" customHeight="1">
      <c r="A138" s="14">
        <v>131</v>
      </c>
      <c r="B138" s="14">
        <v>113047</v>
      </c>
      <c r="C138" s="16" t="s">
        <v>268</v>
      </c>
      <c r="D138" s="13" t="s">
        <v>269</v>
      </c>
    </row>
    <row r="139" spans="1:4" ht="20" customHeight="1">
      <c r="A139" s="14">
        <v>132</v>
      </c>
      <c r="B139" s="14">
        <v>113084</v>
      </c>
      <c r="C139" s="16" t="s">
        <v>270</v>
      </c>
      <c r="D139" s="13" t="s">
        <v>271</v>
      </c>
    </row>
    <row r="140" spans="1:4" ht="20" customHeight="1">
      <c r="A140" s="14">
        <v>133</v>
      </c>
      <c r="B140" s="14">
        <v>113152</v>
      </c>
      <c r="C140" s="16" t="s">
        <v>272</v>
      </c>
      <c r="D140" s="13" t="s">
        <v>273</v>
      </c>
    </row>
    <row r="141" spans="1:4" ht="20" customHeight="1">
      <c r="A141" s="14">
        <v>134</v>
      </c>
      <c r="B141" s="14">
        <v>113189</v>
      </c>
      <c r="C141" s="16" t="s">
        <v>274</v>
      </c>
      <c r="D141" s="13" t="s">
        <v>275</v>
      </c>
    </row>
    <row r="142" spans="1:4" ht="20" customHeight="1">
      <c r="A142" s="14">
        <v>135</v>
      </c>
      <c r="B142" s="14">
        <v>113204</v>
      </c>
      <c r="C142" s="16" t="s">
        <v>276</v>
      </c>
      <c r="D142" s="13" t="s">
        <v>277</v>
      </c>
    </row>
    <row r="143" spans="1:4" ht="20" customHeight="1">
      <c r="A143" s="14">
        <v>136</v>
      </c>
      <c r="B143" s="14">
        <v>113256</v>
      </c>
      <c r="C143" s="16" t="s">
        <v>278</v>
      </c>
      <c r="D143" s="13" t="s">
        <v>279</v>
      </c>
    </row>
    <row r="144" spans="1:4" ht="20" customHeight="1">
      <c r="A144" s="14">
        <v>137</v>
      </c>
      <c r="B144" s="14">
        <v>113307</v>
      </c>
      <c r="C144" s="16" t="s">
        <v>280</v>
      </c>
      <c r="D144" s="13" t="s">
        <v>281</v>
      </c>
    </row>
    <row r="145" spans="1:4" ht="20" customHeight="1">
      <c r="A145" s="14">
        <v>138</v>
      </c>
      <c r="B145" s="14">
        <v>113326</v>
      </c>
      <c r="C145" s="16" t="s">
        <v>282</v>
      </c>
      <c r="D145" s="13" t="s">
        <v>283</v>
      </c>
    </row>
    <row r="146" spans="1:4" ht="20" customHeight="1">
      <c r="A146" s="14">
        <v>139</v>
      </c>
      <c r="B146" s="14">
        <v>113397</v>
      </c>
      <c r="C146" s="16" t="s">
        <v>284</v>
      </c>
      <c r="D146" s="13" t="s">
        <v>285</v>
      </c>
    </row>
    <row r="147" spans="1:4" ht="20" customHeight="1">
      <c r="A147" s="14">
        <v>140</v>
      </c>
      <c r="B147" s="14">
        <v>113417</v>
      </c>
      <c r="C147" s="16" t="s">
        <v>286</v>
      </c>
      <c r="D147" s="13" t="s">
        <v>287</v>
      </c>
    </row>
    <row r="148" spans="1:4" ht="20" customHeight="1">
      <c r="A148" s="14">
        <v>141</v>
      </c>
      <c r="B148" s="14">
        <v>113436</v>
      </c>
      <c r="C148" s="16" t="s">
        <v>288</v>
      </c>
      <c r="D148" s="13" t="s">
        <v>289</v>
      </c>
    </row>
    <row r="149" spans="1:4" ht="20" customHeight="1">
      <c r="A149" s="14">
        <v>142</v>
      </c>
      <c r="B149" s="14">
        <v>113439</v>
      </c>
      <c r="C149" s="16" t="s">
        <v>290</v>
      </c>
      <c r="D149" s="13" t="s">
        <v>291</v>
      </c>
    </row>
    <row r="150" spans="1:4" ht="20" customHeight="1">
      <c r="A150" s="14">
        <v>143</v>
      </c>
      <c r="B150" s="14">
        <v>113461</v>
      </c>
      <c r="C150" s="16" t="s">
        <v>292</v>
      </c>
      <c r="D150" s="13" t="s">
        <v>293</v>
      </c>
    </row>
    <row r="151" spans="1:4" ht="20" customHeight="1">
      <c r="A151" s="14">
        <v>144</v>
      </c>
      <c r="B151" s="14">
        <v>113701</v>
      </c>
      <c r="C151" s="16" t="s">
        <v>294</v>
      </c>
      <c r="D151" s="13" t="s">
        <v>295</v>
      </c>
    </row>
    <row r="152" spans="1:4" ht="20" customHeight="1">
      <c r="A152" s="14">
        <v>145</v>
      </c>
      <c r="B152" s="14">
        <v>113802</v>
      </c>
      <c r="C152" s="16" t="s">
        <v>296</v>
      </c>
      <c r="D152" s="13" t="s">
        <v>297</v>
      </c>
    </row>
    <row r="153" spans="1:4" ht="20" customHeight="1">
      <c r="A153" s="14">
        <v>146</v>
      </c>
      <c r="B153" s="14">
        <v>113858</v>
      </c>
      <c r="C153" s="16" t="s">
        <v>298</v>
      </c>
      <c r="D153" s="13" t="s">
        <v>299</v>
      </c>
    </row>
    <row r="154" spans="1:4" ht="20" customHeight="1">
      <c r="A154" s="14">
        <v>147</v>
      </c>
      <c r="B154" s="14">
        <v>113907</v>
      </c>
      <c r="C154" s="16" t="s">
        <v>300</v>
      </c>
      <c r="D154" s="13" t="s">
        <v>301</v>
      </c>
    </row>
    <row r="155" spans="1:4" ht="20" customHeight="1">
      <c r="A155" s="14">
        <v>148</v>
      </c>
      <c r="B155" s="14">
        <v>113918</v>
      </c>
      <c r="C155" s="16" t="s">
        <v>302</v>
      </c>
      <c r="D155" s="13" t="s">
        <v>303</v>
      </c>
    </row>
    <row r="156" spans="1:4" ht="20" customHeight="1">
      <c r="A156" s="14">
        <v>149</v>
      </c>
      <c r="B156" s="14">
        <v>113926</v>
      </c>
      <c r="C156" s="16" t="s">
        <v>304</v>
      </c>
      <c r="D156" s="13" t="s">
        <v>305</v>
      </c>
    </row>
    <row r="157" spans="1:4" ht="20" customHeight="1">
      <c r="A157" s="14">
        <v>150</v>
      </c>
      <c r="B157" s="14">
        <v>113954</v>
      </c>
      <c r="C157" s="16" t="s">
        <v>306</v>
      </c>
      <c r="D157" s="13" t="s">
        <v>307</v>
      </c>
    </row>
    <row r="158" spans="1:4" ht="20" customHeight="1">
      <c r="A158" s="14">
        <v>151</v>
      </c>
      <c r="B158" s="14">
        <v>113975</v>
      </c>
      <c r="C158" s="16" t="s">
        <v>308</v>
      </c>
      <c r="D158" s="13" t="s">
        <v>309</v>
      </c>
    </row>
    <row r="159" spans="1:4" ht="20" customHeight="1">
      <c r="A159" s="14">
        <v>152</v>
      </c>
      <c r="B159" s="14">
        <v>114070</v>
      </c>
      <c r="C159" s="16" t="s">
        <v>310</v>
      </c>
      <c r="D159" s="13" t="s">
        <v>311</v>
      </c>
    </row>
    <row r="160" spans="1:4" ht="20" customHeight="1">
      <c r="A160" s="14">
        <v>153</v>
      </c>
      <c r="B160" s="14">
        <v>114079</v>
      </c>
      <c r="C160" s="16" t="s">
        <v>312</v>
      </c>
      <c r="D160" s="13" t="s">
        <v>313</v>
      </c>
    </row>
    <row r="161" spans="1:4" ht="20" customHeight="1">
      <c r="A161" s="14">
        <v>154</v>
      </c>
      <c r="B161" s="14">
        <v>114119</v>
      </c>
      <c r="C161" s="16" t="s">
        <v>314</v>
      </c>
      <c r="D161" s="13" t="s">
        <v>315</v>
      </c>
    </row>
    <row r="162" spans="1:4" ht="20" customHeight="1">
      <c r="A162" s="14">
        <v>155</v>
      </c>
      <c r="B162" s="14">
        <v>114130</v>
      </c>
      <c r="C162" s="16" t="s">
        <v>316</v>
      </c>
      <c r="D162" s="13" t="s">
        <v>317</v>
      </c>
    </row>
    <row r="163" spans="1:4" ht="20" customHeight="1">
      <c r="A163" s="14">
        <v>156</v>
      </c>
      <c r="B163" s="14">
        <v>114138</v>
      </c>
      <c r="C163" s="16" t="s">
        <v>318</v>
      </c>
      <c r="D163" s="13" t="s">
        <v>319</v>
      </c>
    </row>
    <row r="164" spans="1:4" ht="20" customHeight="1">
      <c r="A164" s="14">
        <v>157</v>
      </c>
      <c r="B164" s="14">
        <v>114154</v>
      </c>
      <c r="C164" s="16" t="s">
        <v>320</v>
      </c>
      <c r="D164" s="13" t="s">
        <v>321</v>
      </c>
    </row>
    <row r="165" spans="1:4" ht="20" customHeight="1">
      <c r="A165" s="14">
        <v>158</v>
      </c>
      <c r="B165" s="14">
        <v>114266</v>
      </c>
      <c r="C165" s="16" t="s">
        <v>322</v>
      </c>
      <c r="D165" s="13" t="s">
        <v>323</v>
      </c>
    </row>
    <row r="166" spans="1:4" ht="20" customHeight="1">
      <c r="A166" s="14">
        <v>159</v>
      </c>
      <c r="B166" s="14">
        <v>114299</v>
      </c>
      <c r="C166" s="16" t="s">
        <v>324</v>
      </c>
      <c r="D166" s="13" t="s">
        <v>325</v>
      </c>
    </row>
    <row r="167" spans="1:4" ht="20" customHeight="1">
      <c r="A167" s="14">
        <v>160</v>
      </c>
      <c r="B167" s="14">
        <v>114334</v>
      </c>
      <c r="C167" s="16" t="s">
        <v>326</v>
      </c>
      <c r="D167" s="13" t="s">
        <v>327</v>
      </c>
    </row>
    <row r="168" spans="1:4" ht="20" customHeight="1">
      <c r="A168" s="14">
        <v>161</v>
      </c>
      <c r="B168" s="14">
        <v>114543</v>
      </c>
      <c r="C168" s="16" t="s">
        <v>328</v>
      </c>
      <c r="D168" s="13" t="s">
        <v>329</v>
      </c>
    </row>
    <row r="169" spans="1:4" ht="20" customHeight="1">
      <c r="A169" s="14">
        <v>162</v>
      </c>
      <c r="B169" s="14">
        <v>114629</v>
      </c>
      <c r="C169" s="16" t="s">
        <v>330</v>
      </c>
      <c r="D169" s="13" t="s">
        <v>331</v>
      </c>
    </row>
    <row r="170" spans="1:4" ht="20" customHeight="1">
      <c r="A170" s="14">
        <v>163</v>
      </c>
      <c r="B170" s="14">
        <v>114727</v>
      </c>
      <c r="C170" s="16" t="s">
        <v>332</v>
      </c>
      <c r="D170" s="13" t="s">
        <v>333</v>
      </c>
    </row>
    <row r="171" spans="1:4" ht="20" customHeight="1">
      <c r="A171" s="14">
        <v>164</v>
      </c>
      <c r="B171" s="14">
        <v>114792</v>
      </c>
      <c r="C171" s="16" t="s">
        <v>334</v>
      </c>
      <c r="D171" s="13" t="s">
        <v>335</v>
      </c>
    </row>
    <row r="172" spans="1:4" ht="20" customHeight="1">
      <c r="A172" s="14">
        <v>165</v>
      </c>
      <c r="B172" s="14">
        <v>114828</v>
      </c>
      <c r="C172" s="16" t="s">
        <v>336</v>
      </c>
      <c r="D172" s="13" t="s">
        <v>337</v>
      </c>
    </row>
    <row r="173" spans="1:4" ht="20" customHeight="1">
      <c r="A173" s="14">
        <v>166</v>
      </c>
      <c r="B173" s="14">
        <v>114969</v>
      </c>
      <c r="C173" s="16" t="s">
        <v>338</v>
      </c>
      <c r="D173" s="13" t="s">
        <v>339</v>
      </c>
    </row>
    <row r="174" spans="1:4" ht="20" customHeight="1">
      <c r="A174" s="14">
        <v>167</v>
      </c>
      <c r="B174" s="14">
        <v>115367</v>
      </c>
      <c r="C174" s="16" t="s">
        <v>340</v>
      </c>
      <c r="D174" s="13" t="s">
        <v>341</v>
      </c>
    </row>
    <row r="175" spans="1:4" ht="20" customHeight="1">
      <c r="A175" s="14">
        <v>168</v>
      </c>
      <c r="B175" s="14">
        <v>115374</v>
      </c>
      <c r="C175" s="16" t="s">
        <v>332</v>
      </c>
      <c r="D175" s="13" t="s">
        <v>342</v>
      </c>
    </row>
    <row r="176" spans="1:4" ht="20" customHeight="1">
      <c r="A176" s="14">
        <v>169</v>
      </c>
      <c r="B176" s="14">
        <v>115470</v>
      </c>
      <c r="C176" s="16" t="s">
        <v>343</v>
      </c>
      <c r="D176" s="13" t="s">
        <v>344</v>
      </c>
    </row>
    <row r="177" spans="1:4" ht="20" customHeight="1">
      <c r="A177" s="14">
        <v>170</v>
      </c>
      <c r="B177" s="14">
        <v>115531</v>
      </c>
      <c r="C177" s="16" t="s">
        <v>345</v>
      </c>
      <c r="D177" s="13" t="s">
        <v>346</v>
      </c>
    </row>
    <row r="178" spans="1:4" ht="20" customHeight="1">
      <c r="A178" s="14">
        <v>171</v>
      </c>
      <c r="B178" s="14">
        <v>115537</v>
      </c>
      <c r="C178" s="16" t="s">
        <v>347</v>
      </c>
      <c r="D178" s="13" t="s">
        <v>348</v>
      </c>
    </row>
    <row r="179" spans="1:4" ht="20" customHeight="1">
      <c r="A179" s="14">
        <v>172</v>
      </c>
      <c r="B179" s="14">
        <v>115600</v>
      </c>
      <c r="C179" s="16" t="s">
        <v>349</v>
      </c>
      <c r="D179" s="13" t="s">
        <v>350</v>
      </c>
    </row>
    <row r="180" spans="1:4" ht="20" customHeight="1">
      <c r="A180" s="14">
        <v>173</v>
      </c>
      <c r="B180" s="14">
        <v>115632</v>
      </c>
      <c r="C180" s="16" t="s">
        <v>351</v>
      </c>
      <c r="D180" s="13" t="s">
        <v>352</v>
      </c>
    </row>
    <row r="181" spans="1:4" ht="20" customHeight="1">
      <c r="A181" s="14">
        <v>174</v>
      </c>
      <c r="B181" s="14">
        <v>115713</v>
      </c>
      <c r="C181" s="16" t="s">
        <v>353</v>
      </c>
      <c r="D181" s="13" t="s">
        <v>354</v>
      </c>
    </row>
    <row r="182" spans="1:4" ht="20" customHeight="1">
      <c r="A182" s="14">
        <v>175</v>
      </c>
      <c r="B182" s="14">
        <v>115722</v>
      </c>
      <c r="C182" s="16" t="s">
        <v>355</v>
      </c>
      <c r="D182" s="13" t="s">
        <v>356</v>
      </c>
    </row>
    <row r="183" spans="1:4" ht="20" customHeight="1">
      <c r="A183" s="14">
        <v>176</v>
      </c>
      <c r="B183" s="14">
        <v>115780</v>
      </c>
      <c r="C183" s="16" t="s">
        <v>357</v>
      </c>
      <c r="D183" s="13" t="s">
        <v>358</v>
      </c>
    </row>
    <row r="184" spans="1:4" ht="20" customHeight="1">
      <c r="A184" s="14">
        <v>177</v>
      </c>
      <c r="B184" s="14">
        <v>115823</v>
      </c>
      <c r="C184" s="16" t="s">
        <v>359</v>
      </c>
      <c r="D184" s="13" t="s">
        <v>360</v>
      </c>
    </row>
    <row r="185" spans="1:4" ht="20" customHeight="1">
      <c r="A185" s="14">
        <v>178</v>
      </c>
      <c r="B185" s="14">
        <v>115931</v>
      </c>
      <c r="C185" s="16" t="s">
        <v>361</v>
      </c>
      <c r="D185" s="13" t="s">
        <v>362</v>
      </c>
    </row>
    <row r="186" spans="1:4" ht="20" customHeight="1">
      <c r="A186" s="14">
        <v>179</v>
      </c>
      <c r="B186" s="14">
        <v>115935</v>
      </c>
      <c r="C186" s="16" t="s">
        <v>363</v>
      </c>
      <c r="D186" s="13" t="s">
        <v>364</v>
      </c>
    </row>
    <row r="187" spans="1:4" ht="20" customHeight="1">
      <c r="A187" s="14">
        <v>180</v>
      </c>
      <c r="B187" s="14">
        <v>116047</v>
      </c>
      <c r="C187" s="16" t="s">
        <v>365</v>
      </c>
      <c r="D187" s="13" t="s">
        <v>366</v>
      </c>
    </row>
    <row r="188" spans="1:4" ht="20" customHeight="1">
      <c r="A188" s="14">
        <v>181</v>
      </c>
      <c r="B188" s="14">
        <v>116061</v>
      </c>
      <c r="C188" s="16" t="s">
        <v>367</v>
      </c>
      <c r="D188" s="13" t="s">
        <v>368</v>
      </c>
    </row>
    <row r="189" spans="1:4" ht="20" customHeight="1">
      <c r="A189" s="14">
        <v>182</v>
      </c>
      <c r="B189" s="14">
        <v>116104</v>
      </c>
      <c r="C189" s="16" t="s">
        <v>369</v>
      </c>
      <c r="D189" s="13" t="s">
        <v>370</v>
      </c>
    </row>
    <row r="190" spans="1:4" ht="20" customHeight="1">
      <c r="A190" s="14">
        <v>183</v>
      </c>
      <c r="B190" s="14">
        <v>116150</v>
      </c>
      <c r="C190" s="16" t="s">
        <v>371</v>
      </c>
      <c r="D190" s="13" t="s">
        <v>372</v>
      </c>
    </row>
    <row r="191" spans="1:4" ht="20" customHeight="1">
      <c r="A191" s="14">
        <v>184</v>
      </c>
      <c r="B191" s="14">
        <v>116236</v>
      </c>
      <c r="C191" s="16" t="s">
        <v>373</v>
      </c>
      <c r="D191" s="13" t="s">
        <v>374</v>
      </c>
    </row>
    <row r="192" spans="1:4" ht="20" customHeight="1">
      <c r="A192" s="14">
        <v>185</v>
      </c>
      <c r="B192" s="14">
        <v>116242</v>
      </c>
      <c r="C192" s="16" t="s">
        <v>375</v>
      </c>
      <c r="D192" s="13" t="s">
        <v>376</v>
      </c>
    </row>
    <row r="193" spans="1:4" ht="20" customHeight="1">
      <c r="A193" s="14">
        <v>186</v>
      </c>
      <c r="B193" s="14">
        <v>116334</v>
      </c>
      <c r="C193" s="16" t="s">
        <v>377</v>
      </c>
      <c r="D193" s="13" t="s">
        <v>378</v>
      </c>
    </row>
    <row r="194" spans="1:4" ht="20" customHeight="1">
      <c r="A194" s="14">
        <v>187</v>
      </c>
      <c r="B194" s="14">
        <v>116425</v>
      </c>
      <c r="C194" s="16" t="s">
        <v>379</v>
      </c>
      <c r="D194" s="13" t="s">
        <v>380</v>
      </c>
    </row>
    <row r="195" spans="1:4" ht="20" customHeight="1">
      <c r="A195" s="14">
        <v>188</v>
      </c>
      <c r="B195" s="14">
        <v>116434</v>
      </c>
      <c r="C195" s="16" t="s">
        <v>381</v>
      </c>
      <c r="D195" s="13" t="s">
        <v>382</v>
      </c>
    </row>
    <row r="196" spans="1:4" ht="20" customHeight="1">
      <c r="A196" s="14">
        <v>189</v>
      </c>
      <c r="B196" s="14">
        <v>116540</v>
      </c>
      <c r="C196" s="16" t="s">
        <v>383</v>
      </c>
      <c r="D196" s="13" t="s">
        <v>384</v>
      </c>
    </row>
    <row r="197" spans="1:4" ht="20" customHeight="1">
      <c r="A197" s="14">
        <v>190</v>
      </c>
      <c r="B197" s="14">
        <v>116676</v>
      </c>
      <c r="C197" s="16" t="s">
        <v>385</v>
      </c>
      <c r="D197" s="13" t="s">
        <v>386</v>
      </c>
    </row>
    <row r="198" spans="1:4" ht="20" customHeight="1">
      <c r="A198" s="14">
        <v>191</v>
      </c>
      <c r="B198" s="14">
        <v>116731</v>
      </c>
      <c r="C198" s="16" t="s">
        <v>387</v>
      </c>
      <c r="D198" s="13" t="s">
        <v>388</v>
      </c>
    </row>
    <row r="199" spans="1:4" ht="20" customHeight="1">
      <c r="A199" s="14">
        <v>192</v>
      </c>
      <c r="B199" s="14">
        <v>116765</v>
      </c>
      <c r="C199" s="16" t="s">
        <v>389</v>
      </c>
      <c r="D199" s="13" t="s">
        <v>390</v>
      </c>
    </row>
    <row r="200" spans="1:4" ht="20" customHeight="1">
      <c r="A200" s="14">
        <v>193</v>
      </c>
      <c r="B200" s="14">
        <v>116816</v>
      </c>
      <c r="C200" s="16" t="s">
        <v>391</v>
      </c>
      <c r="D200" s="13" t="s">
        <v>392</v>
      </c>
    </row>
    <row r="201" spans="1:4" ht="20" customHeight="1">
      <c r="A201" s="14">
        <v>194</v>
      </c>
      <c r="B201" s="14">
        <v>116964</v>
      </c>
      <c r="C201" s="16" t="s">
        <v>393</v>
      </c>
      <c r="D201" s="13" t="s">
        <v>394</v>
      </c>
    </row>
    <row r="202" spans="1:4" ht="20" customHeight="1">
      <c r="A202" s="14">
        <v>195</v>
      </c>
      <c r="B202" s="14">
        <v>116996</v>
      </c>
      <c r="C202" s="16" t="s">
        <v>395</v>
      </c>
      <c r="D202" s="13" t="s">
        <v>396</v>
      </c>
    </row>
    <row r="203" spans="1:4" ht="20" customHeight="1">
      <c r="A203" s="14">
        <v>196</v>
      </c>
      <c r="B203" s="14">
        <v>117028</v>
      </c>
      <c r="C203" s="16" t="s">
        <v>397</v>
      </c>
      <c r="D203" s="13" t="s">
        <v>398</v>
      </c>
    </row>
    <row r="204" spans="1:4" ht="20" customHeight="1">
      <c r="A204" s="14">
        <v>197</v>
      </c>
      <c r="B204" s="14">
        <v>117074</v>
      </c>
      <c r="C204" s="16" t="s">
        <v>399</v>
      </c>
      <c r="D204" s="13" t="s">
        <v>400</v>
      </c>
    </row>
    <row r="205" spans="1:4" ht="20" customHeight="1">
      <c r="A205" s="14">
        <v>198</v>
      </c>
      <c r="B205" s="14">
        <v>117080</v>
      </c>
      <c r="C205" s="16" t="s">
        <v>401</v>
      </c>
      <c r="D205" s="13" t="s">
        <v>402</v>
      </c>
    </row>
    <row r="206" spans="1:4" ht="20" customHeight="1">
      <c r="A206" s="14">
        <v>199</v>
      </c>
      <c r="B206" s="14">
        <v>117163</v>
      </c>
      <c r="C206" s="16" t="s">
        <v>403</v>
      </c>
      <c r="D206" s="13" t="s">
        <v>404</v>
      </c>
    </row>
    <row r="207" spans="1:4" ht="20" customHeight="1">
      <c r="A207" s="14">
        <v>200</v>
      </c>
      <c r="B207" s="14">
        <v>117164</v>
      </c>
      <c r="C207" s="16" t="s">
        <v>405</v>
      </c>
      <c r="D207" s="13" t="s">
        <v>406</v>
      </c>
    </row>
    <row r="208" spans="1:4" ht="20" customHeight="1">
      <c r="A208" s="14">
        <v>201</v>
      </c>
      <c r="B208" s="14">
        <v>117244</v>
      </c>
      <c r="C208" s="16" t="s">
        <v>407</v>
      </c>
      <c r="D208" s="13" t="s">
        <v>408</v>
      </c>
    </row>
    <row r="209" spans="1:4" ht="20" customHeight="1">
      <c r="A209" s="14">
        <v>202</v>
      </c>
      <c r="B209" s="14">
        <v>117277</v>
      </c>
      <c r="C209" s="16" t="s">
        <v>409</v>
      </c>
      <c r="D209" s="13" t="s">
        <v>410</v>
      </c>
    </row>
    <row r="210" spans="1:4" ht="20" customHeight="1">
      <c r="A210" s="14">
        <v>203</v>
      </c>
      <c r="B210" s="14">
        <v>117899</v>
      </c>
      <c r="C210" s="16" t="s">
        <v>411</v>
      </c>
      <c r="D210" s="13" t="s">
        <v>412</v>
      </c>
    </row>
    <row r="211" spans="1:4" ht="20" customHeight="1">
      <c r="A211" s="14">
        <v>204</v>
      </c>
      <c r="B211" s="14">
        <v>117922</v>
      </c>
      <c r="C211" s="16" t="s">
        <v>413</v>
      </c>
      <c r="D211" s="13" t="s">
        <v>414</v>
      </c>
    </row>
    <row r="212" spans="1:4" ht="20" customHeight="1">
      <c r="A212" s="14">
        <v>205</v>
      </c>
      <c r="B212" s="14">
        <v>117930</v>
      </c>
      <c r="C212" s="16" t="s">
        <v>415</v>
      </c>
      <c r="D212" s="13" t="s">
        <v>416</v>
      </c>
    </row>
    <row r="213" spans="1:4" ht="20" customHeight="1">
      <c r="A213" s="14">
        <v>206</v>
      </c>
      <c r="B213" s="14">
        <v>117945</v>
      </c>
      <c r="C213" s="16" t="s">
        <v>417</v>
      </c>
      <c r="D213" s="13" t="s">
        <v>418</v>
      </c>
    </row>
    <row r="214" spans="1:4" ht="20" customHeight="1">
      <c r="A214" s="14">
        <v>207</v>
      </c>
      <c r="B214" s="14">
        <v>117969</v>
      </c>
      <c r="C214" s="16" t="s">
        <v>419</v>
      </c>
      <c r="D214" s="13" t="s">
        <v>420</v>
      </c>
    </row>
    <row r="215" spans="1:4" ht="20" customHeight="1">
      <c r="A215" s="14">
        <v>208</v>
      </c>
      <c r="B215" s="14">
        <v>117970</v>
      </c>
      <c r="C215" s="16" t="s">
        <v>421</v>
      </c>
      <c r="D215" s="13" t="s">
        <v>422</v>
      </c>
    </row>
    <row r="216" spans="1:4" ht="20" customHeight="1">
      <c r="A216" s="14">
        <v>209</v>
      </c>
      <c r="B216" s="14">
        <v>117984</v>
      </c>
      <c r="C216" s="16" t="s">
        <v>423</v>
      </c>
      <c r="D216" s="13" t="s">
        <v>424</v>
      </c>
    </row>
    <row r="217" spans="1:4" ht="20" customHeight="1">
      <c r="A217" s="14">
        <v>210</v>
      </c>
      <c r="B217" s="14">
        <v>118010</v>
      </c>
      <c r="C217" s="16" t="s">
        <v>425</v>
      </c>
      <c r="D217" s="13" t="s">
        <v>426</v>
      </c>
    </row>
    <row r="218" spans="1:4" ht="20" customHeight="1">
      <c r="A218" s="14">
        <v>211</v>
      </c>
      <c r="B218" s="14">
        <v>118023</v>
      </c>
      <c r="C218" s="16" t="s">
        <v>427</v>
      </c>
      <c r="D218" s="13" t="s">
        <v>428</v>
      </c>
    </row>
    <row r="219" spans="1:4" ht="20" customHeight="1">
      <c r="A219" s="14">
        <v>212</v>
      </c>
      <c r="B219" s="14">
        <v>118030</v>
      </c>
      <c r="C219" s="16" t="s">
        <v>429</v>
      </c>
      <c r="D219" s="13" t="s">
        <v>430</v>
      </c>
    </row>
    <row r="220" spans="1:4" ht="20" customHeight="1">
      <c r="A220" s="14">
        <v>213</v>
      </c>
      <c r="B220" s="14">
        <v>118055</v>
      </c>
      <c r="C220" s="16" t="s">
        <v>431</v>
      </c>
      <c r="D220" s="13" t="s">
        <v>432</v>
      </c>
    </row>
    <row r="221" spans="1:4" ht="20" customHeight="1">
      <c r="A221" s="14">
        <v>214</v>
      </c>
      <c r="B221" s="14">
        <v>118068</v>
      </c>
      <c r="C221" s="16" t="s">
        <v>433</v>
      </c>
      <c r="D221" s="13" t="s">
        <v>434</v>
      </c>
    </row>
    <row r="222" spans="1:4" ht="20" customHeight="1">
      <c r="A222" s="14">
        <v>215</v>
      </c>
      <c r="B222" s="14">
        <v>118085</v>
      </c>
      <c r="C222" s="16" t="s">
        <v>435</v>
      </c>
      <c r="D222" s="13" t="s">
        <v>436</v>
      </c>
    </row>
    <row r="223" spans="1:4" ht="20" customHeight="1">
      <c r="A223" s="14">
        <v>216</v>
      </c>
      <c r="B223" s="14">
        <v>118090</v>
      </c>
      <c r="C223" s="16" t="s">
        <v>437</v>
      </c>
      <c r="D223" s="13" t="s">
        <v>438</v>
      </c>
    </row>
    <row r="224" spans="1:4" ht="20" customHeight="1">
      <c r="A224" s="14">
        <v>217</v>
      </c>
      <c r="B224" s="14">
        <v>118091</v>
      </c>
      <c r="C224" s="16" t="s">
        <v>439</v>
      </c>
      <c r="D224" s="13" t="s">
        <v>440</v>
      </c>
    </row>
    <row r="225" spans="1:4" ht="20" customHeight="1">
      <c r="A225" s="14">
        <v>218</v>
      </c>
      <c r="B225" s="14">
        <v>118099</v>
      </c>
      <c r="C225" s="16" t="s">
        <v>441</v>
      </c>
      <c r="D225" s="13" t="s">
        <v>442</v>
      </c>
    </row>
    <row r="226" spans="1:4" ht="20" customHeight="1">
      <c r="A226" s="14">
        <v>219</v>
      </c>
      <c r="B226" s="14">
        <v>118102</v>
      </c>
      <c r="C226" s="16" t="s">
        <v>443</v>
      </c>
      <c r="D226" s="13" t="s">
        <v>444</v>
      </c>
    </row>
    <row r="227" spans="1:4" ht="20" customHeight="1">
      <c r="A227" s="14">
        <v>220</v>
      </c>
      <c r="B227" s="14">
        <v>118108</v>
      </c>
      <c r="C227" s="16" t="s">
        <v>445</v>
      </c>
      <c r="D227" s="13" t="s">
        <v>446</v>
      </c>
    </row>
    <row r="228" spans="1:4" ht="20" customHeight="1">
      <c r="A228" s="14">
        <v>221</v>
      </c>
      <c r="B228" s="14">
        <v>118125</v>
      </c>
      <c r="C228" s="16" t="s">
        <v>447</v>
      </c>
      <c r="D228" s="13" t="s">
        <v>448</v>
      </c>
    </row>
    <row r="229" spans="1:4" ht="20" customHeight="1">
      <c r="A229" s="14">
        <v>222</v>
      </c>
      <c r="B229" s="14">
        <v>118135</v>
      </c>
      <c r="C229" s="16" t="s">
        <v>449</v>
      </c>
      <c r="D229" s="13" t="s">
        <v>450</v>
      </c>
    </row>
    <row r="230" spans="1:4" ht="20" customHeight="1">
      <c r="A230" s="14">
        <v>223</v>
      </c>
      <c r="B230" s="14">
        <v>118148</v>
      </c>
      <c r="C230" s="16" t="s">
        <v>451</v>
      </c>
      <c r="D230" s="13" t="s">
        <v>452</v>
      </c>
    </row>
    <row r="231" spans="1:4" ht="20" customHeight="1">
      <c r="A231" s="14">
        <v>224</v>
      </c>
      <c r="B231" s="14">
        <v>118193</v>
      </c>
      <c r="C231" s="16" t="s">
        <v>453</v>
      </c>
      <c r="D231" s="13" t="s">
        <v>454</v>
      </c>
    </row>
    <row r="232" spans="1:4" ht="20" customHeight="1">
      <c r="A232" s="14">
        <v>225</v>
      </c>
      <c r="B232" s="14">
        <v>118212</v>
      </c>
      <c r="C232" s="16" t="s">
        <v>455</v>
      </c>
      <c r="D232" s="13" t="s">
        <v>456</v>
      </c>
    </row>
    <row r="233" spans="1:4" ht="20" customHeight="1">
      <c r="A233" s="14">
        <v>226</v>
      </c>
      <c r="B233" s="14">
        <v>118230</v>
      </c>
      <c r="C233" s="16" t="s">
        <v>457</v>
      </c>
      <c r="D233" s="13" t="s">
        <v>458</v>
      </c>
    </row>
    <row r="234" spans="1:4" ht="20" customHeight="1">
      <c r="A234" s="14">
        <v>227</v>
      </c>
      <c r="B234" s="14">
        <v>118266</v>
      </c>
      <c r="C234" s="16" t="s">
        <v>459</v>
      </c>
      <c r="D234" s="13" t="s">
        <v>460</v>
      </c>
    </row>
    <row r="235" spans="1:4" ht="20" customHeight="1">
      <c r="A235" s="14">
        <v>228</v>
      </c>
      <c r="B235" s="14">
        <v>118270</v>
      </c>
      <c r="C235" s="16" t="s">
        <v>461</v>
      </c>
      <c r="D235" s="13" t="s">
        <v>462</v>
      </c>
    </row>
    <row r="236" spans="1:4" ht="20" customHeight="1">
      <c r="A236" s="14">
        <v>229</v>
      </c>
      <c r="B236" s="14">
        <v>118272</v>
      </c>
      <c r="C236" s="16" t="s">
        <v>463</v>
      </c>
      <c r="D236" s="13" t="s">
        <v>464</v>
      </c>
    </row>
    <row r="237" spans="1:4" ht="20" customHeight="1">
      <c r="A237" s="14">
        <v>230</v>
      </c>
      <c r="B237" s="14">
        <v>118279</v>
      </c>
      <c r="C237" s="16" t="s">
        <v>465</v>
      </c>
      <c r="D237" s="13" t="s">
        <v>466</v>
      </c>
    </row>
    <row r="238" spans="1:4" ht="20" customHeight="1">
      <c r="A238" s="14">
        <v>231</v>
      </c>
      <c r="B238" s="14">
        <v>118294</v>
      </c>
      <c r="C238" s="16" t="s">
        <v>467</v>
      </c>
      <c r="D238" s="13" t="s">
        <v>468</v>
      </c>
    </row>
    <row r="239" spans="1:4" ht="20" customHeight="1">
      <c r="A239" s="14">
        <v>232</v>
      </c>
      <c r="B239" s="14">
        <v>118301</v>
      </c>
      <c r="C239" s="16" t="s">
        <v>469</v>
      </c>
      <c r="D239" s="13" t="s">
        <v>470</v>
      </c>
    </row>
    <row r="240" spans="1:4" ht="20" customHeight="1">
      <c r="A240" s="14">
        <v>233</v>
      </c>
      <c r="B240" s="14">
        <v>118377</v>
      </c>
      <c r="C240" s="16" t="s">
        <v>471</v>
      </c>
      <c r="D240" s="13" t="s">
        <v>472</v>
      </c>
    </row>
    <row r="241" spans="1:4" ht="20" customHeight="1">
      <c r="A241" s="14">
        <v>234</v>
      </c>
      <c r="B241" s="14">
        <v>118379</v>
      </c>
      <c r="C241" s="16" t="s">
        <v>473</v>
      </c>
      <c r="D241" s="13" t="s">
        <v>474</v>
      </c>
    </row>
    <row r="242" spans="1:4" ht="20" customHeight="1">
      <c r="A242" s="14">
        <v>235</v>
      </c>
      <c r="B242" s="14">
        <v>118385</v>
      </c>
      <c r="C242" s="16" t="s">
        <v>475</v>
      </c>
      <c r="D242" s="13" t="s">
        <v>476</v>
      </c>
    </row>
    <row r="243" spans="1:4" ht="20" customHeight="1">
      <c r="A243" s="14">
        <v>236</v>
      </c>
      <c r="B243" s="14">
        <v>118397</v>
      </c>
      <c r="C243" s="16" t="s">
        <v>477</v>
      </c>
      <c r="D243" s="13" t="s">
        <v>478</v>
      </c>
    </row>
    <row r="244" spans="1:4" ht="20" customHeight="1">
      <c r="A244" s="14">
        <v>237</v>
      </c>
      <c r="B244" s="14">
        <v>118403</v>
      </c>
      <c r="C244" s="16" t="s">
        <v>479</v>
      </c>
      <c r="D244" s="13" t="s">
        <v>480</v>
      </c>
    </row>
    <row r="245" spans="1:4" ht="20" customHeight="1">
      <c r="A245" s="14">
        <v>238</v>
      </c>
      <c r="B245" s="14">
        <v>118425</v>
      </c>
      <c r="C245" s="16" t="s">
        <v>481</v>
      </c>
      <c r="D245" s="13" t="s">
        <v>482</v>
      </c>
    </row>
    <row r="246" spans="1:4" ht="20" customHeight="1">
      <c r="A246" s="14">
        <v>239</v>
      </c>
      <c r="B246" s="14">
        <v>118426</v>
      </c>
      <c r="C246" s="16" t="s">
        <v>483</v>
      </c>
      <c r="D246" s="13" t="s">
        <v>484</v>
      </c>
    </row>
    <row r="247" spans="1:4" ht="20" customHeight="1">
      <c r="A247" s="14">
        <v>240</v>
      </c>
      <c r="B247" s="14">
        <v>118430</v>
      </c>
      <c r="C247" s="16" t="s">
        <v>485</v>
      </c>
      <c r="D247" s="13" t="s">
        <v>486</v>
      </c>
    </row>
    <row r="248" spans="1:4" ht="20" customHeight="1">
      <c r="A248" s="14">
        <v>241</v>
      </c>
      <c r="B248" s="14">
        <v>118431</v>
      </c>
      <c r="C248" s="16" t="s">
        <v>487</v>
      </c>
      <c r="D248" s="13" t="s">
        <v>488</v>
      </c>
    </row>
    <row r="249" spans="1:4" ht="20" customHeight="1">
      <c r="A249" s="14">
        <v>242</v>
      </c>
      <c r="B249" s="14">
        <v>118444</v>
      </c>
      <c r="C249" s="16" t="s">
        <v>489</v>
      </c>
      <c r="D249" s="13" t="s">
        <v>490</v>
      </c>
    </row>
    <row r="250" spans="1:4" ht="20" customHeight="1">
      <c r="A250" s="14">
        <v>243</v>
      </c>
      <c r="B250" s="14">
        <v>118469</v>
      </c>
      <c r="C250" s="16" t="s">
        <v>491</v>
      </c>
      <c r="D250" s="13" t="s">
        <v>492</v>
      </c>
    </row>
    <row r="251" spans="1:4" ht="20" customHeight="1">
      <c r="A251" s="14">
        <v>244</v>
      </c>
      <c r="B251" s="14">
        <v>118482</v>
      </c>
      <c r="C251" s="16" t="s">
        <v>493</v>
      </c>
      <c r="D251" s="13" t="s">
        <v>494</v>
      </c>
    </row>
    <row r="252" spans="1:4" ht="20" customHeight="1">
      <c r="A252" s="14">
        <v>245</v>
      </c>
      <c r="B252" s="14">
        <v>118512</v>
      </c>
      <c r="C252" s="16" t="s">
        <v>495</v>
      </c>
      <c r="D252" s="13" t="s">
        <v>496</v>
      </c>
    </row>
    <row r="253" spans="1:4" ht="20" customHeight="1">
      <c r="A253" s="14">
        <v>246</v>
      </c>
      <c r="B253" s="14">
        <v>118538</v>
      </c>
      <c r="C253" s="16" t="s">
        <v>497</v>
      </c>
      <c r="D253" s="13" t="s">
        <v>498</v>
      </c>
    </row>
    <row r="254" spans="1:4" ht="20" customHeight="1">
      <c r="A254" s="14">
        <v>247</v>
      </c>
      <c r="B254" s="14">
        <v>118551</v>
      </c>
      <c r="C254" s="16" t="s">
        <v>499</v>
      </c>
      <c r="D254" s="13" t="s">
        <v>500</v>
      </c>
    </row>
    <row r="255" spans="1:4" ht="20" customHeight="1">
      <c r="A255" s="14">
        <v>248</v>
      </c>
      <c r="B255" s="14">
        <v>118608</v>
      </c>
      <c r="C255" s="16" t="s">
        <v>501</v>
      </c>
      <c r="D255" s="13" t="s">
        <v>502</v>
      </c>
    </row>
    <row r="256" spans="1:4" ht="20" customHeight="1">
      <c r="A256" s="14">
        <v>249</v>
      </c>
      <c r="B256" s="14">
        <v>118636</v>
      </c>
      <c r="C256" s="16" t="s">
        <v>503</v>
      </c>
      <c r="D256" s="13" t="s">
        <v>504</v>
      </c>
    </row>
    <row r="257" spans="1:4" ht="20" customHeight="1">
      <c r="A257" s="14">
        <v>250</v>
      </c>
      <c r="B257" s="14">
        <v>118653</v>
      </c>
      <c r="C257" s="16" t="s">
        <v>505</v>
      </c>
      <c r="D257" s="13" t="s">
        <v>506</v>
      </c>
    </row>
    <row r="258" spans="1:4" ht="20" customHeight="1">
      <c r="A258" s="14">
        <v>251</v>
      </c>
      <c r="B258" s="14">
        <v>118675</v>
      </c>
      <c r="C258" s="16" t="s">
        <v>507</v>
      </c>
      <c r="D258" s="13" t="s">
        <v>508</v>
      </c>
    </row>
    <row r="259" spans="1:4" ht="20" customHeight="1">
      <c r="A259" s="14">
        <v>252</v>
      </c>
      <c r="B259" s="14">
        <v>118732</v>
      </c>
      <c r="C259" s="16" t="s">
        <v>509</v>
      </c>
      <c r="D259" s="13" t="s">
        <v>510</v>
      </c>
    </row>
    <row r="260" spans="1:4" ht="20" customHeight="1">
      <c r="A260" s="14">
        <v>253</v>
      </c>
      <c r="B260" s="14">
        <v>118748</v>
      </c>
      <c r="C260" s="16" t="s">
        <v>511</v>
      </c>
      <c r="D260" s="13" t="s">
        <v>512</v>
      </c>
    </row>
    <row r="261" spans="1:4" ht="20" customHeight="1">
      <c r="A261" s="14">
        <v>254</v>
      </c>
      <c r="B261" s="14">
        <v>118764</v>
      </c>
      <c r="C261" s="16" t="s">
        <v>513</v>
      </c>
      <c r="D261" s="13" t="s">
        <v>514</v>
      </c>
    </row>
    <row r="262" spans="1:4" ht="20" customHeight="1">
      <c r="A262" s="14">
        <v>255</v>
      </c>
      <c r="B262" s="14">
        <v>118766</v>
      </c>
      <c r="C262" s="16" t="s">
        <v>515</v>
      </c>
      <c r="D262" s="13" t="s">
        <v>516</v>
      </c>
    </row>
    <row r="263" spans="1:4" ht="20" customHeight="1">
      <c r="A263" s="14">
        <v>256</v>
      </c>
      <c r="B263" s="14">
        <v>118787</v>
      </c>
      <c r="C263" s="16" t="s">
        <v>517</v>
      </c>
      <c r="D263" s="13" t="s">
        <v>518</v>
      </c>
    </row>
    <row r="264" spans="1:4" ht="20" customHeight="1">
      <c r="A264" s="14">
        <v>257</v>
      </c>
      <c r="B264" s="14">
        <v>118793</v>
      </c>
      <c r="C264" s="16" t="s">
        <v>519</v>
      </c>
      <c r="D264" s="13" t="s">
        <v>520</v>
      </c>
    </row>
    <row r="265" spans="1:4" ht="20" customHeight="1">
      <c r="A265" s="14">
        <v>258</v>
      </c>
      <c r="B265" s="14">
        <v>118807</v>
      </c>
      <c r="C265" s="16" t="s">
        <v>521</v>
      </c>
      <c r="D265" s="13" t="s">
        <v>522</v>
      </c>
    </row>
    <row r="266" spans="1:4" ht="20" customHeight="1">
      <c r="A266" s="14">
        <v>259</v>
      </c>
      <c r="B266" s="14">
        <v>118809</v>
      </c>
      <c r="C266" s="16" t="s">
        <v>523</v>
      </c>
      <c r="D266" s="13" t="s">
        <v>524</v>
      </c>
    </row>
    <row r="267" spans="1:4" ht="20" customHeight="1">
      <c r="A267" s="14">
        <v>260</v>
      </c>
      <c r="B267" s="14">
        <v>118811</v>
      </c>
      <c r="C267" s="16" t="s">
        <v>525</v>
      </c>
      <c r="D267" s="13" t="s">
        <v>526</v>
      </c>
    </row>
    <row r="268" spans="1:4" ht="20" customHeight="1">
      <c r="A268" s="14">
        <v>261</v>
      </c>
      <c r="B268" s="14">
        <v>118819</v>
      </c>
      <c r="C268" s="16" t="s">
        <v>527</v>
      </c>
      <c r="D268" s="13" t="s">
        <v>528</v>
      </c>
    </row>
    <row r="269" spans="1:4" ht="20" customHeight="1">
      <c r="A269" s="14">
        <v>262</v>
      </c>
      <c r="B269" s="14">
        <v>118825</v>
      </c>
      <c r="C269" s="16" t="s">
        <v>529</v>
      </c>
      <c r="D269" s="13" t="s">
        <v>530</v>
      </c>
    </row>
    <row r="270" spans="1:4" ht="20" customHeight="1">
      <c r="A270" s="14">
        <v>263</v>
      </c>
      <c r="B270" s="14">
        <v>118831</v>
      </c>
      <c r="C270" s="16" t="s">
        <v>531</v>
      </c>
      <c r="D270" s="13" t="s">
        <v>532</v>
      </c>
    </row>
    <row r="271" spans="1:4" ht="20" customHeight="1">
      <c r="A271" s="14">
        <v>264</v>
      </c>
      <c r="B271" s="14">
        <v>118834</v>
      </c>
      <c r="C271" s="16" t="s">
        <v>533</v>
      </c>
      <c r="D271" s="13" t="s">
        <v>534</v>
      </c>
    </row>
    <row r="272" spans="1:4" ht="20" customHeight="1">
      <c r="A272" s="14">
        <v>265</v>
      </c>
      <c r="B272" s="14">
        <v>118868</v>
      </c>
      <c r="C272" s="16" t="s">
        <v>535</v>
      </c>
      <c r="D272" s="13" t="s">
        <v>536</v>
      </c>
    </row>
    <row r="273" spans="1:4" ht="20" customHeight="1">
      <c r="A273" s="14">
        <v>266</v>
      </c>
      <c r="B273" s="14">
        <v>118878</v>
      </c>
      <c r="C273" s="16" t="s">
        <v>537</v>
      </c>
      <c r="D273" s="13" t="s">
        <v>538</v>
      </c>
    </row>
    <row r="274" spans="1:4" ht="20" customHeight="1">
      <c r="A274" s="14">
        <v>267</v>
      </c>
      <c r="B274" s="14">
        <v>118882</v>
      </c>
      <c r="C274" s="16" t="s">
        <v>539</v>
      </c>
      <c r="D274" s="13" t="s">
        <v>540</v>
      </c>
    </row>
    <row r="275" spans="1:4" ht="20" customHeight="1">
      <c r="A275" s="14">
        <v>268</v>
      </c>
      <c r="B275" s="14">
        <v>118887</v>
      </c>
      <c r="C275" s="16" t="s">
        <v>541</v>
      </c>
      <c r="D275" s="13" t="s">
        <v>542</v>
      </c>
    </row>
    <row r="276" spans="1:4" ht="20" customHeight="1">
      <c r="A276" s="14">
        <v>269</v>
      </c>
      <c r="B276" s="14">
        <v>118889</v>
      </c>
      <c r="C276" s="16" t="s">
        <v>543</v>
      </c>
      <c r="D276" s="13" t="s">
        <v>544</v>
      </c>
    </row>
    <row r="277" spans="1:4" ht="20" customHeight="1">
      <c r="A277" s="14">
        <v>270</v>
      </c>
      <c r="B277" s="14">
        <v>118902</v>
      </c>
      <c r="C277" s="16" t="s">
        <v>545</v>
      </c>
      <c r="D277" s="13" t="s">
        <v>546</v>
      </c>
    </row>
    <row r="278" spans="1:4" ht="20" customHeight="1">
      <c r="A278" s="14">
        <v>271</v>
      </c>
      <c r="B278" s="14">
        <v>118906</v>
      </c>
      <c r="C278" s="16" t="s">
        <v>547</v>
      </c>
      <c r="D278" s="13" t="s">
        <v>548</v>
      </c>
    </row>
    <row r="279" spans="1:4" ht="20" customHeight="1">
      <c r="A279" s="14">
        <v>272</v>
      </c>
      <c r="B279" s="14">
        <v>118941</v>
      </c>
      <c r="C279" s="16" t="s">
        <v>549</v>
      </c>
      <c r="D279" s="13" t="s">
        <v>550</v>
      </c>
    </row>
    <row r="280" spans="1:4" ht="20" customHeight="1">
      <c r="A280" s="14">
        <v>273</v>
      </c>
      <c r="B280" s="14">
        <v>118953</v>
      </c>
      <c r="C280" s="16" t="s">
        <v>551</v>
      </c>
      <c r="D280" s="13" t="s">
        <v>552</v>
      </c>
    </row>
    <row r="281" spans="1:4" ht="20" customHeight="1">
      <c r="A281" s="14">
        <v>274</v>
      </c>
      <c r="B281" s="14">
        <v>119012</v>
      </c>
      <c r="C281" s="16" t="s">
        <v>553</v>
      </c>
      <c r="D281" s="13" t="s">
        <v>554</v>
      </c>
    </row>
    <row r="282" spans="1:4" ht="20" customHeight="1">
      <c r="A282" s="14">
        <v>275</v>
      </c>
      <c r="B282" s="14">
        <v>119016</v>
      </c>
      <c r="C282" s="16" t="s">
        <v>555</v>
      </c>
      <c r="D282" s="13" t="s">
        <v>556</v>
      </c>
    </row>
    <row r="283" spans="1:4" ht="20" customHeight="1">
      <c r="A283" s="14">
        <v>276</v>
      </c>
      <c r="B283" s="14">
        <v>119038</v>
      </c>
      <c r="C283" s="16" t="s">
        <v>557</v>
      </c>
      <c r="D283" s="13" t="s">
        <v>558</v>
      </c>
    </row>
    <row r="284" spans="1:4" ht="20" customHeight="1">
      <c r="A284" s="14">
        <v>277</v>
      </c>
      <c r="B284" s="14">
        <v>119048</v>
      </c>
      <c r="C284" s="16" t="s">
        <v>559</v>
      </c>
      <c r="D284" s="13" t="s">
        <v>560</v>
      </c>
    </row>
    <row r="285" spans="1:4" ht="20" customHeight="1">
      <c r="A285" s="14">
        <v>278</v>
      </c>
      <c r="B285" s="14">
        <v>119053</v>
      </c>
      <c r="C285" s="16" t="s">
        <v>561</v>
      </c>
      <c r="D285" s="13" t="s">
        <v>562</v>
      </c>
    </row>
    <row r="286" spans="1:4" ht="20" customHeight="1">
      <c r="A286" s="14">
        <v>279</v>
      </c>
      <c r="B286" s="14">
        <v>119057</v>
      </c>
      <c r="C286" s="16" t="s">
        <v>563</v>
      </c>
      <c r="D286" s="13" t="s">
        <v>564</v>
      </c>
    </row>
    <row r="287" spans="1:4" ht="20" customHeight="1">
      <c r="A287" s="14">
        <v>280</v>
      </c>
      <c r="B287" s="14">
        <v>119069</v>
      </c>
      <c r="C287" s="16" t="s">
        <v>565</v>
      </c>
      <c r="D287" s="13" t="s">
        <v>566</v>
      </c>
    </row>
    <row r="288" spans="1:4" ht="20" customHeight="1">
      <c r="A288" s="14">
        <v>281</v>
      </c>
      <c r="B288" s="14">
        <v>119124</v>
      </c>
      <c r="C288" s="16" t="s">
        <v>567</v>
      </c>
      <c r="D288" s="13" t="s">
        <v>568</v>
      </c>
    </row>
    <row r="289" spans="1:4" ht="20" customHeight="1">
      <c r="A289" s="14">
        <v>282</v>
      </c>
      <c r="B289" s="14">
        <v>119125</v>
      </c>
      <c r="C289" s="16" t="s">
        <v>569</v>
      </c>
      <c r="D289" s="13" t="s">
        <v>570</v>
      </c>
    </row>
    <row r="290" spans="1:4" ht="20" customHeight="1">
      <c r="A290" s="14">
        <v>283</v>
      </c>
      <c r="B290" s="14">
        <v>119152</v>
      </c>
      <c r="C290" s="16" t="s">
        <v>571</v>
      </c>
      <c r="D290" s="13" t="s">
        <v>572</v>
      </c>
    </row>
    <row r="291" spans="1:4" ht="20" customHeight="1">
      <c r="A291" s="14">
        <v>284</v>
      </c>
      <c r="B291" s="14">
        <v>119162</v>
      </c>
      <c r="C291" s="16" t="s">
        <v>573</v>
      </c>
      <c r="D291" s="13" t="s">
        <v>574</v>
      </c>
    </row>
    <row r="292" spans="1:4" ht="20" customHeight="1">
      <c r="A292" s="14">
        <v>285</v>
      </c>
      <c r="B292" s="14">
        <v>119179</v>
      </c>
      <c r="C292" s="16" t="s">
        <v>575</v>
      </c>
      <c r="D292" s="13" t="s">
        <v>576</v>
      </c>
    </row>
    <row r="293" spans="1:4" ht="20" customHeight="1">
      <c r="A293" s="14">
        <v>286</v>
      </c>
      <c r="B293" s="14">
        <v>119191</v>
      </c>
      <c r="C293" s="16" t="s">
        <v>577</v>
      </c>
      <c r="D293" s="13" t="s">
        <v>578</v>
      </c>
    </row>
    <row r="294" spans="1:4" ht="20" customHeight="1">
      <c r="A294" s="14">
        <v>287</v>
      </c>
      <c r="B294" s="14">
        <v>119256</v>
      </c>
      <c r="C294" s="16" t="s">
        <v>579</v>
      </c>
      <c r="D294" s="13" t="s">
        <v>580</v>
      </c>
    </row>
    <row r="295" spans="1:4" ht="20" customHeight="1">
      <c r="A295" s="14">
        <v>288</v>
      </c>
      <c r="B295" s="14">
        <v>119277</v>
      </c>
      <c r="C295" s="16" t="s">
        <v>581</v>
      </c>
      <c r="D295" s="13" t="s">
        <v>582</v>
      </c>
    </row>
    <row r="296" spans="1:4" ht="20" customHeight="1">
      <c r="A296" s="14">
        <v>289</v>
      </c>
      <c r="B296" s="14">
        <v>119284</v>
      </c>
      <c r="C296" s="16" t="s">
        <v>583</v>
      </c>
      <c r="D296" s="13" t="s">
        <v>584</v>
      </c>
    </row>
    <row r="297" spans="1:4" ht="20" customHeight="1">
      <c r="A297" s="14">
        <v>290</v>
      </c>
      <c r="B297" s="14">
        <v>119323</v>
      </c>
      <c r="C297" s="16" t="s">
        <v>585</v>
      </c>
      <c r="D297" s="13" t="s">
        <v>586</v>
      </c>
    </row>
    <row r="298" spans="1:4" ht="20" customHeight="1">
      <c r="A298" s="14">
        <v>291</v>
      </c>
      <c r="B298" s="14">
        <v>119328</v>
      </c>
      <c r="C298" s="16" t="s">
        <v>587</v>
      </c>
      <c r="D298" s="13" t="s">
        <v>588</v>
      </c>
    </row>
    <row r="299" spans="1:4" ht="20" customHeight="1">
      <c r="A299" s="14">
        <v>292</v>
      </c>
      <c r="B299" s="14">
        <v>119334</v>
      </c>
      <c r="C299" s="16" t="s">
        <v>589</v>
      </c>
      <c r="D299" s="13" t="s">
        <v>590</v>
      </c>
    </row>
    <row r="300" spans="1:4" ht="20" customHeight="1">
      <c r="A300" s="14">
        <v>293</v>
      </c>
      <c r="B300" s="14">
        <v>119336</v>
      </c>
      <c r="C300" s="16" t="s">
        <v>591</v>
      </c>
      <c r="D300" s="13" t="s">
        <v>592</v>
      </c>
    </row>
    <row r="301" spans="1:4" ht="20" customHeight="1">
      <c r="A301" s="14">
        <v>294</v>
      </c>
      <c r="B301" s="14">
        <v>119353</v>
      </c>
      <c r="C301" s="16" t="s">
        <v>593</v>
      </c>
      <c r="D301" s="13" t="s">
        <v>594</v>
      </c>
    </row>
    <row r="302" spans="1:4" ht="20" customHeight="1">
      <c r="A302" s="14">
        <v>295</v>
      </c>
      <c r="B302" s="14">
        <v>119385</v>
      </c>
      <c r="C302" s="16" t="s">
        <v>595</v>
      </c>
      <c r="D302" s="13" t="s">
        <v>596</v>
      </c>
    </row>
    <row r="303" spans="1:4" ht="20" customHeight="1">
      <c r="A303" s="14">
        <v>296</v>
      </c>
      <c r="B303" s="14">
        <v>119402</v>
      </c>
      <c r="C303" s="16" t="s">
        <v>597</v>
      </c>
      <c r="D303" s="13" t="s">
        <v>598</v>
      </c>
    </row>
    <row r="304" spans="1:4" ht="20" customHeight="1">
      <c r="A304" s="14">
        <v>297</v>
      </c>
      <c r="B304" s="14">
        <v>119418</v>
      </c>
      <c r="C304" s="16" t="s">
        <v>599</v>
      </c>
      <c r="D304" s="13" t="s">
        <v>600</v>
      </c>
    </row>
    <row r="305" spans="1:4" ht="20" customHeight="1">
      <c r="A305" s="14">
        <v>298</v>
      </c>
      <c r="B305" s="14">
        <v>119475</v>
      </c>
      <c r="C305" s="16" t="s">
        <v>601</v>
      </c>
      <c r="D305" s="13" t="s">
        <v>602</v>
      </c>
    </row>
    <row r="306" spans="1:4" ht="20" customHeight="1">
      <c r="A306" s="14">
        <v>299</v>
      </c>
      <c r="B306" s="14">
        <v>119476</v>
      </c>
      <c r="C306" s="16" t="s">
        <v>603</v>
      </c>
      <c r="D306" s="13" t="s">
        <v>604</v>
      </c>
    </row>
    <row r="307" spans="1:4" ht="20" customHeight="1">
      <c r="A307" s="14">
        <v>300</v>
      </c>
      <c r="B307" s="14">
        <v>119479</v>
      </c>
      <c r="C307" s="16" t="s">
        <v>605</v>
      </c>
      <c r="D307" s="13" t="s">
        <v>606</v>
      </c>
    </row>
    <row r="308" spans="1:4" ht="20" customHeight="1">
      <c r="A308" s="14">
        <v>301</v>
      </c>
      <c r="B308" s="14">
        <v>119518</v>
      </c>
      <c r="C308" s="16" t="s">
        <v>607</v>
      </c>
      <c r="D308" s="13" t="s">
        <v>608</v>
      </c>
    </row>
    <row r="309" spans="1:4" ht="20" customHeight="1">
      <c r="A309" s="14">
        <v>302</v>
      </c>
      <c r="B309" s="14">
        <v>119535</v>
      </c>
      <c r="C309" s="16" t="s">
        <v>609</v>
      </c>
      <c r="D309" s="13" t="s">
        <v>610</v>
      </c>
    </row>
    <row r="310" spans="1:4" ht="20" customHeight="1">
      <c r="A310" s="14">
        <v>303</v>
      </c>
      <c r="B310" s="14">
        <v>119548</v>
      </c>
      <c r="C310" s="16" t="s">
        <v>611</v>
      </c>
      <c r="D310" s="13" t="s">
        <v>612</v>
      </c>
    </row>
    <row r="311" spans="1:4" ht="20" customHeight="1">
      <c r="A311" s="14">
        <v>304</v>
      </c>
      <c r="B311" s="14">
        <v>119560</v>
      </c>
      <c r="C311" s="16" t="s">
        <v>613</v>
      </c>
      <c r="D311" s="13" t="s">
        <v>614</v>
      </c>
    </row>
    <row r="312" spans="1:4" ht="20" customHeight="1">
      <c r="A312" s="14">
        <v>305</v>
      </c>
      <c r="B312" s="14">
        <v>119568</v>
      </c>
      <c r="C312" s="16" t="s">
        <v>615</v>
      </c>
      <c r="D312" s="13" t="s">
        <v>616</v>
      </c>
    </row>
    <row r="313" spans="1:4" ht="20" customHeight="1">
      <c r="A313" s="14">
        <v>306</v>
      </c>
      <c r="B313" s="14">
        <v>119582</v>
      </c>
      <c r="C313" s="16" t="s">
        <v>617</v>
      </c>
      <c r="D313" s="13" t="s">
        <v>618</v>
      </c>
    </row>
    <row r="314" spans="1:4" ht="20" customHeight="1">
      <c r="A314" s="14">
        <v>307</v>
      </c>
      <c r="B314" s="14">
        <v>119591</v>
      </c>
      <c r="C314" s="16" t="s">
        <v>619</v>
      </c>
      <c r="D314" s="13" t="s">
        <v>620</v>
      </c>
    </row>
    <row r="315" spans="1:4" ht="20" customHeight="1">
      <c r="A315" s="14">
        <v>308</v>
      </c>
      <c r="B315" s="14">
        <v>119597</v>
      </c>
      <c r="C315" s="16" t="s">
        <v>621</v>
      </c>
      <c r="D315" s="13" t="s">
        <v>622</v>
      </c>
    </row>
    <row r="316" spans="1:4" ht="20" customHeight="1">
      <c r="A316" s="14">
        <v>309</v>
      </c>
      <c r="B316" s="14">
        <v>119613</v>
      </c>
      <c r="C316" s="16" t="s">
        <v>623</v>
      </c>
      <c r="D316" s="13" t="s">
        <v>624</v>
      </c>
    </row>
    <row r="317" spans="1:4" ht="20" customHeight="1">
      <c r="A317" s="14">
        <v>310</v>
      </c>
      <c r="B317" s="14">
        <v>119653</v>
      </c>
      <c r="C317" s="16" t="s">
        <v>625</v>
      </c>
      <c r="D317" s="13" t="s">
        <v>626</v>
      </c>
    </row>
    <row r="318" spans="1:4" ht="20" customHeight="1">
      <c r="A318" s="14">
        <v>311</v>
      </c>
      <c r="B318" s="14">
        <v>119672</v>
      </c>
      <c r="C318" s="16" t="s">
        <v>627</v>
      </c>
      <c r="D318" s="13" t="s">
        <v>628</v>
      </c>
    </row>
    <row r="319" spans="1:4" ht="20" customHeight="1">
      <c r="A319" s="14">
        <v>312</v>
      </c>
      <c r="B319" s="14">
        <v>119768</v>
      </c>
      <c r="C319" s="16" t="s">
        <v>629</v>
      </c>
      <c r="D319" s="13" t="s">
        <v>630</v>
      </c>
    </row>
    <row r="320" spans="1:4" ht="20" customHeight="1">
      <c r="A320" s="14">
        <v>313</v>
      </c>
      <c r="B320" s="14">
        <v>119775</v>
      </c>
      <c r="C320" s="16" t="s">
        <v>631</v>
      </c>
      <c r="D320" s="13" t="s">
        <v>632</v>
      </c>
    </row>
    <row r="321" spans="1:4" ht="20" customHeight="1">
      <c r="A321" s="14">
        <v>314</v>
      </c>
      <c r="B321" s="14">
        <v>119778</v>
      </c>
      <c r="C321" s="16" t="s">
        <v>633</v>
      </c>
      <c r="D321" s="13" t="s">
        <v>634</v>
      </c>
    </row>
    <row r="322" spans="1:4" ht="20" customHeight="1">
      <c r="A322" s="14">
        <v>315</v>
      </c>
      <c r="B322" s="14">
        <v>119806</v>
      </c>
      <c r="C322" s="16" t="s">
        <v>635</v>
      </c>
      <c r="D322" s="13" t="s">
        <v>636</v>
      </c>
    </row>
    <row r="323" spans="1:4" ht="20" customHeight="1">
      <c r="A323" s="14">
        <v>316</v>
      </c>
      <c r="B323" s="14">
        <v>119887</v>
      </c>
      <c r="C323" s="16" t="s">
        <v>637</v>
      </c>
      <c r="D323" s="13" t="s">
        <v>638</v>
      </c>
    </row>
    <row r="324" spans="1:4" ht="20" customHeight="1">
      <c r="A324" s="14">
        <v>317</v>
      </c>
      <c r="B324" s="14">
        <v>119902</v>
      </c>
      <c r="C324" s="16" t="s">
        <v>639</v>
      </c>
      <c r="D324" s="13" t="s">
        <v>640</v>
      </c>
    </row>
    <row r="325" spans="1:4" ht="20" customHeight="1">
      <c r="A325" s="14">
        <v>318</v>
      </c>
      <c r="B325" s="14">
        <v>119916</v>
      </c>
      <c r="C325" s="16" t="s">
        <v>641</v>
      </c>
      <c r="D325" s="13" t="s">
        <v>642</v>
      </c>
    </row>
    <row r="326" spans="1:4" ht="20" customHeight="1">
      <c r="A326" s="14">
        <v>319</v>
      </c>
      <c r="B326" s="14">
        <v>119917</v>
      </c>
      <c r="C326" s="16" t="s">
        <v>643</v>
      </c>
      <c r="D326" s="13" t="s">
        <v>644</v>
      </c>
    </row>
    <row r="327" spans="1:4" ht="20" customHeight="1">
      <c r="A327" s="14">
        <v>320</v>
      </c>
      <c r="B327" s="14">
        <v>119945</v>
      </c>
      <c r="C327" s="16" t="s">
        <v>645</v>
      </c>
      <c r="D327" s="13" t="s">
        <v>646</v>
      </c>
    </row>
    <row r="328" spans="1:4" ht="20" customHeight="1">
      <c r="A328" s="14">
        <v>321</v>
      </c>
      <c r="B328" s="14">
        <v>119947</v>
      </c>
      <c r="C328" s="16" t="s">
        <v>647</v>
      </c>
      <c r="D328" s="13" t="s">
        <v>648</v>
      </c>
    </row>
    <row r="329" spans="1:4" ht="20" customHeight="1">
      <c r="A329" s="14">
        <v>322</v>
      </c>
      <c r="B329" s="14">
        <v>119972</v>
      </c>
      <c r="C329" s="16" t="s">
        <v>649</v>
      </c>
      <c r="D329" s="13" t="s">
        <v>650</v>
      </c>
    </row>
    <row r="330" spans="1:4" ht="20" customHeight="1">
      <c r="A330" s="14">
        <v>323</v>
      </c>
      <c r="B330" s="14">
        <v>119976</v>
      </c>
      <c r="C330" s="16" t="s">
        <v>651</v>
      </c>
      <c r="D330" s="13" t="s">
        <v>652</v>
      </c>
    </row>
    <row r="331" spans="1:4" ht="20" customHeight="1">
      <c r="A331" s="14">
        <v>324</v>
      </c>
      <c r="B331" s="14">
        <v>120015</v>
      </c>
      <c r="C331" s="16" t="s">
        <v>653</v>
      </c>
      <c r="D331" s="13" t="s">
        <v>654</v>
      </c>
    </row>
    <row r="332" spans="1:4" ht="20" customHeight="1">
      <c r="A332" s="14">
        <v>325</v>
      </c>
      <c r="B332" s="14">
        <v>120020</v>
      </c>
      <c r="C332" s="16" t="s">
        <v>655</v>
      </c>
      <c r="D332" s="13" t="s">
        <v>656</v>
      </c>
    </row>
    <row r="333" spans="1:4" ht="20" customHeight="1">
      <c r="A333" s="14">
        <v>326</v>
      </c>
      <c r="B333" s="14">
        <v>120040</v>
      </c>
      <c r="C333" s="16" t="s">
        <v>657</v>
      </c>
      <c r="D333" s="13" t="s">
        <v>658</v>
      </c>
    </row>
    <row r="334" spans="1:4" ht="20" customHeight="1">
      <c r="A334" s="14">
        <v>327</v>
      </c>
      <c r="B334" s="14">
        <v>120050</v>
      </c>
      <c r="C334" s="16" t="s">
        <v>659</v>
      </c>
      <c r="D334" s="13" t="s">
        <v>660</v>
      </c>
    </row>
    <row r="335" spans="1:4" ht="20" customHeight="1">
      <c r="A335" s="14">
        <v>328</v>
      </c>
      <c r="B335" s="14">
        <v>120051</v>
      </c>
      <c r="C335" s="16" t="s">
        <v>661</v>
      </c>
      <c r="D335" s="13" t="s">
        <v>662</v>
      </c>
    </row>
    <row r="336" spans="1:4" ht="20" customHeight="1">
      <c r="A336" s="14">
        <v>329</v>
      </c>
      <c r="B336" s="14">
        <v>120133</v>
      </c>
      <c r="C336" s="16" t="s">
        <v>663</v>
      </c>
      <c r="D336" s="13" t="s">
        <v>664</v>
      </c>
    </row>
    <row r="337" spans="1:4" ht="20" customHeight="1">
      <c r="A337" s="14">
        <v>330</v>
      </c>
      <c r="B337" s="14">
        <v>120149</v>
      </c>
      <c r="C337" s="16" t="s">
        <v>665</v>
      </c>
      <c r="D337" s="13" t="s">
        <v>666</v>
      </c>
    </row>
    <row r="338" spans="1:4" ht="20" customHeight="1">
      <c r="A338" s="14">
        <v>331</v>
      </c>
      <c r="B338" s="14">
        <v>120181</v>
      </c>
      <c r="C338" s="16" t="s">
        <v>667</v>
      </c>
      <c r="D338" s="13" t="s">
        <v>668</v>
      </c>
    </row>
    <row r="339" spans="1:4" ht="20" customHeight="1">
      <c r="A339" s="14">
        <v>332</v>
      </c>
      <c r="B339" s="14">
        <v>120182</v>
      </c>
      <c r="C339" s="16" t="s">
        <v>669</v>
      </c>
      <c r="D339" s="13" t="s">
        <v>670</v>
      </c>
    </row>
    <row r="340" spans="1:4" ht="20" customHeight="1">
      <c r="A340" s="14">
        <v>333</v>
      </c>
      <c r="B340" s="14">
        <v>120188</v>
      </c>
      <c r="C340" s="16" t="s">
        <v>671</v>
      </c>
      <c r="D340" s="13" t="s">
        <v>672</v>
      </c>
    </row>
    <row r="341" spans="1:4" ht="20" customHeight="1">
      <c r="A341" s="14">
        <v>334</v>
      </c>
      <c r="B341" s="14">
        <v>120249</v>
      </c>
      <c r="C341" s="16" t="s">
        <v>673</v>
      </c>
      <c r="D341" s="13" t="s">
        <v>674</v>
      </c>
    </row>
    <row r="342" spans="1:4" ht="20" customHeight="1">
      <c r="A342" s="14">
        <v>335</v>
      </c>
      <c r="B342" s="14">
        <v>120255</v>
      </c>
      <c r="C342" s="16" t="s">
        <v>675</v>
      </c>
      <c r="D342" s="13" t="s">
        <v>676</v>
      </c>
    </row>
    <row r="343" spans="1:4" ht="20" customHeight="1">
      <c r="A343" s="14">
        <v>336</v>
      </c>
      <c r="B343" s="14">
        <v>120258</v>
      </c>
      <c r="C343" s="16" t="s">
        <v>677</v>
      </c>
      <c r="D343" s="13" t="s">
        <v>678</v>
      </c>
    </row>
    <row r="344" spans="1:4" ht="20" customHeight="1">
      <c r="A344" s="14">
        <v>337</v>
      </c>
      <c r="B344" s="14">
        <v>120278</v>
      </c>
      <c r="C344" s="16" t="s">
        <v>679</v>
      </c>
      <c r="D344" s="13" t="s">
        <v>680</v>
      </c>
    </row>
    <row r="345" spans="1:4" ht="20" customHeight="1">
      <c r="A345" s="14">
        <v>338</v>
      </c>
      <c r="B345" s="14">
        <v>120325</v>
      </c>
      <c r="C345" s="16" t="s">
        <v>681</v>
      </c>
      <c r="D345" s="13" t="s">
        <v>682</v>
      </c>
    </row>
    <row r="346" spans="1:4" ht="20" customHeight="1">
      <c r="A346" s="14">
        <v>339</v>
      </c>
      <c r="B346" s="14">
        <v>120327</v>
      </c>
      <c r="C346" s="16" t="s">
        <v>683</v>
      </c>
      <c r="D346" s="13" t="s">
        <v>684</v>
      </c>
    </row>
    <row r="347" spans="1:4" ht="20" customHeight="1">
      <c r="A347" s="14">
        <v>340</v>
      </c>
      <c r="B347" s="14">
        <v>120367</v>
      </c>
      <c r="C347" s="16" t="s">
        <v>685</v>
      </c>
      <c r="D347" s="13" t="s">
        <v>686</v>
      </c>
    </row>
    <row r="348" spans="1:4" ht="20" customHeight="1">
      <c r="A348" s="14">
        <v>341</v>
      </c>
      <c r="B348" s="14">
        <v>120401</v>
      </c>
      <c r="C348" s="16" t="s">
        <v>687</v>
      </c>
      <c r="D348" s="13" t="s">
        <v>688</v>
      </c>
    </row>
    <row r="349" spans="1:4" ht="20" customHeight="1">
      <c r="A349" s="14">
        <v>342</v>
      </c>
      <c r="B349" s="14">
        <v>120405</v>
      </c>
      <c r="C349" s="16" t="s">
        <v>689</v>
      </c>
      <c r="D349" s="13" t="s">
        <v>690</v>
      </c>
    </row>
    <row r="350" spans="1:4" ht="20" customHeight="1">
      <c r="A350" s="14">
        <v>343</v>
      </c>
      <c r="B350" s="14">
        <v>120439</v>
      </c>
      <c r="C350" s="16" t="s">
        <v>691</v>
      </c>
      <c r="D350" s="13" t="s">
        <v>692</v>
      </c>
    </row>
    <row r="351" spans="1:4" ht="20" customHeight="1">
      <c r="A351" s="14">
        <v>344</v>
      </c>
      <c r="B351" s="14">
        <v>120478</v>
      </c>
      <c r="C351" s="16" t="s">
        <v>693</v>
      </c>
      <c r="D351" s="13" t="s">
        <v>694</v>
      </c>
    </row>
    <row r="352" spans="1:4" ht="20" customHeight="1">
      <c r="A352" s="14">
        <v>345</v>
      </c>
      <c r="B352" s="14">
        <v>120486</v>
      </c>
      <c r="C352" s="16" t="s">
        <v>695</v>
      </c>
      <c r="D352" s="13" t="s">
        <v>696</v>
      </c>
    </row>
    <row r="353" spans="1:4" ht="20" customHeight="1">
      <c r="A353" s="14">
        <v>346</v>
      </c>
      <c r="B353" s="14">
        <v>120495</v>
      </c>
      <c r="C353" s="16" t="s">
        <v>697</v>
      </c>
      <c r="D353" s="13" t="s">
        <v>698</v>
      </c>
    </row>
    <row r="354" spans="1:4" ht="20" customHeight="1">
      <c r="A354" s="14">
        <v>347</v>
      </c>
      <c r="B354" s="14">
        <v>120544</v>
      </c>
      <c r="C354" s="16" t="s">
        <v>699</v>
      </c>
      <c r="D354" s="13" t="s">
        <v>700</v>
      </c>
    </row>
    <row r="355" spans="1:4" ht="20" customHeight="1">
      <c r="A355" s="14">
        <v>348</v>
      </c>
      <c r="B355" s="14">
        <v>120546</v>
      </c>
      <c r="C355" s="16" t="s">
        <v>701</v>
      </c>
      <c r="D355" s="13" t="s">
        <v>702</v>
      </c>
    </row>
    <row r="356" spans="1:4" ht="20" customHeight="1">
      <c r="A356" s="14">
        <v>349</v>
      </c>
      <c r="B356" s="14">
        <v>120561</v>
      </c>
      <c r="C356" s="16" t="s">
        <v>703</v>
      </c>
      <c r="D356" s="13" t="s">
        <v>704</v>
      </c>
    </row>
    <row r="357" spans="1:4" ht="20" customHeight="1">
      <c r="A357" s="14">
        <v>350</v>
      </c>
      <c r="B357" s="14">
        <v>120583</v>
      </c>
      <c r="C357" s="16" t="s">
        <v>705</v>
      </c>
      <c r="D357" s="13" t="s">
        <v>706</v>
      </c>
    </row>
    <row r="358" spans="1:4" ht="20" customHeight="1">
      <c r="A358" s="14">
        <v>351</v>
      </c>
      <c r="B358" s="14">
        <v>120595</v>
      </c>
      <c r="C358" s="16" t="s">
        <v>707</v>
      </c>
      <c r="D358" s="13" t="s">
        <v>708</v>
      </c>
    </row>
    <row r="359" spans="1:4" ht="20" customHeight="1">
      <c r="A359" s="14">
        <v>352</v>
      </c>
      <c r="B359" s="14">
        <v>120625</v>
      </c>
      <c r="C359" s="16" t="s">
        <v>709</v>
      </c>
      <c r="D359" s="13" t="s">
        <v>710</v>
      </c>
    </row>
    <row r="360" spans="1:4" ht="20" customHeight="1">
      <c r="A360" s="14">
        <v>353</v>
      </c>
      <c r="B360" s="14">
        <v>120636</v>
      </c>
      <c r="C360" s="16" t="s">
        <v>711</v>
      </c>
      <c r="D360" s="13" t="s">
        <v>712</v>
      </c>
    </row>
    <row r="361" spans="1:4" ht="20" customHeight="1">
      <c r="A361" s="14">
        <v>354</v>
      </c>
      <c r="B361" s="14">
        <v>120650</v>
      </c>
      <c r="C361" s="16" t="s">
        <v>713</v>
      </c>
      <c r="D361" s="13" t="s">
        <v>714</v>
      </c>
    </row>
    <row r="362" spans="1:4" ht="20" customHeight="1">
      <c r="A362" s="14">
        <v>355</v>
      </c>
      <c r="B362" s="14">
        <v>120657</v>
      </c>
      <c r="C362" s="16" t="s">
        <v>715</v>
      </c>
      <c r="D362" s="13" t="s">
        <v>716</v>
      </c>
    </row>
    <row r="363" spans="1:4" ht="20" customHeight="1">
      <c r="A363" s="14">
        <v>356</v>
      </c>
      <c r="B363" s="14">
        <v>120665</v>
      </c>
      <c r="C363" s="16" t="s">
        <v>717</v>
      </c>
      <c r="D363" s="13" t="s">
        <v>718</v>
      </c>
    </row>
    <row r="364" spans="1:4" ht="20" customHeight="1">
      <c r="A364" s="14">
        <v>357</v>
      </c>
      <c r="B364" s="14">
        <v>120672</v>
      </c>
      <c r="C364" s="16" t="s">
        <v>719</v>
      </c>
      <c r="D364" s="13" t="s">
        <v>720</v>
      </c>
    </row>
    <row r="365" spans="1:4" ht="20" customHeight="1">
      <c r="A365" s="14">
        <v>358</v>
      </c>
      <c r="B365" s="14">
        <v>120700</v>
      </c>
      <c r="C365" s="16" t="s">
        <v>721</v>
      </c>
      <c r="D365" s="13" t="s">
        <v>722</v>
      </c>
    </row>
    <row r="366" spans="1:4" ht="20" customHeight="1">
      <c r="A366" s="14">
        <v>359</v>
      </c>
      <c r="B366" s="14">
        <v>120702</v>
      </c>
      <c r="C366" s="16" t="s">
        <v>723</v>
      </c>
      <c r="D366" s="13" t="s">
        <v>724</v>
      </c>
    </row>
    <row r="367" spans="1:4" ht="20" customHeight="1">
      <c r="A367" s="14">
        <v>360</v>
      </c>
      <c r="B367" s="14">
        <v>120709</v>
      </c>
      <c r="C367" s="16" t="s">
        <v>725</v>
      </c>
      <c r="D367" s="13" t="s">
        <v>726</v>
      </c>
    </row>
    <row r="368" spans="1:4" ht="20" customHeight="1">
      <c r="A368" s="14">
        <v>361</v>
      </c>
      <c r="B368" s="14">
        <v>120731</v>
      </c>
      <c r="C368" s="16" t="s">
        <v>727</v>
      </c>
      <c r="D368" s="13" t="s">
        <v>728</v>
      </c>
    </row>
    <row r="369" spans="1:4" ht="20" customHeight="1">
      <c r="A369" s="14">
        <v>362</v>
      </c>
      <c r="B369" s="14">
        <v>120742</v>
      </c>
      <c r="C369" s="16" t="s">
        <v>729</v>
      </c>
      <c r="D369" s="13" t="s">
        <v>730</v>
      </c>
    </row>
    <row r="370" spans="1:4" ht="20" customHeight="1">
      <c r="A370" s="14">
        <v>363</v>
      </c>
      <c r="B370" s="14">
        <v>120769</v>
      </c>
      <c r="C370" s="16" t="s">
        <v>731</v>
      </c>
      <c r="D370" s="13" t="s">
        <v>732</v>
      </c>
    </row>
    <row r="371" spans="1:4" ht="20" customHeight="1">
      <c r="A371" s="14">
        <v>364</v>
      </c>
      <c r="B371" s="14">
        <v>120805</v>
      </c>
      <c r="C371" s="16" t="s">
        <v>733</v>
      </c>
      <c r="D371" s="13" t="s">
        <v>734</v>
      </c>
    </row>
    <row r="372" spans="1:4" ht="20" customHeight="1">
      <c r="A372" s="14">
        <v>365</v>
      </c>
      <c r="B372" s="14">
        <v>120833</v>
      </c>
      <c r="C372" s="16" t="s">
        <v>735</v>
      </c>
      <c r="D372" s="13" t="s">
        <v>736</v>
      </c>
    </row>
    <row r="373" spans="1:4" ht="20" customHeight="1">
      <c r="A373" s="14">
        <v>366</v>
      </c>
      <c r="B373" s="14">
        <v>120870</v>
      </c>
      <c r="C373" s="16" t="s">
        <v>737</v>
      </c>
      <c r="D373" s="13" t="s">
        <v>738</v>
      </c>
    </row>
    <row r="374" spans="1:4" ht="20" customHeight="1">
      <c r="A374" s="14">
        <v>367</v>
      </c>
      <c r="B374" s="14">
        <v>120920</v>
      </c>
      <c r="C374" s="16" t="s">
        <v>739</v>
      </c>
      <c r="D374" s="13" t="s">
        <v>740</v>
      </c>
    </row>
    <row r="375" spans="1:4" ht="20" customHeight="1">
      <c r="A375" s="14">
        <v>368</v>
      </c>
      <c r="B375" s="14">
        <v>121035</v>
      </c>
      <c r="C375" s="16" t="s">
        <v>741</v>
      </c>
      <c r="D375" s="13" t="s">
        <v>742</v>
      </c>
    </row>
  </sheetData>
  <autoFilter ref="A7:D375" xr:uid="{5B550296-C248-4279-98F7-938337FD0716}"/>
  <mergeCells count="5">
    <mergeCell ref="B6:E6"/>
    <mergeCell ref="A2:D2"/>
    <mergeCell ref="A3:D3"/>
    <mergeCell ref="A4:D4"/>
    <mergeCell ref="A5:D5"/>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22CDD0-62F0-4F05-877F-1D8145F59184}">
  <dimension ref="A1:B66"/>
  <sheetViews>
    <sheetView topLeftCell="A65" workbookViewId="0">
      <selection activeCell="E1" sqref="E1"/>
    </sheetView>
  </sheetViews>
  <sheetFormatPr baseColWidth="10" defaultColWidth="8.83203125" defaultRowHeight="16"/>
  <sheetData>
    <row r="1" spans="1:2">
      <c r="A1" s="17" t="s">
        <v>743</v>
      </c>
      <c r="B1" s="17" t="s">
        <v>744</v>
      </c>
    </row>
    <row r="2" spans="1:2" ht="409.6">
      <c r="A2" s="18">
        <v>108330</v>
      </c>
      <c r="B2" s="23" t="s">
        <v>745</v>
      </c>
    </row>
    <row r="3" spans="1:2" ht="409.6">
      <c r="A3" s="19">
        <v>111129</v>
      </c>
      <c r="B3" s="24" t="s">
        <v>746</v>
      </c>
    </row>
    <row r="4" spans="1:2" ht="409.6">
      <c r="A4" s="18">
        <v>113133</v>
      </c>
      <c r="B4" s="23" t="s">
        <v>747</v>
      </c>
    </row>
    <row r="5" spans="1:2" ht="409.6">
      <c r="A5" s="18">
        <v>113248</v>
      </c>
      <c r="B5" s="23" t="s">
        <v>748</v>
      </c>
    </row>
    <row r="6" spans="1:2" ht="409.6">
      <c r="A6" s="18">
        <v>113477</v>
      </c>
      <c r="B6" s="23" t="s">
        <v>749</v>
      </c>
    </row>
    <row r="7" spans="1:2" ht="409.6">
      <c r="A7" s="18">
        <v>115520</v>
      </c>
      <c r="B7" s="23" t="s">
        <v>750</v>
      </c>
    </row>
    <row r="8" spans="1:2" ht="409.6">
      <c r="A8" s="18">
        <v>116511</v>
      </c>
      <c r="B8" s="23" t="s">
        <v>751</v>
      </c>
    </row>
    <row r="9" spans="1:2" ht="409.6">
      <c r="A9" s="18">
        <v>118076</v>
      </c>
      <c r="B9" s="23" t="s">
        <v>752</v>
      </c>
    </row>
    <row r="10" spans="1:2" ht="409.6">
      <c r="A10" s="18">
        <v>118136</v>
      </c>
      <c r="B10" s="23" t="s">
        <v>753</v>
      </c>
    </row>
    <row r="11" spans="1:2" ht="409.6">
      <c r="A11" s="18">
        <v>118498</v>
      </c>
      <c r="B11" s="23" t="s">
        <v>754</v>
      </c>
    </row>
    <row r="12" spans="1:2" ht="409.6">
      <c r="A12" s="18">
        <v>118508</v>
      </c>
      <c r="B12" s="23" t="s">
        <v>755</v>
      </c>
    </row>
    <row r="13" spans="1:2" ht="409.6">
      <c r="A13" s="18">
        <v>118828</v>
      </c>
      <c r="B13" s="23" t="s">
        <v>756</v>
      </c>
    </row>
    <row r="14" spans="1:2" ht="409.6">
      <c r="A14" s="18">
        <v>119116</v>
      </c>
      <c r="B14" s="23" t="s">
        <v>757</v>
      </c>
    </row>
    <row r="15" spans="1:2" ht="409.6">
      <c r="A15" s="18">
        <v>119425</v>
      </c>
      <c r="B15" s="23" t="s">
        <v>758</v>
      </c>
    </row>
    <row r="16" spans="1:2" ht="409.6">
      <c r="A16" s="18">
        <v>119643</v>
      </c>
      <c r="B16" s="23" t="s">
        <v>759</v>
      </c>
    </row>
    <row r="17" spans="1:2" ht="409.6">
      <c r="A17" s="18">
        <v>119981</v>
      </c>
      <c r="B17" s="23" t="s">
        <v>760</v>
      </c>
    </row>
    <row r="18" spans="1:2" ht="409.6">
      <c r="A18" s="19">
        <v>120197</v>
      </c>
      <c r="B18" s="24" t="s">
        <v>761</v>
      </c>
    </row>
    <row r="19" spans="1:2">
      <c r="A19" s="18">
        <v>120294</v>
      </c>
      <c r="B19" s="23" t="s">
        <v>762</v>
      </c>
    </row>
    <row r="20" spans="1:2" ht="409.6">
      <c r="A20" s="18">
        <v>120655</v>
      </c>
      <c r="B20" s="23" t="s">
        <v>763</v>
      </c>
    </row>
    <row r="21" spans="1:2" ht="409.6">
      <c r="A21" s="18">
        <v>98607</v>
      </c>
      <c r="B21" s="23" t="s">
        <v>13</v>
      </c>
    </row>
    <row r="22" spans="1:2" ht="409.6">
      <c r="A22" s="18">
        <v>99012</v>
      </c>
      <c r="B22" s="23" t="s">
        <v>19</v>
      </c>
    </row>
    <row r="23" spans="1:2" ht="409.6">
      <c r="A23" s="18">
        <v>106712</v>
      </c>
      <c r="B23" s="23" t="s">
        <v>45</v>
      </c>
    </row>
    <row r="24" spans="1:2" ht="409.6">
      <c r="A24" s="18">
        <v>108332</v>
      </c>
      <c r="B24" s="23" t="s">
        <v>111</v>
      </c>
    </row>
    <row r="25" spans="1:2" ht="409.6">
      <c r="A25" s="18">
        <v>110092</v>
      </c>
      <c r="B25" s="23" t="s">
        <v>145</v>
      </c>
    </row>
    <row r="26" spans="1:2" ht="409.6">
      <c r="A26" s="18">
        <v>110483</v>
      </c>
      <c r="B26" s="23" t="s">
        <v>159</v>
      </c>
    </row>
    <row r="27" spans="1:2" ht="409.6">
      <c r="A27" s="18">
        <v>110817</v>
      </c>
      <c r="B27" s="23" t="s">
        <v>179</v>
      </c>
    </row>
    <row r="28" spans="1:2" ht="409.6">
      <c r="A28" s="18">
        <v>113397</v>
      </c>
      <c r="B28" s="23" t="s">
        <v>285</v>
      </c>
    </row>
    <row r="29" spans="1:2" ht="409.6">
      <c r="A29" s="18">
        <v>114727</v>
      </c>
      <c r="B29" s="23" t="s">
        <v>333</v>
      </c>
    </row>
    <row r="30" spans="1:2" ht="409.6">
      <c r="A30" s="18">
        <v>115374</v>
      </c>
      <c r="B30" s="23" t="s">
        <v>342</v>
      </c>
    </row>
    <row r="31" spans="1:2" ht="409.6">
      <c r="A31" s="18">
        <v>117244</v>
      </c>
      <c r="B31" s="23" t="s">
        <v>408</v>
      </c>
    </row>
    <row r="32" spans="1:2" ht="409.6">
      <c r="A32" s="18">
        <v>118010</v>
      </c>
      <c r="B32" s="23" t="s">
        <v>426</v>
      </c>
    </row>
    <row r="33" spans="1:2" ht="409.6">
      <c r="A33" s="18">
        <v>119284</v>
      </c>
      <c r="B33" s="23" t="s">
        <v>584</v>
      </c>
    </row>
    <row r="34" spans="1:2" ht="409.6">
      <c r="A34" s="18">
        <v>119357</v>
      </c>
      <c r="B34" s="23" t="s">
        <v>764</v>
      </c>
    </row>
    <row r="35" spans="1:2" ht="409.6">
      <c r="A35" s="18">
        <v>114397</v>
      </c>
      <c r="B35" s="23" t="s">
        <v>765</v>
      </c>
    </row>
    <row r="36" spans="1:2" ht="409.6">
      <c r="A36" s="18">
        <v>118024</v>
      </c>
      <c r="B36" s="23" t="s">
        <v>766</v>
      </c>
    </row>
    <row r="37" spans="1:2" ht="409.6">
      <c r="A37" s="18">
        <v>120653</v>
      </c>
      <c r="B37" s="23" t="s">
        <v>767</v>
      </c>
    </row>
    <row r="38" spans="1:2" ht="409.6">
      <c r="A38" s="18">
        <v>120053</v>
      </c>
      <c r="B38" s="23" t="s">
        <v>768</v>
      </c>
    </row>
    <row r="39" spans="1:2" ht="409.6">
      <c r="A39" s="20">
        <v>107635</v>
      </c>
      <c r="B39" s="25" t="s">
        <v>85</v>
      </c>
    </row>
    <row r="40" spans="1:2" ht="409.6">
      <c r="A40" s="21">
        <v>117163</v>
      </c>
      <c r="B40" s="25" t="s">
        <v>404</v>
      </c>
    </row>
    <row r="41" spans="1:2" ht="409.6">
      <c r="A41" s="22">
        <v>119336</v>
      </c>
      <c r="B41" s="25" t="s">
        <v>592</v>
      </c>
    </row>
    <row r="42" spans="1:2" ht="409.6">
      <c r="A42" s="19">
        <v>119402</v>
      </c>
      <c r="B42" s="24" t="s">
        <v>598</v>
      </c>
    </row>
    <row r="43" spans="1:2" ht="409.6">
      <c r="A43" s="22">
        <v>119947</v>
      </c>
      <c r="B43" s="25" t="s">
        <v>648</v>
      </c>
    </row>
    <row r="44" spans="1:2" ht="409.6">
      <c r="A44" s="22">
        <v>120188</v>
      </c>
      <c r="B44" s="25" t="s">
        <v>672</v>
      </c>
    </row>
    <row r="45" spans="1:2" ht="409.6">
      <c r="A45" s="20">
        <v>120595</v>
      </c>
      <c r="B45" s="25" t="s">
        <v>708</v>
      </c>
    </row>
    <row r="46" spans="1:2" ht="409.6">
      <c r="A46" s="22">
        <v>120805</v>
      </c>
      <c r="B46" s="25" t="s">
        <v>734</v>
      </c>
    </row>
    <row r="47" spans="1:2" ht="409.6">
      <c r="A47" s="22">
        <v>120870</v>
      </c>
      <c r="B47" s="25" t="s">
        <v>738</v>
      </c>
    </row>
    <row r="48" spans="1:2" ht="409.6">
      <c r="A48" s="22">
        <v>108746</v>
      </c>
      <c r="B48" s="25" t="s">
        <v>769</v>
      </c>
    </row>
    <row r="49" spans="1:2" ht="409.6">
      <c r="A49" s="19">
        <v>115414</v>
      </c>
      <c r="B49" s="24" t="s">
        <v>770</v>
      </c>
    </row>
    <row r="50" spans="1:2" ht="409.6">
      <c r="A50" s="22">
        <v>108995</v>
      </c>
      <c r="B50" s="25" t="s">
        <v>771</v>
      </c>
    </row>
    <row r="51" spans="1:2" ht="409.6">
      <c r="A51" s="22">
        <v>112712</v>
      </c>
      <c r="B51" s="25" t="s">
        <v>772</v>
      </c>
    </row>
    <row r="52" spans="1:2" ht="409.6">
      <c r="A52" s="20">
        <v>115477</v>
      </c>
      <c r="B52" s="25" t="s">
        <v>773</v>
      </c>
    </row>
    <row r="53" spans="1:2" ht="409.6">
      <c r="A53" s="19">
        <v>118158</v>
      </c>
      <c r="B53" s="24" t="s">
        <v>774</v>
      </c>
    </row>
    <row r="54" spans="1:2" ht="409.6">
      <c r="A54" s="22">
        <v>118687</v>
      </c>
      <c r="B54" s="25" t="s">
        <v>775</v>
      </c>
    </row>
    <row r="55" spans="1:2" ht="409.6">
      <c r="A55" s="22">
        <v>118696</v>
      </c>
      <c r="B55" s="25" t="s">
        <v>776</v>
      </c>
    </row>
    <row r="56" spans="1:2" ht="409.6">
      <c r="A56" s="20">
        <v>119376</v>
      </c>
      <c r="B56" s="25" t="s">
        <v>777</v>
      </c>
    </row>
    <row r="57" spans="1:2" ht="409.6">
      <c r="A57" s="20">
        <v>112032</v>
      </c>
      <c r="B57" s="25" t="s">
        <v>778</v>
      </c>
    </row>
    <row r="58" spans="1:2" ht="409.6">
      <c r="A58" s="20">
        <v>112551</v>
      </c>
      <c r="B58" s="25" t="s">
        <v>779</v>
      </c>
    </row>
    <row r="59" spans="1:2" ht="409.6">
      <c r="A59" s="20">
        <v>112716</v>
      </c>
      <c r="B59" s="25" t="s">
        <v>780</v>
      </c>
    </row>
    <row r="60" spans="1:2" ht="409.6">
      <c r="A60" s="20">
        <v>115979</v>
      </c>
      <c r="B60" s="25" t="s">
        <v>781</v>
      </c>
    </row>
    <row r="61" spans="1:2" ht="409.6">
      <c r="A61" s="20">
        <v>117189</v>
      </c>
      <c r="B61" s="25" t="s">
        <v>782</v>
      </c>
    </row>
    <row r="62" spans="1:2" ht="409.6">
      <c r="A62" s="20">
        <v>117293</v>
      </c>
      <c r="B62" s="25" t="s">
        <v>783</v>
      </c>
    </row>
    <row r="63" spans="1:2" ht="409.6">
      <c r="A63" s="22">
        <v>118644</v>
      </c>
      <c r="B63" s="25" t="s">
        <v>784</v>
      </c>
    </row>
    <row r="64" spans="1:2" ht="409.6">
      <c r="A64" s="21">
        <v>110036</v>
      </c>
      <c r="B64" s="25" t="s">
        <v>785</v>
      </c>
    </row>
    <row r="65" spans="1:2" ht="409.6">
      <c r="A65" s="21">
        <v>120083</v>
      </c>
      <c r="B65" s="25" t="s">
        <v>786</v>
      </c>
    </row>
    <row r="66" spans="1:2" ht="409.6">
      <c r="A66" s="22">
        <v>120883</v>
      </c>
      <c r="B66" s="25" t="s">
        <v>787</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505D83203599C5448EF026B7C27632C7" ma:contentTypeVersion="1" ma:contentTypeDescription="Crear nuevo documento." ma:contentTypeScope="" ma:versionID="97fe96d8daf0c4a1b61de5f7d035fbb5">
  <xsd:schema xmlns:xsd="http://www.w3.org/2001/XMLSchema" xmlns:xs="http://www.w3.org/2001/XMLSchema" xmlns:p="http://schemas.microsoft.com/office/2006/metadata/properties" xmlns:ns2="eecf60b8-447f-4758-8b71-2f5de1f62c93" targetNamespace="http://schemas.microsoft.com/office/2006/metadata/properties" ma:root="true" ma:fieldsID="350ec33d94db2277d4b9ea55e9c4ed1e" ns2:_="">
    <xsd:import namespace="eecf60b8-447f-4758-8b71-2f5de1f62c93"/>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cf60b8-447f-4758-8b71-2f5de1f62c93" elementFormDefault="qualified">
    <xsd:import namespace="http://schemas.microsoft.com/office/2006/documentManagement/types"/>
    <xsd:import namespace="http://schemas.microsoft.com/office/infopath/2007/PartnerControls"/>
    <xsd:element name="SharedWithUsers" ma:index="8" nillable="true" ma:displayName="Compartido con"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2EE4B7-ED57-441B-8347-56880CE494CE}"/>
</file>

<file path=customXml/itemProps2.xml><?xml version="1.0" encoding="utf-8"?>
<ds:datastoreItem xmlns:ds="http://schemas.openxmlformats.org/officeDocument/2006/customXml" ds:itemID="{99D3B2C3-4906-4F5A-B019-DDC8B8EF4E7E}"/>
</file>

<file path=customXml/itemProps3.xml><?xml version="1.0" encoding="utf-8"?>
<ds:datastoreItem xmlns:ds="http://schemas.openxmlformats.org/officeDocument/2006/customXml" ds:itemID="{EDC27739-8A6D-4728-853F-2E70FD660636}"/>
</file>

<file path=customXml/itemProps4.xml><?xml version="1.0" encoding="utf-8"?>
<ds:datastoreItem xmlns:ds="http://schemas.openxmlformats.org/officeDocument/2006/customXml" ds:itemID="{99D3B2C3-4906-4F5A-B019-DDC8B8EF4E7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2" baseType="variant">
      <vt:variant>
        <vt:lpstr>Hojas de cálculo</vt:lpstr>
      </vt:variant>
      <vt:variant>
        <vt:i4>2</vt:i4>
      </vt:variant>
    </vt:vector>
  </HeadingPairs>
  <TitlesOfParts>
    <vt:vector size="2" baseType="lpstr">
      <vt:lpstr>Respuesta Observaciones EvFinal</vt:lpstr>
      <vt:lpstr>Hoja1</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 DE ERRATAS - Respuesta a observaciones</dc:title>
  <dc:subject/>
  <dc:creator>Diana</dc:creator>
  <cp:keywords/>
  <dc:description/>
  <cp:lastModifiedBy>Juan Jose Sarmiento Castro</cp:lastModifiedBy>
  <cp:revision/>
  <dcterms:created xsi:type="dcterms:W3CDTF">2020-10-09T00:58:10Z</dcterms:created>
  <dcterms:modified xsi:type="dcterms:W3CDTF">2026-05-22T09:29:00Z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0x010100505D83203599C5448EF026B7C27632C7</vt:lpwstr>
  </property>
  <property fmtid="{D5CDD505-2E9C-101B-9397-08002B2CF9AE}" pid="3" name="MSIP_Label_fc111285-cafa-4fc9-8a9a-bd902089b24f_Enabled">
    <vt:lpwstr>true</vt:lpwstr>
  </property>
  <property fmtid="{D5CDD505-2E9C-101B-9397-08002B2CF9AE}" pid="4" name="MSIP_Label_fc111285-cafa-4fc9-8a9a-bd902089b24f_SetDate">
    <vt:lpwstr>2024-04-17T20:51:32Z</vt:lpwstr>
  </property>
  <property fmtid="{D5CDD505-2E9C-101B-9397-08002B2CF9AE}" pid="5" name="MSIP_Label_fc111285-cafa-4fc9-8a9a-bd902089b24f_Method">
    <vt:lpwstr>Privileged</vt:lpwstr>
  </property>
  <property fmtid="{D5CDD505-2E9C-101B-9397-08002B2CF9AE}" pid="6" name="MSIP_Label_fc111285-cafa-4fc9-8a9a-bd902089b24f_Name">
    <vt:lpwstr>Public</vt:lpwstr>
  </property>
  <property fmtid="{D5CDD505-2E9C-101B-9397-08002B2CF9AE}" pid="7" name="MSIP_Label_fc111285-cafa-4fc9-8a9a-bd902089b24f_SiteId">
    <vt:lpwstr>cbc2c381-2f2e-4d93-91d1-506c9316ace7</vt:lpwstr>
  </property>
  <property fmtid="{D5CDD505-2E9C-101B-9397-08002B2CF9AE}" pid="8" name="MSIP_Label_fc111285-cafa-4fc9-8a9a-bd902089b24f_ActionId">
    <vt:lpwstr>3668ad2c-0806-433a-ba39-6306b8480d53</vt:lpwstr>
  </property>
  <property fmtid="{D5CDD505-2E9C-101B-9397-08002B2CF9AE}" pid="9" name="MSIP_Label_fc111285-cafa-4fc9-8a9a-bd902089b24f_ContentBits">
    <vt:lpwstr>0</vt:lpwstr>
  </property>
  <property fmtid="{D5CDD505-2E9C-101B-9397-08002B2CF9AE}" pid="10" name="_dlc_DocIdItemGuid">
    <vt:lpwstr>f71f4d95-2e1e-4d31-884a-16fb6d524e7e</vt:lpwstr>
  </property>
  <property fmtid="{D5CDD505-2E9C-101B-9397-08002B2CF9AE}" pid="11" name="MediaServiceImageTags">
    <vt:lpwstr/>
  </property>
</Properties>
</file>