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2.xml" ContentType="application/vnd.openxmlformats-officedocument.presentationml.notesSlide+xml"/>
  <Override PartName="/ppt/notesSlides/notesSlide2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7" r:id="rId3"/>
    <p:sldId id="263" r:id="rId4"/>
    <p:sldId id="259" r:id="rId5"/>
    <p:sldId id="271" r:id="rId6"/>
    <p:sldId id="348" r:id="rId7"/>
    <p:sldId id="363" r:id="rId8"/>
    <p:sldId id="349" r:id="rId9"/>
    <p:sldId id="350" r:id="rId10"/>
    <p:sldId id="351" r:id="rId11"/>
    <p:sldId id="352" r:id="rId12"/>
    <p:sldId id="358" r:id="rId13"/>
    <p:sldId id="353" r:id="rId14"/>
    <p:sldId id="354" r:id="rId15"/>
    <p:sldId id="355" r:id="rId16"/>
    <p:sldId id="261" r:id="rId17"/>
    <p:sldId id="258" r:id="rId18"/>
    <p:sldId id="285" r:id="rId19"/>
    <p:sldId id="289" r:id="rId20"/>
    <p:sldId id="366" r:id="rId21"/>
    <p:sldId id="362" r:id="rId22"/>
    <p:sldId id="361" r:id="rId23"/>
    <p:sldId id="297" r:id="rId24"/>
    <p:sldId id="287" r:id="rId25"/>
    <p:sldId id="370" r:id="rId26"/>
    <p:sldId id="305" r:id="rId27"/>
    <p:sldId id="307" r:id="rId28"/>
    <p:sldId id="309" r:id="rId29"/>
    <p:sldId id="313" r:id="rId30"/>
    <p:sldId id="372" r:id="rId31"/>
    <p:sldId id="315" r:id="rId32"/>
    <p:sldId id="374" r:id="rId33"/>
    <p:sldId id="376" r:id="rId34"/>
    <p:sldId id="378" r:id="rId35"/>
    <p:sldId id="323" r:id="rId36"/>
    <p:sldId id="325" r:id="rId37"/>
    <p:sldId id="327" r:id="rId38"/>
    <p:sldId id="331" r:id="rId39"/>
    <p:sldId id="380" r:id="rId40"/>
    <p:sldId id="333" r:id="rId41"/>
    <p:sldId id="335" r:id="rId42"/>
    <p:sldId id="337" r:id="rId43"/>
    <p:sldId id="339" r:id="rId44"/>
    <p:sldId id="341" r:id="rId45"/>
    <p:sldId id="343" r:id="rId46"/>
    <p:sldId id="359" r:id="rId47"/>
    <p:sldId id="346" r:id="rId48"/>
    <p:sldId id="347" r:id="rId49"/>
    <p:sldId id="262" r:id="rId50"/>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00"/>
    <a:srgbClr val="FF66CC"/>
    <a:srgbClr val="CC0099"/>
    <a:srgbClr val="CCFF33"/>
    <a:srgbClr val="66CCFF"/>
    <a:srgbClr val="0066FF"/>
    <a:srgbClr val="FFFF66"/>
    <a:srgbClr val="FFCC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89425" autoAdjust="0"/>
  </p:normalViewPr>
  <p:slideViewPr>
    <p:cSldViewPr snapToGrid="0" snapToObjects="1">
      <p:cViewPr varScale="1">
        <p:scale>
          <a:sx n="85" d="100"/>
          <a:sy n="85" d="100"/>
        </p:scale>
        <p:origin x="960"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2020\Medici&#243;n%202020\Resultados\Primer%20Semestre\Primer%20semestre%20medici&#243;n%20de%20satisfacci&#243;n.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2020\Medici&#243;n%202020\Resultados\Primer%20Semestre\Primer%20semestre%20medici&#243;n%20de%20satisfacci&#243;n.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2020\Medici&#243;n%202020\Resultados\Primer%20Semestre\Primer%20semestre%20medici&#243;n%20de%20satisfacci&#243;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'centros de formación'!$D$4:$D$57</c:f>
              <c:strCache>
                <c:ptCount val="54"/>
                <c:pt idx="0">
                  <c:v>Amazonas. Centro para la Biodiversidad y el Turismo del Amazonas</c:v>
                </c:pt>
                <c:pt idx="1">
                  <c:v>Antioquia. Centro de Comercio</c:v>
                </c:pt>
                <c:pt idx="2">
                  <c:v>Antioquia. Centro de Formación Minero Ambiental</c:v>
                </c:pt>
                <c:pt idx="3">
                  <c:v>Antioquia. Centro de los Recursos Naturales Renovables -La Salada</c:v>
                </c:pt>
                <c:pt idx="4">
                  <c:v>Antioquia. Centro de Servicios de Salud</c:v>
                </c:pt>
                <c:pt idx="5">
                  <c:v>Antioquia. Centro de Servicios y Gestión Empresarial</c:v>
                </c:pt>
                <c:pt idx="6">
                  <c:v>Antioquia. Centro de Tecnología de la Manufactura Avanzada.</c:v>
                </c:pt>
                <c:pt idx="7">
                  <c:v>Antioquia. Centro del Diseño y Manufactura del Cuero</c:v>
                </c:pt>
                <c:pt idx="8">
                  <c:v>Antioquia. Centro para el Desarrollo del Hábitat y la Construcción</c:v>
                </c:pt>
                <c:pt idx="9">
                  <c:v>Antioquia. Centro Tecnológico del Mobiliario</c:v>
                </c:pt>
                <c:pt idx="10">
                  <c:v>Antioquia. Centro Textil y de Gestión Industrial</c:v>
                </c:pt>
                <c:pt idx="11">
                  <c:v>Antioquia. Complejo Tecnológico Agroindustrial, Pecuario y Turístico</c:v>
                </c:pt>
                <c:pt idx="12">
                  <c:v>Antioquia. Complejo Tecnológico Minero Agroempresarial</c:v>
                </c:pt>
                <c:pt idx="13">
                  <c:v>Antioquia. Complejo Tecnológico para la Gestión Agroempresarial</c:v>
                </c:pt>
                <c:pt idx="14">
                  <c:v>Antioquia. Complejo Tecnológico, Turístico y Agroindustrial del Occidente Antioqueño</c:v>
                </c:pt>
                <c:pt idx="15">
                  <c:v>Antioquia. Despacho Dirección</c:v>
                </c:pt>
                <c:pt idx="16">
                  <c:v>Arauca. Centro de Gestión y Desarrollo Agroindustrial de Arauca</c:v>
                </c:pt>
                <c:pt idx="17">
                  <c:v>Arauca. Despacho Dirección</c:v>
                </c:pt>
                <c:pt idx="18">
                  <c:v>Bolívar. Centro Agroempresarial y Minero</c:v>
                </c:pt>
                <c:pt idx="19">
                  <c:v>Bolívar. Centro de Comercio y Servicios</c:v>
                </c:pt>
                <c:pt idx="20">
                  <c:v>Bolívar. Centro Internacional Náutico, Fluvial y Portuario</c:v>
                </c:pt>
                <c:pt idx="21">
                  <c:v>Bolívar. Centro para la Industria Petroquímica</c:v>
                </c:pt>
                <c:pt idx="22">
                  <c:v>Boyacá. Centro  Minero</c:v>
                </c:pt>
                <c:pt idx="23">
                  <c:v>Boyacá. Centro de Desarrollo Agropecuario y Agroindustrial</c:v>
                </c:pt>
                <c:pt idx="24">
                  <c:v>Boyacá. Centro de Gestión Administrativa y Fortalecimiento Empresarial</c:v>
                </c:pt>
                <c:pt idx="25">
                  <c:v>Boyacá. Centro Industrial de Mantenimiento y Manufactura</c:v>
                </c:pt>
                <c:pt idx="26">
                  <c:v>Boyacá. Despacho Dirección</c:v>
                </c:pt>
                <c:pt idx="27">
                  <c:v>Caldas. Centro de Automatización Industrial</c:v>
                </c:pt>
                <c:pt idx="28">
                  <c:v>Caldas. Centro de Comercio y Servicios</c:v>
                </c:pt>
                <c:pt idx="29">
                  <c:v>Caldas. Centro de Procesos Industriales y Construcción</c:v>
                </c:pt>
                <c:pt idx="30">
                  <c:v>Caldas. Centro para la Formación Cafetera</c:v>
                </c:pt>
                <c:pt idx="31">
                  <c:v>Caldas. Centro Pecuario y Agroempresarial</c:v>
                </c:pt>
                <c:pt idx="32">
                  <c:v>Caldas. Despacho Dirección</c:v>
                </c:pt>
                <c:pt idx="33">
                  <c:v>Caquetá. Centro Tecnológico de la Amazonia</c:v>
                </c:pt>
                <c:pt idx="34">
                  <c:v>Caquetá. Despacho Dirección</c:v>
                </c:pt>
                <c:pt idx="35">
                  <c:v>Casanare. Centro Agroindustrial y Fortalecimiento Empresarial de Casanare</c:v>
                </c:pt>
                <c:pt idx="36">
                  <c:v>Choco. Centro de Recursos Naturales, Industria y Biodiversidad</c:v>
                </c:pt>
                <c:pt idx="37">
                  <c:v>Córdoba. Centro Agropecuario y de Biotecnología el Porvenir</c:v>
                </c:pt>
                <c:pt idx="38">
                  <c:v>Córdoba. Centro de Comercio, Industria y Turismo de Córdoba</c:v>
                </c:pt>
                <c:pt idx="39">
                  <c:v>Córdoba. Despacho Dirección</c:v>
                </c:pt>
                <c:pt idx="40">
                  <c:v>Cundinamarca. Centro Agroecológico y Empresarial</c:v>
                </c:pt>
                <c:pt idx="41">
                  <c:v>Cundinamarca. Centro de Biotecnología Agropecuaria</c:v>
                </c:pt>
                <c:pt idx="42">
                  <c:v>Cundinamarca. Centro de Desarrollo Agroempresarial</c:v>
                </c:pt>
                <c:pt idx="43">
                  <c:v>Cundinamarca. Centro de Desarrollo Agroindustrial y Empresarial</c:v>
                </c:pt>
                <c:pt idx="44">
                  <c:v>Cundinamarca. Centro de la Tecnología de Diseño y la Productividad Empresarial</c:v>
                </c:pt>
                <c:pt idx="45">
                  <c:v>Cundinamarca. Centro Industrial y de Desarrollo Empresarial de Soacha</c:v>
                </c:pt>
                <c:pt idx="46">
                  <c:v>Cundinamarca. Despacho Dirección</c:v>
                </c:pt>
                <c:pt idx="47">
                  <c:v>Distrito Capital. Centro de Electricidad, Electrónica y Telecomunicaciones</c:v>
                </c:pt>
                <c:pt idx="48">
                  <c:v>Distrito Capital. Centro de Gestión Administrativa</c:v>
                </c:pt>
                <c:pt idx="49">
                  <c:v>Distrito Capital. Centro de Manufactura en Textil y Cuero</c:v>
                </c:pt>
                <c:pt idx="50">
                  <c:v>Distrito Capital. Centro de Materiales y Ensayos</c:v>
                </c:pt>
                <c:pt idx="51">
                  <c:v>Distrito Capital. Centro de Servicios Financieros</c:v>
                </c:pt>
                <c:pt idx="52">
                  <c:v>Distrito Capital. Centro Metalmecánico</c:v>
                </c:pt>
                <c:pt idx="53">
                  <c:v>Distrito Capital. Despacho Dirección</c:v>
                </c:pt>
              </c:strCache>
            </c:strRef>
          </c:cat>
          <c:val>
            <c:numRef>
              <c:f>'centros de formación'!$E$4:$E$57</c:f>
              <c:numCache>
                <c:formatCode>General</c:formatCode>
                <c:ptCount val="54"/>
                <c:pt idx="0">
                  <c:v>58</c:v>
                </c:pt>
                <c:pt idx="1">
                  <c:v>85</c:v>
                </c:pt>
                <c:pt idx="2">
                  <c:v>12</c:v>
                </c:pt>
                <c:pt idx="3">
                  <c:v>103</c:v>
                </c:pt>
                <c:pt idx="4">
                  <c:v>3</c:v>
                </c:pt>
                <c:pt idx="5">
                  <c:v>80</c:v>
                </c:pt>
                <c:pt idx="6">
                  <c:v>2</c:v>
                </c:pt>
                <c:pt idx="7">
                  <c:v>13</c:v>
                </c:pt>
                <c:pt idx="8">
                  <c:v>2</c:v>
                </c:pt>
                <c:pt idx="9">
                  <c:v>79</c:v>
                </c:pt>
                <c:pt idx="10">
                  <c:v>17</c:v>
                </c:pt>
                <c:pt idx="11">
                  <c:v>55</c:v>
                </c:pt>
                <c:pt idx="12">
                  <c:v>3</c:v>
                </c:pt>
                <c:pt idx="13">
                  <c:v>4</c:v>
                </c:pt>
                <c:pt idx="14">
                  <c:v>124</c:v>
                </c:pt>
                <c:pt idx="15">
                  <c:v>2</c:v>
                </c:pt>
                <c:pt idx="16">
                  <c:v>43</c:v>
                </c:pt>
                <c:pt idx="17">
                  <c:v>7</c:v>
                </c:pt>
                <c:pt idx="18">
                  <c:v>2</c:v>
                </c:pt>
                <c:pt idx="19">
                  <c:v>5</c:v>
                </c:pt>
                <c:pt idx="20">
                  <c:v>1</c:v>
                </c:pt>
                <c:pt idx="21">
                  <c:v>65</c:v>
                </c:pt>
                <c:pt idx="22">
                  <c:v>338</c:v>
                </c:pt>
                <c:pt idx="23">
                  <c:v>41</c:v>
                </c:pt>
                <c:pt idx="24">
                  <c:v>89</c:v>
                </c:pt>
                <c:pt idx="25">
                  <c:v>148</c:v>
                </c:pt>
                <c:pt idx="26">
                  <c:v>4</c:v>
                </c:pt>
                <c:pt idx="27">
                  <c:v>1</c:v>
                </c:pt>
                <c:pt idx="28">
                  <c:v>16</c:v>
                </c:pt>
                <c:pt idx="29">
                  <c:v>6</c:v>
                </c:pt>
                <c:pt idx="30">
                  <c:v>27</c:v>
                </c:pt>
                <c:pt idx="31">
                  <c:v>137</c:v>
                </c:pt>
                <c:pt idx="32">
                  <c:v>36</c:v>
                </c:pt>
                <c:pt idx="33">
                  <c:v>538</c:v>
                </c:pt>
                <c:pt idx="34">
                  <c:v>2578</c:v>
                </c:pt>
                <c:pt idx="35">
                  <c:v>1385</c:v>
                </c:pt>
                <c:pt idx="36">
                  <c:v>9</c:v>
                </c:pt>
                <c:pt idx="37">
                  <c:v>28</c:v>
                </c:pt>
                <c:pt idx="38">
                  <c:v>277</c:v>
                </c:pt>
                <c:pt idx="39">
                  <c:v>24</c:v>
                </c:pt>
                <c:pt idx="40">
                  <c:v>189</c:v>
                </c:pt>
                <c:pt idx="41">
                  <c:v>93</c:v>
                </c:pt>
                <c:pt idx="42">
                  <c:v>23</c:v>
                </c:pt>
                <c:pt idx="43">
                  <c:v>35</c:v>
                </c:pt>
                <c:pt idx="44">
                  <c:v>5</c:v>
                </c:pt>
                <c:pt idx="45">
                  <c:v>3</c:v>
                </c:pt>
                <c:pt idx="46">
                  <c:v>5</c:v>
                </c:pt>
                <c:pt idx="47">
                  <c:v>3</c:v>
                </c:pt>
                <c:pt idx="48">
                  <c:v>5</c:v>
                </c:pt>
                <c:pt idx="49">
                  <c:v>3</c:v>
                </c:pt>
                <c:pt idx="50">
                  <c:v>21</c:v>
                </c:pt>
                <c:pt idx="51">
                  <c:v>1</c:v>
                </c:pt>
                <c:pt idx="52">
                  <c:v>6</c:v>
                </c:pt>
                <c:pt idx="53">
                  <c:v>1</c:v>
                </c:pt>
              </c:numCache>
            </c:numRef>
          </c:val>
          <c:extLst>
            <c:ext xmlns:c16="http://schemas.microsoft.com/office/drawing/2014/chart" uri="{C3380CC4-5D6E-409C-BE32-E72D297353CC}">
              <c16:uniqueId val="{00000000-02F1-49A5-946E-3A149F912262}"/>
            </c:ext>
          </c:extLst>
        </c:ser>
        <c:dLbls>
          <c:dLblPos val="outEnd"/>
          <c:showLegendKey val="0"/>
          <c:showVal val="1"/>
          <c:showCatName val="0"/>
          <c:showSerName val="0"/>
          <c:showPercent val="0"/>
          <c:showBubbleSize val="0"/>
        </c:dLbls>
        <c:gapWidth val="219"/>
        <c:overlap val="-27"/>
        <c:axId val="2083982192"/>
        <c:axId val="2080936592"/>
      </c:barChart>
      <c:catAx>
        <c:axId val="208398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80936592"/>
        <c:crosses val="autoZero"/>
        <c:auto val="1"/>
        <c:lblAlgn val="ctr"/>
        <c:lblOffset val="100"/>
        <c:noMultiLvlLbl val="0"/>
      </c:catAx>
      <c:valAx>
        <c:axId val="2080936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83982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'centros de formación'!$G$4:$G$57</c:f>
              <c:strCache>
                <c:ptCount val="54"/>
                <c:pt idx="0">
                  <c:v>Guainía. Centro Ambiental y Ecoturistico del Nororiente Amazónico</c:v>
                </c:pt>
                <c:pt idx="1">
                  <c:v>Guainía. Despacho Dirección</c:v>
                </c:pt>
                <c:pt idx="2">
                  <c:v>Guajira. Centro Agroempresarial y Acuícola</c:v>
                </c:pt>
                <c:pt idx="3">
                  <c:v>Guajira. Centro Industrial y de Energías Alternativas</c:v>
                </c:pt>
                <c:pt idx="4">
                  <c:v>Guajira. Despacho Dirección</c:v>
                </c:pt>
                <c:pt idx="5">
                  <c:v>Guaviare. Centro de Desarrollo Agroindustrial, Turístico y Tecnológico del Guaviare</c:v>
                </c:pt>
                <c:pt idx="6">
                  <c:v>Guaviare. Despacho Dirección</c:v>
                </c:pt>
                <c:pt idx="7">
                  <c:v>Huila. Centro Agroempresarial y Desarrollo Pecuario del Huila</c:v>
                </c:pt>
                <c:pt idx="8">
                  <c:v>Huila. Centro de Desarrollo Agroempresarial y Turístico del Huila</c:v>
                </c:pt>
                <c:pt idx="9">
                  <c:v>Huila. Centro de Formación Agroindustrial</c:v>
                </c:pt>
                <c:pt idx="10">
                  <c:v>Huila. Centro de Gestión y Desarrollo Sostenible Surcolombiano</c:v>
                </c:pt>
                <c:pt idx="11">
                  <c:v>Huila. Centro de la Industria, la Empresa y los Servicios</c:v>
                </c:pt>
                <c:pt idx="12">
                  <c:v>Huila. Despacho Dirección</c:v>
                </c:pt>
                <c:pt idx="13">
                  <c:v>Magdalena. Centro Acuícola y Agroindustrial de Gaira</c:v>
                </c:pt>
                <c:pt idx="14">
                  <c:v>Magdalena. Centro de Logística y Promoción Ecoturística del Magdalena</c:v>
                </c:pt>
                <c:pt idx="15">
                  <c:v>Magdalena. Despacho Dirección</c:v>
                </c:pt>
                <c:pt idx="16">
                  <c:v>Meta. Centro de Industria y Servicios del Meta</c:v>
                </c:pt>
                <c:pt idx="17">
                  <c:v>Nariño. Centro Agroindustrial y Pesquero de la Costa Pacifica</c:v>
                </c:pt>
                <c:pt idx="18">
                  <c:v>Nariño. Despacho Dirección</c:v>
                </c:pt>
                <c:pt idx="19">
                  <c:v>Norte de Santander. Centro de Formación para el Desarrollo Rural y Minero</c:v>
                </c:pt>
                <c:pt idx="20">
                  <c:v>Norte de Santander. Centro de la Industria, la Empresa y los Servicios</c:v>
                </c:pt>
                <c:pt idx="21">
                  <c:v>Norte de Santander. Despacho Dirección</c:v>
                </c:pt>
                <c:pt idx="22">
                  <c:v>Putumayo. Centro Agroforestal y Acuícola Arapaima</c:v>
                </c:pt>
                <c:pt idx="23">
                  <c:v>Putumayo. Despacho Dirección</c:v>
                </c:pt>
                <c:pt idx="24">
                  <c:v>Quindío. Centro Agroindustrial</c:v>
                </c:pt>
                <c:pt idx="25">
                  <c:v>Quindío. Centro de Comercio y Turismo</c:v>
                </c:pt>
                <c:pt idx="26">
                  <c:v>Quindío. Centro para el Desarrollo Tecnológico de la Construcción y la Industria</c:v>
                </c:pt>
                <c:pt idx="27">
                  <c:v>Risaralda. Centro Atención Sector Agropecuario</c:v>
                </c:pt>
                <c:pt idx="28">
                  <c:v>Risaralda. Centro de Comercio y Servicios</c:v>
                </c:pt>
                <c:pt idx="29">
                  <c:v>Risaralda. Centro de Diseño e Innovación Tecnológica Industrial</c:v>
                </c:pt>
                <c:pt idx="30">
                  <c:v>Risaralda. Despacho Dirección</c:v>
                </c:pt>
                <c:pt idx="31">
                  <c:v>San Andrés. Centro de Formación Turística, Gente de Mar y de Servicios</c:v>
                </c:pt>
                <c:pt idx="32">
                  <c:v>Santander. Centro Agroempresarial y Turístico de los Andes</c:v>
                </c:pt>
                <c:pt idx="33">
                  <c:v>Santander. Centro Agroturístico</c:v>
                </c:pt>
                <c:pt idx="34">
                  <c:v>Santander. Centro Atención Sector Agropecuario</c:v>
                </c:pt>
                <c:pt idx="35">
                  <c:v>Santander. Centro de Gestión Agroempresarial del Oriente</c:v>
                </c:pt>
                <c:pt idx="36">
                  <c:v>Santander. Centro de Servicios Empresariales y Turísticos</c:v>
                </c:pt>
                <c:pt idx="37">
                  <c:v>Santander. Centro Industrial de Mantenimiento Integral</c:v>
                </c:pt>
                <c:pt idx="38">
                  <c:v>Santander. Centro Industrial del Diseño y la Manufactura</c:v>
                </c:pt>
                <c:pt idx="39">
                  <c:v>Santander. Centro Industrial y del Desarrollo Tecnológico</c:v>
                </c:pt>
                <c:pt idx="40">
                  <c:v>Santander. Despacho Dirección</c:v>
                </c:pt>
                <c:pt idx="41">
                  <c:v>Sucre. Centro de la Innovación, la Tecnología y los Servicios</c:v>
                </c:pt>
                <c:pt idx="42">
                  <c:v>Sucre. Despacho Dirección</c:v>
                </c:pt>
                <c:pt idx="43">
                  <c:v>Tolima. Centro Agropecuario la Granja</c:v>
                </c:pt>
                <c:pt idx="44">
                  <c:v>Tolima. Centro de Industria y Construcción</c:v>
                </c:pt>
                <c:pt idx="45">
                  <c:v>Valle. Centro Agropecuario de Buga</c:v>
                </c:pt>
                <c:pt idx="46">
                  <c:v>Valle. Centro de Diseño Tecnológico Industrial</c:v>
                </c:pt>
                <c:pt idx="47">
                  <c:v>Valle. Centro de Electricidad y Automatización Industrial -CEAI</c:v>
                </c:pt>
                <c:pt idx="48">
                  <c:v>Valle. Centro de Gestión Tecnológica de Servicios</c:v>
                </c:pt>
                <c:pt idx="49">
                  <c:v>Valle. Centro de la Construcción</c:v>
                </c:pt>
                <c:pt idx="50">
                  <c:v>Valle. Centro de Tecnologías Agroindustriales</c:v>
                </c:pt>
                <c:pt idx="51">
                  <c:v>Valle. Centro Latinoamericano de  Especies Menores</c:v>
                </c:pt>
                <c:pt idx="52">
                  <c:v>Valle. Despacho Dirección</c:v>
                </c:pt>
                <c:pt idx="53">
                  <c:v>Vaupés. Centro Agropecuario y de Servicios Ambientales "Jiri-jirimo"</c:v>
                </c:pt>
              </c:strCache>
            </c:strRef>
          </c:cat>
          <c:val>
            <c:numRef>
              <c:f>'centros de formación'!$H$4:$H$57</c:f>
              <c:numCache>
                <c:formatCode>General</c:formatCode>
                <c:ptCount val="54"/>
                <c:pt idx="0">
                  <c:v>27</c:v>
                </c:pt>
                <c:pt idx="1">
                  <c:v>1</c:v>
                </c:pt>
                <c:pt idx="2">
                  <c:v>58</c:v>
                </c:pt>
                <c:pt idx="3">
                  <c:v>96</c:v>
                </c:pt>
                <c:pt idx="4">
                  <c:v>59</c:v>
                </c:pt>
                <c:pt idx="5">
                  <c:v>3</c:v>
                </c:pt>
                <c:pt idx="6">
                  <c:v>1</c:v>
                </c:pt>
                <c:pt idx="7">
                  <c:v>6</c:v>
                </c:pt>
                <c:pt idx="8">
                  <c:v>6</c:v>
                </c:pt>
                <c:pt idx="9">
                  <c:v>6</c:v>
                </c:pt>
                <c:pt idx="10">
                  <c:v>15</c:v>
                </c:pt>
                <c:pt idx="11">
                  <c:v>95</c:v>
                </c:pt>
                <c:pt idx="12">
                  <c:v>25</c:v>
                </c:pt>
                <c:pt idx="13">
                  <c:v>4</c:v>
                </c:pt>
                <c:pt idx="14">
                  <c:v>15</c:v>
                </c:pt>
                <c:pt idx="15">
                  <c:v>2</c:v>
                </c:pt>
                <c:pt idx="16">
                  <c:v>7</c:v>
                </c:pt>
                <c:pt idx="17">
                  <c:v>1</c:v>
                </c:pt>
                <c:pt idx="18">
                  <c:v>1</c:v>
                </c:pt>
                <c:pt idx="19">
                  <c:v>33</c:v>
                </c:pt>
                <c:pt idx="20">
                  <c:v>125</c:v>
                </c:pt>
                <c:pt idx="21">
                  <c:v>37</c:v>
                </c:pt>
                <c:pt idx="22">
                  <c:v>65</c:v>
                </c:pt>
                <c:pt idx="23">
                  <c:v>25</c:v>
                </c:pt>
                <c:pt idx="24">
                  <c:v>18</c:v>
                </c:pt>
                <c:pt idx="25">
                  <c:v>8</c:v>
                </c:pt>
                <c:pt idx="26">
                  <c:v>13</c:v>
                </c:pt>
                <c:pt idx="27">
                  <c:v>5</c:v>
                </c:pt>
                <c:pt idx="28">
                  <c:v>5</c:v>
                </c:pt>
                <c:pt idx="29">
                  <c:v>13</c:v>
                </c:pt>
                <c:pt idx="30">
                  <c:v>21</c:v>
                </c:pt>
                <c:pt idx="31">
                  <c:v>7</c:v>
                </c:pt>
                <c:pt idx="32">
                  <c:v>43</c:v>
                </c:pt>
                <c:pt idx="33">
                  <c:v>11</c:v>
                </c:pt>
                <c:pt idx="34">
                  <c:v>14</c:v>
                </c:pt>
                <c:pt idx="35">
                  <c:v>10</c:v>
                </c:pt>
                <c:pt idx="36">
                  <c:v>142</c:v>
                </c:pt>
                <c:pt idx="37">
                  <c:v>259</c:v>
                </c:pt>
                <c:pt idx="38">
                  <c:v>33</c:v>
                </c:pt>
                <c:pt idx="39">
                  <c:v>326</c:v>
                </c:pt>
                <c:pt idx="40">
                  <c:v>5</c:v>
                </c:pt>
                <c:pt idx="41">
                  <c:v>78</c:v>
                </c:pt>
                <c:pt idx="42">
                  <c:v>3</c:v>
                </c:pt>
                <c:pt idx="43">
                  <c:v>1</c:v>
                </c:pt>
                <c:pt idx="44">
                  <c:v>1</c:v>
                </c:pt>
                <c:pt idx="45">
                  <c:v>1</c:v>
                </c:pt>
                <c:pt idx="46">
                  <c:v>1</c:v>
                </c:pt>
                <c:pt idx="47">
                  <c:v>18</c:v>
                </c:pt>
                <c:pt idx="48">
                  <c:v>203</c:v>
                </c:pt>
                <c:pt idx="49">
                  <c:v>15</c:v>
                </c:pt>
                <c:pt idx="50">
                  <c:v>6</c:v>
                </c:pt>
                <c:pt idx="51">
                  <c:v>76</c:v>
                </c:pt>
                <c:pt idx="52">
                  <c:v>4</c:v>
                </c:pt>
                <c:pt idx="53">
                  <c:v>27</c:v>
                </c:pt>
              </c:numCache>
            </c:numRef>
          </c:val>
          <c:extLst>
            <c:ext xmlns:c16="http://schemas.microsoft.com/office/drawing/2014/chart" uri="{C3380CC4-5D6E-409C-BE32-E72D297353CC}">
              <c16:uniqueId val="{00000000-4E92-4DC1-93ED-E70B46C61BA3}"/>
            </c:ext>
          </c:extLst>
        </c:ser>
        <c:dLbls>
          <c:dLblPos val="outEnd"/>
          <c:showLegendKey val="0"/>
          <c:showVal val="1"/>
          <c:showCatName val="0"/>
          <c:showSerName val="0"/>
          <c:showPercent val="0"/>
          <c:showBubbleSize val="0"/>
        </c:dLbls>
        <c:gapWidth val="219"/>
        <c:overlap val="-27"/>
        <c:axId val="2088741008"/>
        <c:axId val="1970971696"/>
      </c:barChart>
      <c:catAx>
        <c:axId val="208874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970971696"/>
        <c:crosses val="autoZero"/>
        <c:auto val="1"/>
        <c:lblAlgn val="ctr"/>
        <c:lblOffset val="100"/>
        <c:noMultiLvlLbl val="0"/>
      </c:catAx>
      <c:valAx>
        <c:axId val="1970971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8874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a:noFill/>
            </a:ln>
          </c:spPr>
          <c:dPt>
            <c:idx val="0"/>
            <c:bubble3D val="0"/>
            <c:spPr>
              <a:solidFill>
                <a:srgbClr val="66FF33"/>
              </a:solidFill>
              <a:ln w="25400">
                <a:noFill/>
              </a:ln>
              <a:effectLst/>
              <a:sp3d/>
            </c:spPr>
            <c:extLst>
              <c:ext xmlns:c16="http://schemas.microsoft.com/office/drawing/2014/chart" uri="{C3380CC4-5D6E-409C-BE32-E72D297353CC}">
                <c16:uniqueId val="{00000001-39E4-4E4E-8165-0C5BBED04283}"/>
              </c:ext>
            </c:extLst>
          </c:dPt>
          <c:dPt>
            <c:idx val="1"/>
            <c:bubble3D val="0"/>
            <c:spPr>
              <a:solidFill>
                <a:srgbClr val="FF6600"/>
              </a:solidFill>
              <a:ln w="25400">
                <a:noFill/>
              </a:ln>
              <a:effectLst/>
              <a:sp3d/>
            </c:spPr>
            <c:extLst>
              <c:ext xmlns:c16="http://schemas.microsoft.com/office/drawing/2014/chart" uri="{C3380CC4-5D6E-409C-BE32-E72D297353CC}">
                <c16:uniqueId val="{00000003-39E4-4E4E-8165-0C5BBED04283}"/>
              </c:ext>
            </c:extLst>
          </c:dPt>
          <c:dPt>
            <c:idx val="2"/>
            <c:bubble3D val="0"/>
            <c:spPr>
              <a:solidFill>
                <a:schemeClr val="accent3"/>
              </a:solidFill>
              <a:ln w="25400">
                <a:noFill/>
              </a:ln>
              <a:effectLst/>
              <a:sp3d/>
            </c:spPr>
            <c:extLst>
              <c:ext xmlns:c16="http://schemas.microsoft.com/office/drawing/2014/chart" uri="{C3380CC4-5D6E-409C-BE32-E72D297353CC}">
                <c16:uniqueId val="{00000005-39E4-4E4E-8165-0C5BBED04283}"/>
              </c:ext>
            </c:extLst>
          </c:dPt>
          <c:dPt>
            <c:idx val="3"/>
            <c:bubble3D val="0"/>
            <c:spPr>
              <a:solidFill>
                <a:schemeClr val="accent4"/>
              </a:solidFill>
              <a:ln w="25400">
                <a:noFill/>
              </a:ln>
              <a:effectLst/>
              <a:sp3d/>
            </c:spPr>
            <c:extLst>
              <c:ext xmlns:c16="http://schemas.microsoft.com/office/drawing/2014/chart" uri="{C3380CC4-5D6E-409C-BE32-E72D297353CC}">
                <c16:uniqueId val="{00000007-39E4-4E4E-8165-0C5BBED04283}"/>
              </c:ext>
            </c:extLst>
          </c:dPt>
          <c:dLbls>
            <c:dLbl>
              <c:idx val="0"/>
              <c:layout>
                <c:manualLayout>
                  <c:x val="4.0491469816272968E-2"/>
                  <c:y val="-6.846420239136774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E4-4E4E-8165-0C5BBED04283}"/>
                </c:ext>
              </c:extLst>
            </c:dLbl>
            <c:dLbl>
              <c:idx val="1"/>
              <c:layout>
                <c:manualLayout>
                  <c:x val="-1.7907917760279966E-2"/>
                  <c:y val="-3.057013706620005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E4-4E4E-8165-0C5BBED04283}"/>
                </c:ext>
              </c:extLst>
            </c:dLbl>
            <c:dLbl>
              <c:idx val="2"/>
              <c:layout>
                <c:manualLayout>
                  <c:x val="-1.3553587051618547E-2"/>
                  <c:y val="-2.304316127150772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E4-4E4E-8165-0C5BBED04283}"/>
                </c:ext>
              </c:extLst>
            </c:dLbl>
            <c:dLbl>
              <c:idx val="3"/>
              <c:layout>
                <c:manualLayout>
                  <c:x val="2.8471128608923885E-2"/>
                  <c:y val="-1.262649460484106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E4-4E4E-8165-0C5BBED042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 calidad'!$D$11:$D$14</c:f>
              <c:strCache>
                <c:ptCount val="4"/>
                <c:pt idx="0">
                  <c:v>Excelente</c:v>
                </c:pt>
                <c:pt idx="1">
                  <c:v>Bueno</c:v>
                </c:pt>
                <c:pt idx="2">
                  <c:v>Regular</c:v>
                </c:pt>
                <c:pt idx="3">
                  <c:v>Malo</c:v>
                </c:pt>
              </c:strCache>
            </c:strRef>
          </c:cat>
          <c:val>
            <c:numRef>
              <c:f>'5. calidad'!$E$11:$E$14</c:f>
              <c:numCache>
                <c:formatCode>#,##0</c:formatCode>
                <c:ptCount val="4"/>
                <c:pt idx="0">
                  <c:v>6676</c:v>
                </c:pt>
                <c:pt idx="1">
                  <c:v>2193</c:v>
                </c:pt>
                <c:pt idx="2" formatCode="General">
                  <c:v>42</c:v>
                </c:pt>
                <c:pt idx="3" formatCode="General">
                  <c:v>9</c:v>
                </c:pt>
              </c:numCache>
            </c:numRef>
          </c:val>
          <c:extLst>
            <c:ext xmlns:c16="http://schemas.microsoft.com/office/drawing/2014/chart" uri="{C3380CC4-5D6E-409C-BE32-E72D297353CC}">
              <c16:uniqueId val="{00000008-39E4-4E4E-8165-0C5BBED04283}"/>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6EC22-0D2E-4F06-8F32-D1D7A931DDC3}"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s-CO"/>
        </a:p>
      </dgm:t>
    </dgm:pt>
    <dgm:pt modelId="{9C2382BC-2733-4EB3-817A-9AE81586295D}">
      <dgm:prSet phldrT="[Texto]"/>
      <dgm:spPr>
        <a:solidFill>
          <a:srgbClr val="92D050"/>
        </a:solidFill>
      </dgm:spPr>
      <dgm:t>
        <a:bodyPr/>
        <a:lstStyle/>
        <a:p>
          <a:r>
            <a:rPr lang="es-CO" b="1" dirty="0"/>
            <a:t>Asesoría  para la creación de empresa y desarrollo empresarial</a:t>
          </a:r>
        </a:p>
      </dgm:t>
    </dgm:pt>
    <dgm:pt modelId="{9F8AFDB9-9CF6-496F-A0CF-619B2BBF5571}" type="parTrans" cxnId="{A09D3268-F6E7-45B4-8392-2FD681CD3F41}">
      <dgm:prSet/>
      <dgm:spPr/>
      <dgm:t>
        <a:bodyPr/>
        <a:lstStyle/>
        <a:p>
          <a:endParaRPr lang="es-CO"/>
        </a:p>
      </dgm:t>
    </dgm:pt>
    <dgm:pt modelId="{1784DDB2-4BE4-4246-B3E8-53EE10BBBD19}" type="sibTrans" cxnId="{A09D3268-F6E7-45B4-8392-2FD681CD3F41}">
      <dgm:prSet custT="1"/>
      <dgm:spPr>
        <a:solidFill>
          <a:srgbClr val="CCFF33"/>
        </a:solidFill>
      </dgm:spPr>
      <dgm:t>
        <a:bodyPr/>
        <a:lstStyle/>
        <a:p>
          <a:r>
            <a:rPr lang="es-CO" sz="700" b="1" dirty="0"/>
            <a:t>Programas de Investigación Aplicada, Innovación y Desarrollo Tecnológico y Formación Continua Especializada</a:t>
          </a:r>
        </a:p>
      </dgm:t>
    </dgm:pt>
    <dgm:pt modelId="{6417754C-BD28-4AA5-A590-CCD13C2B60F8}">
      <dgm:prSet phldrT="[Texto]"/>
      <dgm:spPr>
        <a:solidFill>
          <a:srgbClr val="CC0099"/>
        </a:solidFill>
      </dgm:spPr>
      <dgm:t>
        <a:bodyPr/>
        <a:lstStyle/>
        <a:p>
          <a:r>
            <a:rPr lang="es-CO" b="1" dirty="0"/>
            <a:t>Formación Profesional Integral</a:t>
          </a:r>
        </a:p>
      </dgm:t>
    </dgm:pt>
    <dgm:pt modelId="{2EBE10C5-EA9A-42F5-8C5F-EFBFF4298BE3}" type="parTrans" cxnId="{4E4B84EF-6A99-4BBF-86B2-EF7969C7D4F9}">
      <dgm:prSet/>
      <dgm:spPr/>
      <dgm:t>
        <a:bodyPr/>
        <a:lstStyle/>
        <a:p>
          <a:endParaRPr lang="es-CO"/>
        </a:p>
      </dgm:t>
    </dgm:pt>
    <dgm:pt modelId="{91E6B27C-6650-4268-BAFC-9DEEFA9031BF}" type="sibTrans" cxnId="{4E4B84EF-6A99-4BBF-86B2-EF7969C7D4F9}">
      <dgm:prSet custT="1"/>
      <dgm:spPr>
        <a:solidFill>
          <a:srgbClr val="FF66CC"/>
        </a:solidFill>
      </dgm:spPr>
      <dgm:t>
        <a:bodyPr/>
        <a:lstStyle/>
        <a:p>
          <a:r>
            <a:rPr lang="es-CO" sz="1000" dirty="0"/>
            <a:t>Gestión para el empleo </a:t>
          </a:r>
        </a:p>
      </dgm:t>
    </dgm:pt>
    <dgm:pt modelId="{203CCF80-6D07-4FB5-BD1D-C4DC6649137F}">
      <dgm:prSet phldrT="[Texto]"/>
      <dgm:spPr>
        <a:solidFill>
          <a:srgbClr val="0066FF"/>
        </a:solidFill>
      </dgm:spPr>
      <dgm:t>
        <a:bodyPr/>
        <a:lstStyle/>
        <a:p>
          <a:r>
            <a:rPr lang="es-CO" b="1" dirty="0"/>
            <a:t>Normalización de Competencias Laborares </a:t>
          </a:r>
        </a:p>
      </dgm:t>
    </dgm:pt>
    <dgm:pt modelId="{C23E3136-CA06-4251-A12B-257B58D20969}" type="sibTrans" cxnId="{E6A8D420-08BA-4F94-89CF-C1ED9E345448}">
      <dgm:prSet/>
      <dgm:spPr>
        <a:solidFill>
          <a:srgbClr val="66CCFF"/>
        </a:solidFill>
      </dgm:spPr>
      <dgm:t>
        <a:bodyPr/>
        <a:lstStyle/>
        <a:p>
          <a:r>
            <a:rPr lang="es-CO" dirty="0"/>
            <a:t>Evaluación y Certificación de Competencias Laborales</a:t>
          </a:r>
        </a:p>
      </dgm:t>
    </dgm:pt>
    <dgm:pt modelId="{B57326C7-89AA-41E8-A421-4D8B8B9FA86A}" type="parTrans" cxnId="{E6A8D420-08BA-4F94-89CF-C1ED9E345448}">
      <dgm:prSet/>
      <dgm:spPr/>
      <dgm:t>
        <a:bodyPr/>
        <a:lstStyle/>
        <a:p>
          <a:endParaRPr lang="es-CO"/>
        </a:p>
      </dgm:t>
    </dgm:pt>
    <dgm:pt modelId="{30F2624C-9853-4A1B-8995-B89889CD98D1}" type="pres">
      <dgm:prSet presAssocID="{1026EC22-0D2E-4F06-8F32-D1D7A931DDC3}" presName="Name0" presStyleCnt="0">
        <dgm:presLayoutVars>
          <dgm:chMax/>
          <dgm:chPref/>
          <dgm:dir/>
          <dgm:animLvl val="lvl"/>
        </dgm:presLayoutVars>
      </dgm:prSet>
      <dgm:spPr/>
    </dgm:pt>
    <dgm:pt modelId="{5846B79C-46F0-410C-8BA0-FE5E0308E1CA}" type="pres">
      <dgm:prSet presAssocID="{9C2382BC-2733-4EB3-817A-9AE81586295D}" presName="composite" presStyleCnt="0"/>
      <dgm:spPr/>
    </dgm:pt>
    <dgm:pt modelId="{F20132AF-DD3B-4EFB-8DE2-BA51F52B3275}" type="pres">
      <dgm:prSet presAssocID="{9C2382BC-2733-4EB3-817A-9AE81586295D}" presName="Parent1" presStyleLbl="node1" presStyleIdx="0" presStyleCnt="6">
        <dgm:presLayoutVars>
          <dgm:chMax val="1"/>
          <dgm:chPref val="1"/>
          <dgm:bulletEnabled val="1"/>
        </dgm:presLayoutVars>
      </dgm:prSet>
      <dgm:spPr/>
    </dgm:pt>
    <dgm:pt modelId="{9F69E335-848F-4D66-A766-7EB381F8EB99}" type="pres">
      <dgm:prSet presAssocID="{9C2382BC-2733-4EB3-817A-9AE81586295D}" presName="Childtext1" presStyleLbl="revTx" presStyleIdx="0" presStyleCnt="3" custLinFactNeighborX="0" custLinFactNeighborY="13587">
        <dgm:presLayoutVars>
          <dgm:chMax val="0"/>
          <dgm:chPref val="0"/>
          <dgm:bulletEnabled val="1"/>
        </dgm:presLayoutVars>
      </dgm:prSet>
      <dgm:spPr/>
    </dgm:pt>
    <dgm:pt modelId="{3D6BB0C5-1434-439D-B0A9-DA70B98C7F57}" type="pres">
      <dgm:prSet presAssocID="{9C2382BC-2733-4EB3-817A-9AE81586295D}" presName="BalanceSpacing" presStyleCnt="0"/>
      <dgm:spPr/>
    </dgm:pt>
    <dgm:pt modelId="{26B3C6BF-414C-401D-817A-A9D4B6133E13}" type="pres">
      <dgm:prSet presAssocID="{9C2382BC-2733-4EB3-817A-9AE81586295D}" presName="BalanceSpacing1" presStyleCnt="0"/>
      <dgm:spPr/>
    </dgm:pt>
    <dgm:pt modelId="{0BF4D39A-38D8-46CE-923F-ECCC92AECC37}" type="pres">
      <dgm:prSet presAssocID="{1784DDB2-4BE4-4246-B3E8-53EE10BBBD19}" presName="Accent1Text" presStyleLbl="node1" presStyleIdx="1" presStyleCnt="6"/>
      <dgm:spPr/>
    </dgm:pt>
    <dgm:pt modelId="{048D6C59-F1D9-4706-93F7-7DE8960AFA39}" type="pres">
      <dgm:prSet presAssocID="{1784DDB2-4BE4-4246-B3E8-53EE10BBBD19}" presName="spaceBetweenRectangles" presStyleCnt="0"/>
      <dgm:spPr/>
    </dgm:pt>
    <dgm:pt modelId="{52912198-F342-4A82-B8EE-2BE05DB7534A}" type="pres">
      <dgm:prSet presAssocID="{203CCF80-6D07-4FB5-BD1D-C4DC6649137F}" presName="composite" presStyleCnt="0"/>
      <dgm:spPr/>
    </dgm:pt>
    <dgm:pt modelId="{F1A53F90-FDE6-44B0-AEAD-9A3ED3D62F23}" type="pres">
      <dgm:prSet presAssocID="{203CCF80-6D07-4FB5-BD1D-C4DC6649137F}" presName="Parent1" presStyleLbl="node1" presStyleIdx="2" presStyleCnt="6" custLinFactX="-30129" custLinFactNeighborX="-100000" custLinFactNeighborY="-3410">
        <dgm:presLayoutVars>
          <dgm:chMax val="1"/>
          <dgm:chPref val="1"/>
          <dgm:bulletEnabled val="1"/>
        </dgm:presLayoutVars>
      </dgm:prSet>
      <dgm:spPr/>
    </dgm:pt>
    <dgm:pt modelId="{0EDE6453-D141-46BF-ACC5-590A92C535FC}" type="pres">
      <dgm:prSet presAssocID="{203CCF80-6D07-4FB5-BD1D-C4DC6649137F}" presName="Childtext1" presStyleLbl="revTx" presStyleIdx="1" presStyleCnt="3">
        <dgm:presLayoutVars>
          <dgm:chMax val="0"/>
          <dgm:chPref val="0"/>
          <dgm:bulletEnabled val="1"/>
        </dgm:presLayoutVars>
      </dgm:prSet>
      <dgm:spPr/>
    </dgm:pt>
    <dgm:pt modelId="{F74A4A61-7FE0-4E75-9025-B999FB069E04}" type="pres">
      <dgm:prSet presAssocID="{203CCF80-6D07-4FB5-BD1D-C4DC6649137F}" presName="BalanceSpacing" presStyleCnt="0"/>
      <dgm:spPr/>
    </dgm:pt>
    <dgm:pt modelId="{F18D7A14-5E53-46B6-BFF0-C07BFAD5DF29}" type="pres">
      <dgm:prSet presAssocID="{203CCF80-6D07-4FB5-BD1D-C4DC6649137F}" presName="BalanceSpacing1" presStyleCnt="0"/>
      <dgm:spPr/>
    </dgm:pt>
    <dgm:pt modelId="{8BA7B74A-E755-4024-B396-5A47D3CDDF69}" type="pres">
      <dgm:prSet presAssocID="{C23E3136-CA06-4251-A12B-257B58D20969}" presName="Accent1Text" presStyleLbl="node1" presStyleIdx="3" presStyleCnt="6"/>
      <dgm:spPr/>
    </dgm:pt>
    <dgm:pt modelId="{161AA117-89EF-4977-8499-A3B5AD6730D8}" type="pres">
      <dgm:prSet presAssocID="{C23E3136-CA06-4251-A12B-257B58D20969}" presName="spaceBetweenRectangles" presStyleCnt="0"/>
      <dgm:spPr/>
    </dgm:pt>
    <dgm:pt modelId="{B428CB26-725E-487E-BCCF-055124BDB2A1}" type="pres">
      <dgm:prSet presAssocID="{6417754C-BD28-4AA5-A590-CCD13C2B60F8}" presName="composite" presStyleCnt="0"/>
      <dgm:spPr/>
    </dgm:pt>
    <dgm:pt modelId="{06926E96-50CA-4EAF-8173-071188EBA98C}" type="pres">
      <dgm:prSet presAssocID="{6417754C-BD28-4AA5-A590-CCD13C2B60F8}" presName="Parent1" presStyleLbl="node1" presStyleIdx="4" presStyleCnt="6">
        <dgm:presLayoutVars>
          <dgm:chMax val="1"/>
          <dgm:chPref val="1"/>
          <dgm:bulletEnabled val="1"/>
        </dgm:presLayoutVars>
      </dgm:prSet>
      <dgm:spPr/>
    </dgm:pt>
    <dgm:pt modelId="{E0E3B25A-F70A-4FBE-9A56-EB4A6E67B848}" type="pres">
      <dgm:prSet presAssocID="{6417754C-BD28-4AA5-A590-CCD13C2B60F8}" presName="Childtext1" presStyleLbl="revTx" presStyleIdx="2" presStyleCnt="3" custLinFactY="61903" custLinFactNeighborX="-60848" custLinFactNeighborY="100000">
        <dgm:presLayoutVars>
          <dgm:chMax val="0"/>
          <dgm:chPref val="0"/>
          <dgm:bulletEnabled val="1"/>
        </dgm:presLayoutVars>
      </dgm:prSet>
      <dgm:spPr/>
    </dgm:pt>
    <dgm:pt modelId="{8AA341A3-541A-4410-9E1F-50290BD3C250}" type="pres">
      <dgm:prSet presAssocID="{6417754C-BD28-4AA5-A590-CCD13C2B60F8}" presName="BalanceSpacing" presStyleCnt="0"/>
      <dgm:spPr/>
    </dgm:pt>
    <dgm:pt modelId="{6054448B-7DA8-42A1-9203-05A59213370E}" type="pres">
      <dgm:prSet presAssocID="{6417754C-BD28-4AA5-A590-CCD13C2B60F8}" presName="BalanceSpacing1" presStyleCnt="0"/>
      <dgm:spPr/>
    </dgm:pt>
    <dgm:pt modelId="{1233AE34-6691-4FE8-B8A4-06CD9FFB1EFF}" type="pres">
      <dgm:prSet presAssocID="{91E6B27C-6650-4268-BAFC-9DEEFA9031BF}" presName="Accent1Text" presStyleLbl="node1" presStyleIdx="5" presStyleCnt="6"/>
      <dgm:spPr/>
    </dgm:pt>
  </dgm:ptLst>
  <dgm:cxnLst>
    <dgm:cxn modelId="{4F95C90B-29BE-47FF-86EF-20521B37DE6E}" type="presOf" srcId="{1784DDB2-4BE4-4246-B3E8-53EE10BBBD19}" destId="{0BF4D39A-38D8-46CE-923F-ECCC92AECC37}" srcOrd="0" destOrd="0" presId="urn:microsoft.com/office/officeart/2008/layout/AlternatingHexagons"/>
    <dgm:cxn modelId="{596A7212-35AC-41AB-9F33-E956EC3CEBB1}" type="presOf" srcId="{1026EC22-0D2E-4F06-8F32-D1D7A931DDC3}" destId="{30F2624C-9853-4A1B-8995-B89889CD98D1}" srcOrd="0" destOrd="0" presId="urn:microsoft.com/office/officeart/2008/layout/AlternatingHexagons"/>
    <dgm:cxn modelId="{E6A8D420-08BA-4F94-89CF-C1ED9E345448}" srcId="{1026EC22-0D2E-4F06-8F32-D1D7A931DDC3}" destId="{203CCF80-6D07-4FB5-BD1D-C4DC6649137F}" srcOrd="1" destOrd="0" parTransId="{B57326C7-89AA-41E8-A421-4D8B8B9FA86A}" sibTransId="{C23E3136-CA06-4251-A12B-257B58D20969}"/>
    <dgm:cxn modelId="{2105D538-6C6A-40DD-8381-A6190481EB6E}" type="presOf" srcId="{203CCF80-6D07-4FB5-BD1D-C4DC6649137F}" destId="{F1A53F90-FDE6-44B0-AEAD-9A3ED3D62F23}" srcOrd="0" destOrd="0" presId="urn:microsoft.com/office/officeart/2008/layout/AlternatingHexagons"/>
    <dgm:cxn modelId="{A09D3268-F6E7-45B4-8392-2FD681CD3F41}" srcId="{1026EC22-0D2E-4F06-8F32-D1D7A931DDC3}" destId="{9C2382BC-2733-4EB3-817A-9AE81586295D}" srcOrd="0" destOrd="0" parTransId="{9F8AFDB9-9CF6-496F-A0CF-619B2BBF5571}" sibTransId="{1784DDB2-4BE4-4246-B3E8-53EE10BBBD19}"/>
    <dgm:cxn modelId="{266D1F59-F36D-4233-9EFF-A345B3DFE9AD}" type="presOf" srcId="{C23E3136-CA06-4251-A12B-257B58D20969}" destId="{8BA7B74A-E755-4024-B396-5A47D3CDDF69}" srcOrd="0" destOrd="0" presId="urn:microsoft.com/office/officeart/2008/layout/AlternatingHexagons"/>
    <dgm:cxn modelId="{267AA98C-496C-4CCE-8859-09AE12210F67}" type="presOf" srcId="{91E6B27C-6650-4268-BAFC-9DEEFA9031BF}" destId="{1233AE34-6691-4FE8-B8A4-06CD9FFB1EFF}" srcOrd="0" destOrd="0" presId="urn:microsoft.com/office/officeart/2008/layout/AlternatingHexagons"/>
    <dgm:cxn modelId="{684CC796-FB50-40F7-8B74-7AEA9BD39CC7}" type="presOf" srcId="{9C2382BC-2733-4EB3-817A-9AE81586295D}" destId="{F20132AF-DD3B-4EFB-8DE2-BA51F52B3275}" srcOrd="0" destOrd="0" presId="urn:microsoft.com/office/officeart/2008/layout/AlternatingHexagons"/>
    <dgm:cxn modelId="{B3BF08A0-B73C-4035-9AD0-4164F4C619EB}" type="presOf" srcId="{6417754C-BD28-4AA5-A590-CCD13C2B60F8}" destId="{06926E96-50CA-4EAF-8173-071188EBA98C}" srcOrd="0" destOrd="0" presId="urn:microsoft.com/office/officeart/2008/layout/AlternatingHexagons"/>
    <dgm:cxn modelId="{4E4B84EF-6A99-4BBF-86B2-EF7969C7D4F9}" srcId="{1026EC22-0D2E-4F06-8F32-D1D7A931DDC3}" destId="{6417754C-BD28-4AA5-A590-CCD13C2B60F8}" srcOrd="2" destOrd="0" parTransId="{2EBE10C5-EA9A-42F5-8C5F-EFBFF4298BE3}" sibTransId="{91E6B27C-6650-4268-BAFC-9DEEFA9031BF}"/>
    <dgm:cxn modelId="{FFC7D2A5-9FB1-400B-9C7F-2F52FFD7F7AA}" type="presParOf" srcId="{30F2624C-9853-4A1B-8995-B89889CD98D1}" destId="{5846B79C-46F0-410C-8BA0-FE5E0308E1CA}" srcOrd="0" destOrd="0" presId="urn:microsoft.com/office/officeart/2008/layout/AlternatingHexagons"/>
    <dgm:cxn modelId="{B3AD7A59-4BEF-4BE8-97FB-E13798BF1849}" type="presParOf" srcId="{5846B79C-46F0-410C-8BA0-FE5E0308E1CA}" destId="{F20132AF-DD3B-4EFB-8DE2-BA51F52B3275}" srcOrd="0" destOrd="0" presId="urn:microsoft.com/office/officeart/2008/layout/AlternatingHexagons"/>
    <dgm:cxn modelId="{8BC803EB-5BA7-4E0B-8A1E-8E906E66E035}" type="presParOf" srcId="{5846B79C-46F0-410C-8BA0-FE5E0308E1CA}" destId="{9F69E335-848F-4D66-A766-7EB381F8EB99}" srcOrd="1" destOrd="0" presId="urn:microsoft.com/office/officeart/2008/layout/AlternatingHexagons"/>
    <dgm:cxn modelId="{6A497FBE-C703-4CB7-A927-5A7A48D0A1DA}" type="presParOf" srcId="{5846B79C-46F0-410C-8BA0-FE5E0308E1CA}" destId="{3D6BB0C5-1434-439D-B0A9-DA70B98C7F57}" srcOrd="2" destOrd="0" presId="urn:microsoft.com/office/officeart/2008/layout/AlternatingHexagons"/>
    <dgm:cxn modelId="{BE46C8D0-3A6D-4BD2-9ECF-9827A18BF5B6}" type="presParOf" srcId="{5846B79C-46F0-410C-8BA0-FE5E0308E1CA}" destId="{26B3C6BF-414C-401D-817A-A9D4B6133E13}" srcOrd="3" destOrd="0" presId="urn:microsoft.com/office/officeart/2008/layout/AlternatingHexagons"/>
    <dgm:cxn modelId="{A4736AB7-0266-4EC0-864B-D3CB2A38788A}" type="presParOf" srcId="{5846B79C-46F0-410C-8BA0-FE5E0308E1CA}" destId="{0BF4D39A-38D8-46CE-923F-ECCC92AECC37}" srcOrd="4" destOrd="0" presId="urn:microsoft.com/office/officeart/2008/layout/AlternatingHexagons"/>
    <dgm:cxn modelId="{88127D37-C18B-4ABA-976F-7815A6CE9A9E}" type="presParOf" srcId="{30F2624C-9853-4A1B-8995-B89889CD98D1}" destId="{048D6C59-F1D9-4706-93F7-7DE8960AFA39}" srcOrd="1" destOrd="0" presId="urn:microsoft.com/office/officeart/2008/layout/AlternatingHexagons"/>
    <dgm:cxn modelId="{5519E1DA-6281-4B17-953E-8F5F612A0EE9}" type="presParOf" srcId="{30F2624C-9853-4A1B-8995-B89889CD98D1}" destId="{52912198-F342-4A82-B8EE-2BE05DB7534A}" srcOrd="2" destOrd="0" presId="urn:microsoft.com/office/officeart/2008/layout/AlternatingHexagons"/>
    <dgm:cxn modelId="{6BDC186D-DEE1-49EB-ACF6-578A52306018}" type="presParOf" srcId="{52912198-F342-4A82-B8EE-2BE05DB7534A}" destId="{F1A53F90-FDE6-44B0-AEAD-9A3ED3D62F23}" srcOrd="0" destOrd="0" presId="urn:microsoft.com/office/officeart/2008/layout/AlternatingHexagons"/>
    <dgm:cxn modelId="{D7D8664E-26DB-482F-BB7A-669CFD09F74A}" type="presParOf" srcId="{52912198-F342-4A82-B8EE-2BE05DB7534A}" destId="{0EDE6453-D141-46BF-ACC5-590A92C535FC}" srcOrd="1" destOrd="0" presId="urn:microsoft.com/office/officeart/2008/layout/AlternatingHexagons"/>
    <dgm:cxn modelId="{A4DCBEDE-F232-458C-972B-C1307F24DD1E}" type="presParOf" srcId="{52912198-F342-4A82-B8EE-2BE05DB7534A}" destId="{F74A4A61-7FE0-4E75-9025-B999FB069E04}" srcOrd="2" destOrd="0" presId="urn:microsoft.com/office/officeart/2008/layout/AlternatingHexagons"/>
    <dgm:cxn modelId="{5D94E6AF-5B9D-418C-809B-060B4E537BF6}" type="presParOf" srcId="{52912198-F342-4A82-B8EE-2BE05DB7534A}" destId="{F18D7A14-5E53-46B6-BFF0-C07BFAD5DF29}" srcOrd="3" destOrd="0" presId="urn:microsoft.com/office/officeart/2008/layout/AlternatingHexagons"/>
    <dgm:cxn modelId="{48ACC95A-FF87-445C-80E8-B178AE01D425}" type="presParOf" srcId="{52912198-F342-4A82-B8EE-2BE05DB7534A}" destId="{8BA7B74A-E755-4024-B396-5A47D3CDDF69}" srcOrd="4" destOrd="0" presId="urn:microsoft.com/office/officeart/2008/layout/AlternatingHexagons"/>
    <dgm:cxn modelId="{06FC35FD-05AD-4740-96FC-6B01771BD3E8}" type="presParOf" srcId="{30F2624C-9853-4A1B-8995-B89889CD98D1}" destId="{161AA117-89EF-4977-8499-A3B5AD6730D8}" srcOrd="3" destOrd="0" presId="urn:microsoft.com/office/officeart/2008/layout/AlternatingHexagons"/>
    <dgm:cxn modelId="{2D403EDA-A0E9-4CE1-BA18-66CE9E438FCB}" type="presParOf" srcId="{30F2624C-9853-4A1B-8995-B89889CD98D1}" destId="{B428CB26-725E-487E-BCCF-055124BDB2A1}" srcOrd="4" destOrd="0" presId="urn:microsoft.com/office/officeart/2008/layout/AlternatingHexagons"/>
    <dgm:cxn modelId="{769B121A-C854-41BA-9EB0-20EA6F8C53C6}" type="presParOf" srcId="{B428CB26-725E-487E-BCCF-055124BDB2A1}" destId="{06926E96-50CA-4EAF-8173-071188EBA98C}" srcOrd="0" destOrd="0" presId="urn:microsoft.com/office/officeart/2008/layout/AlternatingHexagons"/>
    <dgm:cxn modelId="{9093BC05-D0C9-4628-9AC1-6EBBACF84BDF}" type="presParOf" srcId="{B428CB26-725E-487E-BCCF-055124BDB2A1}" destId="{E0E3B25A-F70A-4FBE-9A56-EB4A6E67B848}" srcOrd="1" destOrd="0" presId="urn:microsoft.com/office/officeart/2008/layout/AlternatingHexagons"/>
    <dgm:cxn modelId="{8B3D222B-CA70-4519-A0D5-2E7F4ED778D4}" type="presParOf" srcId="{B428CB26-725E-487E-BCCF-055124BDB2A1}" destId="{8AA341A3-541A-4410-9E1F-50290BD3C250}" srcOrd="2" destOrd="0" presId="urn:microsoft.com/office/officeart/2008/layout/AlternatingHexagons"/>
    <dgm:cxn modelId="{47016412-F8A7-4DBA-BA7E-5885D23D6273}" type="presParOf" srcId="{B428CB26-725E-487E-BCCF-055124BDB2A1}" destId="{6054448B-7DA8-42A1-9203-05A59213370E}" srcOrd="3" destOrd="0" presId="urn:microsoft.com/office/officeart/2008/layout/AlternatingHexagons"/>
    <dgm:cxn modelId="{B0DBED4A-8425-4F02-B5D8-9CC2C5391FBD}" type="presParOf" srcId="{B428CB26-725E-487E-BCCF-055124BDB2A1}" destId="{1233AE34-6691-4FE8-B8A4-06CD9FFB1EFF}"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132AF-DD3B-4EFB-8DE2-BA51F52B3275}">
      <dsp:nvSpPr>
        <dsp:cNvPr id="0" name=""/>
        <dsp:cNvSpPr/>
      </dsp:nvSpPr>
      <dsp:spPr>
        <a:xfrm rot="5400000">
          <a:off x="1787606" y="406197"/>
          <a:ext cx="1172693" cy="1020243"/>
        </a:xfrm>
        <a:prstGeom prst="hexagon">
          <a:avLst>
            <a:gd name="adj" fmla="val 2500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b="1" kern="1200" dirty="0"/>
            <a:t>Asesoría  para la creación de empresa y desarrollo empresarial</a:t>
          </a:r>
        </a:p>
      </dsp:txBody>
      <dsp:txXfrm rot="-5400000">
        <a:off x="2022819" y="512717"/>
        <a:ext cx="702267" cy="807203"/>
      </dsp:txXfrm>
    </dsp:sp>
    <dsp:sp modelId="{9F69E335-848F-4D66-A766-7EB381F8EB99}">
      <dsp:nvSpPr>
        <dsp:cNvPr id="0" name=""/>
        <dsp:cNvSpPr/>
      </dsp:nvSpPr>
      <dsp:spPr>
        <a:xfrm>
          <a:off x="2915034" y="660111"/>
          <a:ext cx="1308726" cy="703616"/>
        </a:xfrm>
        <a:prstGeom prst="rect">
          <a:avLst/>
        </a:prstGeom>
        <a:noFill/>
        <a:ln>
          <a:noFill/>
        </a:ln>
        <a:effectLst/>
      </dsp:spPr>
      <dsp:style>
        <a:lnRef idx="0">
          <a:scrgbClr r="0" g="0" b="0"/>
        </a:lnRef>
        <a:fillRef idx="0">
          <a:scrgbClr r="0" g="0" b="0"/>
        </a:fillRef>
        <a:effectRef idx="0">
          <a:scrgbClr r="0" g="0" b="0"/>
        </a:effectRef>
        <a:fontRef idx="minor"/>
      </dsp:style>
    </dsp:sp>
    <dsp:sp modelId="{0BF4D39A-38D8-46CE-923F-ECCC92AECC37}">
      <dsp:nvSpPr>
        <dsp:cNvPr id="0" name=""/>
        <dsp:cNvSpPr/>
      </dsp:nvSpPr>
      <dsp:spPr>
        <a:xfrm rot="5400000">
          <a:off x="685743" y="406197"/>
          <a:ext cx="1172693" cy="1020243"/>
        </a:xfrm>
        <a:prstGeom prst="hexagon">
          <a:avLst>
            <a:gd name="adj" fmla="val 25000"/>
            <a:gd name="vf" fmla="val 115470"/>
          </a:avLst>
        </a:prstGeom>
        <a:solidFill>
          <a:srgbClr val="CCFF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es-CO" sz="700" b="1" kern="1200" dirty="0"/>
            <a:t>Programas de Investigación Aplicada, Innovación y Desarrollo Tecnológico y Formación Continua Especializada</a:t>
          </a:r>
        </a:p>
      </dsp:txBody>
      <dsp:txXfrm rot="-5400000">
        <a:off x="920956" y="512717"/>
        <a:ext cx="702267" cy="807203"/>
      </dsp:txXfrm>
    </dsp:sp>
    <dsp:sp modelId="{F1A53F90-FDE6-44B0-AEAD-9A3ED3D62F23}">
      <dsp:nvSpPr>
        <dsp:cNvPr id="0" name=""/>
        <dsp:cNvSpPr/>
      </dsp:nvSpPr>
      <dsp:spPr>
        <a:xfrm rot="5400000">
          <a:off x="-76225" y="1361590"/>
          <a:ext cx="1172693" cy="1020243"/>
        </a:xfrm>
        <a:prstGeom prst="hexagon">
          <a:avLst>
            <a:gd name="adj" fmla="val 25000"/>
            <a:gd name="vf" fmla="val 115470"/>
          </a:avLst>
        </a:prstGeom>
        <a:solidFill>
          <a:srgbClr val="00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b="1" kern="1200" dirty="0"/>
            <a:t>Normalización de Competencias Laborares </a:t>
          </a:r>
        </a:p>
      </dsp:txBody>
      <dsp:txXfrm rot="-5400000">
        <a:off x="158988" y="1468110"/>
        <a:ext cx="702267" cy="807203"/>
      </dsp:txXfrm>
    </dsp:sp>
    <dsp:sp modelId="{0EDE6453-D141-46BF-ACC5-590A92C535FC}">
      <dsp:nvSpPr>
        <dsp:cNvPr id="0" name=""/>
        <dsp:cNvSpPr/>
      </dsp:nvSpPr>
      <dsp:spPr>
        <a:xfrm>
          <a:off x="2063" y="1559893"/>
          <a:ext cx="1266509" cy="703616"/>
        </a:xfrm>
        <a:prstGeom prst="rect">
          <a:avLst/>
        </a:prstGeom>
        <a:noFill/>
        <a:ln>
          <a:noFill/>
        </a:ln>
        <a:effectLst/>
      </dsp:spPr>
      <dsp:style>
        <a:lnRef idx="0">
          <a:scrgbClr r="0" g="0" b="0"/>
        </a:lnRef>
        <a:fillRef idx="0">
          <a:scrgbClr r="0" g="0" b="0"/>
        </a:fillRef>
        <a:effectRef idx="0">
          <a:scrgbClr r="0" g="0" b="0"/>
        </a:effectRef>
        <a:fontRef idx="minor"/>
      </dsp:style>
    </dsp:sp>
    <dsp:sp modelId="{8BA7B74A-E755-4024-B396-5A47D3CDDF69}">
      <dsp:nvSpPr>
        <dsp:cNvPr id="0" name=""/>
        <dsp:cNvSpPr/>
      </dsp:nvSpPr>
      <dsp:spPr>
        <a:xfrm rot="5400000">
          <a:off x="2336427" y="1401579"/>
          <a:ext cx="1172693" cy="1020243"/>
        </a:xfrm>
        <a:prstGeom prst="hexagon">
          <a:avLst>
            <a:gd name="adj" fmla="val 25000"/>
            <a:gd name="vf" fmla="val 115470"/>
          </a:avLst>
        </a:prstGeom>
        <a:solidFill>
          <a:srgbClr val="66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s-CO" sz="900" kern="1200" dirty="0"/>
            <a:t>Evaluación y Certificación de Competencias Laborales</a:t>
          </a:r>
        </a:p>
      </dsp:txBody>
      <dsp:txXfrm rot="-5400000">
        <a:off x="2571640" y="1508099"/>
        <a:ext cx="702267" cy="807203"/>
      </dsp:txXfrm>
    </dsp:sp>
    <dsp:sp modelId="{06926E96-50CA-4EAF-8173-071188EBA98C}">
      <dsp:nvSpPr>
        <dsp:cNvPr id="0" name=""/>
        <dsp:cNvSpPr/>
      </dsp:nvSpPr>
      <dsp:spPr>
        <a:xfrm rot="5400000">
          <a:off x="1787606" y="2396962"/>
          <a:ext cx="1172693" cy="1020243"/>
        </a:xfrm>
        <a:prstGeom prst="hexagon">
          <a:avLst>
            <a:gd name="adj" fmla="val 25000"/>
            <a:gd name="vf" fmla="val 115470"/>
          </a:avLst>
        </a:prstGeom>
        <a:solidFill>
          <a:srgbClr val="CC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b="1" kern="1200" dirty="0"/>
            <a:t>Formación Profesional Integral</a:t>
          </a:r>
        </a:p>
      </dsp:txBody>
      <dsp:txXfrm rot="-5400000">
        <a:off x="2022819" y="2503482"/>
        <a:ext cx="702267" cy="807203"/>
      </dsp:txXfrm>
    </dsp:sp>
    <dsp:sp modelId="{E0E3B25A-F70A-4FBE-9A56-EB4A6E67B848}">
      <dsp:nvSpPr>
        <dsp:cNvPr id="0" name=""/>
        <dsp:cNvSpPr/>
      </dsp:nvSpPr>
      <dsp:spPr>
        <a:xfrm>
          <a:off x="2118700" y="3119786"/>
          <a:ext cx="1308726" cy="703616"/>
        </a:xfrm>
        <a:prstGeom prst="rect">
          <a:avLst/>
        </a:prstGeom>
        <a:noFill/>
        <a:ln>
          <a:noFill/>
        </a:ln>
        <a:effectLst/>
      </dsp:spPr>
      <dsp:style>
        <a:lnRef idx="0">
          <a:scrgbClr r="0" g="0" b="0"/>
        </a:lnRef>
        <a:fillRef idx="0">
          <a:scrgbClr r="0" g="0" b="0"/>
        </a:fillRef>
        <a:effectRef idx="0">
          <a:scrgbClr r="0" g="0" b="0"/>
        </a:effectRef>
        <a:fontRef idx="minor"/>
      </dsp:style>
    </dsp:sp>
    <dsp:sp modelId="{1233AE34-6691-4FE8-B8A4-06CD9FFB1EFF}">
      <dsp:nvSpPr>
        <dsp:cNvPr id="0" name=""/>
        <dsp:cNvSpPr/>
      </dsp:nvSpPr>
      <dsp:spPr>
        <a:xfrm rot="5400000">
          <a:off x="685743" y="2396962"/>
          <a:ext cx="1172693" cy="1020243"/>
        </a:xfrm>
        <a:prstGeom prst="hexagon">
          <a:avLst>
            <a:gd name="adj" fmla="val 25000"/>
            <a:gd name="vf" fmla="val 115470"/>
          </a:avLst>
        </a:prstGeom>
        <a:solidFill>
          <a:srgbClr val="FF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s-CO" sz="1000" kern="1200" dirty="0"/>
            <a:t>Gestión para el empleo </a:t>
          </a:r>
        </a:p>
      </dsp:txBody>
      <dsp:txXfrm rot="-5400000">
        <a:off x="920956" y="2503482"/>
        <a:ext cx="702267" cy="80720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FDD72-8CA4-4EC7-BB51-3A356ECC6E80}" type="datetimeFigureOut">
              <a:rPr lang="es-CO" smtClean="0"/>
              <a:t>4/07/2020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27C22-F3D5-41CC-87A8-9D3275AF2AFF}" type="slidenum">
              <a:rPr lang="es-CO" smtClean="0"/>
              <a:t>‹Nº›</a:t>
            </a:fld>
            <a:endParaRPr lang="es-CO"/>
          </a:p>
        </p:txBody>
      </p:sp>
    </p:spTree>
    <p:extLst>
      <p:ext uri="{BB962C8B-B14F-4D97-AF65-F5344CB8AC3E}">
        <p14:creationId xmlns:p14="http://schemas.microsoft.com/office/powerpoint/2010/main" val="119659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3</a:t>
            </a:fld>
            <a:endParaRPr lang="es-CO"/>
          </a:p>
        </p:txBody>
      </p:sp>
    </p:spTree>
    <p:extLst>
      <p:ext uri="{BB962C8B-B14F-4D97-AF65-F5344CB8AC3E}">
        <p14:creationId xmlns:p14="http://schemas.microsoft.com/office/powerpoint/2010/main" val="1810841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28</a:t>
            </a:fld>
            <a:endParaRPr lang="es-CO"/>
          </a:p>
        </p:txBody>
      </p:sp>
    </p:spTree>
    <p:extLst>
      <p:ext uri="{BB962C8B-B14F-4D97-AF65-F5344CB8AC3E}">
        <p14:creationId xmlns:p14="http://schemas.microsoft.com/office/powerpoint/2010/main" val="343018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29</a:t>
            </a:fld>
            <a:endParaRPr lang="es-CO"/>
          </a:p>
        </p:txBody>
      </p:sp>
    </p:spTree>
    <p:extLst>
      <p:ext uri="{BB962C8B-B14F-4D97-AF65-F5344CB8AC3E}">
        <p14:creationId xmlns:p14="http://schemas.microsoft.com/office/powerpoint/2010/main" val="719863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30</a:t>
            </a:fld>
            <a:endParaRPr lang="es-CO"/>
          </a:p>
        </p:txBody>
      </p:sp>
    </p:spTree>
    <p:extLst>
      <p:ext uri="{BB962C8B-B14F-4D97-AF65-F5344CB8AC3E}">
        <p14:creationId xmlns:p14="http://schemas.microsoft.com/office/powerpoint/2010/main" val="1957278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31</a:t>
            </a:fld>
            <a:endParaRPr lang="es-CO"/>
          </a:p>
        </p:txBody>
      </p:sp>
    </p:spTree>
    <p:extLst>
      <p:ext uri="{BB962C8B-B14F-4D97-AF65-F5344CB8AC3E}">
        <p14:creationId xmlns:p14="http://schemas.microsoft.com/office/powerpoint/2010/main" val="685688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32</a:t>
            </a:fld>
            <a:endParaRPr lang="es-CO"/>
          </a:p>
        </p:txBody>
      </p:sp>
    </p:spTree>
    <p:extLst>
      <p:ext uri="{BB962C8B-B14F-4D97-AF65-F5344CB8AC3E}">
        <p14:creationId xmlns:p14="http://schemas.microsoft.com/office/powerpoint/2010/main" val="48801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33</a:t>
            </a:fld>
            <a:endParaRPr lang="es-CO"/>
          </a:p>
        </p:txBody>
      </p:sp>
    </p:spTree>
    <p:extLst>
      <p:ext uri="{BB962C8B-B14F-4D97-AF65-F5344CB8AC3E}">
        <p14:creationId xmlns:p14="http://schemas.microsoft.com/office/powerpoint/2010/main" val="1285359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34</a:t>
            </a:fld>
            <a:endParaRPr lang="es-CO"/>
          </a:p>
        </p:txBody>
      </p:sp>
    </p:spTree>
    <p:extLst>
      <p:ext uri="{BB962C8B-B14F-4D97-AF65-F5344CB8AC3E}">
        <p14:creationId xmlns:p14="http://schemas.microsoft.com/office/powerpoint/2010/main" val="1363731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35</a:t>
            </a:fld>
            <a:endParaRPr lang="es-CO"/>
          </a:p>
        </p:txBody>
      </p:sp>
    </p:spTree>
    <p:extLst>
      <p:ext uri="{BB962C8B-B14F-4D97-AF65-F5344CB8AC3E}">
        <p14:creationId xmlns:p14="http://schemas.microsoft.com/office/powerpoint/2010/main" val="3776836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36</a:t>
            </a:fld>
            <a:endParaRPr lang="es-CO"/>
          </a:p>
        </p:txBody>
      </p:sp>
    </p:spTree>
    <p:extLst>
      <p:ext uri="{BB962C8B-B14F-4D97-AF65-F5344CB8AC3E}">
        <p14:creationId xmlns:p14="http://schemas.microsoft.com/office/powerpoint/2010/main" val="2997933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37</a:t>
            </a:fld>
            <a:endParaRPr lang="es-CO"/>
          </a:p>
        </p:txBody>
      </p:sp>
    </p:spTree>
    <p:extLst>
      <p:ext uri="{BB962C8B-B14F-4D97-AF65-F5344CB8AC3E}">
        <p14:creationId xmlns:p14="http://schemas.microsoft.com/office/powerpoint/2010/main" val="162766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5</a:t>
            </a:fld>
            <a:endParaRPr lang="es-CO"/>
          </a:p>
        </p:txBody>
      </p:sp>
    </p:spTree>
    <p:extLst>
      <p:ext uri="{BB962C8B-B14F-4D97-AF65-F5344CB8AC3E}">
        <p14:creationId xmlns:p14="http://schemas.microsoft.com/office/powerpoint/2010/main" val="1217242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38</a:t>
            </a:fld>
            <a:endParaRPr lang="es-CO"/>
          </a:p>
        </p:txBody>
      </p:sp>
    </p:spTree>
    <p:extLst>
      <p:ext uri="{BB962C8B-B14F-4D97-AF65-F5344CB8AC3E}">
        <p14:creationId xmlns:p14="http://schemas.microsoft.com/office/powerpoint/2010/main" val="1475904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39</a:t>
            </a:fld>
            <a:endParaRPr lang="es-CO"/>
          </a:p>
        </p:txBody>
      </p:sp>
    </p:spTree>
    <p:extLst>
      <p:ext uri="{BB962C8B-B14F-4D97-AF65-F5344CB8AC3E}">
        <p14:creationId xmlns:p14="http://schemas.microsoft.com/office/powerpoint/2010/main" val="4046869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40</a:t>
            </a:fld>
            <a:endParaRPr lang="es-CO"/>
          </a:p>
        </p:txBody>
      </p:sp>
    </p:spTree>
    <p:extLst>
      <p:ext uri="{BB962C8B-B14F-4D97-AF65-F5344CB8AC3E}">
        <p14:creationId xmlns:p14="http://schemas.microsoft.com/office/powerpoint/2010/main" val="1065273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41</a:t>
            </a:fld>
            <a:endParaRPr lang="es-CO"/>
          </a:p>
        </p:txBody>
      </p:sp>
    </p:spTree>
    <p:extLst>
      <p:ext uri="{BB962C8B-B14F-4D97-AF65-F5344CB8AC3E}">
        <p14:creationId xmlns:p14="http://schemas.microsoft.com/office/powerpoint/2010/main" val="485728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42</a:t>
            </a:fld>
            <a:endParaRPr lang="es-CO"/>
          </a:p>
        </p:txBody>
      </p:sp>
    </p:spTree>
    <p:extLst>
      <p:ext uri="{BB962C8B-B14F-4D97-AF65-F5344CB8AC3E}">
        <p14:creationId xmlns:p14="http://schemas.microsoft.com/office/powerpoint/2010/main" val="2606948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43</a:t>
            </a:fld>
            <a:endParaRPr lang="es-CO"/>
          </a:p>
        </p:txBody>
      </p:sp>
    </p:spTree>
    <p:extLst>
      <p:ext uri="{BB962C8B-B14F-4D97-AF65-F5344CB8AC3E}">
        <p14:creationId xmlns:p14="http://schemas.microsoft.com/office/powerpoint/2010/main" val="454570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44</a:t>
            </a:fld>
            <a:endParaRPr lang="es-CO"/>
          </a:p>
        </p:txBody>
      </p:sp>
    </p:spTree>
    <p:extLst>
      <p:ext uri="{BB962C8B-B14F-4D97-AF65-F5344CB8AC3E}">
        <p14:creationId xmlns:p14="http://schemas.microsoft.com/office/powerpoint/2010/main" val="3875331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45</a:t>
            </a:fld>
            <a:endParaRPr lang="es-CO"/>
          </a:p>
        </p:txBody>
      </p:sp>
    </p:spTree>
    <p:extLst>
      <p:ext uri="{BB962C8B-B14F-4D97-AF65-F5344CB8AC3E}">
        <p14:creationId xmlns:p14="http://schemas.microsoft.com/office/powerpoint/2010/main" val="2197974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46</a:t>
            </a:fld>
            <a:endParaRPr lang="es-CO"/>
          </a:p>
        </p:txBody>
      </p:sp>
    </p:spTree>
    <p:extLst>
      <p:ext uri="{BB962C8B-B14F-4D97-AF65-F5344CB8AC3E}">
        <p14:creationId xmlns:p14="http://schemas.microsoft.com/office/powerpoint/2010/main" val="2375197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47</a:t>
            </a:fld>
            <a:endParaRPr lang="es-CO"/>
          </a:p>
        </p:txBody>
      </p:sp>
    </p:spTree>
    <p:extLst>
      <p:ext uri="{BB962C8B-B14F-4D97-AF65-F5344CB8AC3E}">
        <p14:creationId xmlns:p14="http://schemas.microsoft.com/office/powerpoint/2010/main" val="58021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12</a:t>
            </a:fld>
            <a:endParaRPr lang="es-CO"/>
          </a:p>
        </p:txBody>
      </p:sp>
    </p:spTree>
    <p:extLst>
      <p:ext uri="{BB962C8B-B14F-4D97-AF65-F5344CB8AC3E}">
        <p14:creationId xmlns:p14="http://schemas.microsoft.com/office/powerpoint/2010/main" val="2610273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48</a:t>
            </a:fld>
            <a:endParaRPr lang="es-CO"/>
          </a:p>
        </p:txBody>
      </p:sp>
    </p:spTree>
    <p:extLst>
      <p:ext uri="{BB962C8B-B14F-4D97-AF65-F5344CB8AC3E}">
        <p14:creationId xmlns:p14="http://schemas.microsoft.com/office/powerpoint/2010/main" val="170399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1C27C22-F3D5-41CC-87A8-9D3275AF2AFF}" type="slidenum">
              <a:rPr lang="es-CO" smtClean="0"/>
              <a:t>14</a:t>
            </a:fld>
            <a:endParaRPr lang="es-CO"/>
          </a:p>
        </p:txBody>
      </p:sp>
    </p:spTree>
    <p:extLst>
      <p:ext uri="{BB962C8B-B14F-4D97-AF65-F5344CB8AC3E}">
        <p14:creationId xmlns:p14="http://schemas.microsoft.com/office/powerpoint/2010/main" val="288974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1C27C22-F3D5-41CC-87A8-9D3275AF2AFF}" type="slidenum">
              <a:rPr lang="es-CO" smtClean="0"/>
              <a:t>15</a:t>
            </a:fld>
            <a:endParaRPr lang="es-CO"/>
          </a:p>
        </p:txBody>
      </p:sp>
    </p:spTree>
    <p:extLst>
      <p:ext uri="{BB962C8B-B14F-4D97-AF65-F5344CB8AC3E}">
        <p14:creationId xmlns:p14="http://schemas.microsoft.com/office/powerpoint/2010/main" val="331691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18</a:t>
            </a:fld>
            <a:endParaRPr lang="es-CO"/>
          </a:p>
        </p:txBody>
      </p:sp>
    </p:spTree>
    <p:extLst>
      <p:ext uri="{BB962C8B-B14F-4D97-AF65-F5344CB8AC3E}">
        <p14:creationId xmlns:p14="http://schemas.microsoft.com/office/powerpoint/2010/main" val="188176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25</a:t>
            </a:fld>
            <a:endParaRPr lang="es-CO"/>
          </a:p>
        </p:txBody>
      </p:sp>
    </p:spTree>
    <p:extLst>
      <p:ext uri="{BB962C8B-B14F-4D97-AF65-F5344CB8AC3E}">
        <p14:creationId xmlns:p14="http://schemas.microsoft.com/office/powerpoint/2010/main" val="2130687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26</a:t>
            </a:fld>
            <a:endParaRPr lang="es-CO"/>
          </a:p>
        </p:txBody>
      </p:sp>
    </p:spTree>
    <p:extLst>
      <p:ext uri="{BB962C8B-B14F-4D97-AF65-F5344CB8AC3E}">
        <p14:creationId xmlns:p14="http://schemas.microsoft.com/office/powerpoint/2010/main" val="1775548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C27C22-F3D5-41CC-87A8-9D3275AF2AFF}" type="slidenum">
              <a:rPr lang="es-CO" smtClean="0"/>
              <a:t>27</a:t>
            </a:fld>
            <a:endParaRPr lang="es-CO"/>
          </a:p>
        </p:txBody>
      </p:sp>
    </p:spTree>
    <p:extLst>
      <p:ext uri="{BB962C8B-B14F-4D97-AF65-F5344CB8AC3E}">
        <p14:creationId xmlns:p14="http://schemas.microsoft.com/office/powerpoint/2010/main" val="130761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descr="portada-gobiern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908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3030C24-9424-B24A-8613-79990C3AA492}" type="datetimeFigureOut">
              <a:rPr lang="es-ES" smtClean="0"/>
              <a:t>04/07/2020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E4248DC-D261-1A47-8987-CC426E938172}" type="slidenum">
              <a:rPr lang="es-ES" smtClean="0"/>
              <a:t>‹Nº›</a:t>
            </a:fld>
            <a:endParaRPr lang="es-ES"/>
          </a:p>
        </p:txBody>
      </p:sp>
    </p:spTree>
    <p:extLst>
      <p:ext uri="{BB962C8B-B14F-4D97-AF65-F5344CB8AC3E}">
        <p14:creationId xmlns:p14="http://schemas.microsoft.com/office/powerpoint/2010/main" val="315757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3030C24-9424-B24A-8613-79990C3AA492}" type="datetimeFigureOut">
              <a:rPr lang="es-ES" smtClean="0"/>
              <a:t>04/07/2020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E4248DC-D261-1A47-8987-CC426E938172}" type="slidenum">
              <a:rPr lang="es-ES" smtClean="0"/>
              <a:t>‹Nº›</a:t>
            </a:fld>
            <a:endParaRPr lang="es-ES"/>
          </a:p>
        </p:txBody>
      </p:sp>
    </p:spTree>
    <p:extLst>
      <p:ext uri="{BB962C8B-B14F-4D97-AF65-F5344CB8AC3E}">
        <p14:creationId xmlns:p14="http://schemas.microsoft.com/office/powerpoint/2010/main" val="201057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812727" y="1084309"/>
            <a:ext cx="5518547" cy="1516607"/>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812727" y="2641747"/>
            <a:ext cx="5518547" cy="519146"/>
          </a:xfrm>
          <a:prstGeom prst="rect">
            <a:avLst/>
          </a:prstGeom>
        </p:spPr>
        <p:txBody>
          <a:bodyPr anchor="t"/>
          <a:lstStyle>
            <a:lvl1pPr marL="0" indent="0" algn="ctr">
              <a:spcBef>
                <a:spcPts val="0"/>
              </a:spcBef>
              <a:buSzTx/>
              <a:buNone/>
              <a:defRPr sz="1894"/>
            </a:lvl1pPr>
            <a:lvl2pPr marL="0" indent="0" algn="ctr">
              <a:spcBef>
                <a:spcPts val="0"/>
              </a:spcBef>
              <a:buSzTx/>
              <a:buNone/>
              <a:defRPr sz="1894"/>
            </a:lvl2pPr>
            <a:lvl3pPr marL="0" indent="0" algn="ctr">
              <a:spcBef>
                <a:spcPts val="0"/>
              </a:spcBef>
              <a:buSzTx/>
              <a:buNone/>
              <a:defRPr sz="1894"/>
            </a:lvl3pPr>
            <a:lvl4pPr marL="0" indent="0" algn="ctr">
              <a:spcBef>
                <a:spcPts val="0"/>
              </a:spcBef>
              <a:buSzTx/>
              <a:buNone/>
              <a:defRPr sz="1894"/>
            </a:lvl4pPr>
            <a:lvl5pPr marL="0" indent="0" algn="ctr">
              <a:spcBef>
                <a:spcPts val="0"/>
              </a:spcBef>
              <a:buSzTx/>
              <a:buNone/>
              <a:defRPr sz="1894"/>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41088371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2" name="Imagen 1" descr="porta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42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descr="intern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085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descr="interna+textur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968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0" name="Imagen 9" descr="interna-con-franj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5305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pic>
        <p:nvPicPr>
          <p:cNvPr id="6" name="Imagen 5" descr="interna-naranj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5619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descr="cier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791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3030C24-9424-B24A-8613-79990C3AA492}" type="datetimeFigureOut">
              <a:rPr lang="es-ES" smtClean="0"/>
              <a:t>04/07/2020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E4248DC-D261-1A47-8987-CC426E938172}" type="slidenum">
              <a:rPr lang="es-ES" smtClean="0"/>
              <a:t>‹Nº›</a:t>
            </a:fld>
            <a:endParaRPr lang="es-ES"/>
          </a:p>
        </p:txBody>
      </p:sp>
    </p:spTree>
    <p:extLst>
      <p:ext uri="{BB962C8B-B14F-4D97-AF65-F5344CB8AC3E}">
        <p14:creationId xmlns:p14="http://schemas.microsoft.com/office/powerpoint/2010/main" val="1454780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3030C24-9424-B24A-8613-79990C3AA492}" type="datetimeFigureOut">
              <a:rPr lang="es-ES" smtClean="0"/>
              <a:t>04/07/2020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E4248DC-D261-1A47-8987-CC426E938172}" type="slidenum">
              <a:rPr lang="es-ES" smtClean="0"/>
              <a:t>‹Nº›</a:t>
            </a:fld>
            <a:endParaRPr lang="es-ES"/>
          </a:p>
        </p:txBody>
      </p:sp>
    </p:spTree>
    <p:extLst>
      <p:ext uri="{BB962C8B-B14F-4D97-AF65-F5344CB8AC3E}">
        <p14:creationId xmlns:p14="http://schemas.microsoft.com/office/powerpoint/2010/main" val="32278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030C24-9424-B24A-8613-79990C3AA492}" type="datetimeFigureOut">
              <a:rPr lang="es-ES" smtClean="0"/>
              <a:t>04/07/2020</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4248DC-D261-1A47-8987-CC426E938172}" type="slidenum">
              <a:rPr lang="es-ES" smtClean="0"/>
              <a:t>‹Nº›</a:t>
            </a:fld>
            <a:endParaRPr lang="es-ES"/>
          </a:p>
        </p:txBody>
      </p:sp>
    </p:spTree>
    <p:extLst>
      <p:ext uri="{BB962C8B-B14F-4D97-AF65-F5344CB8AC3E}">
        <p14:creationId xmlns:p14="http://schemas.microsoft.com/office/powerpoint/2010/main" val="3745850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9.em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2.emf"/><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8.emf"/></Relationships>
</file>

<file path=ppt/slides/_rels/slide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mailto:msastoquer@sena.edu.co"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5.png"/><Relationship Id="rId4" Type="http://schemas.openxmlformats.org/officeDocument/2006/relationships/diagramData" Target="../diagrams/data1.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0431" y="1132524"/>
            <a:ext cx="7459039" cy="954107"/>
          </a:xfrm>
          <a:prstGeom prst="rect">
            <a:avLst/>
          </a:prstGeom>
          <a:noFill/>
        </p:spPr>
        <p:txBody>
          <a:bodyPr wrap="square" rtlCol="0">
            <a:spAutoFit/>
          </a:bodyPr>
          <a:lstStyle/>
          <a:p>
            <a:pPr algn="r"/>
            <a:r>
              <a:rPr lang="es-ES" sz="2800" b="1" dirty="0">
                <a:solidFill>
                  <a:schemeClr val="tx1">
                    <a:lumMod val="75000"/>
                    <a:lumOff val="25000"/>
                  </a:schemeClr>
                </a:solidFill>
              </a:rPr>
              <a:t>Medición de la Satisfacción</a:t>
            </a:r>
          </a:p>
          <a:p>
            <a:pPr algn="r"/>
            <a:r>
              <a:rPr lang="es-ES" sz="2800" b="1" dirty="0">
                <a:solidFill>
                  <a:schemeClr val="tx1">
                    <a:lumMod val="75000"/>
                    <a:lumOff val="25000"/>
                  </a:schemeClr>
                </a:solidFill>
              </a:rPr>
              <a:t>Coordinación Nacional de Servicio al Ciudadano</a:t>
            </a:r>
          </a:p>
        </p:txBody>
      </p:sp>
    </p:spTree>
    <p:extLst>
      <p:ext uri="{BB962C8B-B14F-4D97-AF65-F5344CB8AC3E}">
        <p14:creationId xmlns:p14="http://schemas.microsoft.com/office/powerpoint/2010/main" val="432883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descr="Imagen">
            <a:extLst>
              <a:ext uri="{FF2B5EF4-FFF2-40B4-BE49-F238E27FC236}">
                <a16:creationId xmlns:a16="http://schemas.microsoft.com/office/drawing/2014/main" id="{340CFADE-2F4E-1447-8887-E5B949727F91}"/>
              </a:ext>
            </a:extLst>
          </p:cNvPr>
          <p:cNvPicPr>
            <a:picLocks noChangeAspect="1"/>
          </p:cNvPicPr>
          <p:nvPr/>
        </p:nvPicPr>
        <p:blipFill rotWithShape="1">
          <a:blip r:embed="rId2"/>
          <a:srcRect t="988" r="10841"/>
          <a:stretch/>
        </p:blipFill>
        <p:spPr>
          <a:xfrm>
            <a:off x="0" y="-19785"/>
            <a:ext cx="9143999" cy="1016378"/>
          </a:xfrm>
          <a:prstGeom prst="rect">
            <a:avLst/>
          </a:prstGeom>
          <a:ln w="12700">
            <a:miter lim="400000"/>
          </a:ln>
        </p:spPr>
      </p:pic>
      <p:pic>
        <p:nvPicPr>
          <p:cNvPr id="6" name="Imagen 5">
            <a:extLst>
              <a:ext uri="{FF2B5EF4-FFF2-40B4-BE49-F238E27FC236}">
                <a16:creationId xmlns:a16="http://schemas.microsoft.com/office/drawing/2014/main" id="{800FC983-41A3-9144-A7DE-170A58538E9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91389" y="184936"/>
            <a:ext cx="576413" cy="560562"/>
          </a:xfrm>
          <a:prstGeom prst="rect">
            <a:avLst/>
          </a:prstGeom>
        </p:spPr>
      </p:pic>
      <p:sp>
        <p:nvSpPr>
          <p:cNvPr id="137" name="Título"/>
          <p:cNvSpPr txBox="1"/>
          <p:nvPr/>
        </p:nvSpPr>
        <p:spPr>
          <a:xfrm>
            <a:off x="1003927" y="105949"/>
            <a:ext cx="5996299" cy="5123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3332" tIns="23332" rIns="23332" bIns="23332" anchor="b">
            <a:normAutofit/>
          </a:bodyPr>
          <a:lstStyle>
            <a:lvl1pPr marL="38100" marR="38100" indent="12700">
              <a:lnSpc>
                <a:spcPct val="80000"/>
              </a:lnSpc>
              <a:spcBef>
                <a:spcPts val="100"/>
              </a:spcBef>
              <a:defRPr sz="10000">
                <a:latin typeface="Calibri"/>
                <a:ea typeface="Calibri"/>
                <a:cs typeface="Calibri"/>
                <a:sym typeface="Calibri"/>
              </a:defRPr>
            </a:lvl1pPr>
          </a:lstStyle>
          <a:p>
            <a:pPr algn="l"/>
            <a:endParaRPr lang="es-ES" sz="2286" dirty="0">
              <a:latin typeface="Josefin Sans" pitchFamily="2" charset="0"/>
            </a:endParaRPr>
          </a:p>
        </p:txBody>
      </p:sp>
      <p:sp>
        <p:nvSpPr>
          <p:cNvPr id="7" name="CuadroTexto 6"/>
          <p:cNvSpPr txBox="1"/>
          <p:nvPr/>
        </p:nvSpPr>
        <p:spPr>
          <a:xfrm>
            <a:off x="42524" y="-95695"/>
            <a:ext cx="7910624" cy="1200329"/>
          </a:xfrm>
          <a:prstGeom prst="rect">
            <a:avLst/>
          </a:prstGeom>
          <a:noFill/>
        </p:spPr>
        <p:txBody>
          <a:bodyPr wrap="square" rtlCol="0">
            <a:spAutoFit/>
          </a:bodyPr>
          <a:lstStyle/>
          <a:p>
            <a:r>
              <a:rPr lang="es-ES" sz="3600" b="1" dirty="0">
                <a:solidFill>
                  <a:schemeClr val="bg1"/>
                </a:solidFill>
              </a:rPr>
              <a:t>3. Aspectos relacionados con el servicio recibido</a:t>
            </a:r>
          </a:p>
        </p:txBody>
      </p:sp>
      <p:sp>
        <p:nvSpPr>
          <p:cNvPr id="8" name="CuadroTexto 7"/>
          <p:cNvSpPr txBox="1"/>
          <p:nvPr/>
        </p:nvSpPr>
        <p:spPr>
          <a:xfrm>
            <a:off x="591636" y="1246454"/>
            <a:ext cx="8150432" cy="584775"/>
          </a:xfrm>
          <a:prstGeom prst="rect">
            <a:avLst/>
          </a:prstGeom>
          <a:noFill/>
        </p:spPr>
        <p:txBody>
          <a:bodyPr wrap="square" rtlCol="0">
            <a:spAutoFit/>
          </a:bodyPr>
          <a:lstStyle/>
          <a:p>
            <a:pPr marL="12700">
              <a:lnSpc>
                <a:spcPct val="100000"/>
              </a:lnSpc>
              <a:spcBef>
                <a:spcPts val="95"/>
              </a:spcBef>
            </a:pPr>
            <a:r>
              <a:rPr lang="es-CO" sz="1600" dirty="0">
                <a:solidFill>
                  <a:srgbClr val="404040"/>
                </a:solidFill>
                <a:latin typeface="Calibir"/>
                <a:ea typeface="Helvetica Neue"/>
                <a:cs typeface="Calibir"/>
              </a:rPr>
              <a:t>Agradecemos Califique de 1 a 4, donde 1 es muy malo y  4 es excelente, en los siguientes aspectos relacionados  con el servicio recibido</a:t>
            </a:r>
          </a:p>
        </p:txBody>
      </p:sp>
      <p:sp>
        <p:nvSpPr>
          <p:cNvPr id="9" name="CuadroTexto 8"/>
          <p:cNvSpPr txBox="1"/>
          <p:nvPr/>
        </p:nvSpPr>
        <p:spPr>
          <a:xfrm>
            <a:off x="2695297" y="2266464"/>
            <a:ext cx="3700352" cy="2151871"/>
          </a:xfrm>
          <a:prstGeom prst="rect">
            <a:avLst/>
          </a:prstGeom>
          <a:noFill/>
        </p:spPr>
        <p:txBody>
          <a:bodyPr wrap="square" rtlCol="0">
            <a:spAutoFit/>
          </a:bodyPr>
          <a:lstStyle/>
          <a:p>
            <a:pPr marL="298450" indent="-285750">
              <a:lnSpc>
                <a:spcPct val="100000"/>
              </a:lnSpc>
              <a:spcBef>
                <a:spcPts val="95"/>
              </a:spcBef>
              <a:buFont typeface="Arial" panose="020B0604020202020204" pitchFamily="34" charset="0"/>
              <a:buChar char="•"/>
            </a:pPr>
            <a:endParaRPr lang="es-CO" sz="1600" dirty="0">
              <a:solidFill>
                <a:srgbClr val="404040"/>
              </a:solidFill>
              <a:latin typeface="Calibir"/>
              <a:ea typeface="Helvetica Neue"/>
              <a:cs typeface="Calibir"/>
            </a:endParaRPr>
          </a:p>
          <a:p>
            <a:pPr marL="298450" indent="-285750">
              <a:spcBef>
                <a:spcPts val="95"/>
              </a:spcBef>
              <a:buFont typeface="Arial" panose="020B0604020202020204" pitchFamily="34" charset="0"/>
              <a:buChar char="•"/>
            </a:pPr>
            <a:r>
              <a:rPr lang="es-CO" sz="1600" dirty="0">
                <a:solidFill>
                  <a:srgbClr val="404040"/>
                </a:solidFill>
                <a:latin typeface="Calibir"/>
                <a:ea typeface="Helvetica Neue"/>
                <a:cs typeface="Calibir"/>
              </a:rPr>
              <a:t>Rapidez en la atención </a:t>
            </a:r>
            <a:r>
              <a:rPr lang="es-CO" sz="1600" b="1" spc="-10" dirty="0">
                <a:solidFill>
                  <a:srgbClr val="FF9900"/>
                </a:solidFill>
                <a:cs typeface="Calibri"/>
              </a:rPr>
              <a:t>98%</a:t>
            </a:r>
          </a:p>
          <a:p>
            <a:pPr marL="298450" indent="-285750">
              <a:spcBef>
                <a:spcPts val="95"/>
              </a:spcBef>
              <a:buFont typeface="Arial" panose="020B0604020202020204" pitchFamily="34" charset="0"/>
              <a:buChar char="•"/>
            </a:pPr>
            <a:endParaRPr lang="es-CO" sz="1600" dirty="0">
              <a:solidFill>
                <a:srgbClr val="404040"/>
              </a:solidFill>
              <a:latin typeface="Calibir"/>
              <a:ea typeface="Helvetica Neue"/>
              <a:cs typeface="Calibir"/>
            </a:endParaRPr>
          </a:p>
          <a:p>
            <a:pPr marL="298450" indent="-285750">
              <a:spcBef>
                <a:spcPts val="95"/>
              </a:spcBef>
              <a:buFont typeface="Arial" panose="020B0604020202020204" pitchFamily="34" charset="0"/>
              <a:buChar char="•"/>
            </a:pPr>
            <a:r>
              <a:rPr lang="es-CO" sz="1600" dirty="0">
                <a:solidFill>
                  <a:srgbClr val="404040"/>
                </a:solidFill>
                <a:latin typeface="Calibir"/>
                <a:ea typeface="Helvetica Neue"/>
                <a:cs typeface="Calibir"/>
              </a:rPr>
              <a:t>Sencillez en los procesos </a:t>
            </a:r>
            <a:r>
              <a:rPr lang="es-CO" sz="1600" b="1" spc="-10" dirty="0">
                <a:solidFill>
                  <a:srgbClr val="FF9900"/>
                </a:solidFill>
                <a:cs typeface="Calibri"/>
              </a:rPr>
              <a:t>98%</a:t>
            </a:r>
          </a:p>
          <a:p>
            <a:pPr marL="298450" indent="-285750">
              <a:spcBef>
                <a:spcPts val="95"/>
              </a:spcBef>
              <a:buFont typeface="Arial" panose="020B0604020202020204" pitchFamily="34" charset="0"/>
              <a:buChar char="•"/>
            </a:pPr>
            <a:endParaRPr lang="es-CO" sz="1600" dirty="0">
              <a:solidFill>
                <a:srgbClr val="404040"/>
              </a:solidFill>
              <a:latin typeface="Calibir"/>
              <a:ea typeface="Helvetica Neue"/>
              <a:cs typeface="Calibir"/>
            </a:endParaRPr>
          </a:p>
          <a:p>
            <a:pPr marL="298450" indent="-285750">
              <a:spcBef>
                <a:spcPts val="95"/>
              </a:spcBef>
              <a:buFont typeface="Arial" panose="020B0604020202020204" pitchFamily="34" charset="0"/>
              <a:buChar char="•"/>
            </a:pPr>
            <a:r>
              <a:rPr lang="es-CO" sz="1600" dirty="0">
                <a:solidFill>
                  <a:srgbClr val="404040"/>
                </a:solidFill>
                <a:latin typeface="Calibir"/>
                <a:ea typeface="Helvetica Neue"/>
                <a:cs typeface="Calibir"/>
              </a:rPr>
              <a:t>Respeto por el turno </a:t>
            </a:r>
            <a:r>
              <a:rPr lang="es-CO" sz="1600" b="1" spc="-10" dirty="0">
                <a:solidFill>
                  <a:srgbClr val="FF9900"/>
                </a:solidFill>
                <a:cs typeface="Calibri"/>
              </a:rPr>
              <a:t>100%</a:t>
            </a:r>
          </a:p>
          <a:p>
            <a:pPr marL="298450" indent="-285750">
              <a:spcBef>
                <a:spcPts val="95"/>
              </a:spcBef>
              <a:buFont typeface="Arial" panose="020B0604020202020204" pitchFamily="34" charset="0"/>
              <a:buChar char="•"/>
            </a:pPr>
            <a:endParaRPr lang="es-CO" sz="1600" dirty="0">
              <a:solidFill>
                <a:srgbClr val="404040"/>
              </a:solidFill>
              <a:latin typeface="Calibir"/>
              <a:ea typeface="Helvetica Neue"/>
              <a:cs typeface="Calibir"/>
            </a:endParaRPr>
          </a:p>
          <a:p>
            <a:pPr marL="298450" indent="-285750">
              <a:spcBef>
                <a:spcPts val="95"/>
              </a:spcBef>
              <a:buFont typeface="Arial" panose="020B0604020202020204" pitchFamily="34" charset="0"/>
              <a:buChar char="•"/>
            </a:pPr>
            <a:r>
              <a:rPr lang="es-CO" sz="1600" dirty="0">
                <a:solidFill>
                  <a:srgbClr val="404040"/>
                </a:solidFill>
                <a:latin typeface="Calibir"/>
                <a:ea typeface="Helvetica Neue"/>
                <a:cs typeface="Calibir"/>
              </a:rPr>
              <a:t>Cumplimiento en los horarios  </a:t>
            </a:r>
            <a:r>
              <a:rPr lang="es-CO" sz="1600" b="1" spc="-10" dirty="0">
                <a:solidFill>
                  <a:srgbClr val="FF9900"/>
                </a:solidFill>
                <a:cs typeface="Calibri"/>
              </a:rPr>
              <a:t>99%</a:t>
            </a:r>
            <a:endParaRPr lang="es-CO" sz="1600" dirty="0">
              <a:solidFill>
                <a:srgbClr val="404040"/>
              </a:solidFill>
              <a:latin typeface="Calibir"/>
              <a:ea typeface="Helvetica Neue"/>
              <a:cs typeface="Calibir"/>
            </a:endParaRPr>
          </a:p>
        </p:txBody>
      </p:sp>
      <p:sp>
        <p:nvSpPr>
          <p:cNvPr id="10" name="object 13"/>
          <p:cNvSpPr/>
          <p:nvPr/>
        </p:nvSpPr>
        <p:spPr>
          <a:xfrm>
            <a:off x="6580454" y="2262365"/>
            <a:ext cx="0" cy="2153920"/>
          </a:xfrm>
          <a:custGeom>
            <a:avLst/>
            <a:gdLst/>
            <a:ahLst/>
            <a:cxnLst/>
            <a:rect l="l" t="t" r="r" b="b"/>
            <a:pathLst>
              <a:path h="2153920">
                <a:moveTo>
                  <a:pt x="0" y="0"/>
                </a:moveTo>
                <a:lnTo>
                  <a:pt x="0" y="2153412"/>
                </a:lnTo>
              </a:path>
            </a:pathLst>
          </a:custGeom>
          <a:ln w="45720">
            <a:solidFill>
              <a:schemeClr val="tx1">
                <a:lumMod val="50000"/>
                <a:lumOff val="50000"/>
              </a:schemeClr>
            </a:solidFill>
          </a:ln>
        </p:spPr>
        <p:txBody>
          <a:bodyPr wrap="square" lIns="0" tIns="0" rIns="0" bIns="0" rtlCol="0"/>
          <a:lstStyle/>
          <a:p>
            <a:endParaRPr/>
          </a:p>
        </p:txBody>
      </p:sp>
      <p:sp>
        <p:nvSpPr>
          <p:cNvPr id="11" name="object 12"/>
          <p:cNvSpPr txBox="1"/>
          <p:nvPr/>
        </p:nvSpPr>
        <p:spPr>
          <a:xfrm>
            <a:off x="6950065" y="2411662"/>
            <a:ext cx="1792003" cy="1077218"/>
          </a:xfrm>
          <a:prstGeom prst="rect">
            <a:avLst/>
          </a:prstGeom>
          <a:noFill/>
        </p:spPr>
        <p:txBody>
          <a:bodyPr wrap="square" rtlCol="0">
            <a:spAutoFit/>
          </a:bodyPr>
          <a:lstStyle>
            <a:defPPr>
              <a:defRPr lang="es-ES"/>
            </a:defPPr>
            <a:lvl1pPr marL="298450" indent="-285750">
              <a:lnSpc>
                <a:spcPct val="100000"/>
              </a:lnSpc>
              <a:spcBef>
                <a:spcPts val="95"/>
              </a:spcBef>
              <a:buFont typeface="Arial" panose="020B0604020202020204" pitchFamily="34" charset="0"/>
              <a:buChar char="•"/>
              <a:defRPr sz="1600">
                <a:solidFill>
                  <a:srgbClr val="404040"/>
                </a:solidFill>
                <a:latin typeface="Calibir"/>
                <a:ea typeface="Helvetica Neue"/>
                <a:cs typeface="Calibir"/>
              </a:defRPr>
            </a:lvl1pPr>
          </a:lstStyle>
          <a:p>
            <a:pPr marL="12700" indent="0" algn="ctr">
              <a:buNone/>
            </a:pPr>
            <a:r>
              <a:rPr dirty="0"/>
              <a:t>Promedio de  satisfacción con  </a:t>
            </a:r>
            <a:r>
              <a:rPr lang="es-CO" dirty="0"/>
              <a:t>el servicio recibido</a:t>
            </a:r>
            <a:endParaRPr dirty="0"/>
          </a:p>
        </p:txBody>
      </p:sp>
      <p:sp>
        <p:nvSpPr>
          <p:cNvPr id="12" name="object 16"/>
          <p:cNvSpPr txBox="1"/>
          <p:nvPr/>
        </p:nvSpPr>
        <p:spPr>
          <a:xfrm>
            <a:off x="7259772" y="3415449"/>
            <a:ext cx="1482296" cy="751488"/>
          </a:xfrm>
          <a:prstGeom prst="rect">
            <a:avLst/>
          </a:prstGeom>
        </p:spPr>
        <p:txBody>
          <a:bodyPr vert="horz" wrap="square" lIns="0" tIns="12700" rIns="0" bIns="0" rtlCol="0">
            <a:spAutoFit/>
          </a:bodyPr>
          <a:lstStyle/>
          <a:p>
            <a:pPr marL="12700">
              <a:lnSpc>
                <a:spcPct val="100000"/>
              </a:lnSpc>
              <a:spcBef>
                <a:spcPts val="100"/>
              </a:spcBef>
            </a:pPr>
            <a:r>
              <a:rPr lang="es-CO" sz="4800" b="1" spc="-10" dirty="0">
                <a:solidFill>
                  <a:srgbClr val="FF9900"/>
                </a:solidFill>
                <a:cs typeface="Calibri"/>
              </a:rPr>
              <a:t>99</a:t>
            </a:r>
            <a:r>
              <a:rPr sz="4800" b="1" spc="-10" dirty="0">
                <a:solidFill>
                  <a:srgbClr val="FF9900"/>
                </a:solidFill>
                <a:cs typeface="Calibri"/>
              </a:rPr>
              <a:t>%</a:t>
            </a:r>
          </a:p>
        </p:txBody>
      </p:sp>
      <p:pic>
        <p:nvPicPr>
          <p:cNvPr id="13" name="Imagen 12"/>
          <p:cNvPicPr>
            <a:picLocks noChangeAspect="1"/>
          </p:cNvPicPr>
          <p:nvPr/>
        </p:nvPicPr>
        <p:blipFill>
          <a:blip r:embed="rId4"/>
          <a:stretch>
            <a:fillRect/>
          </a:stretch>
        </p:blipFill>
        <p:spPr>
          <a:xfrm>
            <a:off x="161925" y="1907730"/>
            <a:ext cx="2857500" cy="3162300"/>
          </a:xfrm>
          <a:prstGeom prst="rect">
            <a:avLst/>
          </a:prstGeom>
        </p:spPr>
      </p:pic>
    </p:spTree>
    <p:extLst>
      <p:ext uri="{BB962C8B-B14F-4D97-AF65-F5344CB8AC3E}">
        <p14:creationId xmlns:p14="http://schemas.microsoft.com/office/powerpoint/2010/main" val="216185577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descr="Imagen">
            <a:extLst>
              <a:ext uri="{FF2B5EF4-FFF2-40B4-BE49-F238E27FC236}">
                <a16:creationId xmlns:a16="http://schemas.microsoft.com/office/drawing/2014/main" id="{340CFADE-2F4E-1447-8887-E5B949727F91}"/>
              </a:ext>
            </a:extLst>
          </p:cNvPr>
          <p:cNvPicPr>
            <a:picLocks noChangeAspect="1"/>
          </p:cNvPicPr>
          <p:nvPr/>
        </p:nvPicPr>
        <p:blipFill rotWithShape="1">
          <a:blip r:embed="rId2"/>
          <a:srcRect t="988" r="10841"/>
          <a:stretch/>
        </p:blipFill>
        <p:spPr>
          <a:xfrm>
            <a:off x="0" y="-19785"/>
            <a:ext cx="9143999" cy="1016378"/>
          </a:xfrm>
          <a:prstGeom prst="rect">
            <a:avLst/>
          </a:prstGeom>
          <a:ln w="12700">
            <a:miter lim="400000"/>
          </a:ln>
        </p:spPr>
      </p:pic>
      <p:pic>
        <p:nvPicPr>
          <p:cNvPr id="6" name="Imagen 5">
            <a:extLst>
              <a:ext uri="{FF2B5EF4-FFF2-40B4-BE49-F238E27FC236}">
                <a16:creationId xmlns:a16="http://schemas.microsoft.com/office/drawing/2014/main" id="{800FC983-41A3-9144-A7DE-170A58538E9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91389" y="184936"/>
            <a:ext cx="576413" cy="560562"/>
          </a:xfrm>
          <a:prstGeom prst="rect">
            <a:avLst/>
          </a:prstGeom>
        </p:spPr>
      </p:pic>
      <p:sp>
        <p:nvSpPr>
          <p:cNvPr id="137" name="Título"/>
          <p:cNvSpPr txBox="1"/>
          <p:nvPr/>
        </p:nvSpPr>
        <p:spPr>
          <a:xfrm>
            <a:off x="1003927" y="105949"/>
            <a:ext cx="5996299" cy="5123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3332" tIns="23332" rIns="23332" bIns="23332" anchor="b">
            <a:normAutofit/>
          </a:bodyPr>
          <a:lstStyle>
            <a:lvl1pPr marL="38100" marR="38100" indent="12700">
              <a:lnSpc>
                <a:spcPct val="80000"/>
              </a:lnSpc>
              <a:spcBef>
                <a:spcPts val="100"/>
              </a:spcBef>
              <a:defRPr sz="10000">
                <a:latin typeface="Calibri"/>
                <a:ea typeface="Calibri"/>
                <a:cs typeface="Calibri"/>
                <a:sym typeface="Calibri"/>
              </a:defRPr>
            </a:lvl1pPr>
          </a:lstStyle>
          <a:p>
            <a:pPr algn="l"/>
            <a:endParaRPr lang="es-ES" sz="2286" dirty="0">
              <a:latin typeface="Josefin Sans" pitchFamily="2" charset="0"/>
            </a:endParaRPr>
          </a:p>
        </p:txBody>
      </p:sp>
      <p:sp>
        <p:nvSpPr>
          <p:cNvPr id="7" name="CuadroTexto 6"/>
          <p:cNvSpPr txBox="1"/>
          <p:nvPr/>
        </p:nvSpPr>
        <p:spPr>
          <a:xfrm>
            <a:off x="-1" y="-74431"/>
            <a:ext cx="8620019" cy="1138773"/>
          </a:xfrm>
          <a:prstGeom prst="rect">
            <a:avLst/>
          </a:prstGeom>
          <a:noFill/>
        </p:spPr>
        <p:txBody>
          <a:bodyPr wrap="square" rtlCol="0">
            <a:spAutoFit/>
          </a:bodyPr>
          <a:lstStyle/>
          <a:p>
            <a:r>
              <a:rPr lang="es-ES" sz="3600" b="1" dirty="0">
                <a:solidFill>
                  <a:schemeClr val="bg1"/>
                </a:solidFill>
              </a:rPr>
              <a:t>4. </a:t>
            </a:r>
            <a:r>
              <a:rPr lang="es-ES" sz="3200" b="1" dirty="0">
                <a:solidFill>
                  <a:schemeClr val="bg1"/>
                </a:solidFill>
              </a:rPr>
              <a:t>¿En términos Generales, qué tan satisfecho se encuentra con el servicio brindado por el Sena</a:t>
            </a:r>
          </a:p>
        </p:txBody>
      </p:sp>
      <p:sp>
        <p:nvSpPr>
          <p:cNvPr id="8" name="CuadroTexto 7"/>
          <p:cNvSpPr txBox="1"/>
          <p:nvPr/>
        </p:nvSpPr>
        <p:spPr>
          <a:xfrm>
            <a:off x="591636" y="1246454"/>
            <a:ext cx="8150432" cy="584775"/>
          </a:xfrm>
          <a:prstGeom prst="rect">
            <a:avLst/>
          </a:prstGeom>
          <a:noFill/>
        </p:spPr>
        <p:txBody>
          <a:bodyPr wrap="square" rtlCol="0">
            <a:spAutoFit/>
          </a:bodyPr>
          <a:lstStyle/>
          <a:p>
            <a:pPr marL="12700">
              <a:lnSpc>
                <a:spcPct val="100000"/>
              </a:lnSpc>
              <a:spcBef>
                <a:spcPts val="95"/>
              </a:spcBef>
            </a:pPr>
            <a:r>
              <a:rPr lang="es-CO" sz="1600" dirty="0">
                <a:solidFill>
                  <a:srgbClr val="404040"/>
                </a:solidFill>
                <a:latin typeface="Calibir"/>
                <a:ea typeface="Helvetica Neue"/>
                <a:cs typeface="Calibir"/>
              </a:rPr>
              <a:t>Agradecemos Califique de 1 a 4, donde 1 es muy malo y  4 es excelente, en los siguientes aspectos relacionados  con el servicio recibido</a:t>
            </a:r>
          </a:p>
        </p:txBody>
      </p:sp>
      <p:sp>
        <p:nvSpPr>
          <p:cNvPr id="9" name="object 13"/>
          <p:cNvSpPr/>
          <p:nvPr/>
        </p:nvSpPr>
        <p:spPr>
          <a:xfrm>
            <a:off x="4967411" y="2526352"/>
            <a:ext cx="0" cy="2153920"/>
          </a:xfrm>
          <a:custGeom>
            <a:avLst/>
            <a:gdLst/>
            <a:ahLst/>
            <a:cxnLst/>
            <a:rect l="l" t="t" r="r" b="b"/>
            <a:pathLst>
              <a:path h="2153920">
                <a:moveTo>
                  <a:pt x="0" y="0"/>
                </a:moveTo>
                <a:lnTo>
                  <a:pt x="0" y="2153412"/>
                </a:lnTo>
              </a:path>
            </a:pathLst>
          </a:custGeom>
          <a:ln w="45720">
            <a:solidFill>
              <a:schemeClr val="tx1">
                <a:lumMod val="50000"/>
                <a:lumOff val="50000"/>
              </a:schemeClr>
            </a:solidFill>
          </a:ln>
        </p:spPr>
        <p:txBody>
          <a:bodyPr wrap="square" lIns="0" tIns="0" rIns="0" bIns="0" rtlCol="0"/>
          <a:lstStyle/>
          <a:p>
            <a:endParaRPr/>
          </a:p>
        </p:txBody>
      </p:sp>
      <p:sp>
        <p:nvSpPr>
          <p:cNvPr id="10" name="object 3"/>
          <p:cNvSpPr txBox="1"/>
          <p:nvPr/>
        </p:nvSpPr>
        <p:spPr>
          <a:xfrm>
            <a:off x="772859" y="3598455"/>
            <a:ext cx="3537149" cy="1077218"/>
          </a:xfrm>
          <a:prstGeom prst="rect">
            <a:avLst/>
          </a:prstGeom>
          <a:noFill/>
        </p:spPr>
        <p:txBody>
          <a:bodyPr wrap="square" rtlCol="0">
            <a:spAutoFit/>
          </a:bodyPr>
          <a:lstStyle>
            <a:defPPr>
              <a:defRPr lang="es-ES"/>
            </a:defPPr>
            <a:lvl1pPr marL="12700">
              <a:lnSpc>
                <a:spcPct val="100000"/>
              </a:lnSpc>
              <a:spcBef>
                <a:spcPts val="95"/>
              </a:spcBef>
              <a:defRPr sz="1600">
                <a:solidFill>
                  <a:srgbClr val="404040"/>
                </a:solidFill>
                <a:latin typeface="Calibir"/>
                <a:ea typeface="Helvetica Neue"/>
                <a:cs typeface="Calibir"/>
              </a:defRPr>
            </a:lvl1pPr>
          </a:lstStyle>
          <a:p>
            <a:pPr algn="just"/>
            <a:r>
              <a:rPr lang="es-CO" dirty="0"/>
              <a:t>De 8.920 encuestados 8.848 Calificaron entre muy satisfecho y  satisfecho el servicio brindado, sin embargo  un 1% se manifestó no estar  satisfecho.</a:t>
            </a:r>
            <a:endParaRPr dirty="0"/>
          </a:p>
        </p:txBody>
      </p:sp>
      <p:sp>
        <p:nvSpPr>
          <p:cNvPr id="11" name="object 3"/>
          <p:cNvSpPr txBox="1"/>
          <p:nvPr/>
        </p:nvSpPr>
        <p:spPr>
          <a:xfrm>
            <a:off x="5533918" y="3726946"/>
            <a:ext cx="3086100" cy="1077218"/>
          </a:xfrm>
          <a:prstGeom prst="rect">
            <a:avLst/>
          </a:prstGeom>
          <a:noFill/>
        </p:spPr>
        <p:txBody>
          <a:bodyPr wrap="square" rtlCol="0">
            <a:spAutoFit/>
          </a:bodyPr>
          <a:lstStyle>
            <a:defPPr>
              <a:defRPr lang="es-ES"/>
            </a:defPPr>
            <a:lvl1pPr marL="12700" algn="just">
              <a:lnSpc>
                <a:spcPct val="100000"/>
              </a:lnSpc>
              <a:spcBef>
                <a:spcPts val="95"/>
              </a:spcBef>
              <a:defRPr sz="1600">
                <a:solidFill>
                  <a:srgbClr val="404040"/>
                </a:solidFill>
                <a:latin typeface="Calibir"/>
                <a:ea typeface="Helvetica Neue"/>
                <a:cs typeface="Calibir"/>
              </a:defRPr>
            </a:lvl1pPr>
          </a:lstStyle>
          <a:p>
            <a:r>
              <a:rPr dirty="0"/>
              <a:t>El</a:t>
            </a:r>
            <a:r>
              <a:rPr lang="es-CO" dirty="0"/>
              <a:t> </a:t>
            </a:r>
            <a:r>
              <a:rPr lang="es-CO" b="1" spc="-10" dirty="0">
                <a:solidFill>
                  <a:srgbClr val="FF9900"/>
                </a:solidFill>
                <a:latin typeface="+mn-lt"/>
                <a:ea typeface="+mn-ea"/>
                <a:cs typeface="Calibri"/>
              </a:rPr>
              <a:t>99%</a:t>
            </a:r>
            <a:r>
              <a:rPr lang="es-CO" dirty="0"/>
              <a:t> </a:t>
            </a:r>
            <a:r>
              <a:rPr dirty="0"/>
              <a:t>de los ciudadanos manifiesta  </a:t>
            </a:r>
            <a:r>
              <a:rPr lang="es-CO" dirty="0"/>
              <a:t>estar satisfecho y muy satisfecho </a:t>
            </a:r>
            <a:r>
              <a:rPr dirty="0"/>
              <a:t>en el servicio prestado por la  </a:t>
            </a:r>
            <a:r>
              <a:rPr dirty="0" err="1"/>
              <a:t>entidad</a:t>
            </a:r>
            <a:r>
              <a:rPr lang="es-ES" dirty="0"/>
              <a:t>.</a:t>
            </a:r>
            <a:endParaRPr dirty="0"/>
          </a:p>
        </p:txBody>
      </p:sp>
      <p:pic>
        <p:nvPicPr>
          <p:cNvPr id="13" name="Imagen 12"/>
          <p:cNvPicPr>
            <a:picLocks noChangeAspect="1"/>
          </p:cNvPicPr>
          <p:nvPr/>
        </p:nvPicPr>
        <p:blipFill>
          <a:blip r:embed="rId4"/>
          <a:stretch>
            <a:fillRect/>
          </a:stretch>
        </p:blipFill>
        <p:spPr>
          <a:xfrm>
            <a:off x="5131941" y="1760340"/>
            <a:ext cx="3714109" cy="1890282"/>
          </a:xfrm>
          <a:prstGeom prst="rect">
            <a:avLst/>
          </a:prstGeom>
        </p:spPr>
      </p:pic>
      <p:pic>
        <p:nvPicPr>
          <p:cNvPr id="2" name="Imagen 1">
            <a:extLst>
              <a:ext uri="{FF2B5EF4-FFF2-40B4-BE49-F238E27FC236}">
                <a16:creationId xmlns:a16="http://schemas.microsoft.com/office/drawing/2014/main" id="{494077B8-3EF4-4216-9DF5-95E97EBF1482}"/>
              </a:ext>
            </a:extLst>
          </p:cNvPr>
          <p:cNvPicPr>
            <a:picLocks noChangeAspect="1"/>
          </p:cNvPicPr>
          <p:nvPr/>
        </p:nvPicPr>
        <p:blipFill>
          <a:blip r:embed="rId5"/>
          <a:stretch>
            <a:fillRect/>
          </a:stretch>
        </p:blipFill>
        <p:spPr>
          <a:xfrm>
            <a:off x="1001406" y="2092379"/>
            <a:ext cx="2947594" cy="1119063"/>
          </a:xfrm>
          <a:prstGeom prst="rect">
            <a:avLst/>
          </a:prstGeom>
        </p:spPr>
      </p:pic>
    </p:spTree>
    <p:extLst>
      <p:ext uri="{BB962C8B-B14F-4D97-AF65-F5344CB8AC3E}">
        <p14:creationId xmlns:p14="http://schemas.microsoft.com/office/powerpoint/2010/main" val="30187166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9470"/>
            <a:ext cx="8363164" cy="1015663"/>
          </a:xfrm>
          <a:prstGeom prst="rect">
            <a:avLst/>
          </a:prstGeom>
          <a:noFill/>
        </p:spPr>
        <p:txBody>
          <a:bodyPr wrap="square" rtlCol="0">
            <a:spAutoFit/>
          </a:bodyPr>
          <a:lstStyle/>
          <a:p>
            <a:r>
              <a:rPr lang="es-ES" sz="2000" b="1" dirty="0">
                <a:solidFill>
                  <a:schemeClr val="bg1"/>
                </a:solidFill>
              </a:rPr>
              <a:t>5.</a:t>
            </a:r>
            <a:r>
              <a:rPr lang="es-CO" sz="2000" b="1" dirty="0">
                <a:solidFill>
                  <a:schemeClr val="bg1"/>
                </a:solidFill>
              </a:rPr>
              <a:t> ¿Cómo califica en general  “la calidad” del servicio ofrecido por la entidad ? *Califique calidad como la suma de todos los atributos (características) del servicio recibido.</a:t>
            </a:r>
            <a:endParaRPr lang="es-ES" sz="2000" b="1" dirty="0">
              <a:solidFill>
                <a:schemeClr val="bg1"/>
              </a:solidFill>
            </a:endParaRPr>
          </a:p>
        </p:txBody>
      </p:sp>
      <p:sp>
        <p:nvSpPr>
          <p:cNvPr id="10" name="object 13"/>
          <p:cNvSpPr/>
          <p:nvPr/>
        </p:nvSpPr>
        <p:spPr>
          <a:xfrm>
            <a:off x="4926316" y="2180172"/>
            <a:ext cx="0" cy="2153920"/>
          </a:xfrm>
          <a:custGeom>
            <a:avLst/>
            <a:gdLst/>
            <a:ahLst/>
            <a:cxnLst/>
            <a:rect l="l" t="t" r="r" b="b"/>
            <a:pathLst>
              <a:path h="2153920">
                <a:moveTo>
                  <a:pt x="0" y="0"/>
                </a:moveTo>
                <a:lnTo>
                  <a:pt x="0" y="2153412"/>
                </a:lnTo>
              </a:path>
            </a:pathLst>
          </a:custGeom>
          <a:ln w="45720">
            <a:solidFill>
              <a:schemeClr val="tx1">
                <a:lumMod val="50000"/>
                <a:lumOff val="50000"/>
              </a:schemeClr>
            </a:solidFill>
          </a:ln>
        </p:spPr>
        <p:txBody>
          <a:bodyPr wrap="square" lIns="0" tIns="0" rIns="0" bIns="0" rtlCol="0"/>
          <a:lstStyle/>
          <a:p>
            <a:endParaRPr/>
          </a:p>
        </p:txBody>
      </p:sp>
      <p:sp>
        <p:nvSpPr>
          <p:cNvPr id="13" name="object 3"/>
          <p:cNvSpPr txBox="1"/>
          <p:nvPr/>
        </p:nvSpPr>
        <p:spPr>
          <a:xfrm>
            <a:off x="5576413" y="2514717"/>
            <a:ext cx="3086100" cy="1243610"/>
          </a:xfrm>
          <a:prstGeom prst="rect">
            <a:avLst/>
          </a:prstGeom>
          <a:solidFill>
            <a:schemeClr val="bg1"/>
          </a:solidFill>
        </p:spPr>
        <p:txBody>
          <a:bodyPr vert="horz" wrap="square" lIns="0" tIns="8255" rIns="0" bIns="0" rtlCol="0">
            <a:spAutoFit/>
          </a:bodyPr>
          <a:lstStyle/>
          <a:p>
            <a:pPr marL="12700" marR="5080" algn="just">
              <a:lnSpc>
                <a:spcPct val="101200"/>
              </a:lnSpc>
              <a:spcBef>
                <a:spcPts val="65"/>
              </a:spcBef>
            </a:pPr>
            <a:r>
              <a:rPr lang="es-CO" sz="1600" dirty="0">
                <a:solidFill>
                  <a:srgbClr val="404040"/>
                </a:solidFill>
                <a:latin typeface="Calibir"/>
                <a:ea typeface="Helvetica Neue"/>
                <a:cs typeface="Calibir"/>
              </a:rPr>
              <a:t>De 8.920  encuestados 8.869 Calificaron entre Excelente y  Bueno la calidad del  servicio brindado, obteniendo un </a:t>
            </a:r>
            <a:r>
              <a:rPr lang="es-CO" sz="1600" b="1" dirty="0">
                <a:solidFill>
                  <a:srgbClr val="FF6600"/>
                </a:solidFill>
                <a:latin typeface="Calibir"/>
              </a:rPr>
              <a:t>99</a:t>
            </a:r>
            <a:r>
              <a:rPr lang="es-CO" sz="1600" b="1" dirty="0">
                <a:solidFill>
                  <a:srgbClr val="FF6600"/>
                </a:solidFill>
                <a:latin typeface="Calibir"/>
                <a:ea typeface="Helvetica Neue"/>
                <a:cs typeface="Calibir"/>
              </a:rPr>
              <a:t>%</a:t>
            </a:r>
            <a:r>
              <a:rPr lang="es-CO" sz="1600" dirty="0">
                <a:solidFill>
                  <a:srgbClr val="FF6600"/>
                </a:solidFill>
                <a:latin typeface="Calibir"/>
                <a:ea typeface="Helvetica Neue"/>
                <a:cs typeface="Calibir"/>
              </a:rPr>
              <a:t> </a:t>
            </a:r>
            <a:r>
              <a:rPr lang="es-CO" sz="1600" dirty="0">
                <a:solidFill>
                  <a:srgbClr val="404040"/>
                </a:solidFill>
                <a:latin typeface="Calibir"/>
                <a:ea typeface="Helvetica Neue"/>
                <a:cs typeface="Calibir"/>
              </a:rPr>
              <a:t>de la Calidad del servicio ofrecido por la entidad. </a:t>
            </a:r>
            <a:endParaRPr sz="1600" dirty="0">
              <a:solidFill>
                <a:srgbClr val="404040"/>
              </a:solidFill>
              <a:latin typeface="Calibir"/>
              <a:ea typeface="Helvetica Neue"/>
              <a:cs typeface="Calibir"/>
            </a:endParaRPr>
          </a:p>
        </p:txBody>
      </p:sp>
      <p:graphicFrame>
        <p:nvGraphicFramePr>
          <p:cNvPr id="6" name="Gráfico 5">
            <a:extLst>
              <a:ext uri="{FF2B5EF4-FFF2-40B4-BE49-F238E27FC236}">
                <a16:creationId xmlns:a16="http://schemas.microsoft.com/office/drawing/2014/main" id="{086AEE97-C81E-4FB4-A4EA-26817F42F3A3}"/>
              </a:ext>
            </a:extLst>
          </p:cNvPr>
          <p:cNvGraphicFramePr>
            <a:graphicFrameLocks/>
          </p:cNvGraphicFramePr>
          <p:nvPr>
            <p:extLst>
              <p:ext uri="{D42A27DB-BD31-4B8C-83A1-F6EECF244321}">
                <p14:modId xmlns:p14="http://schemas.microsoft.com/office/powerpoint/2010/main" val="2149644473"/>
              </p:ext>
            </p:extLst>
          </p:nvPr>
        </p:nvGraphicFramePr>
        <p:xfrm>
          <a:off x="0" y="188553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29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descr="Imagen">
            <a:extLst>
              <a:ext uri="{FF2B5EF4-FFF2-40B4-BE49-F238E27FC236}">
                <a16:creationId xmlns:a16="http://schemas.microsoft.com/office/drawing/2014/main" id="{340CFADE-2F4E-1447-8887-E5B949727F91}"/>
              </a:ext>
            </a:extLst>
          </p:cNvPr>
          <p:cNvPicPr>
            <a:picLocks noChangeAspect="1"/>
          </p:cNvPicPr>
          <p:nvPr/>
        </p:nvPicPr>
        <p:blipFill rotWithShape="1">
          <a:blip r:embed="rId2"/>
          <a:srcRect t="988" r="10841"/>
          <a:stretch/>
        </p:blipFill>
        <p:spPr>
          <a:xfrm>
            <a:off x="0" y="-19785"/>
            <a:ext cx="9143999" cy="1016378"/>
          </a:xfrm>
          <a:prstGeom prst="rect">
            <a:avLst/>
          </a:prstGeom>
          <a:ln w="12700">
            <a:miter lim="400000"/>
          </a:ln>
        </p:spPr>
      </p:pic>
      <p:pic>
        <p:nvPicPr>
          <p:cNvPr id="6" name="Imagen 5">
            <a:extLst>
              <a:ext uri="{FF2B5EF4-FFF2-40B4-BE49-F238E27FC236}">
                <a16:creationId xmlns:a16="http://schemas.microsoft.com/office/drawing/2014/main" id="{800FC983-41A3-9144-A7DE-170A58538E9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91389" y="184936"/>
            <a:ext cx="576413" cy="560562"/>
          </a:xfrm>
          <a:prstGeom prst="rect">
            <a:avLst/>
          </a:prstGeom>
        </p:spPr>
      </p:pic>
      <p:sp>
        <p:nvSpPr>
          <p:cNvPr id="137" name="Título"/>
          <p:cNvSpPr txBox="1"/>
          <p:nvPr/>
        </p:nvSpPr>
        <p:spPr>
          <a:xfrm>
            <a:off x="1003927" y="105949"/>
            <a:ext cx="5996299" cy="5123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3332" tIns="23332" rIns="23332" bIns="23332" anchor="b">
            <a:normAutofit/>
          </a:bodyPr>
          <a:lstStyle>
            <a:lvl1pPr marL="38100" marR="38100" indent="12700">
              <a:lnSpc>
                <a:spcPct val="80000"/>
              </a:lnSpc>
              <a:spcBef>
                <a:spcPts val="100"/>
              </a:spcBef>
              <a:defRPr sz="10000">
                <a:latin typeface="Calibri"/>
                <a:ea typeface="Calibri"/>
                <a:cs typeface="Calibri"/>
                <a:sym typeface="Calibri"/>
              </a:defRPr>
            </a:lvl1pPr>
          </a:lstStyle>
          <a:p>
            <a:pPr algn="l"/>
            <a:endParaRPr lang="es-ES" sz="2286" dirty="0">
              <a:latin typeface="Josefin Sans" pitchFamily="2" charset="0"/>
            </a:endParaRPr>
          </a:p>
        </p:txBody>
      </p:sp>
      <p:sp>
        <p:nvSpPr>
          <p:cNvPr id="7" name="CuadroTexto 6"/>
          <p:cNvSpPr txBox="1"/>
          <p:nvPr/>
        </p:nvSpPr>
        <p:spPr>
          <a:xfrm>
            <a:off x="-1" y="33647"/>
            <a:ext cx="8620019" cy="954107"/>
          </a:xfrm>
          <a:prstGeom prst="rect">
            <a:avLst/>
          </a:prstGeom>
          <a:noFill/>
        </p:spPr>
        <p:txBody>
          <a:bodyPr wrap="square" rtlCol="0">
            <a:spAutoFit/>
          </a:bodyPr>
          <a:lstStyle/>
          <a:p>
            <a:r>
              <a:rPr lang="es-ES" sz="2800" b="1" dirty="0">
                <a:solidFill>
                  <a:schemeClr val="bg1"/>
                </a:solidFill>
              </a:rPr>
              <a:t>6.</a:t>
            </a:r>
            <a:r>
              <a:rPr lang="es-CO" sz="2800" dirty="0">
                <a:solidFill>
                  <a:schemeClr val="bg1"/>
                </a:solidFill>
              </a:rPr>
              <a:t>¿Para solucionar su requerimiento, cuantas veces, fue necesario que usted se acercara a la institución?</a:t>
            </a:r>
          </a:p>
        </p:txBody>
      </p:sp>
      <p:sp>
        <p:nvSpPr>
          <p:cNvPr id="8" name="object 13"/>
          <p:cNvSpPr/>
          <p:nvPr/>
        </p:nvSpPr>
        <p:spPr>
          <a:xfrm>
            <a:off x="5075148" y="2091882"/>
            <a:ext cx="0" cy="2153920"/>
          </a:xfrm>
          <a:custGeom>
            <a:avLst/>
            <a:gdLst/>
            <a:ahLst/>
            <a:cxnLst/>
            <a:rect l="l" t="t" r="r" b="b"/>
            <a:pathLst>
              <a:path h="2153920">
                <a:moveTo>
                  <a:pt x="0" y="0"/>
                </a:moveTo>
                <a:lnTo>
                  <a:pt x="0" y="2153412"/>
                </a:lnTo>
              </a:path>
            </a:pathLst>
          </a:custGeom>
          <a:ln w="45720">
            <a:solidFill>
              <a:schemeClr val="tx1">
                <a:lumMod val="50000"/>
                <a:lumOff val="50000"/>
              </a:schemeClr>
            </a:solidFill>
          </a:ln>
        </p:spPr>
        <p:txBody>
          <a:bodyPr wrap="square" lIns="0" tIns="0" rIns="0" bIns="0" rtlCol="0"/>
          <a:lstStyle/>
          <a:p>
            <a:endParaRPr/>
          </a:p>
        </p:txBody>
      </p:sp>
      <p:sp>
        <p:nvSpPr>
          <p:cNvPr id="9" name="object 3"/>
          <p:cNvSpPr txBox="1"/>
          <p:nvPr/>
        </p:nvSpPr>
        <p:spPr>
          <a:xfrm>
            <a:off x="5635420" y="1353695"/>
            <a:ext cx="3086100" cy="1251625"/>
          </a:xfrm>
          <a:prstGeom prst="rect">
            <a:avLst/>
          </a:prstGeom>
        </p:spPr>
        <p:txBody>
          <a:bodyPr vert="horz" wrap="square" lIns="0" tIns="8255" rIns="0" bIns="0" rtlCol="0">
            <a:spAutoFit/>
          </a:bodyPr>
          <a:lstStyle>
            <a:defPPr>
              <a:defRPr lang="es-ES"/>
            </a:defPPr>
            <a:lvl1pPr marL="12700" marR="5080" algn="just">
              <a:lnSpc>
                <a:spcPct val="101200"/>
              </a:lnSpc>
              <a:spcBef>
                <a:spcPts val="65"/>
              </a:spcBef>
              <a:defRPr sz="1600">
                <a:solidFill>
                  <a:srgbClr val="404040"/>
                </a:solidFill>
                <a:latin typeface="Calibir"/>
                <a:ea typeface="Helvetica Neue"/>
                <a:cs typeface="Calibir"/>
              </a:defRPr>
            </a:lvl1pPr>
          </a:lstStyle>
          <a:p>
            <a:r>
              <a:rPr lang="es-CO" dirty="0">
                <a:latin typeface="+mn-lt"/>
              </a:rPr>
              <a:t>De 8.920 encuestados  815 se acercaron a la entidad más de dos veces para la solución de su requerimiento, no obstante el 91% solo se contacto una vez.  </a:t>
            </a:r>
            <a:endParaRPr dirty="0">
              <a:latin typeface="+mn-lt"/>
            </a:endParaRPr>
          </a:p>
        </p:txBody>
      </p:sp>
      <p:sp>
        <p:nvSpPr>
          <p:cNvPr id="10" name="object 3"/>
          <p:cNvSpPr txBox="1"/>
          <p:nvPr/>
        </p:nvSpPr>
        <p:spPr>
          <a:xfrm>
            <a:off x="5635420" y="2746779"/>
            <a:ext cx="3086100" cy="1740926"/>
          </a:xfrm>
          <a:prstGeom prst="rect">
            <a:avLst/>
          </a:prstGeom>
        </p:spPr>
        <p:txBody>
          <a:bodyPr vert="horz" wrap="square" lIns="0" tIns="8255" rIns="0" bIns="0" rtlCol="0">
            <a:spAutoFit/>
          </a:bodyPr>
          <a:lstStyle>
            <a:defPPr>
              <a:defRPr lang="es-ES"/>
            </a:defPPr>
            <a:lvl1pPr marL="12700" marR="5080" algn="just">
              <a:lnSpc>
                <a:spcPct val="101200"/>
              </a:lnSpc>
              <a:spcBef>
                <a:spcPts val="65"/>
              </a:spcBef>
              <a:defRPr sz="1600">
                <a:solidFill>
                  <a:srgbClr val="404040"/>
                </a:solidFill>
                <a:latin typeface="Calibir"/>
                <a:ea typeface="Helvetica Neue"/>
                <a:cs typeface="Calibir"/>
              </a:defRPr>
            </a:lvl1pPr>
          </a:lstStyle>
          <a:p>
            <a:r>
              <a:rPr lang="es-CO" dirty="0">
                <a:latin typeface="+mn-lt"/>
              </a:rPr>
              <a:t>Algunas de las causas por lo que el ciudadano tuvo que comunicarse con la entidad varias veces para la solución de su requerimiento son los siguientes: Falta definición de la lista de documentos, por Información,    asesoría y búsqueda de empleo.</a:t>
            </a:r>
            <a:endParaRPr dirty="0">
              <a:latin typeface="+mn-lt"/>
            </a:endParaRPr>
          </a:p>
        </p:txBody>
      </p:sp>
      <p:pic>
        <p:nvPicPr>
          <p:cNvPr id="2" name="Imagen 1">
            <a:extLst>
              <a:ext uri="{FF2B5EF4-FFF2-40B4-BE49-F238E27FC236}">
                <a16:creationId xmlns:a16="http://schemas.microsoft.com/office/drawing/2014/main" id="{792546E4-EBD2-4CD6-B826-7AABA872A41F}"/>
              </a:ext>
            </a:extLst>
          </p:cNvPr>
          <p:cNvPicPr>
            <a:picLocks noChangeAspect="1"/>
          </p:cNvPicPr>
          <p:nvPr/>
        </p:nvPicPr>
        <p:blipFill>
          <a:blip r:embed="rId4"/>
          <a:stretch>
            <a:fillRect/>
          </a:stretch>
        </p:blipFill>
        <p:spPr>
          <a:xfrm>
            <a:off x="210423" y="1684230"/>
            <a:ext cx="4584589" cy="2755631"/>
          </a:xfrm>
          <a:prstGeom prst="rect">
            <a:avLst/>
          </a:prstGeom>
        </p:spPr>
      </p:pic>
    </p:spTree>
    <p:extLst>
      <p:ext uri="{BB962C8B-B14F-4D97-AF65-F5344CB8AC3E}">
        <p14:creationId xmlns:p14="http://schemas.microsoft.com/office/powerpoint/2010/main" val="188158587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descr="Imagen">
            <a:extLst>
              <a:ext uri="{FF2B5EF4-FFF2-40B4-BE49-F238E27FC236}">
                <a16:creationId xmlns:a16="http://schemas.microsoft.com/office/drawing/2014/main" id="{340CFADE-2F4E-1447-8887-E5B949727F91}"/>
              </a:ext>
            </a:extLst>
          </p:cNvPr>
          <p:cNvPicPr>
            <a:picLocks noChangeAspect="1"/>
          </p:cNvPicPr>
          <p:nvPr/>
        </p:nvPicPr>
        <p:blipFill rotWithShape="1">
          <a:blip r:embed="rId3"/>
          <a:srcRect t="988" r="10841"/>
          <a:stretch/>
        </p:blipFill>
        <p:spPr>
          <a:xfrm>
            <a:off x="0" y="-19785"/>
            <a:ext cx="9143999" cy="1016378"/>
          </a:xfrm>
          <a:prstGeom prst="rect">
            <a:avLst/>
          </a:prstGeom>
          <a:ln w="12700">
            <a:miter lim="400000"/>
          </a:ln>
        </p:spPr>
      </p:pic>
      <p:pic>
        <p:nvPicPr>
          <p:cNvPr id="6" name="Imagen 5">
            <a:extLst>
              <a:ext uri="{FF2B5EF4-FFF2-40B4-BE49-F238E27FC236}">
                <a16:creationId xmlns:a16="http://schemas.microsoft.com/office/drawing/2014/main" id="{800FC983-41A3-9144-A7DE-170A58538E92}"/>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8391389" y="184936"/>
            <a:ext cx="576413" cy="560562"/>
          </a:xfrm>
          <a:prstGeom prst="rect">
            <a:avLst/>
          </a:prstGeom>
        </p:spPr>
      </p:pic>
      <p:sp>
        <p:nvSpPr>
          <p:cNvPr id="137" name="Título"/>
          <p:cNvSpPr txBox="1"/>
          <p:nvPr/>
        </p:nvSpPr>
        <p:spPr>
          <a:xfrm>
            <a:off x="1003927" y="105949"/>
            <a:ext cx="5996299" cy="5123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3332" tIns="23332" rIns="23332" bIns="23332" anchor="b">
            <a:normAutofit/>
          </a:bodyPr>
          <a:lstStyle>
            <a:lvl1pPr marL="38100" marR="38100" indent="12700">
              <a:lnSpc>
                <a:spcPct val="80000"/>
              </a:lnSpc>
              <a:spcBef>
                <a:spcPts val="100"/>
              </a:spcBef>
              <a:defRPr sz="10000">
                <a:latin typeface="Calibri"/>
                <a:ea typeface="Calibri"/>
                <a:cs typeface="Calibri"/>
                <a:sym typeface="Calibri"/>
              </a:defRPr>
            </a:lvl1pPr>
          </a:lstStyle>
          <a:p>
            <a:pPr algn="l"/>
            <a:endParaRPr lang="es-ES" sz="2286" dirty="0">
              <a:latin typeface="Josefin Sans" pitchFamily="2" charset="0"/>
            </a:endParaRPr>
          </a:p>
        </p:txBody>
      </p:sp>
      <p:sp>
        <p:nvSpPr>
          <p:cNvPr id="7" name="CuadroTexto 6"/>
          <p:cNvSpPr txBox="1"/>
          <p:nvPr/>
        </p:nvSpPr>
        <p:spPr>
          <a:xfrm>
            <a:off x="0" y="-10065"/>
            <a:ext cx="8620019" cy="954107"/>
          </a:xfrm>
          <a:prstGeom prst="rect">
            <a:avLst/>
          </a:prstGeom>
          <a:noFill/>
        </p:spPr>
        <p:txBody>
          <a:bodyPr wrap="square" rtlCol="0">
            <a:spAutoFit/>
          </a:bodyPr>
          <a:lstStyle/>
          <a:p>
            <a:r>
              <a:rPr lang="es-ES" sz="2800" b="1" dirty="0">
                <a:solidFill>
                  <a:schemeClr val="bg1"/>
                </a:solidFill>
              </a:rPr>
              <a:t>7. </a:t>
            </a:r>
            <a:r>
              <a:rPr lang="es-CO" sz="2800" dirty="0">
                <a:solidFill>
                  <a:schemeClr val="bg1"/>
                </a:solidFill>
              </a:rPr>
              <a:t>¿Usted acudió a algún tramitador en el último año, para gestionar algún trámite o servicio de la entidad?</a:t>
            </a:r>
            <a:endParaRPr lang="es-ES" sz="2800" b="1" dirty="0">
              <a:solidFill>
                <a:schemeClr val="bg1"/>
              </a:solidFill>
            </a:endParaRPr>
          </a:p>
        </p:txBody>
      </p:sp>
      <p:sp>
        <p:nvSpPr>
          <p:cNvPr id="8" name="object 13"/>
          <p:cNvSpPr/>
          <p:nvPr/>
        </p:nvSpPr>
        <p:spPr>
          <a:xfrm>
            <a:off x="5357829" y="2081390"/>
            <a:ext cx="0" cy="2153920"/>
          </a:xfrm>
          <a:custGeom>
            <a:avLst/>
            <a:gdLst/>
            <a:ahLst/>
            <a:cxnLst/>
            <a:rect l="l" t="t" r="r" b="b"/>
            <a:pathLst>
              <a:path h="2153920">
                <a:moveTo>
                  <a:pt x="0" y="0"/>
                </a:moveTo>
                <a:lnTo>
                  <a:pt x="0" y="2153412"/>
                </a:lnTo>
              </a:path>
            </a:pathLst>
          </a:custGeom>
          <a:ln w="45720">
            <a:solidFill>
              <a:schemeClr val="tx1">
                <a:lumMod val="50000"/>
                <a:lumOff val="50000"/>
              </a:schemeClr>
            </a:solidFill>
          </a:ln>
        </p:spPr>
        <p:txBody>
          <a:bodyPr wrap="square" lIns="0" tIns="0" rIns="0" bIns="0" rtlCol="0"/>
          <a:lstStyle/>
          <a:p>
            <a:endParaRPr/>
          </a:p>
        </p:txBody>
      </p:sp>
      <p:sp>
        <p:nvSpPr>
          <p:cNvPr id="9" name="object 3"/>
          <p:cNvSpPr txBox="1"/>
          <p:nvPr/>
        </p:nvSpPr>
        <p:spPr>
          <a:xfrm>
            <a:off x="5656658" y="1697208"/>
            <a:ext cx="3215893" cy="584775"/>
          </a:xfrm>
          <a:prstGeom prst="rect">
            <a:avLst/>
          </a:prstGeom>
          <a:noFill/>
        </p:spPr>
        <p:txBody>
          <a:bodyPr wrap="square" rtlCol="0">
            <a:spAutoFit/>
          </a:bodyPr>
          <a:lstStyle>
            <a:defPPr>
              <a:defRPr lang="es-ES"/>
            </a:defPPr>
            <a:lvl1pPr marL="12700" indent="0" algn="ctr">
              <a:lnSpc>
                <a:spcPct val="100000"/>
              </a:lnSpc>
              <a:spcBef>
                <a:spcPts val="95"/>
              </a:spcBef>
              <a:buFont typeface="Arial" panose="020B0604020202020204" pitchFamily="34" charset="0"/>
              <a:buNone/>
              <a:defRPr sz="1600">
                <a:solidFill>
                  <a:srgbClr val="404040"/>
                </a:solidFill>
                <a:latin typeface="Calibir"/>
                <a:ea typeface="Helvetica Neue"/>
                <a:cs typeface="Calibir"/>
              </a:defRPr>
            </a:lvl1pPr>
          </a:lstStyle>
          <a:p>
            <a:pPr algn="just"/>
            <a:r>
              <a:rPr lang="es-CO" dirty="0">
                <a:latin typeface="+mn-lt"/>
              </a:rPr>
              <a:t>El </a:t>
            </a:r>
            <a:r>
              <a:rPr lang="es-CO" b="1" dirty="0">
                <a:solidFill>
                  <a:srgbClr val="FFC000"/>
                </a:solidFill>
                <a:latin typeface="+mn-lt"/>
              </a:rPr>
              <a:t>91% </a:t>
            </a:r>
            <a:r>
              <a:rPr lang="es-CO" dirty="0">
                <a:latin typeface="+mn-lt"/>
              </a:rPr>
              <a:t>de los encuestados no acudieron a un tramitador. </a:t>
            </a:r>
            <a:endParaRPr dirty="0">
              <a:latin typeface="+mn-lt"/>
            </a:endParaRPr>
          </a:p>
        </p:txBody>
      </p:sp>
      <p:sp>
        <p:nvSpPr>
          <p:cNvPr id="10" name="Rectángulo 9"/>
          <p:cNvSpPr/>
          <p:nvPr/>
        </p:nvSpPr>
        <p:spPr>
          <a:xfrm>
            <a:off x="5656659" y="2281983"/>
            <a:ext cx="3231622" cy="2062103"/>
          </a:xfrm>
          <a:prstGeom prst="rect">
            <a:avLst/>
          </a:prstGeom>
          <a:noFill/>
        </p:spPr>
        <p:txBody>
          <a:bodyPr wrap="square" rtlCol="0">
            <a:spAutoFit/>
          </a:bodyPr>
          <a:lstStyle/>
          <a:p>
            <a:pPr marL="12700" algn="just">
              <a:spcBef>
                <a:spcPts val="95"/>
              </a:spcBef>
              <a:buFont typeface="Arial" panose="020B0604020202020204" pitchFamily="34" charset="0"/>
              <a:buNone/>
            </a:pPr>
            <a:r>
              <a:rPr lang="es-CO" sz="1600" dirty="0">
                <a:solidFill>
                  <a:srgbClr val="404040"/>
                </a:solidFill>
                <a:ea typeface="Helvetica Neue"/>
                <a:cs typeface="Calibir"/>
              </a:rPr>
              <a:t>De 8.920 encuestados, 769 manifiestan haber acudido a un tramitador para acceder a los servicios de la Entidad. El mayor número se presentó en  las siguientes regionales: </a:t>
            </a:r>
            <a:r>
              <a:rPr lang="es-ES" sz="1600" dirty="0">
                <a:solidFill>
                  <a:srgbClr val="404040"/>
                </a:solidFill>
              </a:rPr>
              <a:t>Casanare 400, Boyacá 65, Santander 65, Antioquia 63.</a:t>
            </a:r>
            <a:endParaRPr lang="es-CO" sz="1600" dirty="0">
              <a:solidFill>
                <a:srgbClr val="404040"/>
              </a:solidFill>
            </a:endParaRPr>
          </a:p>
        </p:txBody>
      </p:sp>
      <p:pic>
        <p:nvPicPr>
          <p:cNvPr id="4" name="Imagen 3">
            <a:extLst>
              <a:ext uri="{FF2B5EF4-FFF2-40B4-BE49-F238E27FC236}">
                <a16:creationId xmlns:a16="http://schemas.microsoft.com/office/drawing/2014/main" id="{6AC8F0A0-BE25-40E4-9C0D-DE0A80EFA454}"/>
              </a:ext>
            </a:extLst>
          </p:cNvPr>
          <p:cNvPicPr>
            <a:picLocks noChangeAspect="1"/>
          </p:cNvPicPr>
          <p:nvPr/>
        </p:nvPicPr>
        <p:blipFill>
          <a:blip r:embed="rId5"/>
          <a:stretch>
            <a:fillRect/>
          </a:stretch>
        </p:blipFill>
        <p:spPr>
          <a:xfrm>
            <a:off x="396292" y="1753653"/>
            <a:ext cx="4572396" cy="2743438"/>
          </a:xfrm>
          <a:prstGeom prst="rect">
            <a:avLst/>
          </a:prstGeom>
        </p:spPr>
      </p:pic>
    </p:spTree>
    <p:extLst>
      <p:ext uri="{BB962C8B-B14F-4D97-AF65-F5344CB8AC3E}">
        <p14:creationId xmlns:p14="http://schemas.microsoft.com/office/powerpoint/2010/main" val="148754049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descr="Imagen">
            <a:extLst>
              <a:ext uri="{FF2B5EF4-FFF2-40B4-BE49-F238E27FC236}">
                <a16:creationId xmlns:a16="http://schemas.microsoft.com/office/drawing/2014/main" id="{340CFADE-2F4E-1447-8887-E5B949727F91}"/>
              </a:ext>
            </a:extLst>
          </p:cNvPr>
          <p:cNvPicPr>
            <a:picLocks noChangeAspect="1"/>
          </p:cNvPicPr>
          <p:nvPr/>
        </p:nvPicPr>
        <p:blipFill rotWithShape="1">
          <a:blip r:embed="rId3"/>
          <a:srcRect t="988" r="10841"/>
          <a:stretch/>
        </p:blipFill>
        <p:spPr>
          <a:xfrm>
            <a:off x="0" y="-19785"/>
            <a:ext cx="9143999" cy="1016378"/>
          </a:xfrm>
          <a:prstGeom prst="rect">
            <a:avLst/>
          </a:prstGeom>
          <a:ln w="12700">
            <a:miter lim="400000"/>
          </a:ln>
        </p:spPr>
      </p:pic>
      <p:pic>
        <p:nvPicPr>
          <p:cNvPr id="6" name="Imagen 5">
            <a:extLst>
              <a:ext uri="{FF2B5EF4-FFF2-40B4-BE49-F238E27FC236}">
                <a16:creationId xmlns:a16="http://schemas.microsoft.com/office/drawing/2014/main" id="{800FC983-41A3-9144-A7DE-170A58538E92}"/>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8391389" y="184936"/>
            <a:ext cx="576413" cy="560562"/>
          </a:xfrm>
          <a:prstGeom prst="rect">
            <a:avLst/>
          </a:prstGeom>
        </p:spPr>
      </p:pic>
      <p:sp>
        <p:nvSpPr>
          <p:cNvPr id="137" name="Título"/>
          <p:cNvSpPr txBox="1"/>
          <p:nvPr/>
        </p:nvSpPr>
        <p:spPr>
          <a:xfrm>
            <a:off x="1003927" y="105949"/>
            <a:ext cx="5996299" cy="5123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3332" tIns="23332" rIns="23332" bIns="23332" anchor="b">
            <a:normAutofit/>
          </a:bodyPr>
          <a:lstStyle>
            <a:lvl1pPr marL="38100" marR="38100" indent="12700">
              <a:lnSpc>
                <a:spcPct val="80000"/>
              </a:lnSpc>
              <a:spcBef>
                <a:spcPts val="100"/>
              </a:spcBef>
              <a:defRPr sz="10000">
                <a:latin typeface="Calibri"/>
                <a:ea typeface="Calibri"/>
                <a:cs typeface="Calibri"/>
                <a:sym typeface="Calibri"/>
              </a:defRPr>
            </a:lvl1pPr>
          </a:lstStyle>
          <a:p>
            <a:pPr algn="l"/>
            <a:endParaRPr lang="es-ES" sz="2286" dirty="0">
              <a:latin typeface="Josefin Sans" pitchFamily="2" charset="0"/>
            </a:endParaRPr>
          </a:p>
        </p:txBody>
      </p:sp>
      <p:sp>
        <p:nvSpPr>
          <p:cNvPr id="7" name="CuadroTexto 6"/>
          <p:cNvSpPr txBox="1"/>
          <p:nvPr/>
        </p:nvSpPr>
        <p:spPr>
          <a:xfrm>
            <a:off x="-5547" y="-103820"/>
            <a:ext cx="8620019" cy="1200329"/>
          </a:xfrm>
          <a:prstGeom prst="rect">
            <a:avLst/>
          </a:prstGeom>
          <a:noFill/>
        </p:spPr>
        <p:txBody>
          <a:bodyPr wrap="square" rtlCol="0">
            <a:spAutoFit/>
          </a:bodyPr>
          <a:lstStyle>
            <a:defPPr>
              <a:defRPr lang="es-ES"/>
            </a:defPPr>
            <a:lvl1pPr>
              <a:defRPr sz="2800" b="1">
                <a:solidFill>
                  <a:schemeClr val="bg1"/>
                </a:solidFill>
              </a:defRPr>
            </a:lvl1pPr>
          </a:lstStyle>
          <a:p>
            <a:r>
              <a:rPr lang="es-ES" dirty="0"/>
              <a:t>8</a:t>
            </a:r>
            <a:r>
              <a:rPr lang="es-CO" dirty="0"/>
              <a:t>. </a:t>
            </a:r>
            <a:r>
              <a:rPr lang="es-CO" sz="3600" b="0" dirty="0"/>
              <a:t>Respecto al Canal de Atención Presencial, ¿Qué mejoraría?</a:t>
            </a:r>
          </a:p>
        </p:txBody>
      </p:sp>
      <p:sp>
        <p:nvSpPr>
          <p:cNvPr id="8" name="Rectángulo 7"/>
          <p:cNvSpPr/>
          <p:nvPr/>
        </p:nvSpPr>
        <p:spPr>
          <a:xfrm>
            <a:off x="58251" y="1329920"/>
            <a:ext cx="2264738" cy="3480440"/>
          </a:xfrm>
          <a:prstGeom prst="rect">
            <a:avLst/>
          </a:prstGeom>
          <a:noFill/>
        </p:spPr>
        <p:txBody>
          <a:bodyPr wrap="square" rtlCol="0">
            <a:spAutoFit/>
          </a:bodyPr>
          <a:lstStyle/>
          <a:p>
            <a:pPr marL="12700" algn="just">
              <a:spcBef>
                <a:spcPts val="95"/>
              </a:spcBef>
            </a:pPr>
            <a:r>
              <a:rPr lang="es-CO" sz="1200" dirty="0">
                <a:solidFill>
                  <a:srgbClr val="404040"/>
                </a:solidFill>
                <a:ea typeface="Helvetica Neue"/>
                <a:cs typeface="Calibir"/>
              </a:rPr>
              <a:t>De 8.920 encuestados se resaltan 4 aspectos de los 6  que mejorarían en el canal de atención presencial: </a:t>
            </a:r>
          </a:p>
          <a:p>
            <a:pPr marL="12700" algn="just">
              <a:spcBef>
                <a:spcPts val="95"/>
              </a:spcBef>
            </a:pPr>
            <a:endParaRPr lang="es-CO" sz="1200" dirty="0">
              <a:solidFill>
                <a:srgbClr val="404040"/>
              </a:solidFill>
              <a:ea typeface="Helvetica Neue"/>
              <a:cs typeface="Calibir"/>
            </a:endParaRPr>
          </a:p>
          <a:p>
            <a:pPr marL="12700" algn="just">
              <a:spcBef>
                <a:spcPts val="95"/>
              </a:spcBef>
            </a:pPr>
            <a:r>
              <a:rPr lang="es-CO" sz="1200" dirty="0">
                <a:solidFill>
                  <a:srgbClr val="404040"/>
                </a:solidFill>
                <a:ea typeface="Helvetica Neue"/>
                <a:cs typeface="Calibir"/>
              </a:rPr>
              <a:t>1.579 encuestados manifiestan que se mejoren las instalaciones locativas. </a:t>
            </a:r>
          </a:p>
          <a:p>
            <a:pPr marL="12700" algn="just">
              <a:spcBef>
                <a:spcPts val="95"/>
              </a:spcBef>
            </a:pPr>
            <a:r>
              <a:rPr lang="es-CO" sz="1200" dirty="0">
                <a:solidFill>
                  <a:srgbClr val="404040"/>
                </a:solidFill>
                <a:ea typeface="Helvetica Neue"/>
                <a:cs typeface="Calibir"/>
              </a:rPr>
              <a:t>358 encuestados  opinan: el tiempo de espera para ser atendido.</a:t>
            </a:r>
          </a:p>
          <a:p>
            <a:pPr marL="12700" algn="just">
              <a:spcBef>
                <a:spcPts val="95"/>
              </a:spcBef>
            </a:pPr>
            <a:r>
              <a:rPr lang="es-CO" sz="1200" dirty="0">
                <a:solidFill>
                  <a:srgbClr val="404040"/>
                </a:solidFill>
                <a:ea typeface="Helvetica Neue"/>
                <a:cs typeface="Calibir"/>
              </a:rPr>
              <a:t>246 encuestados en atención recibida perciben posibles mejoras en (amabilidad, disponibilidad). </a:t>
            </a:r>
          </a:p>
          <a:p>
            <a:pPr marL="12700" algn="just">
              <a:spcBef>
                <a:spcPts val="95"/>
              </a:spcBef>
            </a:pPr>
            <a:r>
              <a:rPr lang="es-CO" sz="1200" dirty="0">
                <a:solidFill>
                  <a:srgbClr val="404040"/>
                </a:solidFill>
                <a:ea typeface="Helvetica Neue"/>
                <a:cs typeface="Calibir"/>
              </a:rPr>
              <a:t>92 encuestados manifiestan que los servidores deben tener dominio del tema. </a:t>
            </a:r>
          </a:p>
        </p:txBody>
      </p:sp>
      <p:pic>
        <p:nvPicPr>
          <p:cNvPr id="2" name="Imagen 1">
            <a:extLst>
              <a:ext uri="{FF2B5EF4-FFF2-40B4-BE49-F238E27FC236}">
                <a16:creationId xmlns:a16="http://schemas.microsoft.com/office/drawing/2014/main" id="{5216E216-0EAF-4787-B17E-70BB9A364838}"/>
              </a:ext>
            </a:extLst>
          </p:cNvPr>
          <p:cNvPicPr>
            <a:picLocks noChangeAspect="1"/>
          </p:cNvPicPr>
          <p:nvPr/>
        </p:nvPicPr>
        <p:blipFill>
          <a:blip r:embed="rId5"/>
          <a:stretch>
            <a:fillRect/>
          </a:stretch>
        </p:blipFill>
        <p:spPr>
          <a:xfrm>
            <a:off x="2573725" y="1009075"/>
            <a:ext cx="6552124" cy="4100558"/>
          </a:xfrm>
          <a:prstGeom prst="rect">
            <a:avLst/>
          </a:prstGeom>
        </p:spPr>
      </p:pic>
    </p:spTree>
    <p:extLst>
      <p:ext uri="{BB962C8B-B14F-4D97-AF65-F5344CB8AC3E}">
        <p14:creationId xmlns:p14="http://schemas.microsoft.com/office/powerpoint/2010/main" val="298437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p:cNvSpPr txBox="1"/>
          <p:nvPr/>
        </p:nvSpPr>
        <p:spPr>
          <a:xfrm>
            <a:off x="440952" y="1060907"/>
            <a:ext cx="3545419" cy="1200329"/>
          </a:xfrm>
          <a:prstGeom prst="rect">
            <a:avLst/>
          </a:prstGeom>
          <a:noFill/>
        </p:spPr>
        <p:txBody>
          <a:bodyPr wrap="square" rtlCol="0">
            <a:spAutoFit/>
          </a:bodyPr>
          <a:lstStyle/>
          <a:p>
            <a:r>
              <a:rPr lang="es-ES" sz="3600" b="1" dirty="0">
                <a:solidFill>
                  <a:srgbClr val="FFFFFF"/>
                </a:solidFill>
              </a:rPr>
              <a:t>Resultados por Regional</a:t>
            </a:r>
          </a:p>
        </p:txBody>
      </p:sp>
      <p:sp>
        <p:nvSpPr>
          <p:cNvPr id="3" name="CuadroTexto 2"/>
          <p:cNvSpPr txBox="1"/>
          <p:nvPr/>
        </p:nvSpPr>
        <p:spPr>
          <a:xfrm>
            <a:off x="440953" y="2413317"/>
            <a:ext cx="3545419" cy="1754326"/>
          </a:xfrm>
          <a:prstGeom prst="rect">
            <a:avLst/>
          </a:prstGeom>
          <a:noFill/>
        </p:spPr>
        <p:txBody>
          <a:bodyPr wrap="square" rtlCol="0">
            <a:spAutoFit/>
          </a:bodyPr>
          <a:lstStyle/>
          <a:p>
            <a:pPr algn="just"/>
            <a:r>
              <a:rPr lang="es-ES" dirty="0">
                <a:solidFill>
                  <a:srgbClr val="FFFFFF"/>
                </a:solidFill>
              </a:rPr>
              <a:t>Visualizará los resultados por regional con respecto al número de encuestados, con su porcentaje de satisfacción en cada uno de los servicios brindados como primera atención en el canal presencial.</a:t>
            </a:r>
          </a:p>
        </p:txBody>
      </p:sp>
      <p:sp>
        <p:nvSpPr>
          <p:cNvPr id="4" name="Rectángulo 3"/>
          <p:cNvSpPr/>
          <p:nvPr/>
        </p:nvSpPr>
        <p:spPr>
          <a:xfrm>
            <a:off x="528537" y="2261236"/>
            <a:ext cx="718487"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FFFFFF"/>
              </a:solidFill>
            </a:endParaRPr>
          </a:p>
        </p:txBody>
      </p:sp>
      <p:pic>
        <p:nvPicPr>
          <p:cNvPr id="12" name="Imagen 11"/>
          <p:cNvPicPr>
            <a:picLocks noChangeAspect="1"/>
          </p:cNvPicPr>
          <p:nvPr/>
        </p:nvPicPr>
        <p:blipFill>
          <a:blip r:embed="rId2"/>
          <a:stretch>
            <a:fillRect/>
          </a:stretch>
        </p:blipFill>
        <p:spPr>
          <a:xfrm>
            <a:off x="4189870" y="1286540"/>
            <a:ext cx="4725641" cy="2585371"/>
          </a:xfrm>
          <a:prstGeom prst="round2DiagRect">
            <a:avLst>
              <a:gd name="adj1" fmla="val 16667"/>
              <a:gd name="adj2" fmla="val 0"/>
            </a:avLst>
          </a:prstGeom>
          <a:ln w="88900" cap="sq">
            <a:solidFill>
              <a:srgbClr val="FFFFFF"/>
            </a:solidFill>
            <a:miter lim="800000"/>
          </a:ln>
          <a:effectLst>
            <a:glow rad="127000">
              <a:srgbClr val="FF0000"/>
            </a:glow>
            <a:outerShdw blurRad="254000" algn="tl" rotWithShape="0">
              <a:srgbClr val="000000">
                <a:alpha val="43000"/>
              </a:srgbClr>
            </a:outerShdw>
          </a:effectLst>
        </p:spPr>
      </p:pic>
    </p:spTree>
    <p:extLst>
      <p:ext uri="{BB962C8B-B14F-4D97-AF65-F5344CB8AC3E}">
        <p14:creationId xmlns:p14="http://schemas.microsoft.com/office/powerpoint/2010/main" val="418523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67667" y="659769"/>
            <a:ext cx="7725961" cy="40163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CuadroTexto 2"/>
          <p:cNvSpPr txBox="1"/>
          <p:nvPr/>
        </p:nvSpPr>
        <p:spPr>
          <a:xfrm>
            <a:off x="6371271" y="940311"/>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4" name="CuadroTexto 3"/>
          <p:cNvSpPr txBox="1"/>
          <p:nvPr/>
        </p:nvSpPr>
        <p:spPr>
          <a:xfrm>
            <a:off x="6127126" y="950401"/>
            <a:ext cx="343095" cy="276999"/>
          </a:xfrm>
          <a:prstGeom prst="rect">
            <a:avLst/>
          </a:prstGeom>
          <a:noFill/>
        </p:spPr>
        <p:txBody>
          <a:bodyPr wrap="square" rtlCol="0">
            <a:spAutoFit/>
          </a:bodyPr>
          <a:lstStyle/>
          <a:p>
            <a:r>
              <a:rPr lang="es-CO" sz="1200" dirty="0">
                <a:cs typeface="Arial" panose="020B0604020202020204" pitchFamily="34" charset="0"/>
              </a:rPr>
              <a:t>3</a:t>
            </a:r>
          </a:p>
        </p:txBody>
      </p:sp>
      <p:pic>
        <p:nvPicPr>
          <p:cNvPr id="10" name="Imagen 9"/>
          <p:cNvPicPr>
            <a:picLocks noChangeAspect="1"/>
          </p:cNvPicPr>
          <p:nvPr/>
        </p:nvPicPr>
        <p:blipFill>
          <a:blip r:embed="rId3"/>
          <a:stretch>
            <a:fillRect/>
          </a:stretch>
        </p:blipFill>
        <p:spPr>
          <a:xfrm>
            <a:off x="3843221" y="3836513"/>
            <a:ext cx="3136853" cy="759354"/>
          </a:xfrm>
          <a:prstGeom prst="rect">
            <a:avLst/>
          </a:prstGeom>
        </p:spPr>
      </p:pic>
      <p:sp>
        <p:nvSpPr>
          <p:cNvPr id="12" name="CuadroTexto 11"/>
          <p:cNvSpPr txBox="1"/>
          <p:nvPr/>
        </p:nvSpPr>
        <p:spPr>
          <a:xfrm>
            <a:off x="5981667" y="4125449"/>
            <a:ext cx="532517"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8</a:t>
            </a:r>
          </a:p>
        </p:txBody>
      </p:sp>
      <p:sp>
        <p:nvSpPr>
          <p:cNvPr id="13" name="CuadroTexto 12"/>
          <p:cNvSpPr txBox="1"/>
          <p:nvPr/>
        </p:nvSpPr>
        <p:spPr>
          <a:xfrm>
            <a:off x="4536691" y="4167563"/>
            <a:ext cx="974589"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*7  100%</a:t>
            </a:r>
          </a:p>
        </p:txBody>
      </p:sp>
      <p:sp>
        <p:nvSpPr>
          <p:cNvPr id="14" name="CuadroTexto 13"/>
          <p:cNvSpPr txBox="1"/>
          <p:nvPr/>
        </p:nvSpPr>
        <p:spPr>
          <a:xfrm>
            <a:off x="6429874" y="4125449"/>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15" name="CuadroTexto 14"/>
          <p:cNvSpPr txBox="1"/>
          <p:nvPr/>
        </p:nvSpPr>
        <p:spPr>
          <a:xfrm>
            <a:off x="7353604" y="1729708"/>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6" name="CuadroTexto 15"/>
          <p:cNvSpPr txBox="1"/>
          <p:nvPr/>
        </p:nvSpPr>
        <p:spPr>
          <a:xfrm>
            <a:off x="7109459" y="1739798"/>
            <a:ext cx="343095" cy="276999"/>
          </a:xfrm>
          <a:prstGeom prst="rect">
            <a:avLst/>
          </a:prstGeom>
          <a:noFill/>
        </p:spPr>
        <p:txBody>
          <a:bodyPr wrap="square" rtlCol="0">
            <a:spAutoFit/>
          </a:bodyPr>
          <a:lstStyle/>
          <a:p>
            <a:r>
              <a:rPr lang="es-CO" sz="1200" dirty="0">
                <a:cs typeface="Arial" panose="020B0604020202020204" pitchFamily="34" charset="0"/>
              </a:rPr>
              <a:t>6</a:t>
            </a:r>
          </a:p>
        </p:txBody>
      </p:sp>
      <p:sp>
        <p:nvSpPr>
          <p:cNvPr id="17" name="CuadroTexto 16"/>
          <p:cNvSpPr txBox="1"/>
          <p:nvPr/>
        </p:nvSpPr>
        <p:spPr>
          <a:xfrm>
            <a:off x="7232026" y="2485542"/>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98%</a:t>
            </a:r>
          </a:p>
        </p:txBody>
      </p:sp>
      <p:sp>
        <p:nvSpPr>
          <p:cNvPr id="18" name="CuadroTexto 17"/>
          <p:cNvSpPr txBox="1"/>
          <p:nvPr/>
        </p:nvSpPr>
        <p:spPr>
          <a:xfrm>
            <a:off x="6987881" y="2495632"/>
            <a:ext cx="343095" cy="276999"/>
          </a:xfrm>
          <a:prstGeom prst="rect">
            <a:avLst/>
          </a:prstGeom>
          <a:noFill/>
        </p:spPr>
        <p:txBody>
          <a:bodyPr wrap="square" rtlCol="0">
            <a:spAutoFit/>
          </a:bodyPr>
          <a:lstStyle/>
          <a:p>
            <a:r>
              <a:rPr lang="es-CO" sz="1200" dirty="0">
                <a:cs typeface="Arial" panose="020B0604020202020204" pitchFamily="34" charset="0"/>
              </a:rPr>
              <a:t>26</a:t>
            </a:r>
          </a:p>
        </p:txBody>
      </p:sp>
      <p:sp>
        <p:nvSpPr>
          <p:cNvPr id="19" name="CuadroTexto 18"/>
          <p:cNvSpPr txBox="1"/>
          <p:nvPr/>
        </p:nvSpPr>
        <p:spPr>
          <a:xfrm>
            <a:off x="6523671" y="3318217"/>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0" name="CuadroTexto 19"/>
          <p:cNvSpPr txBox="1"/>
          <p:nvPr/>
        </p:nvSpPr>
        <p:spPr>
          <a:xfrm>
            <a:off x="6279526" y="3328307"/>
            <a:ext cx="343095" cy="276999"/>
          </a:xfrm>
          <a:prstGeom prst="rect">
            <a:avLst/>
          </a:prstGeom>
          <a:noFill/>
        </p:spPr>
        <p:txBody>
          <a:bodyPr wrap="square" rtlCol="0">
            <a:spAutoFit/>
          </a:bodyPr>
          <a:lstStyle/>
          <a:p>
            <a:r>
              <a:rPr lang="es-CO" sz="1200" dirty="0">
                <a:cs typeface="Arial" panose="020B0604020202020204" pitchFamily="34" charset="0"/>
              </a:rPr>
              <a:t>7</a:t>
            </a:r>
          </a:p>
        </p:txBody>
      </p:sp>
      <p:sp>
        <p:nvSpPr>
          <p:cNvPr id="21" name="CuadroTexto 20"/>
          <p:cNvSpPr txBox="1"/>
          <p:nvPr/>
        </p:nvSpPr>
        <p:spPr>
          <a:xfrm>
            <a:off x="3636633" y="2913721"/>
            <a:ext cx="375424"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0%</a:t>
            </a:r>
          </a:p>
        </p:txBody>
      </p:sp>
      <p:sp>
        <p:nvSpPr>
          <p:cNvPr id="22" name="CuadroTexto 21"/>
          <p:cNvSpPr txBox="1"/>
          <p:nvPr/>
        </p:nvSpPr>
        <p:spPr>
          <a:xfrm>
            <a:off x="3423310" y="2903263"/>
            <a:ext cx="343095" cy="276999"/>
          </a:xfrm>
          <a:prstGeom prst="rect">
            <a:avLst/>
          </a:prstGeom>
          <a:noFill/>
        </p:spPr>
        <p:txBody>
          <a:bodyPr wrap="square" rtlCol="0">
            <a:spAutoFit/>
          </a:bodyPr>
          <a:lstStyle/>
          <a:p>
            <a:r>
              <a:rPr lang="es-CO" sz="1200" dirty="0">
                <a:cs typeface="Arial" panose="020B0604020202020204" pitchFamily="34" charset="0"/>
              </a:rPr>
              <a:t>1</a:t>
            </a:r>
          </a:p>
        </p:txBody>
      </p:sp>
      <p:sp>
        <p:nvSpPr>
          <p:cNvPr id="23" name="CuadroTexto 22"/>
          <p:cNvSpPr txBox="1"/>
          <p:nvPr/>
        </p:nvSpPr>
        <p:spPr>
          <a:xfrm>
            <a:off x="707535" y="4153438"/>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96%</a:t>
            </a:r>
          </a:p>
        </p:txBody>
      </p:sp>
      <p:sp>
        <p:nvSpPr>
          <p:cNvPr id="24" name="CuadroTexto 23"/>
          <p:cNvSpPr txBox="1"/>
          <p:nvPr/>
        </p:nvSpPr>
        <p:spPr>
          <a:xfrm>
            <a:off x="5361087" y="2255696"/>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85,43%</a:t>
            </a:r>
          </a:p>
        </p:txBody>
      </p:sp>
      <p:sp>
        <p:nvSpPr>
          <p:cNvPr id="25" name="CuadroTexto 24"/>
          <p:cNvSpPr txBox="1"/>
          <p:nvPr/>
        </p:nvSpPr>
        <p:spPr>
          <a:xfrm>
            <a:off x="5417532" y="2026887"/>
            <a:ext cx="437807" cy="276999"/>
          </a:xfrm>
          <a:prstGeom prst="rect">
            <a:avLst/>
          </a:prstGeom>
          <a:noFill/>
        </p:spPr>
        <p:txBody>
          <a:bodyPr wrap="square" rtlCol="0">
            <a:spAutoFit/>
          </a:bodyPr>
          <a:lstStyle/>
          <a:p>
            <a:r>
              <a:rPr lang="es-CO" sz="1200" dirty="0">
                <a:cs typeface="Arial" panose="020B0604020202020204" pitchFamily="34" charset="0"/>
              </a:rPr>
              <a:t>58</a:t>
            </a:r>
          </a:p>
        </p:txBody>
      </p:sp>
    </p:spTree>
    <p:extLst>
      <p:ext uri="{BB962C8B-B14F-4D97-AF65-F5344CB8AC3E}">
        <p14:creationId xmlns:p14="http://schemas.microsoft.com/office/powerpoint/2010/main" val="407794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380109" y="869415"/>
            <a:ext cx="7724757" cy="37294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agen 8"/>
          <p:cNvPicPr>
            <a:picLocks noChangeAspect="1"/>
          </p:cNvPicPr>
          <p:nvPr/>
        </p:nvPicPr>
        <p:blipFill>
          <a:blip r:embed="rId4"/>
          <a:stretch>
            <a:fillRect/>
          </a:stretch>
        </p:blipFill>
        <p:spPr>
          <a:xfrm>
            <a:off x="4109921" y="3851173"/>
            <a:ext cx="3136853" cy="759354"/>
          </a:xfrm>
          <a:prstGeom prst="rect">
            <a:avLst/>
          </a:prstGeom>
        </p:spPr>
      </p:pic>
      <p:sp>
        <p:nvSpPr>
          <p:cNvPr id="10" name="CuadroTexto 9"/>
          <p:cNvSpPr txBox="1"/>
          <p:nvPr/>
        </p:nvSpPr>
        <p:spPr>
          <a:xfrm>
            <a:off x="6366988" y="118940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1" name="CuadroTexto 10"/>
          <p:cNvSpPr txBox="1"/>
          <p:nvPr/>
        </p:nvSpPr>
        <p:spPr>
          <a:xfrm>
            <a:off x="7342905" y="1908098"/>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3" name="CuadroTexto 12"/>
          <p:cNvSpPr txBox="1"/>
          <p:nvPr/>
        </p:nvSpPr>
        <p:spPr>
          <a:xfrm>
            <a:off x="6595906" y="3492968"/>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4" name="CuadroTexto 13"/>
          <p:cNvSpPr txBox="1"/>
          <p:nvPr/>
        </p:nvSpPr>
        <p:spPr>
          <a:xfrm>
            <a:off x="3610119" y="3047448"/>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6" name="CuadroTexto 15"/>
          <p:cNvSpPr txBox="1"/>
          <p:nvPr/>
        </p:nvSpPr>
        <p:spPr>
          <a:xfrm>
            <a:off x="5068548" y="4147526"/>
            <a:ext cx="687742"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99%</a:t>
            </a:r>
          </a:p>
        </p:txBody>
      </p:sp>
      <p:sp>
        <p:nvSpPr>
          <p:cNvPr id="17" name="CuadroTexto 16"/>
          <p:cNvSpPr txBox="1"/>
          <p:nvPr/>
        </p:nvSpPr>
        <p:spPr>
          <a:xfrm>
            <a:off x="5421967" y="2429487"/>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99,86%</a:t>
            </a:r>
          </a:p>
        </p:txBody>
      </p:sp>
      <p:sp>
        <p:nvSpPr>
          <p:cNvPr id="18" name="CuadroTexto 17"/>
          <p:cNvSpPr txBox="1"/>
          <p:nvPr/>
        </p:nvSpPr>
        <p:spPr>
          <a:xfrm>
            <a:off x="5285756" y="2594510"/>
            <a:ext cx="936090" cy="276999"/>
          </a:xfrm>
          <a:prstGeom prst="rect">
            <a:avLst/>
          </a:prstGeom>
          <a:noFill/>
        </p:spPr>
        <p:txBody>
          <a:bodyPr wrap="none" rtlCol="0">
            <a:spAutoFit/>
          </a:bodyPr>
          <a:lstStyle/>
          <a:p>
            <a:r>
              <a:rPr lang="es-CO" sz="1200" b="1" dirty="0">
                <a:solidFill>
                  <a:schemeClr val="bg1">
                    <a:lumMod val="50000"/>
                  </a:schemeClr>
                </a:solidFill>
                <a:cs typeface="Arial" panose="020B0604020202020204" pitchFamily="34" charset="0"/>
              </a:rPr>
              <a:t>Satisfacción</a:t>
            </a:r>
          </a:p>
        </p:txBody>
      </p:sp>
      <p:sp>
        <p:nvSpPr>
          <p:cNvPr id="20" name="CuadroTexto 19"/>
          <p:cNvSpPr txBox="1"/>
          <p:nvPr/>
        </p:nvSpPr>
        <p:spPr>
          <a:xfrm>
            <a:off x="621354" y="4338639"/>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99%</a:t>
            </a:r>
          </a:p>
        </p:txBody>
      </p:sp>
      <p:sp>
        <p:nvSpPr>
          <p:cNvPr id="21" name="CuadroTexto 20"/>
          <p:cNvSpPr txBox="1"/>
          <p:nvPr/>
        </p:nvSpPr>
        <p:spPr>
          <a:xfrm>
            <a:off x="6327292" y="4160841"/>
            <a:ext cx="328261" cy="276999"/>
          </a:xfrm>
          <a:prstGeom prst="rect">
            <a:avLst/>
          </a:prstGeom>
          <a:noFill/>
        </p:spPr>
        <p:txBody>
          <a:bodyPr wrap="square" rtlCol="0">
            <a:spAutoFit/>
          </a:bodyPr>
          <a:lstStyle/>
          <a:p>
            <a:r>
              <a:rPr lang="es-CO" sz="1200" dirty="0">
                <a:solidFill>
                  <a:schemeClr val="bg1"/>
                </a:solidFill>
                <a:cs typeface="Arial" panose="020B0604020202020204" pitchFamily="34" charset="0"/>
              </a:rPr>
              <a:t>*</a:t>
            </a:r>
          </a:p>
        </p:txBody>
      </p:sp>
      <p:sp>
        <p:nvSpPr>
          <p:cNvPr id="22" name="CuadroTexto 21"/>
          <p:cNvSpPr txBox="1"/>
          <p:nvPr/>
        </p:nvSpPr>
        <p:spPr>
          <a:xfrm>
            <a:off x="6077241" y="1173906"/>
            <a:ext cx="564741" cy="276999"/>
          </a:xfrm>
          <a:prstGeom prst="rect">
            <a:avLst/>
          </a:prstGeom>
          <a:noFill/>
        </p:spPr>
        <p:txBody>
          <a:bodyPr wrap="square" rtlCol="0">
            <a:spAutoFit/>
          </a:bodyPr>
          <a:lstStyle/>
          <a:p>
            <a:r>
              <a:rPr lang="es-CO" sz="1200" dirty="0">
                <a:cs typeface="Arial" panose="020B0604020202020204" pitchFamily="34" charset="0"/>
              </a:rPr>
              <a:t>53</a:t>
            </a:r>
          </a:p>
        </p:txBody>
      </p:sp>
      <p:sp>
        <p:nvSpPr>
          <p:cNvPr id="23" name="CuadroTexto 22"/>
          <p:cNvSpPr txBox="1"/>
          <p:nvPr/>
        </p:nvSpPr>
        <p:spPr>
          <a:xfrm>
            <a:off x="4729019" y="4159159"/>
            <a:ext cx="687072" cy="276999"/>
          </a:xfrm>
          <a:prstGeom prst="rect">
            <a:avLst/>
          </a:prstGeom>
          <a:noFill/>
        </p:spPr>
        <p:txBody>
          <a:bodyPr wrap="square" rtlCol="0">
            <a:spAutoFit/>
          </a:bodyPr>
          <a:lstStyle/>
          <a:p>
            <a:r>
              <a:rPr lang="es-CO" sz="1200" dirty="0">
                <a:solidFill>
                  <a:schemeClr val="bg1"/>
                </a:solidFill>
                <a:cs typeface="Arial" panose="020B0604020202020204" pitchFamily="34" charset="0"/>
              </a:rPr>
              <a:t>*66</a:t>
            </a:r>
            <a:endParaRPr lang="es-CO" sz="1200" b="1" dirty="0">
              <a:solidFill>
                <a:schemeClr val="bg1"/>
              </a:solidFill>
              <a:cs typeface="Arial" panose="020B0604020202020204" pitchFamily="34" charset="0"/>
            </a:endParaRPr>
          </a:p>
        </p:txBody>
      </p:sp>
      <p:sp>
        <p:nvSpPr>
          <p:cNvPr id="24" name="CuadroTexto 23"/>
          <p:cNvSpPr txBox="1"/>
          <p:nvPr/>
        </p:nvSpPr>
        <p:spPr>
          <a:xfrm>
            <a:off x="7066089" y="1924387"/>
            <a:ext cx="553714" cy="276999"/>
          </a:xfrm>
          <a:prstGeom prst="rect">
            <a:avLst/>
          </a:prstGeom>
          <a:noFill/>
        </p:spPr>
        <p:txBody>
          <a:bodyPr wrap="square" rtlCol="0">
            <a:spAutoFit/>
          </a:bodyPr>
          <a:lstStyle/>
          <a:p>
            <a:r>
              <a:rPr lang="es-CO" sz="1200" dirty="0">
                <a:cs typeface="Arial" panose="020B0604020202020204" pitchFamily="34" charset="0"/>
              </a:rPr>
              <a:t>54</a:t>
            </a:r>
          </a:p>
        </p:txBody>
      </p:sp>
      <p:sp>
        <p:nvSpPr>
          <p:cNvPr id="26" name="CuadroTexto 25"/>
          <p:cNvSpPr txBox="1"/>
          <p:nvPr/>
        </p:nvSpPr>
        <p:spPr>
          <a:xfrm>
            <a:off x="6255572" y="3487791"/>
            <a:ext cx="430803" cy="276999"/>
          </a:xfrm>
          <a:prstGeom prst="rect">
            <a:avLst/>
          </a:prstGeom>
          <a:noFill/>
        </p:spPr>
        <p:txBody>
          <a:bodyPr wrap="square" rtlCol="0">
            <a:spAutoFit/>
          </a:bodyPr>
          <a:lstStyle/>
          <a:p>
            <a:r>
              <a:rPr lang="es-CO" sz="1200" dirty="0">
                <a:cs typeface="Arial" panose="020B0604020202020204" pitchFamily="34" charset="0"/>
              </a:rPr>
              <a:t>93</a:t>
            </a:r>
          </a:p>
        </p:txBody>
      </p:sp>
      <p:sp>
        <p:nvSpPr>
          <p:cNvPr id="27" name="CuadroTexto 26"/>
          <p:cNvSpPr txBox="1"/>
          <p:nvPr/>
        </p:nvSpPr>
        <p:spPr>
          <a:xfrm>
            <a:off x="3385786" y="3071004"/>
            <a:ext cx="417803" cy="276999"/>
          </a:xfrm>
          <a:prstGeom prst="rect">
            <a:avLst/>
          </a:prstGeom>
          <a:noFill/>
        </p:spPr>
        <p:txBody>
          <a:bodyPr wrap="square" rtlCol="0">
            <a:spAutoFit/>
          </a:bodyPr>
          <a:lstStyle/>
          <a:p>
            <a:r>
              <a:rPr lang="es-CO" sz="1200" dirty="0">
                <a:cs typeface="Arial" panose="020B0604020202020204" pitchFamily="34" charset="0"/>
              </a:rPr>
              <a:t>8</a:t>
            </a:r>
          </a:p>
        </p:txBody>
      </p:sp>
      <p:sp>
        <p:nvSpPr>
          <p:cNvPr id="29" name="CuadroTexto 28"/>
          <p:cNvSpPr txBox="1"/>
          <p:nvPr/>
        </p:nvSpPr>
        <p:spPr>
          <a:xfrm>
            <a:off x="5452789" y="2222899"/>
            <a:ext cx="537120" cy="276999"/>
          </a:xfrm>
          <a:prstGeom prst="rect">
            <a:avLst/>
          </a:prstGeom>
          <a:noFill/>
        </p:spPr>
        <p:txBody>
          <a:bodyPr wrap="square" rtlCol="0">
            <a:spAutoFit/>
          </a:bodyPr>
          <a:lstStyle/>
          <a:p>
            <a:r>
              <a:rPr lang="es-CO" sz="1200" dirty="0">
                <a:cs typeface="Arial" panose="020B0604020202020204" pitchFamily="34" charset="0"/>
              </a:rPr>
              <a:t>584</a:t>
            </a:r>
          </a:p>
        </p:txBody>
      </p:sp>
      <p:sp>
        <p:nvSpPr>
          <p:cNvPr id="30" name="CuadroTexto 29"/>
          <p:cNvSpPr txBox="1"/>
          <p:nvPr/>
        </p:nvSpPr>
        <p:spPr>
          <a:xfrm>
            <a:off x="6604109" y="4159159"/>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31" name="CuadroTexto 30"/>
          <p:cNvSpPr txBox="1"/>
          <p:nvPr/>
        </p:nvSpPr>
        <p:spPr>
          <a:xfrm>
            <a:off x="6439179" y="4159159"/>
            <a:ext cx="357014"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2</a:t>
            </a:r>
          </a:p>
        </p:txBody>
      </p:sp>
      <p:sp>
        <p:nvSpPr>
          <p:cNvPr id="25" name="CuadroTexto 24"/>
          <p:cNvSpPr txBox="1"/>
          <p:nvPr/>
        </p:nvSpPr>
        <p:spPr>
          <a:xfrm>
            <a:off x="7329138" y="2670682"/>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8" name="CuadroTexto 27"/>
          <p:cNvSpPr txBox="1"/>
          <p:nvPr/>
        </p:nvSpPr>
        <p:spPr>
          <a:xfrm>
            <a:off x="6969917" y="2666423"/>
            <a:ext cx="553714" cy="276999"/>
          </a:xfrm>
          <a:prstGeom prst="rect">
            <a:avLst/>
          </a:prstGeom>
          <a:noFill/>
        </p:spPr>
        <p:txBody>
          <a:bodyPr wrap="square" rtlCol="0">
            <a:spAutoFit/>
          </a:bodyPr>
          <a:lstStyle/>
          <a:p>
            <a:r>
              <a:rPr lang="es-CO" sz="1200" dirty="0">
                <a:cs typeface="Arial" panose="020B0604020202020204" pitchFamily="34" charset="0"/>
              </a:rPr>
              <a:t>290</a:t>
            </a:r>
          </a:p>
        </p:txBody>
      </p:sp>
      <p:sp>
        <p:nvSpPr>
          <p:cNvPr id="32" name="CuadroTexto 31"/>
          <p:cNvSpPr txBox="1"/>
          <p:nvPr/>
        </p:nvSpPr>
        <p:spPr>
          <a:xfrm>
            <a:off x="3449860" y="207737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33" name="CuadroTexto 32"/>
          <p:cNvSpPr txBox="1"/>
          <p:nvPr/>
        </p:nvSpPr>
        <p:spPr>
          <a:xfrm>
            <a:off x="3261522" y="2100931"/>
            <a:ext cx="347941" cy="276999"/>
          </a:xfrm>
          <a:prstGeom prst="rect">
            <a:avLst/>
          </a:prstGeom>
          <a:noFill/>
        </p:spPr>
        <p:txBody>
          <a:bodyPr wrap="square" rtlCol="0">
            <a:spAutoFit/>
          </a:bodyPr>
          <a:lstStyle/>
          <a:p>
            <a:r>
              <a:rPr lang="es-CO" sz="1200" dirty="0">
                <a:cs typeface="Arial" panose="020B0604020202020204" pitchFamily="34" charset="0"/>
              </a:rPr>
              <a:t>18</a:t>
            </a:r>
          </a:p>
        </p:txBody>
      </p:sp>
    </p:spTree>
    <p:extLst>
      <p:ext uri="{BB962C8B-B14F-4D97-AF65-F5344CB8AC3E}">
        <p14:creationId xmlns:p14="http://schemas.microsoft.com/office/powerpoint/2010/main" val="313146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58572" y="731676"/>
            <a:ext cx="7722103" cy="40022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Imagen 2"/>
          <p:cNvPicPr>
            <a:picLocks noChangeAspect="1"/>
          </p:cNvPicPr>
          <p:nvPr/>
        </p:nvPicPr>
        <p:blipFill>
          <a:blip r:embed="rId3"/>
          <a:stretch>
            <a:fillRect/>
          </a:stretch>
        </p:blipFill>
        <p:spPr>
          <a:xfrm>
            <a:off x="3906002" y="3820538"/>
            <a:ext cx="3785990" cy="865121"/>
          </a:xfrm>
          <a:prstGeom prst="rect">
            <a:avLst/>
          </a:prstGeom>
        </p:spPr>
      </p:pic>
      <p:sp>
        <p:nvSpPr>
          <p:cNvPr id="5" name="CuadroTexto 4"/>
          <p:cNvSpPr txBox="1"/>
          <p:nvPr/>
        </p:nvSpPr>
        <p:spPr>
          <a:xfrm>
            <a:off x="5313110" y="2282105"/>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85,71%</a:t>
            </a:r>
          </a:p>
        </p:txBody>
      </p:sp>
      <p:sp>
        <p:nvSpPr>
          <p:cNvPr id="6" name="CuadroTexto 5"/>
          <p:cNvSpPr txBox="1"/>
          <p:nvPr/>
        </p:nvSpPr>
        <p:spPr>
          <a:xfrm>
            <a:off x="5245205" y="2456449"/>
            <a:ext cx="814647" cy="246221"/>
          </a:xfrm>
          <a:prstGeom prst="rect">
            <a:avLst/>
          </a:prstGeom>
          <a:noFill/>
        </p:spPr>
        <p:txBody>
          <a:bodyPr wrap="none" rtlCol="0">
            <a:spAutoFit/>
          </a:bodyPr>
          <a:lstStyle/>
          <a:p>
            <a:r>
              <a:rPr lang="es-CO" sz="1000" b="1" dirty="0">
                <a:solidFill>
                  <a:schemeClr val="bg1">
                    <a:lumMod val="50000"/>
                  </a:schemeClr>
                </a:solidFill>
                <a:cs typeface="Arial" panose="020B0604020202020204" pitchFamily="34" charset="0"/>
              </a:rPr>
              <a:t>Satisfacción</a:t>
            </a:r>
          </a:p>
        </p:txBody>
      </p:sp>
      <p:sp>
        <p:nvSpPr>
          <p:cNvPr id="7" name="CuadroTexto 6"/>
          <p:cNvSpPr txBox="1"/>
          <p:nvPr/>
        </p:nvSpPr>
        <p:spPr>
          <a:xfrm>
            <a:off x="638663" y="421684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8" name="CuadroTexto 7"/>
          <p:cNvSpPr txBox="1"/>
          <p:nvPr/>
        </p:nvSpPr>
        <p:spPr>
          <a:xfrm>
            <a:off x="4870805" y="4239094"/>
            <a:ext cx="370493"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9" name="CuadroTexto 8"/>
          <p:cNvSpPr txBox="1"/>
          <p:nvPr/>
        </p:nvSpPr>
        <p:spPr>
          <a:xfrm>
            <a:off x="6452158" y="4207118"/>
            <a:ext cx="328261" cy="276999"/>
          </a:xfrm>
          <a:prstGeom prst="rect">
            <a:avLst/>
          </a:prstGeom>
          <a:noFill/>
        </p:spPr>
        <p:txBody>
          <a:bodyPr wrap="square" rtlCol="0">
            <a:spAutoFit/>
          </a:bodyPr>
          <a:lstStyle/>
          <a:p>
            <a:r>
              <a:rPr lang="es-CO" sz="1200" dirty="0">
                <a:solidFill>
                  <a:schemeClr val="bg1"/>
                </a:solidFill>
                <a:cs typeface="Arial" panose="020B0604020202020204" pitchFamily="34" charset="0"/>
              </a:rPr>
              <a:t>*</a:t>
            </a:r>
          </a:p>
        </p:txBody>
      </p:sp>
      <p:sp>
        <p:nvSpPr>
          <p:cNvPr id="10" name="CuadroTexto 9"/>
          <p:cNvSpPr txBox="1"/>
          <p:nvPr/>
        </p:nvSpPr>
        <p:spPr>
          <a:xfrm>
            <a:off x="6229382" y="1011065"/>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50%</a:t>
            </a:r>
          </a:p>
        </p:txBody>
      </p:sp>
      <p:sp>
        <p:nvSpPr>
          <p:cNvPr id="12" name="CuadroTexto 11"/>
          <p:cNvSpPr txBox="1"/>
          <p:nvPr/>
        </p:nvSpPr>
        <p:spPr>
          <a:xfrm>
            <a:off x="6455954" y="3369562"/>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5" name="CuadroTexto 14"/>
          <p:cNvSpPr txBox="1"/>
          <p:nvPr/>
        </p:nvSpPr>
        <p:spPr>
          <a:xfrm>
            <a:off x="6047145" y="1015046"/>
            <a:ext cx="345134" cy="276999"/>
          </a:xfrm>
          <a:prstGeom prst="rect">
            <a:avLst/>
          </a:prstGeom>
          <a:noFill/>
        </p:spPr>
        <p:txBody>
          <a:bodyPr wrap="square" rtlCol="0">
            <a:spAutoFit/>
          </a:bodyPr>
          <a:lstStyle/>
          <a:p>
            <a:r>
              <a:rPr lang="es-CO" sz="1200" dirty="0">
                <a:cs typeface="Arial" panose="020B0604020202020204" pitchFamily="34" charset="0"/>
              </a:rPr>
              <a:t>  7</a:t>
            </a:r>
          </a:p>
        </p:txBody>
      </p:sp>
      <p:sp>
        <p:nvSpPr>
          <p:cNvPr id="19" name="CuadroTexto 18"/>
          <p:cNvSpPr txBox="1"/>
          <p:nvPr/>
        </p:nvSpPr>
        <p:spPr>
          <a:xfrm>
            <a:off x="6276424" y="3361140"/>
            <a:ext cx="345134" cy="276999"/>
          </a:xfrm>
          <a:prstGeom prst="rect">
            <a:avLst/>
          </a:prstGeom>
          <a:noFill/>
        </p:spPr>
        <p:txBody>
          <a:bodyPr wrap="square" rtlCol="0">
            <a:spAutoFit/>
          </a:bodyPr>
          <a:lstStyle/>
          <a:p>
            <a:r>
              <a:rPr lang="es-CO" sz="1200" dirty="0">
                <a:cs typeface="Arial" panose="020B0604020202020204" pitchFamily="34" charset="0"/>
              </a:rPr>
              <a:t>14</a:t>
            </a:r>
          </a:p>
        </p:txBody>
      </p:sp>
      <p:sp>
        <p:nvSpPr>
          <p:cNvPr id="20" name="CuadroTexto 19"/>
          <p:cNvSpPr txBox="1"/>
          <p:nvPr/>
        </p:nvSpPr>
        <p:spPr>
          <a:xfrm>
            <a:off x="5426000" y="2062340"/>
            <a:ext cx="426757" cy="276999"/>
          </a:xfrm>
          <a:prstGeom prst="rect">
            <a:avLst/>
          </a:prstGeom>
          <a:noFill/>
        </p:spPr>
        <p:txBody>
          <a:bodyPr wrap="square" rtlCol="0">
            <a:spAutoFit/>
          </a:bodyPr>
          <a:lstStyle/>
          <a:p>
            <a:r>
              <a:rPr lang="es-CO" sz="1200" dirty="0">
                <a:cs typeface="Arial" panose="020B0604020202020204" pitchFamily="34" charset="0"/>
              </a:rPr>
              <a:t>50</a:t>
            </a:r>
          </a:p>
        </p:txBody>
      </p:sp>
      <p:sp>
        <p:nvSpPr>
          <p:cNvPr id="14" name="CuadroTexto 13">
            <a:extLst>
              <a:ext uri="{FF2B5EF4-FFF2-40B4-BE49-F238E27FC236}">
                <a16:creationId xmlns:a16="http://schemas.microsoft.com/office/drawing/2014/main" id="{7B30F176-9D80-4EAC-BF02-2AF230DAE684}"/>
              </a:ext>
            </a:extLst>
          </p:cNvPr>
          <p:cNvSpPr txBox="1"/>
          <p:nvPr/>
        </p:nvSpPr>
        <p:spPr>
          <a:xfrm>
            <a:off x="7251025" y="1773070"/>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6" name="CuadroTexto 15">
            <a:extLst>
              <a:ext uri="{FF2B5EF4-FFF2-40B4-BE49-F238E27FC236}">
                <a16:creationId xmlns:a16="http://schemas.microsoft.com/office/drawing/2014/main" id="{44BAD1C9-4155-4504-A7BF-C77C14EEB0F2}"/>
              </a:ext>
            </a:extLst>
          </p:cNvPr>
          <p:cNvSpPr txBox="1"/>
          <p:nvPr/>
        </p:nvSpPr>
        <p:spPr>
          <a:xfrm>
            <a:off x="7068788" y="1777051"/>
            <a:ext cx="345134" cy="276999"/>
          </a:xfrm>
          <a:prstGeom prst="rect">
            <a:avLst/>
          </a:prstGeom>
          <a:noFill/>
        </p:spPr>
        <p:txBody>
          <a:bodyPr wrap="square" rtlCol="0">
            <a:spAutoFit/>
          </a:bodyPr>
          <a:lstStyle/>
          <a:p>
            <a:r>
              <a:rPr lang="es-CO" sz="1200" dirty="0">
                <a:cs typeface="Arial" panose="020B0604020202020204" pitchFamily="34" charset="0"/>
              </a:rPr>
              <a:t> 4</a:t>
            </a:r>
          </a:p>
        </p:txBody>
      </p:sp>
      <p:sp>
        <p:nvSpPr>
          <p:cNvPr id="17" name="CuadroTexto 16">
            <a:extLst>
              <a:ext uri="{FF2B5EF4-FFF2-40B4-BE49-F238E27FC236}">
                <a16:creationId xmlns:a16="http://schemas.microsoft.com/office/drawing/2014/main" id="{50943C8F-147B-42A5-8ACF-13CACC3CE9E3}"/>
              </a:ext>
            </a:extLst>
          </p:cNvPr>
          <p:cNvSpPr txBox="1"/>
          <p:nvPr/>
        </p:nvSpPr>
        <p:spPr>
          <a:xfrm>
            <a:off x="7159100" y="2542927"/>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8" name="CuadroTexto 17">
            <a:extLst>
              <a:ext uri="{FF2B5EF4-FFF2-40B4-BE49-F238E27FC236}">
                <a16:creationId xmlns:a16="http://schemas.microsoft.com/office/drawing/2014/main" id="{990BA35B-E0D4-47EC-A3A2-5B9DE34EF1ED}"/>
              </a:ext>
            </a:extLst>
          </p:cNvPr>
          <p:cNvSpPr txBox="1"/>
          <p:nvPr/>
        </p:nvSpPr>
        <p:spPr>
          <a:xfrm>
            <a:off x="6976863" y="2546908"/>
            <a:ext cx="345134" cy="276999"/>
          </a:xfrm>
          <a:prstGeom prst="rect">
            <a:avLst/>
          </a:prstGeom>
          <a:noFill/>
        </p:spPr>
        <p:txBody>
          <a:bodyPr wrap="square" rtlCol="0">
            <a:spAutoFit/>
          </a:bodyPr>
          <a:lstStyle/>
          <a:p>
            <a:r>
              <a:rPr lang="es-CO" sz="1200" dirty="0">
                <a:cs typeface="Arial" panose="020B0604020202020204" pitchFamily="34" charset="0"/>
              </a:rPr>
              <a:t>19</a:t>
            </a:r>
          </a:p>
        </p:txBody>
      </p:sp>
      <p:sp>
        <p:nvSpPr>
          <p:cNvPr id="21" name="CuadroTexto 20">
            <a:extLst>
              <a:ext uri="{FF2B5EF4-FFF2-40B4-BE49-F238E27FC236}">
                <a16:creationId xmlns:a16="http://schemas.microsoft.com/office/drawing/2014/main" id="{844EEE89-A1AC-4D6B-867F-11B193B4E777}"/>
              </a:ext>
            </a:extLst>
          </p:cNvPr>
          <p:cNvSpPr txBox="1"/>
          <p:nvPr/>
        </p:nvSpPr>
        <p:spPr>
          <a:xfrm>
            <a:off x="3469246" y="1964983"/>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2" name="CuadroTexto 21">
            <a:extLst>
              <a:ext uri="{FF2B5EF4-FFF2-40B4-BE49-F238E27FC236}">
                <a16:creationId xmlns:a16="http://schemas.microsoft.com/office/drawing/2014/main" id="{1D26298D-2E5A-476C-AB64-F71FF8670DE9}"/>
              </a:ext>
            </a:extLst>
          </p:cNvPr>
          <p:cNvSpPr txBox="1"/>
          <p:nvPr/>
        </p:nvSpPr>
        <p:spPr>
          <a:xfrm>
            <a:off x="3287009" y="1968964"/>
            <a:ext cx="345134" cy="276999"/>
          </a:xfrm>
          <a:prstGeom prst="rect">
            <a:avLst/>
          </a:prstGeom>
          <a:noFill/>
        </p:spPr>
        <p:txBody>
          <a:bodyPr wrap="square" rtlCol="0">
            <a:spAutoFit/>
          </a:bodyPr>
          <a:lstStyle/>
          <a:p>
            <a:r>
              <a:rPr lang="es-CO" sz="1200" dirty="0">
                <a:cs typeface="Arial" panose="020B0604020202020204" pitchFamily="34" charset="0"/>
              </a:rPr>
              <a:t>1</a:t>
            </a:r>
          </a:p>
        </p:txBody>
      </p:sp>
      <p:sp>
        <p:nvSpPr>
          <p:cNvPr id="23" name="CuadroTexto 22">
            <a:extLst>
              <a:ext uri="{FF2B5EF4-FFF2-40B4-BE49-F238E27FC236}">
                <a16:creationId xmlns:a16="http://schemas.microsoft.com/office/drawing/2014/main" id="{A7747864-AE2E-43AF-AF67-0E03248E2036}"/>
              </a:ext>
            </a:extLst>
          </p:cNvPr>
          <p:cNvSpPr txBox="1"/>
          <p:nvPr/>
        </p:nvSpPr>
        <p:spPr>
          <a:xfrm>
            <a:off x="6905891" y="4163418"/>
            <a:ext cx="567784"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 100%</a:t>
            </a:r>
          </a:p>
        </p:txBody>
      </p:sp>
      <p:sp>
        <p:nvSpPr>
          <p:cNvPr id="24" name="CuadroTexto 23">
            <a:extLst>
              <a:ext uri="{FF2B5EF4-FFF2-40B4-BE49-F238E27FC236}">
                <a16:creationId xmlns:a16="http://schemas.microsoft.com/office/drawing/2014/main" id="{B5DEB51D-C2B2-4D78-BD48-6AEA6946AA9E}"/>
              </a:ext>
            </a:extLst>
          </p:cNvPr>
          <p:cNvSpPr txBox="1"/>
          <p:nvPr/>
        </p:nvSpPr>
        <p:spPr>
          <a:xfrm>
            <a:off x="6723654" y="4167399"/>
            <a:ext cx="345134"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1</a:t>
            </a:r>
          </a:p>
        </p:txBody>
      </p:sp>
      <p:sp>
        <p:nvSpPr>
          <p:cNvPr id="25" name="CuadroTexto 24">
            <a:extLst>
              <a:ext uri="{FF2B5EF4-FFF2-40B4-BE49-F238E27FC236}">
                <a16:creationId xmlns:a16="http://schemas.microsoft.com/office/drawing/2014/main" id="{0FE21CBB-225F-45E0-980B-E3977709E77C}"/>
              </a:ext>
            </a:extLst>
          </p:cNvPr>
          <p:cNvSpPr txBox="1"/>
          <p:nvPr/>
        </p:nvSpPr>
        <p:spPr>
          <a:xfrm>
            <a:off x="5184333" y="4202928"/>
            <a:ext cx="489236"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 50%</a:t>
            </a:r>
          </a:p>
        </p:txBody>
      </p:sp>
      <p:sp>
        <p:nvSpPr>
          <p:cNvPr id="26" name="CuadroTexto 25">
            <a:extLst>
              <a:ext uri="{FF2B5EF4-FFF2-40B4-BE49-F238E27FC236}">
                <a16:creationId xmlns:a16="http://schemas.microsoft.com/office/drawing/2014/main" id="{3D702489-15F6-4F15-BA80-9C1A19392EFC}"/>
              </a:ext>
            </a:extLst>
          </p:cNvPr>
          <p:cNvSpPr txBox="1"/>
          <p:nvPr/>
        </p:nvSpPr>
        <p:spPr>
          <a:xfrm>
            <a:off x="5002096" y="4206909"/>
            <a:ext cx="345134"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4</a:t>
            </a:r>
          </a:p>
        </p:txBody>
      </p:sp>
    </p:spTree>
    <p:extLst>
      <p:ext uri="{BB962C8B-B14F-4D97-AF65-F5344CB8AC3E}">
        <p14:creationId xmlns:p14="http://schemas.microsoft.com/office/powerpoint/2010/main" val="20956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32893" y="901908"/>
            <a:ext cx="7378348" cy="954107"/>
          </a:xfrm>
          <a:prstGeom prst="rect">
            <a:avLst/>
          </a:prstGeom>
          <a:noFill/>
        </p:spPr>
        <p:txBody>
          <a:bodyPr wrap="square" rtlCol="0">
            <a:spAutoFit/>
          </a:bodyPr>
          <a:lstStyle/>
          <a:p>
            <a:pPr algn="r"/>
            <a:r>
              <a:rPr lang="es-ES" sz="2800" b="1" dirty="0">
                <a:solidFill>
                  <a:schemeClr val="tx1">
                    <a:lumMod val="75000"/>
                    <a:lumOff val="25000"/>
                  </a:schemeClr>
                </a:solidFill>
              </a:rPr>
              <a:t>Medición de la Satisfacción </a:t>
            </a:r>
          </a:p>
          <a:p>
            <a:pPr algn="r"/>
            <a:r>
              <a:rPr lang="es-ES" sz="2800" b="1" dirty="0">
                <a:solidFill>
                  <a:schemeClr val="tx1">
                    <a:lumMod val="75000"/>
                    <a:lumOff val="25000"/>
                  </a:schemeClr>
                </a:solidFill>
              </a:rPr>
              <a:t>Primer Semestre del 01 de enero al 30 de junio </a:t>
            </a:r>
          </a:p>
        </p:txBody>
      </p:sp>
    </p:spTree>
    <p:extLst>
      <p:ext uri="{BB962C8B-B14F-4D97-AF65-F5344CB8AC3E}">
        <p14:creationId xmlns:p14="http://schemas.microsoft.com/office/powerpoint/2010/main" val="3083268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a:extLst>
              <a:ext uri="{FF2B5EF4-FFF2-40B4-BE49-F238E27FC236}">
                <a16:creationId xmlns:a16="http://schemas.microsoft.com/office/drawing/2014/main" id="{57FC9CCA-7A59-45E1-9A10-EAA198C4F890}"/>
              </a:ext>
            </a:extLst>
          </p:cNvPr>
          <p:cNvPicPr>
            <a:picLocks noChangeAspect="1"/>
          </p:cNvPicPr>
          <p:nvPr/>
        </p:nvPicPr>
        <p:blipFill>
          <a:blip r:embed="rId2"/>
          <a:stretch>
            <a:fillRect/>
          </a:stretch>
        </p:blipFill>
        <p:spPr>
          <a:xfrm>
            <a:off x="404573" y="712357"/>
            <a:ext cx="7651039" cy="39653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Imagen 2"/>
          <p:cNvPicPr>
            <a:picLocks noChangeAspect="1"/>
          </p:cNvPicPr>
          <p:nvPr/>
        </p:nvPicPr>
        <p:blipFill>
          <a:blip r:embed="rId3"/>
          <a:stretch>
            <a:fillRect/>
          </a:stretch>
        </p:blipFill>
        <p:spPr>
          <a:xfrm>
            <a:off x="3906002" y="3820538"/>
            <a:ext cx="3785990" cy="865121"/>
          </a:xfrm>
          <a:prstGeom prst="rect">
            <a:avLst/>
          </a:prstGeom>
        </p:spPr>
      </p:pic>
      <p:sp>
        <p:nvSpPr>
          <p:cNvPr id="5" name="CuadroTexto 4"/>
          <p:cNvSpPr txBox="1"/>
          <p:nvPr/>
        </p:nvSpPr>
        <p:spPr>
          <a:xfrm>
            <a:off x="5313110" y="2282105"/>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91,42%</a:t>
            </a:r>
          </a:p>
        </p:txBody>
      </p:sp>
      <p:sp>
        <p:nvSpPr>
          <p:cNvPr id="7" name="CuadroTexto 6"/>
          <p:cNvSpPr txBox="1"/>
          <p:nvPr/>
        </p:nvSpPr>
        <p:spPr>
          <a:xfrm>
            <a:off x="638663" y="4216845"/>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89%</a:t>
            </a:r>
          </a:p>
        </p:txBody>
      </p:sp>
      <p:sp>
        <p:nvSpPr>
          <p:cNvPr id="8" name="CuadroTexto 7"/>
          <p:cNvSpPr txBox="1"/>
          <p:nvPr/>
        </p:nvSpPr>
        <p:spPr>
          <a:xfrm>
            <a:off x="4870805" y="4239094"/>
            <a:ext cx="370493"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9" name="CuadroTexto 8"/>
          <p:cNvSpPr txBox="1"/>
          <p:nvPr/>
        </p:nvSpPr>
        <p:spPr>
          <a:xfrm>
            <a:off x="6452158" y="4207118"/>
            <a:ext cx="328261" cy="276999"/>
          </a:xfrm>
          <a:prstGeom prst="rect">
            <a:avLst/>
          </a:prstGeom>
          <a:noFill/>
        </p:spPr>
        <p:txBody>
          <a:bodyPr wrap="square" rtlCol="0">
            <a:spAutoFit/>
          </a:bodyPr>
          <a:lstStyle/>
          <a:p>
            <a:r>
              <a:rPr lang="es-CO" sz="1200" dirty="0">
                <a:solidFill>
                  <a:schemeClr val="bg1"/>
                </a:solidFill>
                <a:cs typeface="Arial" panose="020B0604020202020204" pitchFamily="34" charset="0"/>
              </a:rPr>
              <a:t>*</a:t>
            </a:r>
          </a:p>
        </p:txBody>
      </p:sp>
      <p:sp>
        <p:nvSpPr>
          <p:cNvPr id="10" name="CuadroTexto 9"/>
          <p:cNvSpPr txBox="1"/>
          <p:nvPr/>
        </p:nvSpPr>
        <p:spPr>
          <a:xfrm>
            <a:off x="6229382" y="101106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2" name="CuadroTexto 11"/>
          <p:cNvSpPr txBox="1"/>
          <p:nvPr/>
        </p:nvSpPr>
        <p:spPr>
          <a:xfrm>
            <a:off x="6455954" y="3369562"/>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75%</a:t>
            </a:r>
          </a:p>
        </p:txBody>
      </p:sp>
      <p:sp>
        <p:nvSpPr>
          <p:cNvPr id="15" name="CuadroTexto 14"/>
          <p:cNvSpPr txBox="1"/>
          <p:nvPr/>
        </p:nvSpPr>
        <p:spPr>
          <a:xfrm>
            <a:off x="6047145" y="1015046"/>
            <a:ext cx="345134" cy="276999"/>
          </a:xfrm>
          <a:prstGeom prst="rect">
            <a:avLst/>
          </a:prstGeom>
          <a:noFill/>
        </p:spPr>
        <p:txBody>
          <a:bodyPr wrap="square" rtlCol="0">
            <a:spAutoFit/>
          </a:bodyPr>
          <a:lstStyle/>
          <a:p>
            <a:r>
              <a:rPr lang="es-CO" sz="1200" dirty="0">
                <a:cs typeface="Arial" panose="020B0604020202020204" pitchFamily="34" charset="0"/>
              </a:rPr>
              <a:t> 6</a:t>
            </a:r>
          </a:p>
        </p:txBody>
      </p:sp>
      <p:sp>
        <p:nvSpPr>
          <p:cNvPr id="19" name="CuadroTexto 18"/>
          <p:cNvSpPr txBox="1"/>
          <p:nvPr/>
        </p:nvSpPr>
        <p:spPr>
          <a:xfrm>
            <a:off x="6276424" y="3361140"/>
            <a:ext cx="345134" cy="276999"/>
          </a:xfrm>
          <a:prstGeom prst="rect">
            <a:avLst/>
          </a:prstGeom>
          <a:noFill/>
        </p:spPr>
        <p:txBody>
          <a:bodyPr wrap="square" rtlCol="0">
            <a:spAutoFit/>
          </a:bodyPr>
          <a:lstStyle/>
          <a:p>
            <a:r>
              <a:rPr lang="es-CO" sz="1200" dirty="0">
                <a:cs typeface="Arial" panose="020B0604020202020204" pitchFamily="34" charset="0"/>
              </a:rPr>
              <a:t>4</a:t>
            </a:r>
          </a:p>
        </p:txBody>
      </p:sp>
      <p:sp>
        <p:nvSpPr>
          <p:cNvPr id="20" name="CuadroTexto 19"/>
          <p:cNvSpPr txBox="1"/>
          <p:nvPr/>
        </p:nvSpPr>
        <p:spPr>
          <a:xfrm>
            <a:off x="5482445" y="2062340"/>
            <a:ext cx="426757" cy="276999"/>
          </a:xfrm>
          <a:prstGeom prst="rect">
            <a:avLst/>
          </a:prstGeom>
          <a:noFill/>
        </p:spPr>
        <p:txBody>
          <a:bodyPr wrap="square" rtlCol="0">
            <a:spAutoFit/>
          </a:bodyPr>
          <a:lstStyle/>
          <a:p>
            <a:r>
              <a:rPr lang="es-CO" sz="1200" dirty="0">
                <a:cs typeface="Arial" panose="020B0604020202020204" pitchFamily="34" charset="0"/>
              </a:rPr>
              <a:t>73</a:t>
            </a:r>
          </a:p>
        </p:txBody>
      </p:sp>
      <p:sp>
        <p:nvSpPr>
          <p:cNvPr id="14" name="CuadroTexto 13">
            <a:extLst>
              <a:ext uri="{FF2B5EF4-FFF2-40B4-BE49-F238E27FC236}">
                <a16:creationId xmlns:a16="http://schemas.microsoft.com/office/drawing/2014/main" id="{7B30F176-9D80-4EAC-BF02-2AF230DAE684}"/>
              </a:ext>
            </a:extLst>
          </p:cNvPr>
          <p:cNvSpPr txBox="1"/>
          <p:nvPr/>
        </p:nvSpPr>
        <p:spPr>
          <a:xfrm>
            <a:off x="7251025" y="1773070"/>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90,91%</a:t>
            </a:r>
          </a:p>
        </p:txBody>
      </p:sp>
      <p:sp>
        <p:nvSpPr>
          <p:cNvPr id="16" name="CuadroTexto 15">
            <a:extLst>
              <a:ext uri="{FF2B5EF4-FFF2-40B4-BE49-F238E27FC236}">
                <a16:creationId xmlns:a16="http://schemas.microsoft.com/office/drawing/2014/main" id="{44BAD1C9-4155-4504-A7BF-C77C14EEB0F2}"/>
              </a:ext>
            </a:extLst>
          </p:cNvPr>
          <p:cNvSpPr txBox="1"/>
          <p:nvPr/>
        </p:nvSpPr>
        <p:spPr>
          <a:xfrm>
            <a:off x="7011050" y="1788340"/>
            <a:ext cx="425450" cy="276999"/>
          </a:xfrm>
          <a:prstGeom prst="rect">
            <a:avLst/>
          </a:prstGeom>
          <a:noFill/>
        </p:spPr>
        <p:txBody>
          <a:bodyPr wrap="square" rtlCol="0">
            <a:spAutoFit/>
          </a:bodyPr>
          <a:lstStyle/>
          <a:p>
            <a:r>
              <a:rPr lang="es-CO" sz="1200" dirty="0">
                <a:cs typeface="Arial" panose="020B0604020202020204" pitchFamily="34" charset="0"/>
              </a:rPr>
              <a:t>11</a:t>
            </a:r>
          </a:p>
        </p:txBody>
      </p:sp>
      <p:sp>
        <p:nvSpPr>
          <p:cNvPr id="17" name="CuadroTexto 16">
            <a:extLst>
              <a:ext uri="{FF2B5EF4-FFF2-40B4-BE49-F238E27FC236}">
                <a16:creationId xmlns:a16="http://schemas.microsoft.com/office/drawing/2014/main" id="{50943C8F-147B-42A5-8ACF-13CACC3CE9E3}"/>
              </a:ext>
            </a:extLst>
          </p:cNvPr>
          <p:cNvSpPr txBox="1"/>
          <p:nvPr/>
        </p:nvSpPr>
        <p:spPr>
          <a:xfrm>
            <a:off x="7159100" y="2542927"/>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8" name="CuadroTexto 17">
            <a:extLst>
              <a:ext uri="{FF2B5EF4-FFF2-40B4-BE49-F238E27FC236}">
                <a16:creationId xmlns:a16="http://schemas.microsoft.com/office/drawing/2014/main" id="{990BA35B-E0D4-47EC-A3A2-5B9DE34EF1ED}"/>
              </a:ext>
            </a:extLst>
          </p:cNvPr>
          <p:cNvSpPr txBox="1"/>
          <p:nvPr/>
        </p:nvSpPr>
        <p:spPr>
          <a:xfrm>
            <a:off x="6976863" y="2546908"/>
            <a:ext cx="345134" cy="276999"/>
          </a:xfrm>
          <a:prstGeom prst="rect">
            <a:avLst/>
          </a:prstGeom>
          <a:noFill/>
        </p:spPr>
        <p:txBody>
          <a:bodyPr wrap="square" rtlCol="0">
            <a:spAutoFit/>
          </a:bodyPr>
          <a:lstStyle/>
          <a:p>
            <a:r>
              <a:rPr lang="es-CO" sz="1200" dirty="0">
                <a:cs typeface="Arial" panose="020B0604020202020204" pitchFamily="34" charset="0"/>
              </a:rPr>
              <a:t>25</a:t>
            </a:r>
          </a:p>
        </p:txBody>
      </p:sp>
      <p:sp>
        <p:nvSpPr>
          <p:cNvPr id="21" name="CuadroTexto 20">
            <a:extLst>
              <a:ext uri="{FF2B5EF4-FFF2-40B4-BE49-F238E27FC236}">
                <a16:creationId xmlns:a16="http://schemas.microsoft.com/office/drawing/2014/main" id="{844EEE89-A1AC-4D6B-867F-11B193B4E777}"/>
              </a:ext>
            </a:extLst>
          </p:cNvPr>
          <p:cNvSpPr txBox="1"/>
          <p:nvPr/>
        </p:nvSpPr>
        <p:spPr>
          <a:xfrm>
            <a:off x="3469246" y="1964983"/>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2" name="CuadroTexto 21">
            <a:extLst>
              <a:ext uri="{FF2B5EF4-FFF2-40B4-BE49-F238E27FC236}">
                <a16:creationId xmlns:a16="http://schemas.microsoft.com/office/drawing/2014/main" id="{1D26298D-2E5A-476C-AB64-F71FF8670DE9}"/>
              </a:ext>
            </a:extLst>
          </p:cNvPr>
          <p:cNvSpPr txBox="1"/>
          <p:nvPr/>
        </p:nvSpPr>
        <p:spPr>
          <a:xfrm>
            <a:off x="3287009" y="1968964"/>
            <a:ext cx="345134" cy="276999"/>
          </a:xfrm>
          <a:prstGeom prst="rect">
            <a:avLst/>
          </a:prstGeom>
          <a:noFill/>
        </p:spPr>
        <p:txBody>
          <a:bodyPr wrap="square" rtlCol="0">
            <a:spAutoFit/>
          </a:bodyPr>
          <a:lstStyle/>
          <a:p>
            <a:r>
              <a:rPr lang="es-CO" sz="1200" dirty="0">
                <a:cs typeface="Arial" panose="020B0604020202020204" pitchFamily="34" charset="0"/>
              </a:rPr>
              <a:t>4</a:t>
            </a:r>
          </a:p>
        </p:txBody>
      </p:sp>
      <p:sp>
        <p:nvSpPr>
          <p:cNvPr id="25" name="CuadroTexto 24">
            <a:extLst>
              <a:ext uri="{FF2B5EF4-FFF2-40B4-BE49-F238E27FC236}">
                <a16:creationId xmlns:a16="http://schemas.microsoft.com/office/drawing/2014/main" id="{0FE21CBB-225F-45E0-980B-E3977709E77C}"/>
              </a:ext>
            </a:extLst>
          </p:cNvPr>
          <p:cNvSpPr txBox="1"/>
          <p:nvPr/>
        </p:nvSpPr>
        <p:spPr>
          <a:xfrm>
            <a:off x="5127888" y="4202928"/>
            <a:ext cx="686406"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 82,61%</a:t>
            </a:r>
          </a:p>
        </p:txBody>
      </p:sp>
      <p:sp>
        <p:nvSpPr>
          <p:cNvPr id="26" name="CuadroTexto 25">
            <a:extLst>
              <a:ext uri="{FF2B5EF4-FFF2-40B4-BE49-F238E27FC236}">
                <a16:creationId xmlns:a16="http://schemas.microsoft.com/office/drawing/2014/main" id="{3D702489-15F6-4F15-BA80-9C1A19392EFC}"/>
              </a:ext>
            </a:extLst>
          </p:cNvPr>
          <p:cNvSpPr txBox="1"/>
          <p:nvPr/>
        </p:nvSpPr>
        <p:spPr>
          <a:xfrm>
            <a:off x="4915961" y="4206909"/>
            <a:ext cx="476425"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23</a:t>
            </a:r>
          </a:p>
        </p:txBody>
      </p:sp>
    </p:spTree>
    <p:extLst>
      <p:ext uri="{BB962C8B-B14F-4D97-AF65-F5344CB8AC3E}">
        <p14:creationId xmlns:p14="http://schemas.microsoft.com/office/powerpoint/2010/main" val="3650868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81458" y="711186"/>
            <a:ext cx="7692072" cy="3949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Imagen 2"/>
          <p:cNvPicPr>
            <a:picLocks noChangeAspect="1"/>
          </p:cNvPicPr>
          <p:nvPr/>
        </p:nvPicPr>
        <p:blipFill>
          <a:blip r:embed="rId3"/>
          <a:stretch>
            <a:fillRect/>
          </a:stretch>
        </p:blipFill>
        <p:spPr>
          <a:xfrm>
            <a:off x="3867902" y="3785769"/>
            <a:ext cx="3785990" cy="865121"/>
          </a:xfrm>
          <a:prstGeom prst="rect">
            <a:avLst/>
          </a:prstGeom>
        </p:spPr>
      </p:pic>
      <p:sp>
        <p:nvSpPr>
          <p:cNvPr id="4" name="CuadroTexto 3"/>
          <p:cNvSpPr txBox="1"/>
          <p:nvPr/>
        </p:nvSpPr>
        <p:spPr>
          <a:xfrm>
            <a:off x="7285921" y="1777267"/>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99,50%</a:t>
            </a:r>
          </a:p>
        </p:txBody>
      </p:sp>
      <p:sp>
        <p:nvSpPr>
          <p:cNvPr id="5" name="CuadroTexto 4"/>
          <p:cNvSpPr txBox="1"/>
          <p:nvPr/>
        </p:nvSpPr>
        <p:spPr>
          <a:xfrm>
            <a:off x="7214348" y="2532100"/>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97,39%</a:t>
            </a:r>
          </a:p>
        </p:txBody>
      </p:sp>
      <p:sp>
        <p:nvSpPr>
          <p:cNvPr id="6" name="CuadroTexto 5"/>
          <p:cNvSpPr txBox="1"/>
          <p:nvPr/>
        </p:nvSpPr>
        <p:spPr>
          <a:xfrm>
            <a:off x="3508274" y="2932338"/>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7" name="CuadroTexto 6"/>
          <p:cNvSpPr txBox="1"/>
          <p:nvPr/>
        </p:nvSpPr>
        <p:spPr>
          <a:xfrm>
            <a:off x="3434917" y="1954754"/>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8" name="CuadroTexto 7"/>
          <p:cNvSpPr txBox="1"/>
          <p:nvPr/>
        </p:nvSpPr>
        <p:spPr>
          <a:xfrm>
            <a:off x="5350490" y="2295980"/>
            <a:ext cx="686406"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98,96 %</a:t>
            </a:r>
          </a:p>
        </p:txBody>
      </p:sp>
      <p:sp>
        <p:nvSpPr>
          <p:cNvPr id="9" name="CuadroTexto 8"/>
          <p:cNvSpPr txBox="1"/>
          <p:nvPr/>
        </p:nvSpPr>
        <p:spPr>
          <a:xfrm>
            <a:off x="681246" y="4155313"/>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97%</a:t>
            </a:r>
          </a:p>
        </p:txBody>
      </p:sp>
      <p:sp>
        <p:nvSpPr>
          <p:cNvPr id="10" name="CuadroTexto 9"/>
          <p:cNvSpPr txBox="1"/>
          <p:nvPr/>
        </p:nvSpPr>
        <p:spPr>
          <a:xfrm>
            <a:off x="4803751" y="4182080"/>
            <a:ext cx="370875"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11" name="CuadroTexto 10"/>
          <p:cNvSpPr txBox="1"/>
          <p:nvPr/>
        </p:nvSpPr>
        <p:spPr>
          <a:xfrm>
            <a:off x="5103530" y="4168180"/>
            <a:ext cx="651140"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96,49%</a:t>
            </a:r>
          </a:p>
        </p:txBody>
      </p:sp>
      <p:sp>
        <p:nvSpPr>
          <p:cNvPr id="12" name="CuadroTexto 11"/>
          <p:cNvSpPr txBox="1"/>
          <p:nvPr/>
        </p:nvSpPr>
        <p:spPr>
          <a:xfrm>
            <a:off x="4902543" y="4166556"/>
            <a:ext cx="532518"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66</a:t>
            </a:r>
          </a:p>
        </p:txBody>
      </p:sp>
      <p:sp>
        <p:nvSpPr>
          <p:cNvPr id="13" name="CuadroTexto 12"/>
          <p:cNvSpPr txBox="1"/>
          <p:nvPr/>
        </p:nvSpPr>
        <p:spPr>
          <a:xfrm>
            <a:off x="7024587" y="1772371"/>
            <a:ext cx="427252" cy="276999"/>
          </a:xfrm>
          <a:prstGeom prst="rect">
            <a:avLst/>
          </a:prstGeom>
          <a:noFill/>
        </p:spPr>
        <p:txBody>
          <a:bodyPr wrap="square" rtlCol="0">
            <a:spAutoFit/>
          </a:bodyPr>
          <a:lstStyle/>
          <a:p>
            <a:r>
              <a:rPr lang="es-CO" sz="1200" dirty="0">
                <a:cs typeface="Arial" panose="020B0604020202020204" pitchFamily="34" charset="0"/>
              </a:rPr>
              <a:t>163</a:t>
            </a:r>
          </a:p>
        </p:txBody>
      </p:sp>
      <p:sp>
        <p:nvSpPr>
          <p:cNvPr id="14" name="CuadroTexto 13"/>
          <p:cNvSpPr txBox="1"/>
          <p:nvPr/>
        </p:nvSpPr>
        <p:spPr>
          <a:xfrm>
            <a:off x="6949893" y="2535806"/>
            <a:ext cx="556677" cy="276999"/>
          </a:xfrm>
          <a:prstGeom prst="rect">
            <a:avLst/>
          </a:prstGeom>
          <a:noFill/>
        </p:spPr>
        <p:txBody>
          <a:bodyPr wrap="square" rtlCol="0">
            <a:spAutoFit/>
          </a:bodyPr>
          <a:lstStyle/>
          <a:p>
            <a:r>
              <a:rPr lang="es-CO" sz="1200" dirty="0">
                <a:cs typeface="Arial" panose="020B0604020202020204" pitchFamily="34" charset="0"/>
              </a:rPr>
              <a:t>288</a:t>
            </a:r>
          </a:p>
        </p:txBody>
      </p:sp>
      <p:sp>
        <p:nvSpPr>
          <p:cNvPr id="15" name="CuadroTexto 14"/>
          <p:cNvSpPr txBox="1"/>
          <p:nvPr/>
        </p:nvSpPr>
        <p:spPr>
          <a:xfrm>
            <a:off x="3339145" y="2921049"/>
            <a:ext cx="354346" cy="276999"/>
          </a:xfrm>
          <a:prstGeom prst="rect">
            <a:avLst/>
          </a:prstGeom>
          <a:noFill/>
        </p:spPr>
        <p:txBody>
          <a:bodyPr wrap="square" rtlCol="0">
            <a:spAutoFit/>
          </a:bodyPr>
          <a:lstStyle/>
          <a:p>
            <a:r>
              <a:rPr lang="es-CO" sz="1200" dirty="0">
                <a:cs typeface="Arial" panose="020B0604020202020204" pitchFamily="34" charset="0"/>
              </a:rPr>
              <a:t>13</a:t>
            </a:r>
          </a:p>
        </p:txBody>
      </p:sp>
      <p:sp>
        <p:nvSpPr>
          <p:cNvPr id="16" name="CuadroTexto 15"/>
          <p:cNvSpPr txBox="1"/>
          <p:nvPr/>
        </p:nvSpPr>
        <p:spPr>
          <a:xfrm>
            <a:off x="3260729" y="1967541"/>
            <a:ext cx="358538" cy="276999"/>
          </a:xfrm>
          <a:prstGeom prst="rect">
            <a:avLst/>
          </a:prstGeom>
          <a:noFill/>
        </p:spPr>
        <p:txBody>
          <a:bodyPr wrap="square" rtlCol="0">
            <a:spAutoFit/>
          </a:bodyPr>
          <a:lstStyle/>
          <a:p>
            <a:r>
              <a:rPr lang="es-CO" sz="1200" dirty="0">
                <a:cs typeface="Arial" panose="020B0604020202020204" pitchFamily="34" charset="0"/>
              </a:rPr>
              <a:t>32</a:t>
            </a:r>
          </a:p>
        </p:txBody>
      </p:sp>
      <p:sp>
        <p:nvSpPr>
          <p:cNvPr id="17" name="CuadroTexto 16"/>
          <p:cNvSpPr txBox="1"/>
          <p:nvPr/>
        </p:nvSpPr>
        <p:spPr>
          <a:xfrm>
            <a:off x="5474669" y="2066575"/>
            <a:ext cx="554256" cy="276999"/>
          </a:xfrm>
          <a:prstGeom prst="rect">
            <a:avLst/>
          </a:prstGeom>
          <a:noFill/>
        </p:spPr>
        <p:txBody>
          <a:bodyPr wrap="square" rtlCol="0">
            <a:spAutoFit/>
          </a:bodyPr>
          <a:lstStyle/>
          <a:p>
            <a:r>
              <a:rPr lang="es-CO" sz="1200" dirty="0">
                <a:cs typeface="Arial" panose="020B0604020202020204" pitchFamily="34" charset="0"/>
              </a:rPr>
              <a:t>620</a:t>
            </a:r>
          </a:p>
        </p:txBody>
      </p:sp>
      <p:sp>
        <p:nvSpPr>
          <p:cNvPr id="18" name="CuadroTexto 17"/>
          <p:cNvSpPr txBox="1"/>
          <p:nvPr/>
        </p:nvSpPr>
        <p:spPr>
          <a:xfrm>
            <a:off x="6337621" y="1019108"/>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98,34%</a:t>
            </a:r>
          </a:p>
        </p:txBody>
      </p:sp>
      <p:sp>
        <p:nvSpPr>
          <p:cNvPr id="19" name="CuadroTexto 18"/>
          <p:cNvSpPr txBox="1"/>
          <p:nvPr/>
        </p:nvSpPr>
        <p:spPr>
          <a:xfrm>
            <a:off x="6040214" y="1020606"/>
            <a:ext cx="459179" cy="276999"/>
          </a:xfrm>
          <a:prstGeom prst="rect">
            <a:avLst/>
          </a:prstGeom>
          <a:noFill/>
        </p:spPr>
        <p:txBody>
          <a:bodyPr wrap="square" rtlCol="0">
            <a:spAutoFit/>
          </a:bodyPr>
          <a:lstStyle/>
          <a:p>
            <a:r>
              <a:rPr lang="es-CO" sz="1200" dirty="0">
                <a:cs typeface="Arial" panose="020B0604020202020204" pitchFamily="34" charset="0"/>
              </a:rPr>
              <a:t>36</a:t>
            </a:r>
          </a:p>
        </p:txBody>
      </p:sp>
      <p:sp>
        <p:nvSpPr>
          <p:cNvPr id="20" name="CuadroTexto 19"/>
          <p:cNvSpPr txBox="1"/>
          <p:nvPr/>
        </p:nvSpPr>
        <p:spPr>
          <a:xfrm>
            <a:off x="6462466" y="333095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1" name="CuadroTexto 20"/>
          <p:cNvSpPr txBox="1"/>
          <p:nvPr/>
        </p:nvSpPr>
        <p:spPr>
          <a:xfrm>
            <a:off x="6231467" y="3342248"/>
            <a:ext cx="348482" cy="276999"/>
          </a:xfrm>
          <a:prstGeom prst="rect">
            <a:avLst/>
          </a:prstGeom>
          <a:noFill/>
        </p:spPr>
        <p:txBody>
          <a:bodyPr wrap="square" rtlCol="0">
            <a:spAutoFit/>
          </a:bodyPr>
          <a:lstStyle/>
          <a:p>
            <a:r>
              <a:rPr lang="es-CO" sz="1200" dirty="0">
                <a:cs typeface="Arial" panose="020B0604020202020204" pitchFamily="34" charset="0"/>
              </a:rPr>
              <a:t>10</a:t>
            </a:r>
          </a:p>
        </p:txBody>
      </p:sp>
      <p:sp>
        <p:nvSpPr>
          <p:cNvPr id="22" name="CuadroTexto 21"/>
          <p:cNvSpPr txBox="1"/>
          <p:nvPr/>
        </p:nvSpPr>
        <p:spPr>
          <a:xfrm>
            <a:off x="6640406" y="4170401"/>
            <a:ext cx="370875"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23" name="CuadroTexto 22"/>
          <p:cNvSpPr txBox="1"/>
          <p:nvPr/>
        </p:nvSpPr>
        <p:spPr>
          <a:xfrm>
            <a:off x="6974052" y="4156501"/>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24" name="CuadroTexto 23"/>
          <p:cNvSpPr txBox="1"/>
          <p:nvPr/>
        </p:nvSpPr>
        <p:spPr>
          <a:xfrm>
            <a:off x="6752484" y="4154877"/>
            <a:ext cx="383211"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12</a:t>
            </a:r>
          </a:p>
        </p:txBody>
      </p:sp>
    </p:spTree>
    <p:extLst>
      <p:ext uri="{BB962C8B-B14F-4D97-AF65-F5344CB8AC3E}">
        <p14:creationId xmlns:p14="http://schemas.microsoft.com/office/powerpoint/2010/main" val="2401563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362512" y="708224"/>
            <a:ext cx="7663428" cy="39590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Imagen 19"/>
          <p:cNvPicPr>
            <a:picLocks noChangeAspect="1"/>
          </p:cNvPicPr>
          <p:nvPr/>
        </p:nvPicPr>
        <p:blipFill>
          <a:blip r:embed="rId3"/>
          <a:stretch>
            <a:fillRect/>
          </a:stretch>
        </p:blipFill>
        <p:spPr>
          <a:xfrm>
            <a:off x="3839327" y="3747415"/>
            <a:ext cx="3785990" cy="865121"/>
          </a:xfrm>
          <a:prstGeom prst="rect">
            <a:avLst/>
          </a:prstGeom>
        </p:spPr>
      </p:pic>
      <p:sp>
        <p:nvSpPr>
          <p:cNvPr id="21" name="CuadroTexto 20"/>
          <p:cNvSpPr txBox="1"/>
          <p:nvPr/>
        </p:nvSpPr>
        <p:spPr>
          <a:xfrm>
            <a:off x="6216325" y="1036118"/>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2" name="CuadroTexto 21"/>
          <p:cNvSpPr txBox="1"/>
          <p:nvPr/>
        </p:nvSpPr>
        <p:spPr>
          <a:xfrm>
            <a:off x="7200203" y="1778790"/>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3" name="CuadroTexto 22"/>
          <p:cNvSpPr txBox="1"/>
          <p:nvPr/>
        </p:nvSpPr>
        <p:spPr>
          <a:xfrm>
            <a:off x="7155247" y="2527180"/>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98,08%</a:t>
            </a:r>
          </a:p>
        </p:txBody>
      </p:sp>
      <p:sp>
        <p:nvSpPr>
          <p:cNvPr id="26" name="CuadroTexto 25"/>
          <p:cNvSpPr txBox="1"/>
          <p:nvPr/>
        </p:nvSpPr>
        <p:spPr>
          <a:xfrm>
            <a:off x="3447861" y="1960637"/>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7" name="CuadroTexto 26"/>
          <p:cNvSpPr txBox="1"/>
          <p:nvPr/>
        </p:nvSpPr>
        <p:spPr>
          <a:xfrm>
            <a:off x="5203614" y="4110528"/>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28" name="CuadroTexto 27"/>
          <p:cNvSpPr txBox="1"/>
          <p:nvPr/>
        </p:nvSpPr>
        <p:spPr>
          <a:xfrm>
            <a:off x="5353195" y="2255867"/>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99,76%</a:t>
            </a:r>
          </a:p>
        </p:txBody>
      </p:sp>
      <p:sp>
        <p:nvSpPr>
          <p:cNvPr id="29" name="CuadroTexto 28"/>
          <p:cNvSpPr txBox="1"/>
          <p:nvPr/>
        </p:nvSpPr>
        <p:spPr>
          <a:xfrm>
            <a:off x="639223" y="4123513"/>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99%</a:t>
            </a:r>
          </a:p>
        </p:txBody>
      </p:sp>
      <p:sp>
        <p:nvSpPr>
          <p:cNvPr id="30" name="CuadroTexto 29"/>
          <p:cNvSpPr txBox="1"/>
          <p:nvPr/>
        </p:nvSpPr>
        <p:spPr>
          <a:xfrm>
            <a:off x="6672400" y="4127729"/>
            <a:ext cx="430964"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31" name="CuadroTexto 30"/>
          <p:cNvSpPr txBox="1"/>
          <p:nvPr/>
        </p:nvSpPr>
        <p:spPr>
          <a:xfrm>
            <a:off x="4836101" y="4158018"/>
            <a:ext cx="417703"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34" name="CuadroTexto 33"/>
          <p:cNvSpPr txBox="1"/>
          <p:nvPr/>
        </p:nvSpPr>
        <p:spPr>
          <a:xfrm>
            <a:off x="6032471" y="1022921"/>
            <a:ext cx="449482" cy="276999"/>
          </a:xfrm>
          <a:prstGeom prst="rect">
            <a:avLst/>
          </a:prstGeom>
          <a:noFill/>
        </p:spPr>
        <p:txBody>
          <a:bodyPr wrap="square" rtlCol="0">
            <a:spAutoFit/>
          </a:bodyPr>
          <a:lstStyle/>
          <a:p>
            <a:r>
              <a:rPr lang="es-CO" sz="1200" dirty="0">
                <a:cs typeface="Arial" panose="020B0604020202020204" pitchFamily="34" charset="0"/>
              </a:rPr>
              <a:t>10</a:t>
            </a:r>
          </a:p>
        </p:txBody>
      </p:sp>
      <p:sp>
        <p:nvSpPr>
          <p:cNvPr id="35" name="CuadroTexto 34"/>
          <p:cNvSpPr txBox="1"/>
          <p:nvPr/>
        </p:nvSpPr>
        <p:spPr>
          <a:xfrm>
            <a:off x="4940379" y="4118508"/>
            <a:ext cx="387007" cy="276999"/>
          </a:xfrm>
          <a:prstGeom prst="rect">
            <a:avLst/>
          </a:prstGeom>
          <a:noFill/>
        </p:spPr>
        <p:txBody>
          <a:bodyPr wrap="square" rtlCol="0">
            <a:spAutoFit/>
          </a:bodyPr>
          <a:lstStyle/>
          <a:p>
            <a:r>
              <a:rPr lang="es-CO" sz="1200" dirty="0">
                <a:solidFill>
                  <a:schemeClr val="bg1"/>
                </a:solidFill>
                <a:cs typeface="Arial" panose="020B0604020202020204" pitchFamily="34" charset="0"/>
              </a:rPr>
              <a:t>23</a:t>
            </a:r>
          </a:p>
        </p:txBody>
      </p:sp>
      <p:sp>
        <p:nvSpPr>
          <p:cNvPr id="36" name="CuadroTexto 35"/>
          <p:cNvSpPr txBox="1"/>
          <p:nvPr/>
        </p:nvSpPr>
        <p:spPr>
          <a:xfrm>
            <a:off x="7023514" y="1775445"/>
            <a:ext cx="378822" cy="276999"/>
          </a:xfrm>
          <a:prstGeom prst="rect">
            <a:avLst/>
          </a:prstGeom>
          <a:noFill/>
        </p:spPr>
        <p:txBody>
          <a:bodyPr wrap="square" rtlCol="0">
            <a:spAutoFit/>
          </a:bodyPr>
          <a:lstStyle/>
          <a:p>
            <a:r>
              <a:rPr lang="es-CO" sz="1200" dirty="0">
                <a:cs typeface="Arial" panose="020B0604020202020204" pitchFamily="34" charset="0"/>
              </a:rPr>
              <a:t>14</a:t>
            </a:r>
          </a:p>
        </p:txBody>
      </p:sp>
      <p:sp>
        <p:nvSpPr>
          <p:cNvPr id="37" name="CuadroTexto 36"/>
          <p:cNvSpPr txBox="1"/>
          <p:nvPr/>
        </p:nvSpPr>
        <p:spPr>
          <a:xfrm>
            <a:off x="6887914" y="2533804"/>
            <a:ext cx="455555" cy="276999"/>
          </a:xfrm>
          <a:prstGeom prst="rect">
            <a:avLst/>
          </a:prstGeom>
          <a:noFill/>
        </p:spPr>
        <p:txBody>
          <a:bodyPr wrap="square" rtlCol="0">
            <a:spAutoFit/>
          </a:bodyPr>
          <a:lstStyle/>
          <a:p>
            <a:r>
              <a:rPr lang="es-CO" sz="1200" dirty="0">
                <a:cs typeface="Arial" panose="020B0604020202020204" pitchFamily="34" charset="0"/>
              </a:rPr>
              <a:t> 42</a:t>
            </a:r>
          </a:p>
        </p:txBody>
      </p:sp>
      <p:sp>
        <p:nvSpPr>
          <p:cNvPr id="40" name="CuadroTexto 39"/>
          <p:cNvSpPr txBox="1"/>
          <p:nvPr/>
        </p:nvSpPr>
        <p:spPr>
          <a:xfrm>
            <a:off x="3212968" y="1963151"/>
            <a:ext cx="393795" cy="276999"/>
          </a:xfrm>
          <a:prstGeom prst="rect">
            <a:avLst/>
          </a:prstGeom>
          <a:noFill/>
        </p:spPr>
        <p:txBody>
          <a:bodyPr wrap="square" rtlCol="0">
            <a:spAutoFit/>
          </a:bodyPr>
          <a:lstStyle/>
          <a:p>
            <a:r>
              <a:rPr lang="es-CO" sz="1200" dirty="0">
                <a:cs typeface="Arial" panose="020B0604020202020204" pitchFamily="34" charset="0"/>
              </a:rPr>
              <a:t> 7</a:t>
            </a:r>
          </a:p>
        </p:txBody>
      </p:sp>
      <p:sp>
        <p:nvSpPr>
          <p:cNvPr id="41" name="CuadroTexto 40"/>
          <p:cNvSpPr txBox="1"/>
          <p:nvPr/>
        </p:nvSpPr>
        <p:spPr>
          <a:xfrm>
            <a:off x="5420497" y="2075046"/>
            <a:ext cx="532518" cy="276999"/>
          </a:xfrm>
          <a:prstGeom prst="rect">
            <a:avLst/>
          </a:prstGeom>
          <a:noFill/>
        </p:spPr>
        <p:txBody>
          <a:bodyPr wrap="square" rtlCol="0">
            <a:spAutoFit/>
          </a:bodyPr>
          <a:lstStyle/>
          <a:p>
            <a:r>
              <a:rPr lang="es-CO" sz="1200" dirty="0">
                <a:cs typeface="Arial" panose="020B0604020202020204" pitchFamily="34" charset="0"/>
              </a:rPr>
              <a:t>223</a:t>
            </a:r>
          </a:p>
        </p:txBody>
      </p:sp>
      <p:sp>
        <p:nvSpPr>
          <p:cNvPr id="24" name="CuadroTexto 23">
            <a:extLst>
              <a:ext uri="{FF2B5EF4-FFF2-40B4-BE49-F238E27FC236}">
                <a16:creationId xmlns:a16="http://schemas.microsoft.com/office/drawing/2014/main" id="{CF897743-1481-48F9-B5C7-3BBA07870D6C}"/>
              </a:ext>
            </a:extLst>
          </p:cNvPr>
          <p:cNvSpPr txBox="1"/>
          <p:nvPr/>
        </p:nvSpPr>
        <p:spPr>
          <a:xfrm>
            <a:off x="6433944" y="332157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5" name="CuadroTexto 24">
            <a:extLst>
              <a:ext uri="{FF2B5EF4-FFF2-40B4-BE49-F238E27FC236}">
                <a16:creationId xmlns:a16="http://schemas.microsoft.com/office/drawing/2014/main" id="{7116573D-A277-40F3-83BD-1B03FED93BB5}"/>
              </a:ext>
            </a:extLst>
          </p:cNvPr>
          <p:cNvSpPr txBox="1"/>
          <p:nvPr/>
        </p:nvSpPr>
        <p:spPr>
          <a:xfrm>
            <a:off x="6166611" y="3294332"/>
            <a:ext cx="455555" cy="276999"/>
          </a:xfrm>
          <a:prstGeom prst="rect">
            <a:avLst/>
          </a:prstGeom>
          <a:noFill/>
        </p:spPr>
        <p:txBody>
          <a:bodyPr wrap="square" rtlCol="0">
            <a:spAutoFit/>
          </a:bodyPr>
          <a:lstStyle/>
          <a:p>
            <a:r>
              <a:rPr lang="es-CO" sz="1200" dirty="0">
                <a:cs typeface="Arial" panose="020B0604020202020204" pitchFamily="34" charset="0"/>
              </a:rPr>
              <a:t>116</a:t>
            </a:r>
          </a:p>
        </p:txBody>
      </p:sp>
      <p:sp>
        <p:nvSpPr>
          <p:cNvPr id="32" name="CuadroTexto 31">
            <a:extLst>
              <a:ext uri="{FF2B5EF4-FFF2-40B4-BE49-F238E27FC236}">
                <a16:creationId xmlns:a16="http://schemas.microsoft.com/office/drawing/2014/main" id="{CCA23141-1FAC-4930-A82E-4D34A4DE9592}"/>
              </a:ext>
            </a:extLst>
          </p:cNvPr>
          <p:cNvSpPr txBox="1"/>
          <p:nvPr/>
        </p:nvSpPr>
        <p:spPr>
          <a:xfrm>
            <a:off x="3606763" y="2934544"/>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33" name="CuadroTexto 32">
            <a:extLst>
              <a:ext uri="{FF2B5EF4-FFF2-40B4-BE49-F238E27FC236}">
                <a16:creationId xmlns:a16="http://schemas.microsoft.com/office/drawing/2014/main" id="{D3E9AFA4-EE65-4F60-8772-1E71C96E95D5}"/>
              </a:ext>
            </a:extLst>
          </p:cNvPr>
          <p:cNvSpPr txBox="1"/>
          <p:nvPr/>
        </p:nvSpPr>
        <p:spPr>
          <a:xfrm>
            <a:off x="3339430" y="2907301"/>
            <a:ext cx="455555" cy="276999"/>
          </a:xfrm>
          <a:prstGeom prst="rect">
            <a:avLst/>
          </a:prstGeom>
          <a:noFill/>
        </p:spPr>
        <p:txBody>
          <a:bodyPr wrap="square" rtlCol="0">
            <a:spAutoFit/>
          </a:bodyPr>
          <a:lstStyle/>
          <a:p>
            <a:r>
              <a:rPr lang="es-CO" sz="1200" dirty="0">
                <a:cs typeface="Arial" panose="020B0604020202020204" pitchFamily="34" charset="0"/>
              </a:rPr>
              <a:t>  4</a:t>
            </a:r>
          </a:p>
        </p:txBody>
      </p:sp>
      <p:sp>
        <p:nvSpPr>
          <p:cNvPr id="38" name="CuadroTexto 37">
            <a:extLst>
              <a:ext uri="{FF2B5EF4-FFF2-40B4-BE49-F238E27FC236}">
                <a16:creationId xmlns:a16="http://schemas.microsoft.com/office/drawing/2014/main" id="{D8BF4C9E-2067-494C-B3AF-498EB1131CDB}"/>
              </a:ext>
            </a:extLst>
          </p:cNvPr>
          <p:cNvSpPr txBox="1"/>
          <p:nvPr/>
        </p:nvSpPr>
        <p:spPr>
          <a:xfrm>
            <a:off x="7071672" y="4101612"/>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39" name="CuadroTexto 38">
            <a:extLst>
              <a:ext uri="{FF2B5EF4-FFF2-40B4-BE49-F238E27FC236}">
                <a16:creationId xmlns:a16="http://schemas.microsoft.com/office/drawing/2014/main" id="{FF98EAF1-9A10-4AF0-A3C2-4DB0A19ABBAF}"/>
              </a:ext>
            </a:extLst>
          </p:cNvPr>
          <p:cNvSpPr txBox="1"/>
          <p:nvPr/>
        </p:nvSpPr>
        <p:spPr>
          <a:xfrm>
            <a:off x="6804339" y="4108236"/>
            <a:ext cx="455555" cy="276999"/>
          </a:xfrm>
          <a:prstGeom prst="rect">
            <a:avLst/>
          </a:prstGeom>
          <a:noFill/>
        </p:spPr>
        <p:txBody>
          <a:bodyPr wrap="square" rtlCol="0">
            <a:spAutoFit/>
          </a:bodyPr>
          <a:lstStyle/>
          <a:p>
            <a:r>
              <a:rPr lang="es-CO" sz="1200" dirty="0">
                <a:solidFill>
                  <a:schemeClr val="bg1"/>
                </a:solidFill>
                <a:cs typeface="Arial" panose="020B0604020202020204" pitchFamily="34" charset="0"/>
              </a:rPr>
              <a:t>7</a:t>
            </a:r>
          </a:p>
        </p:txBody>
      </p:sp>
    </p:spTree>
    <p:extLst>
      <p:ext uri="{BB962C8B-B14F-4D97-AF65-F5344CB8AC3E}">
        <p14:creationId xmlns:p14="http://schemas.microsoft.com/office/powerpoint/2010/main" val="2165606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96100" y="665983"/>
            <a:ext cx="7703507" cy="39797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Imagen 2"/>
          <p:cNvPicPr>
            <a:picLocks noChangeAspect="1"/>
          </p:cNvPicPr>
          <p:nvPr/>
        </p:nvPicPr>
        <p:blipFill>
          <a:blip r:embed="rId3"/>
          <a:stretch>
            <a:fillRect/>
          </a:stretch>
        </p:blipFill>
        <p:spPr>
          <a:xfrm>
            <a:off x="3915527" y="3763388"/>
            <a:ext cx="3785990" cy="865121"/>
          </a:xfrm>
          <a:prstGeom prst="rect">
            <a:avLst/>
          </a:prstGeom>
        </p:spPr>
      </p:pic>
      <p:sp>
        <p:nvSpPr>
          <p:cNvPr id="4" name="CuadroTexto 3"/>
          <p:cNvSpPr txBox="1"/>
          <p:nvPr/>
        </p:nvSpPr>
        <p:spPr>
          <a:xfrm>
            <a:off x="6337283" y="100068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6" name="CuadroTexto 5"/>
          <p:cNvSpPr txBox="1"/>
          <p:nvPr/>
        </p:nvSpPr>
        <p:spPr>
          <a:xfrm>
            <a:off x="5403679" y="2273496"/>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7" name="CuadroTexto 6"/>
          <p:cNvSpPr txBox="1"/>
          <p:nvPr/>
        </p:nvSpPr>
        <p:spPr>
          <a:xfrm>
            <a:off x="668360" y="412904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8" name="CuadroTexto 7"/>
          <p:cNvSpPr txBox="1"/>
          <p:nvPr/>
        </p:nvSpPr>
        <p:spPr>
          <a:xfrm>
            <a:off x="4931960" y="4176421"/>
            <a:ext cx="328261"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a:t>
            </a:r>
          </a:p>
        </p:txBody>
      </p:sp>
      <p:sp>
        <p:nvSpPr>
          <p:cNvPr id="9" name="CuadroTexto 8"/>
          <p:cNvSpPr txBox="1"/>
          <p:nvPr/>
        </p:nvSpPr>
        <p:spPr>
          <a:xfrm>
            <a:off x="6061087" y="992082"/>
            <a:ext cx="489509" cy="276999"/>
          </a:xfrm>
          <a:prstGeom prst="rect">
            <a:avLst/>
          </a:prstGeom>
          <a:noFill/>
        </p:spPr>
        <p:txBody>
          <a:bodyPr wrap="square" rtlCol="0">
            <a:spAutoFit/>
          </a:bodyPr>
          <a:lstStyle/>
          <a:p>
            <a:r>
              <a:rPr lang="es-CO" sz="1200" dirty="0">
                <a:cs typeface="Arial" panose="020B0604020202020204" pitchFamily="34" charset="0"/>
              </a:rPr>
              <a:t>192</a:t>
            </a:r>
          </a:p>
        </p:txBody>
      </p:sp>
      <p:sp>
        <p:nvSpPr>
          <p:cNvPr id="13" name="CuadroTexto 12"/>
          <p:cNvSpPr txBox="1"/>
          <p:nvPr/>
        </p:nvSpPr>
        <p:spPr>
          <a:xfrm>
            <a:off x="5414968" y="2049853"/>
            <a:ext cx="550221" cy="276999"/>
          </a:xfrm>
          <a:prstGeom prst="rect">
            <a:avLst/>
          </a:prstGeom>
          <a:noFill/>
        </p:spPr>
        <p:txBody>
          <a:bodyPr wrap="square" rtlCol="0">
            <a:spAutoFit/>
          </a:bodyPr>
          <a:lstStyle/>
          <a:p>
            <a:r>
              <a:rPr lang="es-CO" sz="1200" dirty="0">
                <a:cs typeface="Arial" panose="020B0604020202020204" pitchFamily="34" charset="0"/>
              </a:rPr>
              <a:t>3.116</a:t>
            </a:r>
          </a:p>
        </p:txBody>
      </p:sp>
      <p:sp>
        <p:nvSpPr>
          <p:cNvPr id="16" name="CuadroTexto 15"/>
          <p:cNvSpPr txBox="1"/>
          <p:nvPr/>
        </p:nvSpPr>
        <p:spPr>
          <a:xfrm>
            <a:off x="6636826" y="3320932"/>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99,99%</a:t>
            </a:r>
          </a:p>
        </p:txBody>
      </p:sp>
      <p:sp>
        <p:nvSpPr>
          <p:cNvPr id="17" name="CuadroTexto 16"/>
          <p:cNvSpPr txBox="1"/>
          <p:nvPr/>
        </p:nvSpPr>
        <p:spPr>
          <a:xfrm>
            <a:off x="6204731" y="3312329"/>
            <a:ext cx="532518" cy="276999"/>
          </a:xfrm>
          <a:prstGeom prst="rect">
            <a:avLst/>
          </a:prstGeom>
          <a:noFill/>
        </p:spPr>
        <p:txBody>
          <a:bodyPr wrap="square" rtlCol="0">
            <a:spAutoFit/>
          </a:bodyPr>
          <a:lstStyle/>
          <a:p>
            <a:r>
              <a:rPr lang="es-CO" sz="1200" dirty="0">
                <a:cs typeface="Arial" panose="020B0604020202020204" pitchFamily="34" charset="0"/>
              </a:rPr>
              <a:t>2.920</a:t>
            </a:r>
          </a:p>
        </p:txBody>
      </p:sp>
      <p:sp>
        <p:nvSpPr>
          <p:cNvPr id="12" name="CuadroTexto 11">
            <a:extLst>
              <a:ext uri="{FF2B5EF4-FFF2-40B4-BE49-F238E27FC236}">
                <a16:creationId xmlns:a16="http://schemas.microsoft.com/office/drawing/2014/main" id="{44FC908E-BB35-4D29-A023-1176C5AA4FCA}"/>
              </a:ext>
            </a:extLst>
          </p:cNvPr>
          <p:cNvSpPr txBox="1"/>
          <p:nvPr/>
        </p:nvSpPr>
        <p:spPr>
          <a:xfrm>
            <a:off x="7302489" y="175139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4" name="CuadroTexto 13">
            <a:extLst>
              <a:ext uri="{FF2B5EF4-FFF2-40B4-BE49-F238E27FC236}">
                <a16:creationId xmlns:a16="http://schemas.microsoft.com/office/drawing/2014/main" id="{C04983DF-C873-41B1-A036-7EDB2A26FC96}"/>
              </a:ext>
            </a:extLst>
          </p:cNvPr>
          <p:cNvSpPr txBox="1"/>
          <p:nvPr/>
        </p:nvSpPr>
        <p:spPr>
          <a:xfrm>
            <a:off x="7026293" y="1742796"/>
            <a:ext cx="489509" cy="276999"/>
          </a:xfrm>
          <a:prstGeom prst="rect">
            <a:avLst/>
          </a:prstGeom>
          <a:noFill/>
        </p:spPr>
        <p:txBody>
          <a:bodyPr wrap="square" rtlCol="0">
            <a:spAutoFit/>
          </a:bodyPr>
          <a:lstStyle/>
          <a:p>
            <a:r>
              <a:rPr lang="es-CO" sz="1200" dirty="0">
                <a:cs typeface="Arial" panose="020B0604020202020204" pitchFamily="34" charset="0"/>
              </a:rPr>
              <a:t> 1</a:t>
            </a:r>
          </a:p>
        </p:txBody>
      </p:sp>
      <p:sp>
        <p:nvSpPr>
          <p:cNvPr id="15" name="CuadroTexto 14">
            <a:extLst>
              <a:ext uri="{FF2B5EF4-FFF2-40B4-BE49-F238E27FC236}">
                <a16:creationId xmlns:a16="http://schemas.microsoft.com/office/drawing/2014/main" id="{B0D2F293-9EA9-417D-9C29-EAE1465AB5FA}"/>
              </a:ext>
            </a:extLst>
          </p:cNvPr>
          <p:cNvSpPr txBox="1"/>
          <p:nvPr/>
        </p:nvSpPr>
        <p:spPr>
          <a:xfrm>
            <a:off x="7234752" y="251903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8" name="CuadroTexto 17">
            <a:extLst>
              <a:ext uri="{FF2B5EF4-FFF2-40B4-BE49-F238E27FC236}">
                <a16:creationId xmlns:a16="http://schemas.microsoft.com/office/drawing/2014/main" id="{EFC1AB25-9785-4B1D-AB46-A57B7557BE8A}"/>
              </a:ext>
            </a:extLst>
          </p:cNvPr>
          <p:cNvSpPr txBox="1"/>
          <p:nvPr/>
        </p:nvSpPr>
        <p:spPr>
          <a:xfrm>
            <a:off x="6958556" y="2510436"/>
            <a:ext cx="489509" cy="276999"/>
          </a:xfrm>
          <a:prstGeom prst="rect">
            <a:avLst/>
          </a:prstGeom>
          <a:noFill/>
        </p:spPr>
        <p:txBody>
          <a:bodyPr wrap="square" rtlCol="0">
            <a:spAutoFit/>
          </a:bodyPr>
          <a:lstStyle/>
          <a:p>
            <a:r>
              <a:rPr lang="es-CO" sz="1200" dirty="0">
                <a:cs typeface="Arial" panose="020B0604020202020204" pitchFamily="34" charset="0"/>
              </a:rPr>
              <a:t> 2</a:t>
            </a:r>
          </a:p>
        </p:txBody>
      </p:sp>
      <p:sp>
        <p:nvSpPr>
          <p:cNvPr id="21" name="CuadroTexto 20">
            <a:extLst>
              <a:ext uri="{FF2B5EF4-FFF2-40B4-BE49-F238E27FC236}">
                <a16:creationId xmlns:a16="http://schemas.microsoft.com/office/drawing/2014/main" id="{D39020E0-B985-47FB-B148-C8A0D8931C17}"/>
              </a:ext>
            </a:extLst>
          </p:cNvPr>
          <p:cNvSpPr txBox="1"/>
          <p:nvPr/>
        </p:nvSpPr>
        <p:spPr>
          <a:xfrm>
            <a:off x="5265866" y="4159215"/>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22" name="CuadroTexto 21">
            <a:extLst>
              <a:ext uri="{FF2B5EF4-FFF2-40B4-BE49-F238E27FC236}">
                <a16:creationId xmlns:a16="http://schemas.microsoft.com/office/drawing/2014/main" id="{C83BC566-DADC-4949-B0A2-F5AEBE4E34CE}"/>
              </a:ext>
            </a:extLst>
          </p:cNvPr>
          <p:cNvSpPr txBox="1"/>
          <p:nvPr/>
        </p:nvSpPr>
        <p:spPr>
          <a:xfrm>
            <a:off x="4989670" y="4150612"/>
            <a:ext cx="489509" cy="276999"/>
          </a:xfrm>
          <a:prstGeom prst="rect">
            <a:avLst/>
          </a:prstGeom>
          <a:noFill/>
        </p:spPr>
        <p:txBody>
          <a:bodyPr wrap="square" rtlCol="0">
            <a:spAutoFit/>
          </a:bodyPr>
          <a:lstStyle/>
          <a:p>
            <a:r>
              <a:rPr lang="es-CO" sz="1200" dirty="0">
                <a:solidFill>
                  <a:schemeClr val="bg1"/>
                </a:solidFill>
                <a:cs typeface="Arial" panose="020B0604020202020204" pitchFamily="34" charset="0"/>
              </a:rPr>
              <a:t>   1</a:t>
            </a:r>
          </a:p>
        </p:txBody>
      </p:sp>
    </p:spTree>
    <p:extLst>
      <p:ext uri="{BB962C8B-B14F-4D97-AF65-F5344CB8AC3E}">
        <p14:creationId xmlns:p14="http://schemas.microsoft.com/office/powerpoint/2010/main" val="2320869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71944" y="639566"/>
            <a:ext cx="7703509" cy="39797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Imagen 2"/>
          <p:cNvPicPr>
            <a:picLocks noChangeAspect="1"/>
          </p:cNvPicPr>
          <p:nvPr/>
        </p:nvPicPr>
        <p:blipFill>
          <a:blip r:embed="rId3"/>
          <a:stretch>
            <a:fillRect/>
          </a:stretch>
        </p:blipFill>
        <p:spPr>
          <a:xfrm>
            <a:off x="3906002" y="3763388"/>
            <a:ext cx="3785990" cy="865121"/>
          </a:xfrm>
          <a:prstGeom prst="rect">
            <a:avLst/>
          </a:prstGeom>
        </p:spPr>
      </p:pic>
      <p:sp>
        <p:nvSpPr>
          <p:cNvPr id="4" name="CuadroTexto 3"/>
          <p:cNvSpPr txBox="1"/>
          <p:nvPr/>
        </p:nvSpPr>
        <p:spPr>
          <a:xfrm>
            <a:off x="7274133" y="1719079"/>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81,25%</a:t>
            </a:r>
          </a:p>
        </p:txBody>
      </p:sp>
      <p:sp>
        <p:nvSpPr>
          <p:cNvPr id="5" name="CuadroTexto 4"/>
          <p:cNvSpPr txBox="1"/>
          <p:nvPr/>
        </p:nvSpPr>
        <p:spPr>
          <a:xfrm>
            <a:off x="7272272" y="2480780"/>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99,26%</a:t>
            </a:r>
          </a:p>
        </p:txBody>
      </p:sp>
      <p:sp>
        <p:nvSpPr>
          <p:cNvPr id="6" name="CuadroTexto 5"/>
          <p:cNvSpPr txBox="1"/>
          <p:nvPr/>
        </p:nvSpPr>
        <p:spPr>
          <a:xfrm>
            <a:off x="5340235" y="2207358"/>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93,64%</a:t>
            </a:r>
          </a:p>
        </p:txBody>
      </p:sp>
      <p:sp>
        <p:nvSpPr>
          <p:cNvPr id="7" name="CuadroTexto 6"/>
          <p:cNvSpPr txBox="1"/>
          <p:nvPr/>
        </p:nvSpPr>
        <p:spPr>
          <a:xfrm>
            <a:off x="724755" y="4107762"/>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8" name="CuadroTexto 7"/>
          <p:cNvSpPr txBox="1"/>
          <p:nvPr/>
        </p:nvSpPr>
        <p:spPr>
          <a:xfrm>
            <a:off x="6018914" y="966162"/>
            <a:ext cx="532517" cy="276999"/>
          </a:xfrm>
          <a:prstGeom prst="rect">
            <a:avLst/>
          </a:prstGeom>
          <a:noFill/>
        </p:spPr>
        <p:txBody>
          <a:bodyPr wrap="square" rtlCol="0">
            <a:spAutoFit/>
          </a:bodyPr>
          <a:lstStyle/>
          <a:p>
            <a:r>
              <a:rPr lang="es-CO" sz="1200" dirty="0">
                <a:cs typeface="Arial" panose="020B0604020202020204" pitchFamily="34" charset="0"/>
              </a:rPr>
              <a:t>215</a:t>
            </a:r>
          </a:p>
        </p:txBody>
      </p:sp>
      <p:sp>
        <p:nvSpPr>
          <p:cNvPr id="9" name="CuadroTexto 8"/>
          <p:cNvSpPr txBox="1"/>
          <p:nvPr/>
        </p:nvSpPr>
        <p:spPr>
          <a:xfrm>
            <a:off x="6976333" y="1719682"/>
            <a:ext cx="453969" cy="276999"/>
          </a:xfrm>
          <a:prstGeom prst="rect">
            <a:avLst/>
          </a:prstGeom>
          <a:noFill/>
        </p:spPr>
        <p:txBody>
          <a:bodyPr wrap="square" rtlCol="0">
            <a:spAutoFit/>
          </a:bodyPr>
          <a:lstStyle/>
          <a:p>
            <a:r>
              <a:rPr lang="es-CO" sz="1200" dirty="0">
                <a:cs typeface="Arial" panose="020B0604020202020204" pitchFamily="34" charset="0"/>
              </a:rPr>
              <a:t>  21</a:t>
            </a:r>
          </a:p>
        </p:txBody>
      </p:sp>
      <p:sp>
        <p:nvSpPr>
          <p:cNvPr id="10" name="CuadroTexto 9"/>
          <p:cNvSpPr txBox="1"/>
          <p:nvPr/>
        </p:nvSpPr>
        <p:spPr>
          <a:xfrm>
            <a:off x="6899814" y="2480277"/>
            <a:ext cx="532518" cy="276999"/>
          </a:xfrm>
          <a:prstGeom prst="rect">
            <a:avLst/>
          </a:prstGeom>
          <a:noFill/>
        </p:spPr>
        <p:txBody>
          <a:bodyPr wrap="square" rtlCol="0">
            <a:spAutoFit/>
          </a:bodyPr>
          <a:lstStyle/>
          <a:p>
            <a:r>
              <a:rPr lang="es-CO" sz="1200" dirty="0">
                <a:cs typeface="Arial" panose="020B0604020202020204" pitchFamily="34" charset="0"/>
              </a:rPr>
              <a:t>1.038</a:t>
            </a:r>
          </a:p>
        </p:txBody>
      </p:sp>
      <p:sp>
        <p:nvSpPr>
          <p:cNvPr id="11" name="CuadroTexto 10"/>
          <p:cNvSpPr txBox="1"/>
          <p:nvPr/>
        </p:nvSpPr>
        <p:spPr>
          <a:xfrm>
            <a:off x="5371336" y="2022054"/>
            <a:ext cx="552923" cy="276999"/>
          </a:xfrm>
          <a:prstGeom prst="rect">
            <a:avLst/>
          </a:prstGeom>
          <a:noFill/>
        </p:spPr>
        <p:txBody>
          <a:bodyPr wrap="square" rtlCol="0">
            <a:spAutoFit/>
          </a:bodyPr>
          <a:lstStyle/>
          <a:p>
            <a:r>
              <a:rPr lang="es-CO" sz="1200" dirty="0">
                <a:cs typeface="Arial" panose="020B0604020202020204" pitchFamily="34" charset="0"/>
              </a:rPr>
              <a:t>1.385</a:t>
            </a:r>
          </a:p>
        </p:txBody>
      </p:sp>
      <p:sp>
        <p:nvSpPr>
          <p:cNvPr id="12" name="CuadroTexto 11"/>
          <p:cNvSpPr txBox="1"/>
          <p:nvPr/>
        </p:nvSpPr>
        <p:spPr>
          <a:xfrm>
            <a:off x="6391589" y="98020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3" name="CuadroTexto 12"/>
          <p:cNvSpPr txBox="1"/>
          <p:nvPr/>
        </p:nvSpPr>
        <p:spPr>
          <a:xfrm>
            <a:off x="6468771" y="3303740"/>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4" name="CuadroTexto 13"/>
          <p:cNvSpPr txBox="1"/>
          <p:nvPr/>
        </p:nvSpPr>
        <p:spPr>
          <a:xfrm>
            <a:off x="6257688" y="3299967"/>
            <a:ext cx="381069" cy="276999"/>
          </a:xfrm>
          <a:prstGeom prst="rect">
            <a:avLst/>
          </a:prstGeom>
          <a:noFill/>
        </p:spPr>
        <p:txBody>
          <a:bodyPr wrap="square" rtlCol="0">
            <a:spAutoFit/>
          </a:bodyPr>
          <a:lstStyle/>
          <a:p>
            <a:r>
              <a:rPr lang="es-CO" sz="1200" dirty="0">
                <a:cs typeface="Arial" panose="020B0604020202020204" pitchFamily="34" charset="0"/>
              </a:rPr>
              <a:t>6</a:t>
            </a:r>
          </a:p>
        </p:txBody>
      </p:sp>
      <p:sp>
        <p:nvSpPr>
          <p:cNvPr id="15" name="CuadroTexto 14"/>
          <p:cNvSpPr txBox="1"/>
          <p:nvPr/>
        </p:nvSpPr>
        <p:spPr>
          <a:xfrm>
            <a:off x="3604545" y="2878465"/>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75%</a:t>
            </a:r>
          </a:p>
        </p:txBody>
      </p:sp>
      <p:sp>
        <p:nvSpPr>
          <p:cNvPr id="16" name="CuadroTexto 15"/>
          <p:cNvSpPr txBox="1"/>
          <p:nvPr/>
        </p:nvSpPr>
        <p:spPr>
          <a:xfrm>
            <a:off x="3414010" y="2869255"/>
            <a:ext cx="381069" cy="276999"/>
          </a:xfrm>
          <a:prstGeom prst="rect">
            <a:avLst/>
          </a:prstGeom>
          <a:noFill/>
        </p:spPr>
        <p:txBody>
          <a:bodyPr wrap="square" rtlCol="0">
            <a:spAutoFit/>
          </a:bodyPr>
          <a:lstStyle/>
          <a:p>
            <a:r>
              <a:rPr lang="es-CO" sz="1200" dirty="0">
                <a:cs typeface="Arial" panose="020B0604020202020204" pitchFamily="34" charset="0"/>
              </a:rPr>
              <a:t>4</a:t>
            </a:r>
          </a:p>
        </p:txBody>
      </p:sp>
      <p:sp>
        <p:nvSpPr>
          <p:cNvPr id="17" name="CuadroTexto 16"/>
          <p:cNvSpPr txBox="1"/>
          <p:nvPr/>
        </p:nvSpPr>
        <p:spPr>
          <a:xfrm>
            <a:off x="3489322" y="1906716"/>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8" name="CuadroTexto 17"/>
          <p:cNvSpPr txBox="1"/>
          <p:nvPr/>
        </p:nvSpPr>
        <p:spPr>
          <a:xfrm>
            <a:off x="3270544" y="1906305"/>
            <a:ext cx="338897" cy="276999"/>
          </a:xfrm>
          <a:prstGeom prst="rect">
            <a:avLst/>
          </a:prstGeom>
          <a:noFill/>
        </p:spPr>
        <p:txBody>
          <a:bodyPr wrap="square" rtlCol="0">
            <a:spAutoFit/>
          </a:bodyPr>
          <a:lstStyle/>
          <a:p>
            <a:r>
              <a:rPr lang="es-CO" sz="1200" dirty="0">
                <a:cs typeface="Arial" panose="020B0604020202020204" pitchFamily="34" charset="0"/>
              </a:rPr>
              <a:t>1</a:t>
            </a:r>
          </a:p>
        </p:txBody>
      </p:sp>
      <p:sp>
        <p:nvSpPr>
          <p:cNvPr id="19" name="CuadroTexto 18"/>
          <p:cNvSpPr txBox="1"/>
          <p:nvPr/>
        </p:nvSpPr>
        <p:spPr>
          <a:xfrm>
            <a:off x="5159145" y="4160393"/>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20" name="CuadroTexto 19"/>
          <p:cNvSpPr txBox="1"/>
          <p:nvPr/>
        </p:nvSpPr>
        <p:spPr>
          <a:xfrm>
            <a:off x="4771508" y="4160996"/>
            <a:ext cx="532518" cy="276999"/>
          </a:xfrm>
          <a:prstGeom prst="rect">
            <a:avLst/>
          </a:prstGeom>
          <a:noFill/>
        </p:spPr>
        <p:txBody>
          <a:bodyPr wrap="square" rtlCol="0">
            <a:spAutoFit/>
          </a:bodyPr>
          <a:lstStyle/>
          <a:p>
            <a:r>
              <a:rPr lang="es-CO" sz="1200" dirty="0">
                <a:solidFill>
                  <a:schemeClr val="bg1"/>
                </a:solidFill>
                <a:cs typeface="Arial" panose="020B0604020202020204" pitchFamily="34" charset="0"/>
              </a:rPr>
              <a:t>*100</a:t>
            </a:r>
          </a:p>
        </p:txBody>
      </p:sp>
    </p:spTree>
    <p:extLst>
      <p:ext uri="{BB962C8B-B14F-4D97-AF65-F5344CB8AC3E}">
        <p14:creationId xmlns:p14="http://schemas.microsoft.com/office/powerpoint/2010/main" val="83785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92234" y="657004"/>
            <a:ext cx="7672025" cy="39881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3886952" y="3782438"/>
            <a:ext cx="3785990" cy="865121"/>
          </a:xfrm>
          <a:prstGeom prst="rect">
            <a:avLst/>
          </a:prstGeom>
        </p:spPr>
      </p:pic>
      <p:sp>
        <p:nvSpPr>
          <p:cNvPr id="6" name="CuadroTexto 5"/>
          <p:cNvSpPr txBox="1"/>
          <p:nvPr/>
        </p:nvSpPr>
        <p:spPr>
          <a:xfrm>
            <a:off x="5125746" y="4180781"/>
            <a:ext cx="567784"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 100%</a:t>
            </a:r>
          </a:p>
        </p:txBody>
      </p:sp>
      <p:sp>
        <p:nvSpPr>
          <p:cNvPr id="7" name="CuadroTexto 6"/>
          <p:cNvSpPr txBox="1"/>
          <p:nvPr/>
        </p:nvSpPr>
        <p:spPr>
          <a:xfrm>
            <a:off x="5386934" y="2294441"/>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8" name="CuadroTexto 7"/>
          <p:cNvSpPr txBox="1"/>
          <p:nvPr/>
        </p:nvSpPr>
        <p:spPr>
          <a:xfrm>
            <a:off x="680129" y="417874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9" name="CuadroTexto 8"/>
          <p:cNvSpPr txBox="1"/>
          <p:nvPr/>
        </p:nvSpPr>
        <p:spPr>
          <a:xfrm>
            <a:off x="4883730" y="4204059"/>
            <a:ext cx="415003"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10" name="CuadroTexto 9"/>
          <p:cNvSpPr txBox="1"/>
          <p:nvPr/>
        </p:nvSpPr>
        <p:spPr>
          <a:xfrm>
            <a:off x="6678860" y="4201966"/>
            <a:ext cx="415003"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11" name="CuadroTexto 10"/>
          <p:cNvSpPr txBox="1"/>
          <p:nvPr/>
        </p:nvSpPr>
        <p:spPr>
          <a:xfrm>
            <a:off x="6748811" y="4176836"/>
            <a:ext cx="485757" cy="276999"/>
          </a:xfrm>
          <a:prstGeom prst="rect">
            <a:avLst/>
          </a:prstGeom>
          <a:noFill/>
        </p:spPr>
        <p:txBody>
          <a:bodyPr wrap="square" rtlCol="0">
            <a:spAutoFit/>
          </a:bodyPr>
          <a:lstStyle/>
          <a:p>
            <a:r>
              <a:rPr lang="es-CO" sz="1200" dirty="0">
                <a:solidFill>
                  <a:schemeClr val="bg1"/>
                </a:solidFill>
                <a:cs typeface="Arial" panose="020B0604020202020204" pitchFamily="34" charset="0"/>
              </a:rPr>
              <a:t>1</a:t>
            </a:r>
          </a:p>
        </p:txBody>
      </p:sp>
      <p:sp>
        <p:nvSpPr>
          <p:cNvPr id="12" name="CuadroTexto 11"/>
          <p:cNvSpPr txBox="1"/>
          <p:nvPr/>
        </p:nvSpPr>
        <p:spPr>
          <a:xfrm>
            <a:off x="4964674" y="4184210"/>
            <a:ext cx="366665"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8</a:t>
            </a:r>
          </a:p>
        </p:txBody>
      </p:sp>
      <p:sp>
        <p:nvSpPr>
          <p:cNvPr id="13" name="CuadroTexto 12"/>
          <p:cNvSpPr txBox="1"/>
          <p:nvPr/>
        </p:nvSpPr>
        <p:spPr>
          <a:xfrm>
            <a:off x="5481772" y="2078269"/>
            <a:ext cx="359639" cy="276999"/>
          </a:xfrm>
          <a:prstGeom prst="rect">
            <a:avLst/>
          </a:prstGeom>
          <a:noFill/>
        </p:spPr>
        <p:txBody>
          <a:bodyPr wrap="square" rtlCol="0">
            <a:spAutoFit/>
          </a:bodyPr>
          <a:lstStyle/>
          <a:p>
            <a:r>
              <a:rPr lang="es-CO" sz="1200" dirty="0">
                <a:cs typeface="Arial" panose="020B0604020202020204" pitchFamily="34" charset="0"/>
              </a:rPr>
              <a:t>9</a:t>
            </a:r>
          </a:p>
        </p:txBody>
      </p:sp>
      <p:sp>
        <p:nvSpPr>
          <p:cNvPr id="14" name="CuadroTexto 13"/>
          <p:cNvSpPr txBox="1"/>
          <p:nvPr/>
        </p:nvSpPr>
        <p:spPr>
          <a:xfrm>
            <a:off x="7015949" y="4178745"/>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Tree>
    <p:extLst>
      <p:ext uri="{BB962C8B-B14F-4D97-AF65-F5344CB8AC3E}">
        <p14:creationId xmlns:p14="http://schemas.microsoft.com/office/powerpoint/2010/main" val="673543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63058" y="737063"/>
            <a:ext cx="7675709" cy="36211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3858377" y="3545747"/>
            <a:ext cx="3785990" cy="790018"/>
          </a:xfrm>
          <a:prstGeom prst="rect">
            <a:avLst/>
          </a:prstGeom>
        </p:spPr>
      </p:pic>
      <p:sp>
        <p:nvSpPr>
          <p:cNvPr id="7" name="CuadroTexto 6"/>
          <p:cNvSpPr txBox="1"/>
          <p:nvPr/>
        </p:nvSpPr>
        <p:spPr>
          <a:xfrm>
            <a:off x="5212260" y="4027110"/>
            <a:ext cx="453970"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99%</a:t>
            </a:r>
          </a:p>
        </p:txBody>
      </p:sp>
      <p:sp>
        <p:nvSpPr>
          <p:cNvPr id="8" name="CuadroTexto 7"/>
          <p:cNvSpPr txBox="1"/>
          <p:nvPr/>
        </p:nvSpPr>
        <p:spPr>
          <a:xfrm>
            <a:off x="5291558" y="2165377"/>
            <a:ext cx="60305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100%</a:t>
            </a:r>
          </a:p>
        </p:txBody>
      </p:sp>
      <p:sp>
        <p:nvSpPr>
          <p:cNvPr id="9" name="CuadroTexto 8"/>
          <p:cNvSpPr txBox="1"/>
          <p:nvPr/>
        </p:nvSpPr>
        <p:spPr>
          <a:xfrm>
            <a:off x="678450" y="4039510"/>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0" name="CuadroTexto 9"/>
          <p:cNvSpPr txBox="1"/>
          <p:nvPr/>
        </p:nvSpPr>
        <p:spPr>
          <a:xfrm>
            <a:off x="4866207" y="4054144"/>
            <a:ext cx="526061"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a:t>
            </a:r>
          </a:p>
        </p:txBody>
      </p:sp>
      <p:sp>
        <p:nvSpPr>
          <p:cNvPr id="11" name="CuadroTexto 10"/>
          <p:cNvSpPr txBox="1"/>
          <p:nvPr/>
        </p:nvSpPr>
        <p:spPr>
          <a:xfrm>
            <a:off x="7233398" y="1679816"/>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2" name="CuadroTexto 11"/>
          <p:cNvSpPr txBox="1"/>
          <p:nvPr/>
        </p:nvSpPr>
        <p:spPr>
          <a:xfrm>
            <a:off x="7263025" y="238196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6" name="CuadroTexto 15"/>
          <p:cNvSpPr txBox="1"/>
          <p:nvPr/>
        </p:nvSpPr>
        <p:spPr>
          <a:xfrm>
            <a:off x="6675715" y="4043325"/>
            <a:ext cx="297960"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a:t>
            </a:r>
          </a:p>
        </p:txBody>
      </p:sp>
      <p:sp>
        <p:nvSpPr>
          <p:cNvPr id="17" name="CuadroTexto 16"/>
          <p:cNvSpPr txBox="1"/>
          <p:nvPr/>
        </p:nvSpPr>
        <p:spPr>
          <a:xfrm>
            <a:off x="6792090" y="4015279"/>
            <a:ext cx="302089" cy="276999"/>
          </a:xfrm>
          <a:prstGeom prst="rect">
            <a:avLst/>
          </a:prstGeom>
          <a:noFill/>
        </p:spPr>
        <p:txBody>
          <a:bodyPr wrap="square" rtlCol="0">
            <a:spAutoFit/>
          </a:bodyPr>
          <a:lstStyle/>
          <a:p>
            <a:r>
              <a:rPr lang="es-CO" sz="1200" dirty="0">
                <a:solidFill>
                  <a:schemeClr val="bg1"/>
                </a:solidFill>
                <a:cs typeface="Arial" panose="020B0604020202020204" pitchFamily="34" charset="0"/>
              </a:rPr>
              <a:t>7</a:t>
            </a:r>
          </a:p>
        </p:txBody>
      </p:sp>
      <p:sp>
        <p:nvSpPr>
          <p:cNvPr id="19" name="CuadroTexto 18"/>
          <p:cNvSpPr txBox="1"/>
          <p:nvPr/>
        </p:nvSpPr>
        <p:spPr>
          <a:xfrm>
            <a:off x="4946221" y="4030537"/>
            <a:ext cx="414076" cy="276999"/>
          </a:xfrm>
          <a:prstGeom prst="rect">
            <a:avLst/>
          </a:prstGeom>
          <a:noFill/>
        </p:spPr>
        <p:txBody>
          <a:bodyPr wrap="square" rtlCol="0">
            <a:spAutoFit/>
          </a:bodyPr>
          <a:lstStyle/>
          <a:p>
            <a:r>
              <a:rPr lang="es-CO" sz="1200" dirty="0">
                <a:solidFill>
                  <a:schemeClr val="bg1"/>
                </a:solidFill>
                <a:cs typeface="Arial" panose="020B0604020202020204" pitchFamily="34" charset="0"/>
              </a:rPr>
              <a:t>82</a:t>
            </a:r>
          </a:p>
        </p:txBody>
      </p:sp>
      <p:sp>
        <p:nvSpPr>
          <p:cNvPr id="20" name="CuadroTexto 19"/>
          <p:cNvSpPr txBox="1"/>
          <p:nvPr/>
        </p:nvSpPr>
        <p:spPr>
          <a:xfrm>
            <a:off x="6970411" y="1689251"/>
            <a:ext cx="456202" cy="276999"/>
          </a:xfrm>
          <a:prstGeom prst="rect">
            <a:avLst/>
          </a:prstGeom>
          <a:noFill/>
        </p:spPr>
        <p:txBody>
          <a:bodyPr wrap="square" rtlCol="0">
            <a:spAutoFit/>
          </a:bodyPr>
          <a:lstStyle/>
          <a:p>
            <a:r>
              <a:rPr lang="es-CO" sz="1200" dirty="0">
                <a:cs typeface="Arial" panose="020B0604020202020204" pitchFamily="34" charset="0"/>
              </a:rPr>
              <a:t>204</a:t>
            </a:r>
          </a:p>
        </p:txBody>
      </p:sp>
      <p:sp>
        <p:nvSpPr>
          <p:cNvPr id="21" name="CuadroTexto 20"/>
          <p:cNvSpPr txBox="1"/>
          <p:nvPr/>
        </p:nvSpPr>
        <p:spPr>
          <a:xfrm>
            <a:off x="6859134" y="2380115"/>
            <a:ext cx="532518" cy="276999"/>
          </a:xfrm>
          <a:prstGeom prst="rect">
            <a:avLst/>
          </a:prstGeom>
          <a:noFill/>
        </p:spPr>
        <p:txBody>
          <a:bodyPr wrap="square" rtlCol="0">
            <a:spAutoFit/>
          </a:bodyPr>
          <a:lstStyle/>
          <a:p>
            <a:r>
              <a:rPr lang="es-CO" sz="1200" dirty="0">
                <a:cs typeface="Arial" panose="020B0604020202020204" pitchFamily="34" charset="0"/>
              </a:rPr>
              <a:t>  38</a:t>
            </a:r>
          </a:p>
        </p:txBody>
      </p:sp>
      <p:sp>
        <p:nvSpPr>
          <p:cNvPr id="25" name="CuadroTexto 24"/>
          <p:cNvSpPr txBox="1"/>
          <p:nvPr/>
        </p:nvSpPr>
        <p:spPr>
          <a:xfrm>
            <a:off x="5412225" y="1968736"/>
            <a:ext cx="651822" cy="276999"/>
          </a:xfrm>
          <a:prstGeom prst="rect">
            <a:avLst/>
          </a:prstGeom>
          <a:noFill/>
        </p:spPr>
        <p:txBody>
          <a:bodyPr wrap="square" rtlCol="0">
            <a:spAutoFit/>
          </a:bodyPr>
          <a:lstStyle/>
          <a:p>
            <a:r>
              <a:rPr lang="es-CO" sz="1200" dirty="0">
                <a:cs typeface="Arial" panose="020B0604020202020204" pitchFamily="34" charset="0"/>
              </a:rPr>
              <a:t>329</a:t>
            </a:r>
          </a:p>
        </p:txBody>
      </p:sp>
      <p:sp>
        <p:nvSpPr>
          <p:cNvPr id="26" name="CuadroTexto 25"/>
          <p:cNvSpPr txBox="1"/>
          <p:nvPr/>
        </p:nvSpPr>
        <p:spPr>
          <a:xfrm>
            <a:off x="7019756" y="4015280"/>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27" name="CuadroTexto 26"/>
          <p:cNvSpPr txBox="1"/>
          <p:nvPr/>
        </p:nvSpPr>
        <p:spPr>
          <a:xfrm>
            <a:off x="5081439" y="3860941"/>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28" name="CuadroTexto 27"/>
          <p:cNvSpPr txBox="1"/>
          <p:nvPr/>
        </p:nvSpPr>
        <p:spPr>
          <a:xfrm>
            <a:off x="4756293" y="3870376"/>
            <a:ext cx="465062"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*17</a:t>
            </a:r>
          </a:p>
        </p:txBody>
      </p:sp>
      <p:sp>
        <p:nvSpPr>
          <p:cNvPr id="22" name="CuadroTexto 21">
            <a:extLst>
              <a:ext uri="{FF2B5EF4-FFF2-40B4-BE49-F238E27FC236}">
                <a16:creationId xmlns:a16="http://schemas.microsoft.com/office/drawing/2014/main" id="{4B36E8A3-33BD-465B-9FFF-1EFCE2D44C58}"/>
              </a:ext>
            </a:extLst>
          </p:cNvPr>
          <p:cNvSpPr txBox="1"/>
          <p:nvPr/>
        </p:nvSpPr>
        <p:spPr>
          <a:xfrm>
            <a:off x="6338120" y="980157"/>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3" name="CuadroTexto 22">
            <a:extLst>
              <a:ext uri="{FF2B5EF4-FFF2-40B4-BE49-F238E27FC236}">
                <a16:creationId xmlns:a16="http://schemas.microsoft.com/office/drawing/2014/main" id="{505E87C5-6D50-46A9-81BC-5873B785FF86}"/>
              </a:ext>
            </a:extLst>
          </p:cNvPr>
          <p:cNvSpPr txBox="1"/>
          <p:nvPr/>
        </p:nvSpPr>
        <p:spPr>
          <a:xfrm>
            <a:off x="6040320" y="980760"/>
            <a:ext cx="453969" cy="276999"/>
          </a:xfrm>
          <a:prstGeom prst="rect">
            <a:avLst/>
          </a:prstGeom>
          <a:noFill/>
        </p:spPr>
        <p:txBody>
          <a:bodyPr wrap="square" rtlCol="0">
            <a:spAutoFit/>
          </a:bodyPr>
          <a:lstStyle/>
          <a:p>
            <a:r>
              <a:rPr lang="es-CO" sz="1200" dirty="0">
                <a:cs typeface="Arial" panose="020B0604020202020204" pitchFamily="34" charset="0"/>
              </a:rPr>
              <a:t>70</a:t>
            </a:r>
          </a:p>
        </p:txBody>
      </p:sp>
    </p:spTree>
    <p:extLst>
      <p:ext uri="{BB962C8B-B14F-4D97-AF65-F5344CB8AC3E}">
        <p14:creationId xmlns:p14="http://schemas.microsoft.com/office/powerpoint/2010/main" val="2431399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47247" y="669918"/>
            <a:ext cx="7696420" cy="39760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3863832" y="3763388"/>
            <a:ext cx="3785990" cy="865121"/>
          </a:xfrm>
          <a:prstGeom prst="rect">
            <a:avLst/>
          </a:prstGeom>
        </p:spPr>
      </p:pic>
      <p:sp>
        <p:nvSpPr>
          <p:cNvPr id="6" name="CuadroTexto 5"/>
          <p:cNvSpPr txBox="1"/>
          <p:nvPr/>
        </p:nvSpPr>
        <p:spPr>
          <a:xfrm>
            <a:off x="6905375" y="2518878"/>
            <a:ext cx="410687" cy="276999"/>
          </a:xfrm>
          <a:prstGeom prst="rect">
            <a:avLst/>
          </a:prstGeom>
          <a:noFill/>
        </p:spPr>
        <p:txBody>
          <a:bodyPr wrap="square" rtlCol="0">
            <a:spAutoFit/>
          </a:bodyPr>
          <a:lstStyle/>
          <a:p>
            <a:endParaRPr lang="es-CO" sz="1200" b="1" dirty="0">
              <a:cs typeface="Arial" panose="020B0604020202020204" pitchFamily="34" charset="0"/>
            </a:endParaRPr>
          </a:p>
        </p:txBody>
      </p:sp>
      <p:sp>
        <p:nvSpPr>
          <p:cNvPr id="7" name="CuadroTexto 6"/>
          <p:cNvSpPr txBox="1"/>
          <p:nvPr/>
        </p:nvSpPr>
        <p:spPr>
          <a:xfrm>
            <a:off x="7136053" y="2518364"/>
            <a:ext cx="686406"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99,04%</a:t>
            </a:r>
          </a:p>
        </p:txBody>
      </p:sp>
      <p:sp>
        <p:nvSpPr>
          <p:cNvPr id="8" name="CuadroTexto 7"/>
          <p:cNvSpPr txBox="1"/>
          <p:nvPr/>
        </p:nvSpPr>
        <p:spPr>
          <a:xfrm>
            <a:off x="5014921" y="4139115"/>
            <a:ext cx="686406"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 98,87%</a:t>
            </a:r>
          </a:p>
        </p:txBody>
      </p:sp>
      <p:sp>
        <p:nvSpPr>
          <p:cNvPr id="9" name="CuadroTexto 8"/>
          <p:cNvSpPr txBox="1"/>
          <p:nvPr/>
        </p:nvSpPr>
        <p:spPr>
          <a:xfrm>
            <a:off x="5349819" y="2272657"/>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98,75%</a:t>
            </a:r>
          </a:p>
        </p:txBody>
      </p:sp>
      <p:sp>
        <p:nvSpPr>
          <p:cNvPr id="10" name="CuadroTexto 9"/>
          <p:cNvSpPr txBox="1"/>
          <p:nvPr/>
        </p:nvSpPr>
        <p:spPr>
          <a:xfrm>
            <a:off x="663733" y="4159695"/>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97%</a:t>
            </a:r>
          </a:p>
        </p:txBody>
      </p:sp>
      <p:sp>
        <p:nvSpPr>
          <p:cNvPr id="11" name="CuadroTexto 10"/>
          <p:cNvSpPr txBox="1"/>
          <p:nvPr/>
        </p:nvSpPr>
        <p:spPr>
          <a:xfrm>
            <a:off x="4685133" y="4197774"/>
            <a:ext cx="429625"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12" name="CuadroTexto 11"/>
          <p:cNvSpPr txBox="1"/>
          <p:nvPr/>
        </p:nvSpPr>
        <p:spPr>
          <a:xfrm>
            <a:off x="4766242" y="4139115"/>
            <a:ext cx="429624" cy="276999"/>
          </a:xfrm>
          <a:prstGeom prst="rect">
            <a:avLst/>
          </a:prstGeom>
          <a:noFill/>
        </p:spPr>
        <p:txBody>
          <a:bodyPr wrap="square" rtlCol="0">
            <a:spAutoFit/>
          </a:bodyPr>
          <a:lstStyle/>
          <a:p>
            <a:r>
              <a:rPr lang="es-CO" sz="1200" dirty="0">
                <a:solidFill>
                  <a:schemeClr val="bg1"/>
                </a:solidFill>
                <a:cs typeface="Arial" panose="020B0604020202020204" pitchFamily="34" charset="0"/>
              </a:rPr>
              <a:t>57</a:t>
            </a:r>
          </a:p>
        </p:txBody>
      </p:sp>
      <p:sp>
        <p:nvSpPr>
          <p:cNvPr id="13" name="CuadroTexto 12"/>
          <p:cNvSpPr txBox="1"/>
          <p:nvPr/>
        </p:nvSpPr>
        <p:spPr>
          <a:xfrm>
            <a:off x="6905375" y="2510961"/>
            <a:ext cx="417689" cy="276999"/>
          </a:xfrm>
          <a:prstGeom prst="rect">
            <a:avLst/>
          </a:prstGeom>
          <a:noFill/>
        </p:spPr>
        <p:txBody>
          <a:bodyPr wrap="square" rtlCol="0">
            <a:spAutoFit/>
          </a:bodyPr>
          <a:lstStyle/>
          <a:p>
            <a:r>
              <a:rPr lang="es-CO" sz="1200" dirty="0">
                <a:cs typeface="Arial" panose="020B0604020202020204" pitchFamily="34" charset="0"/>
              </a:rPr>
              <a:t>203</a:t>
            </a:r>
          </a:p>
        </p:txBody>
      </p:sp>
      <p:sp>
        <p:nvSpPr>
          <p:cNvPr id="15" name="CuadroTexto 14"/>
          <p:cNvSpPr txBox="1"/>
          <p:nvPr/>
        </p:nvSpPr>
        <p:spPr>
          <a:xfrm>
            <a:off x="5420287" y="2054942"/>
            <a:ext cx="453969" cy="276999"/>
          </a:xfrm>
          <a:prstGeom prst="rect">
            <a:avLst/>
          </a:prstGeom>
          <a:noFill/>
        </p:spPr>
        <p:txBody>
          <a:bodyPr wrap="square" rtlCol="0">
            <a:spAutoFit/>
          </a:bodyPr>
          <a:lstStyle/>
          <a:p>
            <a:r>
              <a:rPr lang="es-CO" sz="1200" dirty="0">
                <a:cs typeface="Arial" panose="020B0604020202020204" pitchFamily="34" charset="0"/>
              </a:rPr>
              <a:t>353</a:t>
            </a:r>
          </a:p>
        </p:txBody>
      </p:sp>
      <p:sp>
        <p:nvSpPr>
          <p:cNvPr id="17" name="CuadroTexto 16"/>
          <p:cNvSpPr txBox="1"/>
          <p:nvPr/>
        </p:nvSpPr>
        <p:spPr>
          <a:xfrm>
            <a:off x="6258951" y="982646"/>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97,50%</a:t>
            </a:r>
          </a:p>
        </p:txBody>
      </p:sp>
      <p:sp>
        <p:nvSpPr>
          <p:cNvPr id="18" name="CuadroTexto 17"/>
          <p:cNvSpPr txBox="1"/>
          <p:nvPr/>
        </p:nvSpPr>
        <p:spPr>
          <a:xfrm>
            <a:off x="6028267" y="982645"/>
            <a:ext cx="410197" cy="276999"/>
          </a:xfrm>
          <a:prstGeom prst="rect">
            <a:avLst/>
          </a:prstGeom>
          <a:noFill/>
        </p:spPr>
        <p:txBody>
          <a:bodyPr wrap="square" rtlCol="0">
            <a:spAutoFit/>
          </a:bodyPr>
          <a:lstStyle/>
          <a:p>
            <a:r>
              <a:rPr lang="es-CO" sz="1200" dirty="0">
                <a:cs typeface="Arial" panose="020B0604020202020204" pitchFamily="34" charset="0"/>
              </a:rPr>
              <a:t>62</a:t>
            </a:r>
          </a:p>
        </p:txBody>
      </p:sp>
      <p:sp>
        <p:nvSpPr>
          <p:cNvPr id="19" name="CuadroTexto 18"/>
          <p:cNvSpPr txBox="1"/>
          <p:nvPr/>
        </p:nvSpPr>
        <p:spPr>
          <a:xfrm>
            <a:off x="6409995" y="3324884"/>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95,84%</a:t>
            </a:r>
          </a:p>
        </p:txBody>
      </p:sp>
      <p:sp>
        <p:nvSpPr>
          <p:cNvPr id="20" name="CuadroTexto 19"/>
          <p:cNvSpPr txBox="1"/>
          <p:nvPr/>
        </p:nvSpPr>
        <p:spPr>
          <a:xfrm>
            <a:off x="6168022" y="3325898"/>
            <a:ext cx="410197" cy="276999"/>
          </a:xfrm>
          <a:prstGeom prst="rect">
            <a:avLst/>
          </a:prstGeom>
          <a:noFill/>
        </p:spPr>
        <p:txBody>
          <a:bodyPr wrap="square" rtlCol="0">
            <a:spAutoFit/>
          </a:bodyPr>
          <a:lstStyle/>
          <a:p>
            <a:r>
              <a:rPr lang="es-CO" sz="1200" dirty="0">
                <a:cs typeface="Arial" panose="020B0604020202020204" pitchFamily="34" charset="0"/>
              </a:rPr>
              <a:t>13</a:t>
            </a:r>
          </a:p>
        </p:txBody>
      </p:sp>
      <p:sp>
        <p:nvSpPr>
          <p:cNvPr id="21" name="CuadroTexto 20"/>
          <p:cNvSpPr txBox="1"/>
          <p:nvPr/>
        </p:nvSpPr>
        <p:spPr>
          <a:xfrm>
            <a:off x="7209749" y="1743967"/>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2" name="CuadroTexto 21"/>
          <p:cNvSpPr txBox="1"/>
          <p:nvPr/>
        </p:nvSpPr>
        <p:spPr>
          <a:xfrm>
            <a:off x="7030728" y="1743966"/>
            <a:ext cx="340455" cy="276999"/>
          </a:xfrm>
          <a:prstGeom prst="rect">
            <a:avLst/>
          </a:prstGeom>
          <a:noFill/>
        </p:spPr>
        <p:txBody>
          <a:bodyPr wrap="square" rtlCol="0">
            <a:spAutoFit/>
          </a:bodyPr>
          <a:lstStyle/>
          <a:p>
            <a:r>
              <a:rPr lang="es-CO" sz="1200" dirty="0">
                <a:cs typeface="Arial" panose="020B0604020202020204" pitchFamily="34" charset="0"/>
              </a:rPr>
              <a:t>12</a:t>
            </a:r>
          </a:p>
        </p:txBody>
      </p:sp>
      <p:sp>
        <p:nvSpPr>
          <p:cNvPr id="23" name="CuadroTexto 22">
            <a:extLst>
              <a:ext uri="{FF2B5EF4-FFF2-40B4-BE49-F238E27FC236}">
                <a16:creationId xmlns:a16="http://schemas.microsoft.com/office/drawing/2014/main" id="{B680D059-AA52-42EE-BE3F-B50A8637C98B}"/>
              </a:ext>
            </a:extLst>
          </p:cNvPr>
          <p:cNvSpPr txBox="1"/>
          <p:nvPr/>
        </p:nvSpPr>
        <p:spPr>
          <a:xfrm>
            <a:off x="3557824" y="2879221"/>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4" name="CuadroTexto 23">
            <a:extLst>
              <a:ext uri="{FF2B5EF4-FFF2-40B4-BE49-F238E27FC236}">
                <a16:creationId xmlns:a16="http://schemas.microsoft.com/office/drawing/2014/main" id="{B08699D4-C4F1-44E8-9DDF-284B6DAB3725}"/>
              </a:ext>
            </a:extLst>
          </p:cNvPr>
          <p:cNvSpPr txBox="1"/>
          <p:nvPr/>
        </p:nvSpPr>
        <p:spPr>
          <a:xfrm>
            <a:off x="3339047" y="2879824"/>
            <a:ext cx="453969" cy="276999"/>
          </a:xfrm>
          <a:prstGeom prst="rect">
            <a:avLst/>
          </a:prstGeom>
          <a:noFill/>
        </p:spPr>
        <p:txBody>
          <a:bodyPr wrap="square" rtlCol="0">
            <a:spAutoFit/>
          </a:bodyPr>
          <a:lstStyle/>
          <a:p>
            <a:r>
              <a:rPr lang="es-CO" sz="1200" dirty="0">
                <a:cs typeface="Arial" panose="020B0604020202020204" pitchFamily="34" charset="0"/>
              </a:rPr>
              <a:t>2</a:t>
            </a:r>
          </a:p>
        </p:txBody>
      </p:sp>
      <p:sp>
        <p:nvSpPr>
          <p:cNvPr id="25" name="CuadroTexto 24">
            <a:extLst>
              <a:ext uri="{FF2B5EF4-FFF2-40B4-BE49-F238E27FC236}">
                <a16:creationId xmlns:a16="http://schemas.microsoft.com/office/drawing/2014/main" id="{F0A8B45D-0554-4D79-A545-20834BC83955}"/>
              </a:ext>
            </a:extLst>
          </p:cNvPr>
          <p:cNvSpPr txBox="1"/>
          <p:nvPr/>
        </p:nvSpPr>
        <p:spPr>
          <a:xfrm>
            <a:off x="3523957" y="1905153"/>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6" name="CuadroTexto 25">
            <a:extLst>
              <a:ext uri="{FF2B5EF4-FFF2-40B4-BE49-F238E27FC236}">
                <a16:creationId xmlns:a16="http://schemas.microsoft.com/office/drawing/2014/main" id="{EDA71308-F0B3-4ECE-81F1-C381F9C08E8F}"/>
              </a:ext>
            </a:extLst>
          </p:cNvPr>
          <p:cNvSpPr txBox="1"/>
          <p:nvPr/>
        </p:nvSpPr>
        <p:spPr>
          <a:xfrm>
            <a:off x="3226157" y="1905756"/>
            <a:ext cx="453969" cy="276999"/>
          </a:xfrm>
          <a:prstGeom prst="rect">
            <a:avLst/>
          </a:prstGeom>
          <a:noFill/>
        </p:spPr>
        <p:txBody>
          <a:bodyPr wrap="square" rtlCol="0">
            <a:spAutoFit/>
          </a:bodyPr>
          <a:lstStyle/>
          <a:p>
            <a:r>
              <a:rPr lang="es-CO" sz="1200" dirty="0">
                <a:cs typeface="Arial" panose="020B0604020202020204" pitchFamily="34" charset="0"/>
              </a:rPr>
              <a:t> 4</a:t>
            </a:r>
          </a:p>
        </p:txBody>
      </p:sp>
    </p:spTree>
    <p:extLst>
      <p:ext uri="{BB962C8B-B14F-4D97-AF65-F5344CB8AC3E}">
        <p14:creationId xmlns:p14="http://schemas.microsoft.com/office/powerpoint/2010/main" val="3063678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84544" y="649654"/>
            <a:ext cx="7663413" cy="39505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3886952" y="3734671"/>
            <a:ext cx="3785990" cy="865121"/>
          </a:xfrm>
          <a:prstGeom prst="rect">
            <a:avLst/>
          </a:prstGeom>
        </p:spPr>
      </p:pic>
      <p:sp>
        <p:nvSpPr>
          <p:cNvPr id="6" name="CuadroTexto 5"/>
          <p:cNvSpPr txBox="1"/>
          <p:nvPr/>
        </p:nvSpPr>
        <p:spPr>
          <a:xfrm>
            <a:off x="6251162" y="1095683"/>
            <a:ext cx="567784"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100%</a:t>
            </a:r>
          </a:p>
        </p:txBody>
      </p:sp>
      <p:sp>
        <p:nvSpPr>
          <p:cNvPr id="7" name="CuadroTexto 6"/>
          <p:cNvSpPr txBox="1"/>
          <p:nvPr/>
        </p:nvSpPr>
        <p:spPr>
          <a:xfrm>
            <a:off x="7197534" y="1838987"/>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8" name="CuadroTexto 7"/>
          <p:cNvSpPr txBox="1"/>
          <p:nvPr/>
        </p:nvSpPr>
        <p:spPr>
          <a:xfrm>
            <a:off x="7134323" y="2590097"/>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9" name="CuadroTexto 8"/>
          <p:cNvSpPr txBox="1"/>
          <p:nvPr/>
        </p:nvSpPr>
        <p:spPr>
          <a:xfrm>
            <a:off x="5229518" y="4101484"/>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10" name="CuadroTexto 9"/>
          <p:cNvSpPr txBox="1"/>
          <p:nvPr/>
        </p:nvSpPr>
        <p:spPr>
          <a:xfrm>
            <a:off x="5371942" y="2341662"/>
            <a:ext cx="567784"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100%</a:t>
            </a:r>
          </a:p>
        </p:txBody>
      </p:sp>
      <p:sp>
        <p:nvSpPr>
          <p:cNvPr id="11" name="CuadroTexto 10"/>
          <p:cNvSpPr txBox="1"/>
          <p:nvPr/>
        </p:nvSpPr>
        <p:spPr>
          <a:xfrm>
            <a:off x="653233" y="4169352"/>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98%</a:t>
            </a:r>
          </a:p>
        </p:txBody>
      </p:sp>
      <p:sp>
        <p:nvSpPr>
          <p:cNvPr id="12" name="CuadroTexto 11"/>
          <p:cNvSpPr txBox="1"/>
          <p:nvPr/>
        </p:nvSpPr>
        <p:spPr>
          <a:xfrm>
            <a:off x="4858149" y="4143776"/>
            <a:ext cx="531511"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13" name="CuadroTexto 12"/>
          <p:cNvSpPr txBox="1"/>
          <p:nvPr/>
        </p:nvSpPr>
        <p:spPr>
          <a:xfrm>
            <a:off x="6640872" y="4131974"/>
            <a:ext cx="531511"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a:t>
            </a:r>
          </a:p>
        </p:txBody>
      </p:sp>
      <p:sp>
        <p:nvSpPr>
          <p:cNvPr id="14" name="CuadroTexto 13"/>
          <p:cNvSpPr txBox="1"/>
          <p:nvPr/>
        </p:nvSpPr>
        <p:spPr>
          <a:xfrm>
            <a:off x="4972472" y="4105847"/>
            <a:ext cx="417188"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3</a:t>
            </a:r>
          </a:p>
        </p:txBody>
      </p:sp>
      <p:sp>
        <p:nvSpPr>
          <p:cNvPr id="15" name="CuadroTexto 14"/>
          <p:cNvSpPr txBox="1"/>
          <p:nvPr/>
        </p:nvSpPr>
        <p:spPr>
          <a:xfrm>
            <a:off x="5994400" y="1084394"/>
            <a:ext cx="444263" cy="276999"/>
          </a:xfrm>
          <a:prstGeom prst="rect">
            <a:avLst/>
          </a:prstGeom>
          <a:noFill/>
        </p:spPr>
        <p:txBody>
          <a:bodyPr wrap="square" rtlCol="0">
            <a:spAutoFit/>
          </a:bodyPr>
          <a:lstStyle/>
          <a:p>
            <a:r>
              <a:rPr lang="es-CO" sz="1200" dirty="0">
                <a:cs typeface="Arial" panose="020B0604020202020204" pitchFamily="34" charset="0"/>
              </a:rPr>
              <a:t> 2</a:t>
            </a:r>
          </a:p>
        </p:txBody>
      </p:sp>
      <p:sp>
        <p:nvSpPr>
          <p:cNvPr id="16" name="CuadroTexto 15"/>
          <p:cNvSpPr txBox="1"/>
          <p:nvPr/>
        </p:nvSpPr>
        <p:spPr>
          <a:xfrm>
            <a:off x="6936074" y="1824714"/>
            <a:ext cx="499137" cy="276999"/>
          </a:xfrm>
          <a:prstGeom prst="rect">
            <a:avLst/>
          </a:prstGeom>
          <a:noFill/>
        </p:spPr>
        <p:txBody>
          <a:bodyPr wrap="square" rtlCol="0">
            <a:spAutoFit/>
          </a:bodyPr>
          <a:lstStyle/>
          <a:p>
            <a:r>
              <a:rPr lang="es-CO" sz="1200" dirty="0">
                <a:cs typeface="Arial" panose="020B0604020202020204" pitchFamily="34" charset="0"/>
              </a:rPr>
              <a:t> 10</a:t>
            </a:r>
          </a:p>
        </p:txBody>
      </p:sp>
      <p:sp>
        <p:nvSpPr>
          <p:cNvPr id="17" name="CuadroTexto 16"/>
          <p:cNvSpPr txBox="1"/>
          <p:nvPr/>
        </p:nvSpPr>
        <p:spPr>
          <a:xfrm>
            <a:off x="6881483" y="2581030"/>
            <a:ext cx="499137" cy="276999"/>
          </a:xfrm>
          <a:prstGeom prst="rect">
            <a:avLst/>
          </a:prstGeom>
          <a:noFill/>
        </p:spPr>
        <p:txBody>
          <a:bodyPr wrap="square" rtlCol="0">
            <a:spAutoFit/>
          </a:bodyPr>
          <a:lstStyle/>
          <a:p>
            <a:r>
              <a:rPr lang="es-CO" sz="1200" dirty="0">
                <a:cs typeface="Arial" panose="020B0604020202020204" pitchFamily="34" charset="0"/>
              </a:rPr>
              <a:t> 22</a:t>
            </a:r>
          </a:p>
        </p:txBody>
      </p:sp>
      <p:sp>
        <p:nvSpPr>
          <p:cNvPr id="18" name="CuadroTexto 17"/>
          <p:cNvSpPr txBox="1"/>
          <p:nvPr/>
        </p:nvSpPr>
        <p:spPr>
          <a:xfrm>
            <a:off x="5331119" y="2143868"/>
            <a:ext cx="577898" cy="276999"/>
          </a:xfrm>
          <a:prstGeom prst="rect">
            <a:avLst/>
          </a:prstGeom>
          <a:noFill/>
        </p:spPr>
        <p:txBody>
          <a:bodyPr wrap="square" rtlCol="0">
            <a:spAutoFit/>
          </a:bodyPr>
          <a:lstStyle/>
          <a:p>
            <a:r>
              <a:rPr lang="es-CO" sz="1200" dirty="0">
                <a:cs typeface="Arial" panose="020B0604020202020204" pitchFamily="34" charset="0"/>
              </a:rPr>
              <a:t>    40</a:t>
            </a:r>
          </a:p>
        </p:txBody>
      </p:sp>
      <p:sp>
        <p:nvSpPr>
          <p:cNvPr id="19" name="CuadroTexto 18">
            <a:extLst>
              <a:ext uri="{FF2B5EF4-FFF2-40B4-BE49-F238E27FC236}">
                <a16:creationId xmlns:a16="http://schemas.microsoft.com/office/drawing/2014/main" id="{703CE995-EC9C-438D-A77E-B51DE9D44FA5}"/>
              </a:ext>
            </a:extLst>
          </p:cNvPr>
          <p:cNvSpPr txBox="1"/>
          <p:nvPr/>
        </p:nvSpPr>
        <p:spPr>
          <a:xfrm>
            <a:off x="6479741" y="3369237"/>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0" name="CuadroTexto 19">
            <a:extLst>
              <a:ext uri="{FF2B5EF4-FFF2-40B4-BE49-F238E27FC236}">
                <a16:creationId xmlns:a16="http://schemas.microsoft.com/office/drawing/2014/main" id="{ACF74AEE-A8A8-4425-8AB5-7565577BA251}"/>
              </a:ext>
            </a:extLst>
          </p:cNvPr>
          <p:cNvSpPr txBox="1"/>
          <p:nvPr/>
        </p:nvSpPr>
        <p:spPr>
          <a:xfrm>
            <a:off x="6181941" y="3369840"/>
            <a:ext cx="453969" cy="276999"/>
          </a:xfrm>
          <a:prstGeom prst="rect">
            <a:avLst/>
          </a:prstGeom>
          <a:noFill/>
        </p:spPr>
        <p:txBody>
          <a:bodyPr wrap="square" rtlCol="0">
            <a:spAutoFit/>
          </a:bodyPr>
          <a:lstStyle/>
          <a:p>
            <a:r>
              <a:rPr lang="es-CO" sz="1200" dirty="0">
                <a:cs typeface="Arial" panose="020B0604020202020204" pitchFamily="34" charset="0"/>
              </a:rPr>
              <a:t>3</a:t>
            </a:r>
          </a:p>
        </p:txBody>
      </p:sp>
    </p:spTree>
    <p:extLst>
      <p:ext uri="{BB962C8B-B14F-4D97-AF65-F5344CB8AC3E}">
        <p14:creationId xmlns:p14="http://schemas.microsoft.com/office/powerpoint/2010/main" val="3800940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2DCDA85A-D6DE-44C7-A0B4-B694E6B981E3}"/>
              </a:ext>
            </a:extLst>
          </p:cNvPr>
          <p:cNvPicPr>
            <a:picLocks noChangeAspect="1"/>
          </p:cNvPicPr>
          <p:nvPr/>
        </p:nvPicPr>
        <p:blipFill>
          <a:blip r:embed="rId3"/>
          <a:stretch>
            <a:fillRect/>
          </a:stretch>
        </p:blipFill>
        <p:spPr>
          <a:xfrm>
            <a:off x="390467" y="702325"/>
            <a:ext cx="7688038" cy="40022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uadroTexto 4"/>
          <p:cNvSpPr txBox="1"/>
          <p:nvPr/>
        </p:nvSpPr>
        <p:spPr>
          <a:xfrm>
            <a:off x="4829043" y="4156798"/>
            <a:ext cx="426704"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7" name="CuadroTexto 6"/>
          <p:cNvSpPr txBox="1"/>
          <p:nvPr/>
        </p:nvSpPr>
        <p:spPr>
          <a:xfrm>
            <a:off x="5212714" y="4239595"/>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8" name="CuadroTexto 7"/>
          <p:cNvSpPr txBox="1"/>
          <p:nvPr/>
        </p:nvSpPr>
        <p:spPr>
          <a:xfrm>
            <a:off x="6651447" y="4136590"/>
            <a:ext cx="408901" cy="276999"/>
          </a:xfrm>
          <a:prstGeom prst="rect">
            <a:avLst/>
          </a:prstGeom>
          <a:noFill/>
        </p:spPr>
        <p:txBody>
          <a:bodyPr wrap="square" rtlCol="0">
            <a:spAutoFit/>
          </a:bodyPr>
          <a:lstStyle/>
          <a:p>
            <a:r>
              <a:rPr lang="es-CO" sz="1200" dirty="0">
                <a:solidFill>
                  <a:schemeClr val="bg1"/>
                </a:solidFill>
                <a:cs typeface="Arial" panose="020B0604020202020204" pitchFamily="34" charset="0"/>
              </a:rPr>
              <a:t>* </a:t>
            </a:r>
          </a:p>
        </p:txBody>
      </p:sp>
      <p:sp>
        <p:nvSpPr>
          <p:cNvPr id="9" name="CuadroTexto 8"/>
          <p:cNvSpPr txBox="1"/>
          <p:nvPr/>
        </p:nvSpPr>
        <p:spPr>
          <a:xfrm>
            <a:off x="6305182" y="100059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0" name="CuadroTexto 9"/>
          <p:cNvSpPr txBox="1"/>
          <p:nvPr/>
        </p:nvSpPr>
        <p:spPr>
          <a:xfrm>
            <a:off x="7271363" y="1751041"/>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1" name="CuadroTexto 10"/>
          <p:cNvSpPr txBox="1"/>
          <p:nvPr/>
        </p:nvSpPr>
        <p:spPr>
          <a:xfrm>
            <a:off x="7180456" y="2511953"/>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2" name="CuadroTexto 11"/>
          <p:cNvSpPr txBox="1"/>
          <p:nvPr/>
        </p:nvSpPr>
        <p:spPr>
          <a:xfrm>
            <a:off x="6444362" y="335105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3" name="CuadroTexto 12"/>
          <p:cNvSpPr txBox="1"/>
          <p:nvPr/>
        </p:nvSpPr>
        <p:spPr>
          <a:xfrm>
            <a:off x="7010883" y="4187951"/>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14" name="CuadroTexto 13"/>
          <p:cNvSpPr txBox="1"/>
          <p:nvPr/>
        </p:nvSpPr>
        <p:spPr>
          <a:xfrm>
            <a:off x="5421266" y="2287480"/>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5" name="CuadroTexto 14"/>
          <p:cNvSpPr txBox="1"/>
          <p:nvPr/>
        </p:nvSpPr>
        <p:spPr>
          <a:xfrm>
            <a:off x="649239" y="4196850"/>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6" name="CuadroTexto 15"/>
          <p:cNvSpPr txBox="1"/>
          <p:nvPr/>
        </p:nvSpPr>
        <p:spPr>
          <a:xfrm>
            <a:off x="6799287" y="4189920"/>
            <a:ext cx="372427" cy="276999"/>
          </a:xfrm>
          <a:prstGeom prst="rect">
            <a:avLst/>
          </a:prstGeom>
          <a:noFill/>
        </p:spPr>
        <p:txBody>
          <a:bodyPr wrap="square" rtlCol="0">
            <a:spAutoFit/>
          </a:bodyPr>
          <a:lstStyle/>
          <a:p>
            <a:r>
              <a:rPr lang="es-CO" sz="1200" dirty="0">
                <a:solidFill>
                  <a:schemeClr val="bg1"/>
                </a:solidFill>
                <a:cs typeface="Arial" panose="020B0604020202020204" pitchFamily="34" charset="0"/>
              </a:rPr>
              <a:t>1</a:t>
            </a:r>
          </a:p>
        </p:txBody>
      </p:sp>
      <p:sp>
        <p:nvSpPr>
          <p:cNvPr id="17" name="CuadroTexto 16"/>
          <p:cNvSpPr txBox="1"/>
          <p:nvPr/>
        </p:nvSpPr>
        <p:spPr>
          <a:xfrm>
            <a:off x="6092471" y="1014882"/>
            <a:ext cx="385216" cy="276999"/>
          </a:xfrm>
          <a:prstGeom prst="rect">
            <a:avLst/>
          </a:prstGeom>
          <a:noFill/>
        </p:spPr>
        <p:txBody>
          <a:bodyPr wrap="square" rtlCol="0">
            <a:spAutoFit/>
          </a:bodyPr>
          <a:lstStyle/>
          <a:p>
            <a:r>
              <a:rPr lang="es-CO" sz="1200" dirty="0">
                <a:cs typeface="Arial" panose="020B0604020202020204" pitchFamily="34" charset="0"/>
              </a:rPr>
              <a:t>3</a:t>
            </a:r>
          </a:p>
        </p:txBody>
      </p:sp>
      <p:sp>
        <p:nvSpPr>
          <p:cNvPr id="18" name="CuadroTexto 17"/>
          <p:cNvSpPr txBox="1"/>
          <p:nvPr/>
        </p:nvSpPr>
        <p:spPr>
          <a:xfrm>
            <a:off x="4842316" y="4239595"/>
            <a:ext cx="464787" cy="276999"/>
          </a:xfrm>
          <a:prstGeom prst="rect">
            <a:avLst/>
          </a:prstGeom>
          <a:noFill/>
        </p:spPr>
        <p:txBody>
          <a:bodyPr wrap="square" rtlCol="0">
            <a:spAutoFit/>
          </a:bodyPr>
          <a:lstStyle/>
          <a:p>
            <a:r>
              <a:rPr lang="es-CO" sz="1200" dirty="0">
                <a:solidFill>
                  <a:schemeClr val="bg1"/>
                </a:solidFill>
                <a:cs typeface="Arial" panose="020B0604020202020204" pitchFamily="34" charset="0"/>
              </a:rPr>
              <a:t>   2</a:t>
            </a:r>
            <a:endParaRPr lang="es-CO" sz="1200" b="1" dirty="0">
              <a:solidFill>
                <a:schemeClr val="bg1"/>
              </a:solidFill>
              <a:cs typeface="Arial" panose="020B0604020202020204" pitchFamily="34" charset="0"/>
            </a:endParaRPr>
          </a:p>
        </p:txBody>
      </p:sp>
      <p:sp>
        <p:nvSpPr>
          <p:cNvPr id="19" name="CuadroTexto 18"/>
          <p:cNvSpPr txBox="1"/>
          <p:nvPr/>
        </p:nvSpPr>
        <p:spPr>
          <a:xfrm>
            <a:off x="7067358" y="1776774"/>
            <a:ext cx="372427" cy="276999"/>
          </a:xfrm>
          <a:prstGeom prst="rect">
            <a:avLst/>
          </a:prstGeom>
          <a:noFill/>
        </p:spPr>
        <p:txBody>
          <a:bodyPr wrap="square" rtlCol="0">
            <a:spAutoFit/>
          </a:bodyPr>
          <a:lstStyle/>
          <a:p>
            <a:r>
              <a:rPr lang="es-CO" sz="1200" dirty="0">
                <a:cs typeface="Arial" panose="020B0604020202020204" pitchFamily="34" charset="0"/>
              </a:rPr>
              <a:t>1</a:t>
            </a:r>
          </a:p>
        </p:txBody>
      </p:sp>
      <p:sp>
        <p:nvSpPr>
          <p:cNvPr id="20" name="CuadroTexto 19"/>
          <p:cNvSpPr txBox="1"/>
          <p:nvPr/>
        </p:nvSpPr>
        <p:spPr>
          <a:xfrm>
            <a:off x="6954438" y="2535669"/>
            <a:ext cx="429977" cy="276999"/>
          </a:xfrm>
          <a:prstGeom prst="rect">
            <a:avLst/>
          </a:prstGeom>
          <a:noFill/>
        </p:spPr>
        <p:txBody>
          <a:bodyPr wrap="square" rtlCol="0">
            <a:spAutoFit/>
          </a:bodyPr>
          <a:lstStyle/>
          <a:p>
            <a:r>
              <a:rPr lang="es-CO" sz="1200" dirty="0">
                <a:cs typeface="Arial" panose="020B0604020202020204" pitchFamily="34" charset="0"/>
              </a:rPr>
              <a:t> 8</a:t>
            </a:r>
          </a:p>
        </p:txBody>
      </p:sp>
      <p:sp>
        <p:nvSpPr>
          <p:cNvPr id="21" name="CuadroTexto 20"/>
          <p:cNvSpPr txBox="1"/>
          <p:nvPr/>
        </p:nvSpPr>
        <p:spPr>
          <a:xfrm>
            <a:off x="6253443" y="3357453"/>
            <a:ext cx="385216" cy="276999"/>
          </a:xfrm>
          <a:prstGeom prst="rect">
            <a:avLst/>
          </a:prstGeom>
          <a:noFill/>
        </p:spPr>
        <p:txBody>
          <a:bodyPr wrap="square" rtlCol="0">
            <a:spAutoFit/>
          </a:bodyPr>
          <a:lstStyle/>
          <a:p>
            <a:r>
              <a:rPr lang="es-CO" sz="1200" dirty="0">
                <a:cs typeface="Arial" panose="020B0604020202020204" pitchFamily="34" charset="0"/>
              </a:rPr>
              <a:t>11</a:t>
            </a:r>
          </a:p>
        </p:txBody>
      </p:sp>
      <p:sp>
        <p:nvSpPr>
          <p:cNvPr id="22" name="CuadroTexto 21"/>
          <p:cNvSpPr txBox="1"/>
          <p:nvPr/>
        </p:nvSpPr>
        <p:spPr>
          <a:xfrm>
            <a:off x="5468756" y="2036067"/>
            <a:ext cx="509626" cy="276999"/>
          </a:xfrm>
          <a:prstGeom prst="rect">
            <a:avLst/>
          </a:prstGeom>
          <a:noFill/>
        </p:spPr>
        <p:txBody>
          <a:bodyPr wrap="square" rtlCol="0">
            <a:spAutoFit/>
          </a:bodyPr>
          <a:lstStyle/>
          <a:p>
            <a:r>
              <a:rPr lang="es-CO" sz="1200" dirty="0">
                <a:cs typeface="Arial" panose="020B0604020202020204" pitchFamily="34" charset="0"/>
              </a:rPr>
              <a:t>28</a:t>
            </a:r>
          </a:p>
        </p:txBody>
      </p:sp>
      <p:sp>
        <p:nvSpPr>
          <p:cNvPr id="26" name="CuadroTexto 25">
            <a:extLst>
              <a:ext uri="{FF2B5EF4-FFF2-40B4-BE49-F238E27FC236}">
                <a16:creationId xmlns:a16="http://schemas.microsoft.com/office/drawing/2014/main" id="{4927B54C-5DCA-4665-8AEF-65C62EE62661}"/>
              </a:ext>
            </a:extLst>
          </p:cNvPr>
          <p:cNvSpPr txBox="1"/>
          <p:nvPr/>
        </p:nvSpPr>
        <p:spPr>
          <a:xfrm>
            <a:off x="3572586" y="2936188"/>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9" name="CuadroTexto 28">
            <a:extLst>
              <a:ext uri="{FF2B5EF4-FFF2-40B4-BE49-F238E27FC236}">
                <a16:creationId xmlns:a16="http://schemas.microsoft.com/office/drawing/2014/main" id="{3EAB3E27-4549-4B64-9A09-6598139D6387}"/>
              </a:ext>
            </a:extLst>
          </p:cNvPr>
          <p:cNvSpPr txBox="1"/>
          <p:nvPr/>
        </p:nvSpPr>
        <p:spPr>
          <a:xfrm>
            <a:off x="3381667" y="2922034"/>
            <a:ext cx="385216" cy="276999"/>
          </a:xfrm>
          <a:prstGeom prst="rect">
            <a:avLst/>
          </a:prstGeom>
          <a:noFill/>
        </p:spPr>
        <p:txBody>
          <a:bodyPr wrap="square" rtlCol="0">
            <a:spAutoFit/>
          </a:bodyPr>
          <a:lstStyle/>
          <a:p>
            <a:r>
              <a:rPr lang="es-CO" sz="1200" dirty="0">
                <a:cs typeface="Arial" panose="020B0604020202020204" pitchFamily="34" charset="0"/>
              </a:rPr>
              <a:t>2</a:t>
            </a:r>
          </a:p>
        </p:txBody>
      </p:sp>
    </p:spTree>
    <p:extLst>
      <p:ext uri="{BB962C8B-B14F-4D97-AF65-F5344CB8AC3E}">
        <p14:creationId xmlns:p14="http://schemas.microsoft.com/office/powerpoint/2010/main" val="283842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6385452" y="238073"/>
            <a:ext cx="608543" cy="592940"/>
          </a:xfrm>
          <a:prstGeom prst="rect">
            <a:avLst/>
          </a:prstGeom>
        </p:spPr>
      </p:pic>
      <p:sp>
        <p:nvSpPr>
          <p:cNvPr id="5" name="CuadroTexto 4"/>
          <p:cNvSpPr txBox="1"/>
          <p:nvPr/>
        </p:nvSpPr>
        <p:spPr>
          <a:xfrm>
            <a:off x="813652" y="275068"/>
            <a:ext cx="2389387" cy="646331"/>
          </a:xfrm>
          <a:prstGeom prst="rect">
            <a:avLst/>
          </a:prstGeom>
          <a:noFill/>
        </p:spPr>
        <p:txBody>
          <a:bodyPr wrap="square" rtlCol="0">
            <a:spAutoFit/>
          </a:bodyPr>
          <a:lstStyle/>
          <a:p>
            <a:r>
              <a:rPr lang="es-ES" sz="3600" b="1" dirty="0">
                <a:solidFill>
                  <a:schemeClr val="tx1">
                    <a:lumMod val="75000"/>
                    <a:lumOff val="25000"/>
                  </a:schemeClr>
                </a:solidFill>
              </a:rPr>
              <a:t>Objetivo</a:t>
            </a:r>
          </a:p>
        </p:txBody>
      </p:sp>
      <p:sp>
        <p:nvSpPr>
          <p:cNvPr id="6" name="CuadroTexto 5"/>
          <p:cNvSpPr txBox="1"/>
          <p:nvPr/>
        </p:nvSpPr>
        <p:spPr>
          <a:xfrm>
            <a:off x="756358" y="1262657"/>
            <a:ext cx="3743814" cy="2800767"/>
          </a:xfrm>
          <a:prstGeom prst="rect">
            <a:avLst/>
          </a:prstGeom>
          <a:noFill/>
        </p:spPr>
        <p:txBody>
          <a:bodyPr wrap="square" rtlCol="0">
            <a:spAutoFit/>
          </a:bodyPr>
          <a:lstStyle/>
          <a:p>
            <a:pPr algn="just" defTabSz="943239" hangingPunct="0"/>
            <a:r>
              <a:rPr lang="es-ES" sz="1600" dirty="0">
                <a:solidFill>
                  <a:srgbClr val="404040"/>
                </a:solidFill>
                <a:latin typeface="Calibir"/>
                <a:ea typeface="Helvetica Neue"/>
                <a:cs typeface="Calibir"/>
              </a:rPr>
              <a:t>Obtener información desde el punto de vista de nuestros grupos de valor y  de interés frente al servicio ofrecido </a:t>
            </a:r>
            <a:r>
              <a:rPr lang="es-ES" sz="1600" dirty="0">
                <a:solidFill>
                  <a:srgbClr val="404040"/>
                </a:solidFill>
                <a:latin typeface="Calibir"/>
              </a:rPr>
              <a:t>como</a:t>
            </a:r>
            <a:r>
              <a:rPr lang="es-ES" sz="1600" dirty="0">
                <a:solidFill>
                  <a:srgbClr val="FF0000"/>
                </a:solidFill>
                <a:latin typeface="Calibir"/>
                <a:ea typeface="Helvetica Neue"/>
                <a:cs typeface="Calibir"/>
              </a:rPr>
              <a:t> </a:t>
            </a:r>
            <a:r>
              <a:rPr lang="es-ES" sz="1600" dirty="0">
                <a:solidFill>
                  <a:srgbClr val="404040"/>
                </a:solidFill>
                <a:latin typeface="Calibir"/>
                <a:ea typeface="Helvetica Neue"/>
                <a:cs typeface="Calibir"/>
              </a:rPr>
              <a:t>primera atención,  por los servidores de la entidad a través del canal presencial, identificando las fortalezas y debilidades que tienen nuestros servicios y así generar acciones de mejora para lograr el servicio óptimo, teniendo en cuenta los lineamientos establecidos en el CONPES 3785 del 2013.  </a:t>
            </a:r>
            <a:endParaRPr kumimoji="0" lang="es-ES" sz="1600" b="1" i="0" u="none" strike="noStrike" cap="none" spc="0" normalizeH="0" baseline="0" dirty="0">
              <a:ln>
                <a:noFill/>
              </a:ln>
              <a:solidFill>
                <a:srgbClr val="404040"/>
              </a:solidFill>
              <a:effectLst/>
              <a:uFillTx/>
              <a:latin typeface="Calibir"/>
              <a:ea typeface="Helvetica Neue"/>
              <a:cs typeface="Calibir"/>
              <a:sym typeface="Helvetica Neue"/>
            </a:endParaRPr>
          </a:p>
        </p:txBody>
      </p:sp>
      <p:sp>
        <p:nvSpPr>
          <p:cNvPr id="7" name="Rectángulo 6"/>
          <p:cNvSpPr/>
          <p:nvPr/>
        </p:nvSpPr>
        <p:spPr>
          <a:xfrm>
            <a:off x="918444" y="833855"/>
            <a:ext cx="1739696" cy="45719"/>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4"/>
          <a:stretch>
            <a:fillRect/>
          </a:stretch>
        </p:blipFill>
        <p:spPr>
          <a:xfrm>
            <a:off x="5317595" y="1919729"/>
            <a:ext cx="3352800" cy="2076450"/>
          </a:xfrm>
          <a:prstGeom prst="rect">
            <a:avLst/>
          </a:prstGeom>
        </p:spPr>
      </p:pic>
    </p:spTree>
    <p:extLst>
      <p:ext uri="{BB962C8B-B14F-4D97-AF65-F5344CB8AC3E}">
        <p14:creationId xmlns:p14="http://schemas.microsoft.com/office/powerpoint/2010/main" val="154056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75467" y="694662"/>
            <a:ext cx="7713500" cy="39848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uadroTexto 4"/>
          <p:cNvSpPr txBox="1"/>
          <p:nvPr/>
        </p:nvSpPr>
        <p:spPr>
          <a:xfrm>
            <a:off x="4829043" y="4156798"/>
            <a:ext cx="426704"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pic>
        <p:nvPicPr>
          <p:cNvPr id="6" name="Imagen 5"/>
          <p:cNvPicPr>
            <a:picLocks noChangeAspect="1"/>
          </p:cNvPicPr>
          <p:nvPr/>
        </p:nvPicPr>
        <p:blipFill>
          <a:blip r:embed="rId4"/>
          <a:stretch>
            <a:fillRect/>
          </a:stretch>
        </p:blipFill>
        <p:spPr>
          <a:xfrm>
            <a:off x="3934577" y="3763388"/>
            <a:ext cx="3785990" cy="865121"/>
          </a:xfrm>
          <a:prstGeom prst="rect">
            <a:avLst/>
          </a:prstGeom>
        </p:spPr>
      </p:pic>
      <p:sp>
        <p:nvSpPr>
          <p:cNvPr id="7" name="CuadroTexto 6"/>
          <p:cNvSpPr txBox="1"/>
          <p:nvPr/>
        </p:nvSpPr>
        <p:spPr>
          <a:xfrm>
            <a:off x="5212714" y="4137994"/>
            <a:ext cx="651140"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98,78%</a:t>
            </a:r>
          </a:p>
        </p:txBody>
      </p:sp>
      <p:sp>
        <p:nvSpPr>
          <p:cNvPr id="8" name="CuadroTexto 7"/>
          <p:cNvSpPr txBox="1"/>
          <p:nvPr/>
        </p:nvSpPr>
        <p:spPr>
          <a:xfrm>
            <a:off x="6651447" y="4136590"/>
            <a:ext cx="408901" cy="276999"/>
          </a:xfrm>
          <a:prstGeom prst="rect">
            <a:avLst/>
          </a:prstGeom>
          <a:noFill/>
        </p:spPr>
        <p:txBody>
          <a:bodyPr wrap="square" rtlCol="0">
            <a:spAutoFit/>
          </a:bodyPr>
          <a:lstStyle/>
          <a:p>
            <a:r>
              <a:rPr lang="es-CO" sz="1200" dirty="0">
                <a:solidFill>
                  <a:schemeClr val="bg1"/>
                </a:solidFill>
                <a:cs typeface="Arial" panose="020B0604020202020204" pitchFamily="34" charset="0"/>
              </a:rPr>
              <a:t>* </a:t>
            </a:r>
          </a:p>
        </p:txBody>
      </p:sp>
      <p:sp>
        <p:nvSpPr>
          <p:cNvPr id="9" name="CuadroTexto 8"/>
          <p:cNvSpPr txBox="1"/>
          <p:nvPr/>
        </p:nvSpPr>
        <p:spPr>
          <a:xfrm>
            <a:off x="6305182" y="1000595"/>
            <a:ext cx="567784"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100%</a:t>
            </a:r>
          </a:p>
        </p:txBody>
      </p:sp>
      <p:sp>
        <p:nvSpPr>
          <p:cNvPr id="10" name="CuadroTexto 9"/>
          <p:cNvSpPr txBox="1"/>
          <p:nvPr/>
        </p:nvSpPr>
        <p:spPr>
          <a:xfrm>
            <a:off x="7271363" y="1751041"/>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1" name="CuadroTexto 10"/>
          <p:cNvSpPr txBox="1"/>
          <p:nvPr/>
        </p:nvSpPr>
        <p:spPr>
          <a:xfrm>
            <a:off x="7180456" y="2511953"/>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2" name="CuadroTexto 11"/>
          <p:cNvSpPr txBox="1"/>
          <p:nvPr/>
        </p:nvSpPr>
        <p:spPr>
          <a:xfrm>
            <a:off x="6444362" y="335105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3" name="CuadroTexto 12"/>
          <p:cNvSpPr txBox="1"/>
          <p:nvPr/>
        </p:nvSpPr>
        <p:spPr>
          <a:xfrm>
            <a:off x="6954438" y="4131506"/>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14" name="CuadroTexto 13"/>
          <p:cNvSpPr txBox="1"/>
          <p:nvPr/>
        </p:nvSpPr>
        <p:spPr>
          <a:xfrm>
            <a:off x="5421266" y="2287480"/>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99,83%</a:t>
            </a:r>
          </a:p>
        </p:txBody>
      </p:sp>
      <p:sp>
        <p:nvSpPr>
          <p:cNvPr id="15" name="CuadroTexto 14"/>
          <p:cNvSpPr txBox="1"/>
          <p:nvPr/>
        </p:nvSpPr>
        <p:spPr>
          <a:xfrm>
            <a:off x="649239" y="4196850"/>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6" name="CuadroTexto 15"/>
          <p:cNvSpPr txBox="1"/>
          <p:nvPr/>
        </p:nvSpPr>
        <p:spPr>
          <a:xfrm>
            <a:off x="6742842" y="4133475"/>
            <a:ext cx="372427"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5</a:t>
            </a:r>
          </a:p>
        </p:txBody>
      </p:sp>
      <p:sp>
        <p:nvSpPr>
          <p:cNvPr id="17" name="CuadroTexto 16"/>
          <p:cNvSpPr txBox="1"/>
          <p:nvPr/>
        </p:nvSpPr>
        <p:spPr>
          <a:xfrm>
            <a:off x="6055385" y="1014882"/>
            <a:ext cx="433591" cy="276999"/>
          </a:xfrm>
          <a:prstGeom prst="rect">
            <a:avLst/>
          </a:prstGeom>
          <a:noFill/>
        </p:spPr>
        <p:txBody>
          <a:bodyPr wrap="square" rtlCol="0">
            <a:spAutoFit/>
          </a:bodyPr>
          <a:lstStyle/>
          <a:p>
            <a:r>
              <a:rPr lang="es-CO" sz="1200" dirty="0">
                <a:cs typeface="Arial" panose="020B0604020202020204" pitchFamily="34" charset="0"/>
              </a:rPr>
              <a:t> 3</a:t>
            </a:r>
          </a:p>
        </p:txBody>
      </p:sp>
      <p:sp>
        <p:nvSpPr>
          <p:cNvPr id="18" name="CuadroTexto 17"/>
          <p:cNvSpPr txBox="1"/>
          <p:nvPr/>
        </p:nvSpPr>
        <p:spPr>
          <a:xfrm>
            <a:off x="4842316" y="4137994"/>
            <a:ext cx="532518"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78</a:t>
            </a:r>
          </a:p>
        </p:txBody>
      </p:sp>
      <p:sp>
        <p:nvSpPr>
          <p:cNvPr id="19" name="CuadroTexto 18"/>
          <p:cNvSpPr txBox="1"/>
          <p:nvPr/>
        </p:nvSpPr>
        <p:spPr>
          <a:xfrm>
            <a:off x="7009810" y="1776774"/>
            <a:ext cx="429976" cy="276999"/>
          </a:xfrm>
          <a:prstGeom prst="rect">
            <a:avLst/>
          </a:prstGeom>
          <a:noFill/>
        </p:spPr>
        <p:txBody>
          <a:bodyPr wrap="square" rtlCol="0">
            <a:spAutoFit/>
          </a:bodyPr>
          <a:lstStyle/>
          <a:p>
            <a:r>
              <a:rPr lang="es-CO" sz="1200" dirty="0">
                <a:cs typeface="Arial" panose="020B0604020202020204" pitchFamily="34" charset="0"/>
              </a:rPr>
              <a:t> 28</a:t>
            </a:r>
          </a:p>
        </p:txBody>
      </p:sp>
      <p:sp>
        <p:nvSpPr>
          <p:cNvPr id="20" name="CuadroTexto 19"/>
          <p:cNvSpPr txBox="1"/>
          <p:nvPr/>
        </p:nvSpPr>
        <p:spPr>
          <a:xfrm>
            <a:off x="6954438" y="2535669"/>
            <a:ext cx="429977" cy="276999"/>
          </a:xfrm>
          <a:prstGeom prst="rect">
            <a:avLst/>
          </a:prstGeom>
          <a:noFill/>
        </p:spPr>
        <p:txBody>
          <a:bodyPr wrap="square" rtlCol="0">
            <a:spAutoFit/>
          </a:bodyPr>
          <a:lstStyle/>
          <a:p>
            <a:r>
              <a:rPr lang="es-CO" sz="1200" dirty="0">
                <a:cs typeface="Arial" panose="020B0604020202020204" pitchFamily="34" charset="0"/>
              </a:rPr>
              <a:t>82</a:t>
            </a:r>
          </a:p>
        </p:txBody>
      </p:sp>
      <p:sp>
        <p:nvSpPr>
          <p:cNvPr id="21" name="CuadroTexto 20"/>
          <p:cNvSpPr txBox="1"/>
          <p:nvPr/>
        </p:nvSpPr>
        <p:spPr>
          <a:xfrm>
            <a:off x="6253443" y="3357453"/>
            <a:ext cx="385216" cy="276999"/>
          </a:xfrm>
          <a:prstGeom prst="rect">
            <a:avLst/>
          </a:prstGeom>
          <a:noFill/>
        </p:spPr>
        <p:txBody>
          <a:bodyPr wrap="square" rtlCol="0">
            <a:spAutoFit/>
          </a:bodyPr>
          <a:lstStyle/>
          <a:p>
            <a:r>
              <a:rPr lang="es-CO" sz="1200" dirty="0">
                <a:cs typeface="Arial" panose="020B0604020202020204" pitchFamily="34" charset="0"/>
              </a:rPr>
              <a:t>13</a:t>
            </a:r>
          </a:p>
        </p:txBody>
      </p:sp>
      <p:sp>
        <p:nvSpPr>
          <p:cNvPr id="22" name="CuadroTexto 21"/>
          <p:cNvSpPr txBox="1"/>
          <p:nvPr/>
        </p:nvSpPr>
        <p:spPr>
          <a:xfrm>
            <a:off x="5489000" y="2047356"/>
            <a:ext cx="557116" cy="276999"/>
          </a:xfrm>
          <a:prstGeom prst="rect">
            <a:avLst/>
          </a:prstGeom>
          <a:noFill/>
        </p:spPr>
        <p:txBody>
          <a:bodyPr wrap="square" rtlCol="0">
            <a:spAutoFit/>
          </a:bodyPr>
          <a:lstStyle/>
          <a:p>
            <a:r>
              <a:rPr lang="es-CO" sz="1200" dirty="0">
                <a:cs typeface="Arial" panose="020B0604020202020204" pitchFamily="34" charset="0"/>
              </a:rPr>
              <a:t>213</a:t>
            </a:r>
          </a:p>
        </p:txBody>
      </p:sp>
      <p:sp>
        <p:nvSpPr>
          <p:cNvPr id="27" name="CuadroTexto 26"/>
          <p:cNvSpPr txBox="1"/>
          <p:nvPr/>
        </p:nvSpPr>
        <p:spPr>
          <a:xfrm>
            <a:off x="3492148" y="194882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8" name="CuadroTexto 27"/>
          <p:cNvSpPr txBox="1"/>
          <p:nvPr/>
        </p:nvSpPr>
        <p:spPr>
          <a:xfrm>
            <a:off x="3301229" y="1934675"/>
            <a:ext cx="385216" cy="276999"/>
          </a:xfrm>
          <a:prstGeom prst="rect">
            <a:avLst/>
          </a:prstGeom>
          <a:noFill/>
        </p:spPr>
        <p:txBody>
          <a:bodyPr wrap="square" rtlCol="0">
            <a:spAutoFit/>
          </a:bodyPr>
          <a:lstStyle/>
          <a:p>
            <a:r>
              <a:rPr lang="es-CO" sz="1200" dirty="0">
                <a:cs typeface="Arial" panose="020B0604020202020204" pitchFamily="34" charset="0"/>
              </a:rPr>
              <a:t>4</a:t>
            </a:r>
          </a:p>
        </p:txBody>
      </p:sp>
    </p:spTree>
    <p:extLst>
      <p:ext uri="{BB962C8B-B14F-4D97-AF65-F5344CB8AC3E}">
        <p14:creationId xmlns:p14="http://schemas.microsoft.com/office/powerpoint/2010/main" val="1576478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80729" y="703411"/>
            <a:ext cx="7687296" cy="39713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3923978" y="3820538"/>
            <a:ext cx="3785990" cy="865121"/>
          </a:xfrm>
          <a:prstGeom prst="rect">
            <a:avLst/>
          </a:prstGeom>
        </p:spPr>
      </p:pic>
      <p:sp>
        <p:nvSpPr>
          <p:cNvPr id="6" name="CuadroTexto 5"/>
          <p:cNvSpPr txBox="1"/>
          <p:nvPr/>
        </p:nvSpPr>
        <p:spPr>
          <a:xfrm>
            <a:off x="6095318" y="1022781"/>
            <a:ext cx="345297" cy="276999"/>
          </a:xfrm>
          <a:prstGeom prst="rect">
            <a:avLst/>
          </a:prstGeom>
          <a:noFill/>
        </p:spPr>
        <p:txBody>
          <a:bodyPr wrap="square" rtlCol="0">
            <a:spAutoFit/>
          </a:bodyPr>
          <a:lstStyle/>
          <a:p>
            <a:r>
              <a:rPr lang="es-CO" sz="1200" dirty="0">
                <a:cs typeface="Arial" panose="020B0604020202020204" pitchFamily="34" charset="0"/>
              </a:rPr>
              <a:t>4</a:t>
            </a:r>
          </a:p>
        </p:txBody>
      </p:sp>
      <p:sp>
        <p:nvSpPr>
          <p:cNvPr id="8" name="CuadroTexto 7"/>
          <p:cNvSpPr txBox="1"/>
          <p:nvPr/>
        </p:nvSpPr>
        <p:spPr>
          <a:xfrm>
            <a:off x="5528841" y="2068430"/>
            <a:ext cx="497676" cy="276999"/>
          </a:xfrm>
          <a:prstGeom prst="rect">
            <a:avLst/>
          </a:prstGeom>
          <a:noFill/>
        </p:spPr>
        <p:txBody>
          <a:bodyPr wrap="square" rtlCol="0">
            <a:spAutoFit/>
          </a:bodyPr>
          <a:lstStyle/>
          <a:p>
            <a:r>
              <a:rPr lang="es-CO" sz="1200" b="1" dirty="0">
                <a:cs typeface="Arial" panose="020B0604020202020204" pitchFamily="34" charset="0"/>
              </a:rPr>
              <a:t>4</a:t>
            </a:r>
          </a:p>
        </p:txBody>
      </p:sp>
      <p:sp>
        <p:nvSpPr>
          <p:cNvPr id="9" name="CuadroTexto 8"/>
          <p:cNvSpPr txBox="1"/>
          <p:nvPr/>
        </p:nvSpPr>
        <p:spPr>
          <a:xfrm>
            <a:off x="6307964" y="103735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1" name="Rectángulo 10"/>
          <p:cNvSpPr/>
          <p:nvPr/>
        </p:nvSpPr>
        <p:spPr>
          <a:xfrm>
            <a:off x="5392398" y="2273691"/>
            <a:ext cx="532518" cy="276999"/>
          </a:xfrm>
          <a:prstGeom prst="rect">
            <a:avLst/>
          </a:prstGeom>
        </p:spPr>
        <p:txBody>
          <a:bodyPr wrap="none">
            <a:spAutoFit/>
          </a:bodyPr>
          <a:lstStyle/>
          <a:p>
            <a:r>
              <a:rPr lang="es-CO" sz="1200" b="1" dirty="0">
                <a:solidFill>
                  <a:srgbClr val="FF9900"/>
                </a:solidFill>
                <a:cs typeface="Arial" panose="020B0604020202020204" pitchFamily="34" charset="0"/>
              </a:rPr>
              <a:t>100%</a:t>
            </a:r>
          </a:p>
        </p:txBody>
      </p:sp>
      <p:sp>
        <p:nvSpPr>
          <p:cNvPr id="12" name="Rectángulo 11"/>
          <p:cNvSpPr/>
          <p:nvPr/>
        </p:nvSpPr>
        <p:spPr>
          <a:xfrm>
            <a:off x="630039" y="4221256"/>
            <a:ext cx="532518" cy="276999"/>
          </a:xfrm>
          <a:prstGeom prst="rect">
            <a:avLst/>
          </a:prstGeom>
        </p:spPr>
        <p:txBody>
          <a:bodyPr wrap="none">
            <a:spAutoFit/>
          </a:bodyPr>
          <a:lstStyle/>
          <a:p>
            <a:r>
              <a:rPr lang="es-CO" sz="1200" b="1" dirty="0">
                <a:solidFill>
                  <a:srgbClr val="FF9900"/>
                </a:solidFill>
                <a:cs typeface="Arial" panose="020B0604020202020204" pitchFamily="34" charset="0"/>
              </a:rPr>
              <a:t>100%</a:t>
            </a:r>
          </a:p>
        </p:txBody>
      </p:sp>
      <p:sp>
        <p:nvSpPr>
          <p:cNvPr id="19" name="CuadroTexto 18"/>
          <p:cNvSpPr txBox="1"/>
          <p:nvPr/>
        </p:nvSpPr>
        <p:spPr>
          <a:xfrm>
            <a:off x="6607166" y="4176591"/>
            <a:ext cx="499883" cy="276999"/>
          </a:xfrm>
          <a:prstGeom prst="rect">
            <a:avLst/>
          </a:prstGeom>
          <a:noFill/>
        </p:spPr>
        <p:txBody>
          <a:bodyPr wrap="square" rtlCol="0">
            <a:spAutoFit/>
          </a:bodyPr>
          <a:lstStyle/>
          <a:p>
            <a:r>
              <a:rPr lang="es-CO" sz="1200" dirty="0">
                <a:solidFill>
                  <a:schemeClr val="bg1"/>
                </a:solidFill>
                <a:cs typeface="Arial" panose="020B0604020202020204" pitchFamily="34" charset="0"/>
              </a:rPr>
              <a:t>* </a:t>
            </a:r>
          </a:p>
        </p:txBody>
      </p:sp>
      <p:sp>
        <p:nvSpPr>
          <p:cNvPr id="21" name="CuadroTexto 20"/>
          <p:cNvSpPr txBox="1"/>
          <p:nvPr/>
        </p:nvSpPr>
        <p:spPr>
          <a:xfrm>
            <a:off x="4788631" y="4198792"/>
            <a:ext cx="490708" cy="276999"/>
          </a:xfrm>
          <a:prstGeom prst="rect">
            <a:avLst/>
          </a:prstGeom>
          <a:noFill/>
        </p:spPr>
        <p:txBody>
          <a:bodyPr wrap="square" rtlCol="0">
            <a:spAutoFit/>
          </a:bodyPr>
          <a:lstStyle/>
          <a:p>
            <a:r>
              <a:rPr lang="es-CO" sz="1200" dirty="0">
                <a:solidFill>
                  <a:schemeClr val="bg1"/>
                </a:solidFill>
                <a:cs typeface="Arial" panose="020B0604020202020204" pitchFamily="34" charset="0"/>
              </a:rPr>
              <a:t>*</a:t>
            </a:r>
          </a:p>
        </p:txBody>
      </p:sp>
    </p:spTree>
    <p:extLst>
      <p:ext uri="{BB962C8B-B14F-4D97-AF65-F5344CB8AC3E}">
        <p14:creationId xmlns:p14="http://schemas.microsoft.com/office/powerpoint/2010/main" val="3334642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836BEFB4-80B8-41CA-AF34-CD348DA9E32A}"/>
              </a:ext>
            </a:extLst>
          </p:cNvPr>
          <p:cNvPicPr>
            <a:picLocks noChangeAspect="1"/>
          </p:cNvPicPr>
          <p:nvPr/>
        </p:nvPicPr>
        <p:blipFill>
          <a:blip r:embed="rId3"/>
          <a:stretch>
            <a:fillRect/>
          </a:stretch>
        </p:blipFill>
        <p:spPr>
          <a:xfrm>
            <a:off x="404207" y="718453"/>
            <a:ext cx="7668065" cy="39614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3923978" y="3820538"/>
            <a:ext cx="3785990" cy="865121"/>
          </a:xfrm>
          <a:prstGeom prst="rect">
            <a:avLst/>
          </a:prstGeom>
        </p:spPr>
      </p:pic>
      <p:sp>
        <p:nvSpPr>
          <p:cNvPr id="6" name="CuadroTexto 5"/>
          <p:cNvSpPr txBox="1"/>
          <p:nvPr/>
        </p:nvSpPr>
        <p:spPr>
          <a:xfrm>
            <a:off x="6095318" y="1022781"/>
            <a:ext cx="345297" cy="276999"/>
          </a:xfrm>
          <a:prstGeom prst="rect">
            <a:avLst/>
          </a:prstGeom>
          <a:noFill/>
        </p:spPr>
        <p:txBody>
          <a:bodyPr wrap="square" rtlCol="0">
            <a:spAutoFit/>
          </a:bodyPr>
          <a:lstStyle/>
          <a:p>
            <a:r>
              <a:rPr lang="es-CO" sz="1200" dirty="0">
                <a:cs typeface="Arial" panose="020B0604020202020204" pitchFamily="34" charset="0"/>
              </a:rPr>
              <a:t>19</a:t>
            </a:r>
          </a:p>
        </p:txBody>
      </p:sp>
      <p:sp>
        <p:nvSpPr>
          <p:cNvPr id="8" name="CuadroTexto 7"/>
          <p:cNvSpPr txBox="1"/>
          <p:nvPr/>
        </p:nvSpPr>
        <p:spPr>
          <a:xfrm>
            <a:off x="5426266" y="2068430"/>
            <a:ext cx="497676" cy="276999"/>
          </a:xfrm>
          <a:prstGeom prst="rect">
            <a:avLst/>
          </a:prstGeom>
          <a:noFill/>
        </p:spPr>
        <p:txBody>
          <a:bodyPr wrap="square" rtlCol="0">
            <a:spAutoFit/>
          </a:bodyPr>
          <a:lstStyle/>
          <a:p>
            <a:r>
              <a:rPr lang="es-CO" sz="1200" b="1" dirty="0">
                <a:cs typeface="Arial" panose="020B0604020202020204" pitchFamily="34" charset="0"/>
              </a:rPr>
              <a:t>153</a:t>
            </a:r>
          </a:p>
        </p:txBody>
      </p:sp>
      <p:sp>
        <p:nvSpPr>
          <p:cNvPr id="9" name="CuadroTexto 8"/>
          <p:cNvSpPr txBox="1"/>
          <p:nvPr/>
        </p:nvSpPr>
        <p:spPr>
          <a:xfrm>
            <a:off x="6307964" y="103735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1" name="Rectángulo 10"/>
          <p:cNvSpPr/>
          <p:nvPr/>
        </p:nvSpPr>
        <p:spPr>
          <a:xfrm>
            <a:off x="5392398" y="2273691"/>
            <a:ext cx="651140" cy="276999"/>
          </a:xfrm>
          <a:prstGeom prst="rect">
            <a:avLst/>
          </a:prstGeom>
        </p:spPr>
        <p:txBody>
          <a:bodyPr wrap="none">
            <a:spAutoFit/>
          </a:bodyPr>
          <a:lstStyle/>
          <a:p>
            <a:r>
              <a:rPr lang="es-CO" sz="1200" b="1" dirty="0">
                <a:solidFill>
                  <a:srgbClr val="FF9900"/>
                </a:solidFill>
                <a:cs typeface="Arial" panose="020B0604020202020204" pitchFamily="34" charset="0"/>
              </a:rPr>
              <a:t>98,57%</a:t>
            </a:r>
          </a:p>
        </p:txBody>
      </p:sp>
      <p:sp>
        <p:nvSpPr>
          <p:cNvPr id="12" name="Rectángulo 11"/>
          <p:cNvSpPr/>
          <p:nvPr/>
        </p:nvSpPr>
        <p:spPr>
          <a:xfrm>
            <a:off x="630039" y="4221256"/>
            <a:ext cx="453970" cy="276999"/>
          </a:xfrm>
          <a:prstGeom prst="rect">
            <a:avLst/>
          </a:prstGeom>
        </p:spPr>
        <p:txBody>
          <a:bodyPr wrap="none">
            <a:spAutoFit/>
          </a:bodyPr>
          <a:lstStyle/>
          <a:p>
            <a:r>
              <a:rPr lang="es-CO" sz="1200" b="1" dirty="0">
                <a:solidFill>
                  <a:srgbClr val="FF9900"/>
                </a:solidFill>
                <a:cs typeface="Arial" panose="020B0604020202020204" pitchFamily="34" charset="0"/>
              </a:rPr>
              <a:t>98%</a:t>
            </a:r>
          </a:p>
        </p:txBody>
      </p:sp>
      <p:sp>
        <p:nvSpPr>
          <p:cNvPr id="19" name="CuadroTexto 18"/>
          <p:cNvSpPr txBox="1"/>
          <p:nvPr/>
        </p:nvSpPr>
        <p:spPr>
          <a:xfrm>
            <a:off x="6607166" y="4176591"/>
            <a:ext cx="499883" cy="276999"/>
          </a:xfrm>
          <a:prstGeom prst="rect">
            <a:avLst/>
          </a:prstGeom>
          <a:noFill/>
        </p:spPr>
        <p:txBody>
          <a:bodyPr wrap="square" rtlCol="0">
            <a:spAutoFit/>
          </a:bodyPr>
          <a:lstStyle/>
          <a:p>
            <a:r>
              <a:rPr lang="es-CO" sz="1200" dirty="0">
                <a:solidFill>
                  <a:schemeClr val="bg1"/>
                </a:solidFill>
                <a:cs typeface="Arial" panose="020B0604020202020204" pitchFamily="34" charset="0"/>
              </a:rPr>
              <a:t>* </a:t>
            </a:r>
          </a:p>
        </p:txBody>
      </p:sp>
      <p:sp>
        <p:nvSpPr>
          <p:cNvPr id="21" name="CuadroTexto 20"/>
          <p:cNvSpPr txBox="1"/>
          <p:nvPr/>
        </p:nvSpPr>
        <p:spPr>
          <a:xfrm>
            <a:off x="4788631" y="4198792"/>
            <a:ext cx="490708" cy="276999"/>
          </a:xfrm>
          <a:prstGeom prst="rect">
            <a:avLst/>
          </a:prstGeom>
          <a:noFill/>
        </p:spPr>
        <p:txBody>
          <a:bodyPr wrap="square" rtlCol="0">
            <a:spAutoFit/>
          </a:bodyPr>
          <a:lstStyle/>
          <a:p>
            <a:r>
              <a:rPr lang="es-CO" sz="1200" dirty="0">
                <a:solidFill>
                  <a:schemeClr val="bg1"/>
                </a:solidFill>
                <a:cs typeface="Arial" panose="020B0604020202020204" pitchFamily="34" charset="0"/>
              </a:rPr>
              <a:t>*</a:t>
            </a:r>
          </a:p>
        </p:txBody>
      </p:sp>
      <p:sp>
        <p:nvSpPr>
          <p:cNvPr id="13" name="CuadroTexto 12">
            <a:extLst>
              <a:ext uri="{FF2B5EF4-FFF2-40B4-BE49-F238E27FC236}">
                <a16:creationId xmlns:a16="http://schemas.microsoft.com/office/drawing/2014/main" id="{B6FD3328-9AB2-4C07-9BBD-EFC143580505}"/>
              </a:ext>
            </a:extLst>
          </p:cNvPr>
          <p:cNvSpPr txBox="1"/>
          <p:nvPr/>
        </p:nvSpPr>
        <p:spPr>
          <a:xfrm>
            <a:off x="7236967" y="1773128"/>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4" name="CuadroTexto 13">
            <a:extLst>
              <a:ext uri="{FF2B5EF4-FFF2-40B4-BE49-F238E27FC236}">
                <a16:creationId xmlns:a16="http://schemas.microsoft.com/office/drawing/2014/main" id="{E79C6316-7152-4E00-98B4-28C97329C334}"/>
              </a:ext>
            </a:extLst>
          </p:cNvPr>
          <p:cNvSpPr txBox="1"/>
          <p:nvPr/>
        </p:nvSpPr>
        <p:spPr>
          <a:xfrm>
            <a:off x="7046048" y="1758974"/>
            <a:ext cx="385216" cy="276999"/>
          </a:xfrm>
          <a:prstGeom prst="rect">
            <a:avLst/>
          </a:prstGeom>
          <a:noFill/>
        </p:spPr>
        <p:txBody>
          <a:bodyPr wrap="square" rtlCol="0">
            <a:spAutoFit/>
          </a:bodyPr>
          <a:lstStyle/>
          <a:p>
            <a:r>
              <a:rPr lang="es-CO" sz="1200" dirty="0">
                <a:cs typeface="Arial" panose="020B0604020202020204" pitchFamily="34" charset="0"/>
              </a:rPr>
              <a:t>7</a:t>
            </a:r>
          </a:p>
        </p:txBody>
      </p:sp>
      <p:sp>
        <p:nvSpPr>
          <p:cNvPr id="15" name="CuadroTexto 14">
            <a:extLst>
              <a:ext uri="{FF2B5EF4-FFF2-40B4-BE49-F238E27FC236}">
                <a16:creationId xmlns:a16="http://schemas.microsoft.com/office/drawing/2014/main" id="{859BC113-2956-4A13-AA08-D9E9F9BBF793}"/>
              </a:ext>
            </a:extLst>
          </p:cNvPr>
          <p:cNvSpPr txBox="1"/>
          <p:nvPr/>
        </p:nvSpPr>
        <p:spPr>
          <a:xfrm>
            <a:off x="7187583" y="256197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6" name="CuadroTexto 15">
            <a:extLst>
              <a:ext uri="{FF2B5EF4-FFF2-40B4-BE49-F238E27FC236}">
                <a16:creationId xmlns:a16="http://schemas.microsoft.com/office/drawing/2014/main" id="{8AD25EC0-DAB9-4557-ABA1-C9D2C198C603}"/>
              </a:ext>
            </a:extLst>
          </p:cNvPr>
          <p:cNvSpPr txBox="1"/>
          <p:nvPr/>
        </p:nvSpPr>
        <p:spPr>
          <a:xfrm>
            <a:off x="6996664" y="2547825"/>
            <a:ext cx="385216" cy="276999"/>
          </a:xfrm>
          <a:prstGeom prst="rect">
            <a:avLst/>
          </a:prstGeom>
          <a:noFill/>
        </p:spPr>
        <p:txBody>
          <a:bodyPr wrap="square" rtlCol="0">
            <a:spAutoFit/>
          </a:bodyPr>
          <a:lstStyle/>
          <a:p>
            <a:r>
              <a:rPr lang="es-CO" sz="1200" dirty="0">
                <a:cs typeface="Arial" panose="020B0604020202020204" pitchFamily="34" charset="0"/>
              </a:rPr>
              <a:t>23</a:t>
            </a:r>
          </a:p>
        </p:txBody>
      </p:sp>
      <p:sp>
        <p:nvSpPr>
          <p:cNvPr id="17" name="CuadroTexto 16">
            <a:extLst>
              <a:ext uri="{FF2B5EF4-FFF2-40B4-BE49-F238E27FC236}">
                <a16:creationId xmlns:a16="http://schemas.microsoft.com/office/drawing/2014/main" id="{4908BE75-CFD5-4E82-9256-CA05ECD98BC6}"/>
              </a:ext>
            </a:extLst>
          </p:cNvPr>
          <p:cNvSpPr txBox="1"/>
          <p:nvPr/>
        </p:nvSpPr>
        <p:spPr>
          <a:xfrm>
            <a:off x="6464146" y="3358435"/>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93,75%</a:t>
            </a:r>
          </a:p>
        </p:txBody>
      </p:sp>
      <p:sp>
        <p:nvSpPr>
          <p:cNvPr id="18" name="CuadroTexto 17">
            <a:extLst>
              <a:ext uri="{FF2B5EF4-FFF2-40B4-BE49-F238E27FC236}">
                <a16:creationId xmlns:a16="http://schemas.microsoft.com/office/drawing/2014/main" id="{E43D50D2-A249-4535-AED2-271A8A6DCB42}"/>
              </a:ext>
            </a:extLst>
          </p:cNvPr>
          <p:cNvSpPr txBox="1"/>
          <p:nvPr/>
        </p:nvSpPr>
        <p:spPr>
          <a:xfrm>
            <a:off x="6273227" y="3344281"/>
            <a:ext cx="385216" cy="276999"/>
          </a:xfrm>
          <a:prstGeom prst="rect">
            <a:avLst/>
          </a:prstGeom>
          <a:noFill/>
        </p:spPr>
        <p:txBody>
          <a:bodyPr wrap="square" rtlCol="0">
            <a:spAutoFit/>
          </a:bodyPr>
          <a:lstStyle/>
          <a:p>
            <a:r>
              <a:rPr lang="es-CO" sz="1200" dirty="0">
                <a:cs typeface="Arial" panose="020B0604020202020204" pitchFamily="34" charset="0"/>
              </a:rPr>
              <a:t>16</a:t>
            </a:r>
          </a:p>
        </p:txBody>
      </p:sp>
      <p:sp>
        <p:nvSpPr>
          <p:cNvPr id="20" name="CuadroTexto 19">
            <a:extLst>
              <a:ext uri="{FF2B5EF4-FFF2-40B4-BE49-F238E27FC236}">
                <a16:creationId xmlns:a16="http://schemas.microsoft.com/office/drawing/2014/main" id="{766BC0F3-F3F3-4FFA-A521-5AE602E667B9}"/>
              </a:ext>
            </a:extLst>
          </p:cNvPr>
          <p:cNvSpPr txBox="1"/>
          <p:nvPr/>
        </p:nvSpPr>
        <p:spPr>
          <a:xfrm>
            <a:off x="7137889" y="4173051"/>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22" name="CuadroTexto 21">
            <a:extLst>
              <a:ext uri="{FF2B5EF4-FFF2-40B4-BE49-F238E27FC236}">
                <a16:creationId xmlns:a16="http://schemas.microsoft.com/office/drawing/2014/main" id="{0B885557-FC2E-442B-8F0E-986D6D430EC6}"/>
              </a:ext>
            </a:extLst>
          </p:cNvPr>
          <p:cNvSpPr txBox="1"/>
          <p:nvPr/>
        </p:nvSpPr>
        <p:spPr>
          <a:xfrm>
            <a:off x="6855129" y="4184638"/>
            <a:ext cx="385216" cy="276999"/>
          </a:xfrm>
          <a:prstGeom prst="rect">
            <a:avLst/>
          </a:prstGeom>
          <a:noFill/>
        </p:spPr>
        <p:txBody>
          <a:bodyPr wrap="square" rtlCol="0">
            <a:spAutoFit/>
          </a:bodyPr>
          <a:lstStyle/>
          <a:p>
            <a:r>
              <a:rPr lang="es-CO" sz="1200" dirty="0">
                <a:solidFill>
                  <a:schemeClr val="bg1"/>
                </a:solidFill>
                <a:cs typeface="Arial" panose="020B0604020202020204" pitchFamily="34" charset="0"/>
              </a:rPr>
              <a:t>24</a:t>
            </a:r>
          </a:p>
        </p:txBody>
      </p:sp>
      <p:sp>
        <p:nvSpPr>
          <p:cNvPr id="23" name="CuadroTexto 22">
            <a:extLst>
              <a:ext uri="{FF2B5EF4-FFF2-40B4-BE49-F238E27FC236}">
                <a16:creationId xmlns:a16="http://schemas.microsoft.com/office/drawing/2014/main" id="{45CDD7C4-273B-4D0D-A3E5-18FD3D319144}"/>
              </a:ext>
            </a:extLst>
          </p:cNvPr>
          <p:cNvSpPr txBox="1"/>
          <p:nvPr/>
        </p:nvSpPr>
        <p:spPr>
          <a:xfrm>
            <a:off x="5169685" y="4183354"/>
            <a:ext cx="651140"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94,83%</a:t>
            </a:r>
          </a:p>
        </p:txBody>
      </p:sp>
      <p:sp>
        <p:nvSpPr>
          <p:cNvPr id="24" name="CuadroTexto 23">
            <a:extLst>
              <a:ext uri="{FF2B5EF4-FFF2-40B4-BE49-F238E27FC236}">
                <a16:creationId xmlns:a16="http://schemas.microsoft.com/office/drawing/2014/main" id="{CD843ABE-2AAF-43DD-8F74-898B48919B26}"/>
              </a:ext>
            </a:extLst>
          </p:cNvPr>
          <p:cNvSpPr txBox="1"/>
          <p:nvPr/>
        </p:nvSpPr>
        <p:spPr>
          <a:xfrm>
            <a:off x="4854042" y="4180489"/>
            <a:ext cx="532518" cy="276999"/>
          </a:xfrm>
          <a:prstGeom prst="rect">
            <a:avLst/>
          </a:prstGeom>
          <a:noFill/>
        </p:spPr>
        <p:txBody>
          <a:bodyPr wrap="square" rtlCol="0">
            <a:spAutoFit/>
          </a:bodyPr>
          <a:lstStyle/>
          <a:p>
            <a:r>
              <a:rPr lang="es-CO" sz="1200" dirty="0">
                <a:solidFill>
                  <a:schemeClr val="bg1"/>
                </a:solidFill>
                <a:cs typeface="Arial" panose="020B0604020202020204" pitchFamily="34" charset="0"/>
              </a:rPr>
              <a:t>58</a:t>
            </a:r>
          </a:p>
        </p:txBody>
      </p:sp>
      <p:sp>
        <p:nvSpPr>
          <p:cNvPr id="26" name="CuadroTexto 25">
            <a:extLst>
              <a:ext uri="{FF2B5EF4-FFF2-40B4-BE49-F238E27FC236}">
                <a16:creationId xmlns:a16="http://schemas.microsoft.com/office/drawing/2014/main" id="{D6870A95-217A-49BD-8FE0-1CBC7D4E480F}"/>
              </a:ext>
            </a:extLst>
          </p:cNvPr>
          <p:cNvSpPr txBox="1"/>
          <p:nvPr/>
        </p:nvSpPr>
        <p:spPr>
          <a:xfrm>
            <a:off x="3613702" y="293817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7" name="CuadroTexto 26">
            <a:extLst>
              <a:ext uri="{FF2B5EF4-FFF2-40B4-BE49-F238E27FC236}">
                <a16:creationId xmlns:a16="http://schemas.microsoft.com/office/drawing/2014/main" id="{2A7C87B3-F002-46D4-BBF5-246127C1C715}"/>
              </a:ext>
            </a:extLst>
          </p:cNvPr>
          <p:cNvSpPr txBox="1"/>
          <p:nvPr/>
        </p:nvSpPr>
        <p:spPr>
          <a:xfrm>
            <a:off x="3422783" y="2924021"/>
            <a:ext cx="385216" cy="276999"/>
          </a:xfrm>
          <a:prstGeom prst="rect">
            <a:avLst/>
          </a:prstGeom>
          <a:noFill/>
        </p:spPr>
        <p:txBody>
          <a:bodyPr wrap="square" rtlCol="0">
            <a:spAutoFit/>
          </a:bodyPr>
          <a:lstStyle/>
          <a:p>
            <a:r>
              <a:rPr lang="es-CO" sz="1200" dirty="0">
                <a:cs typeface="Arial" panose="020B0604020202020204" pitchFamily="34" charset="0"/>
              </a:rPr>
              <a:t>2</a:t>
            </a:r>
          </a:p>
        </p:txBody>
      </p:sp>
      <p:sp>
        <p:nvSpPr>
          <p:cNvPr id="28" name="CuadroTexto 27">
            <a:extLst>
              <a:ext uri="{FF2B5EF4-FFF2-40B4-BE49-F238E27FC236}">
                <a16:creationId xmlns:a16="http://schemas.microsoft.com/office/drawing/2014/main" id="{BF602238-EFC3-4F3A-AAFB-BB108414F9A1}"/>
              </a:ext>
            </a:extLst>
          </p:cNvPr>
          <p:cNvSpPr txBox="1"/>
          <p:nvPr/>
        </p:nvSpPr>
        <p:spPr>
          <a:xfrm>
            <a:off x="3499843" y="1942480"/>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9" name="CuadroTexto 28">
            <a:extLst>
              <a:ext uri="{FF2B5EF4-FFF2-40B4-BE49-F238E27FC236}">
                <a16:creationId xmlns:a16="http://schemas.microsoft.com/office/drawing/2014/main" id="{FC979115-6486-48D3-AEFD-8CD581C3BA91}"/>
              </a:ext>
            </a:extLst>
          </p:cNvPr>
          <p:cNvSpPr txBox="1"/>
          <p:nvPr/>
        </p:nvSpPr>
        <p:spPr>
          <a:xfrm>
            <a:off x="3308924" y="1928326"/>
            <a:ext cx="385216" cy="276999"/>
          </a:xfrm>
          <a:prstGeom prst="rect">
            <a:avLst/>
          </a:prstGeom>
          <a:noFill/>
        </p:spPr>
        <p:txBody>
          <a:bodyPr wrap="square" rtlCol="0">
            <a:spAutoFit/>
          </a:bodyPr>
          <a:lstStyle/>
          <a:p>
            <a:r>
              <a:rPr lang="es-CO" sz="1200" dirty="0">
                <a:cs typeface="Arial" panose="020B0604020202020204" pitchFamily="34" charset="0"/>
              </a:rPr>
              <a:t>4</a:t>
            </a:r>
          </a:p>
        </p:txBody>
      </p:sp>
    </p:spTree>
    <p:extLst>
      <p:ext uri="{BB962C8B-B14F-4D97-AF65-F5344CB8AC3E}">
        <p14:creationId xmlns:p14="http://schemas.microsoft.com/office/powerpoint/2010/main" val="427599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B8EBC37F-8BCF-4A85-9B82-12B35C4EDE2B}"/>
              </a:ext>
            </a:extLst>
          </p:cNvPr>
          <p:cNvPicPr>
            <a:picLocks noChangeAspect="1"/>
          </p:cNvPicPr>
          <p:nvPr/>
        </p:nvPicPr>
        <p:blipFill>
          <a:blip r:embed="rId3"/>
          <a:stretch>
            <a:fillRect/>
          </a:stretch>
        </p:blipFill>
        <p:spPr>
          <a:xfrm>
            <a:off x="444233" y="682569"/>
            <a:ext cx="7705845" cy="39809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3923978" y="3820538"/>
            <a:ext cx="3785990" cy="865121"/>
          </a:xfrm>
          <a:prstGeom prst="rect">
            <a:avLst/>
          </a:prstGeom>
        </p:spPr>
      </p:pic>
      <p:sp>
        <p:nvSpPr>
          <p:cNvPr id="6" name="CuadroTexto 5"/>
          <p:cNvSpPr txBox="1"/>
          <p:nvPr/>
        </p:nvSpPr>
        <p:spPr>
          <a:xfrm>
            <a:off x="6117896" y="988914"/>
            <a:ext cx="345297" cy="276999"/>
          </a:xfrm>
          <a:prstGeom prst="rect">
            <a:avLst/>
          </a:prstGeom>
          <a:noFill/>
        </p:spPr>
        <p:txBody>
          <a:bodyPr wrap="square" rtlCol="0">
            <a:spAutoFit/>
          </a:bodyPr>
          <a:lstStyle/>
          <a:p>
            <a:r>
              <a:rPr lang="es-CO" sz="1200" dirty="0">
                <a:cs typeface="Arial" panose="020B0604020202020204" pitchFamily="34" charset="0"/>
              </a:rPr>
              <a:t>1</a:t>
            </a:r>
          </a:p>
        </p:txBody>
      </p:sp>
      <p:sp>
        <p:nvSpPr>
          <p:cNvPr id="8" name="CuadroTexto 7"/>
          <p:cNvSpPr txBox="1"/>
          <p:nvPr/>
        </p:nvSpPr>
        <p:spPr>
          <a:xfrm>
            <a:off x="5426266" y="2068430"/>
            <a:ext cx="497676" cy="276999"/>
          </a:xfrm>
          <a:prstGeom prst="rect">
            <a:avLst/>
          </a:prstGeom>
          <a:noFill/>
        </p:spPr>
        <p:txBody>
          <a:bodyPr wrap="square" rtlCol="0">
            <a:spAutoFit/>
          </a:bodyPr>
          <a:lstStyle/>
          <a:p>
            <a:r>
              <a:rPr lang="es-CO" sz="1200" b="1" dirty="0">
                <a:cs typeface="Arial" panose="020B0604020202020204" pitchFamily="34" charset="0"/>
              </a:rPr>
              <a:t>   21</a:t>
            </a:r>
          </a:p>
        </p:txBody>
      </p:sp>
      <p:sp>
        <p:nvSpPr>
          <p:cNvPr id="9" name="CuadroTexto 8"/>
          <p:cNvSpPr txBox="1"/>
          <p:nvPr/>
        </p:nvSpPr>
        <p:spPr>
          <a:xfrm>
            <a:off x="6364409" y="96962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1" name="Rectángulo 10"/>
          <p:cNvSpPr/>
          <p:nvPr/>
        </p:nvSpPr>
        <p:spPr>
          <a:xfrm>
            <a:off x="5460132" y="2273691"/>
            <a:ext cx="532518" cy="276999"/>
          </a:xfrm>
          <a:prstGeom prst="rect">
            <a:avLst/>
          </a:prstGeom>
        </p:spPr>
        <p:txBody>
          <a:bodyPr wrap="none">
            <a:spAutoFit/>
          </a:bodyPr>
          <a:lstStyle/>
          <a:p>
            <a:r>
              <a:rPr lang="es-CO" sz="1200" b="1" dirty="0">
                <a:solidFill>
                  <a:srgbClr val="FF9900"/>
                </a:solidFill>
                <a:cs typeface="Arial" panose="020B0604020202020204" pitchFamily="34" charset="0"/>
              </a:rPr>
              <a:t>100%</a:t>
            </a:r>
          </a:p>
        </p:txBody>
      </p:sp>
      <p:sp>
        <p:nvSpPr>
          <p:cNvPr id="12" name="Rectángulo 11"/>
          <p:cNvSpPr/>
          <p:nvPr/>
        </p:nvSpPr>
        <p:spPr>
          <a:xfrm>
            <a:off x="630039" y="4221256"/>
            <a:ext cx="532518" cy="276999"/>
          </a:xfrm>
          <a:prstGeom prst="rect">
            <a:avLst/>
          </a:prstGeom>
        </p:spPr>
        <p:txBody>
          <a:bodyPr wrap="none">
            <a:spAutoFit/>
          </a:bodyPr>
          <a:lstStyle/>
          <a:p>
            <a:r>
              <a:rPr lang="es-CO" sz="1200" b="1" dirty="0">
                <a:solidFill>
                  <a:srgbClr val="FF9900"/>
                </a:solidFill>
                <a:cs typeface="Arial" panose="020B0604020202020204" pitchFamily="34" charset="0"/>
              </a:rPr>
              <a:t>100%</a:t>
            </a:r>
          </a:p>
        </p:txBody>
      </p:sp>
      <p:sp>
        <p:nvSpPr>
          <p:cNvPr id="19" name="CuadroTexto 18"/>
          <p:cNvSpPr txBox="1"/>
          <p:nvPr/>
        </p:nvSpPr>
        <p:spPr>
          <a:xfrm>
            <a:off x="6607166" y="4176591"/>
            <a:ext cx="499883" cy="276999"/>
          </a:xfrm>
          <a:prstGeom prst="rect">
            <a:avLst/>
          </a:prstGeom>
          <a:noFill/>
        </p:spPr>
        <p:txBody>
          <a:bodyPr wrap="square" rtlCol="0">
            <a:spAutoFit/>
          </a:bodyPr>
          <a:lstStyle/>
          <a:p>
            <a:r>
              <a:rPr lang="es-CO" sz="1200" dirty="0">
                <a:solidFill>
                  <a:schemeClr val="bg1"/>
                </a:solidFill>
                <a:cs typeface="Arial" panose="020B0604020202020204" pitchFamily="34" charset="0"/>
              </a:rPr>
              <a:t>* </a:t>
            </a:r>
          </a:p>
        </p:txBody>
      </p:sp>
      <p:sp>
        <p:nvSpPr>
          <p:cNvPr id="21" name="CuadroTexto 20"/>
          <p:cNvSpPr txBox="1"/>
          <p:nvPr/>
        </p:nvSpPr>
        <p:spPr>
          <a:xfrm>
            <a:off x="4788631" y="4198792"/>
            <a:ext cx="490708" cy="276999"/>
          </a:xfrm>
          <a:prstGeom prst="rect">
            <a:avLst/>
          </a:prstGeom>
          <a:noFill/>
        </p:spPr>
        <p:txBody>
          <a:bodyPr wrap="square" rtlCol="0">
            <a:spAutoFit/>
          </a:bodyPr>
          <a:lstStyle/>
          <a:p>
            <a:r>
              <a:rPr lang="es-CO" sz="1200" dirty="0">
                <a:solidFill>
                  <a:schemeClr val="bg1"/>
                </a:solidFill>
                <a:cs typeface="Arial" panose="020B0604020202020204" pitchFamily="34" charset="0"/>
              </a:rPr>
              <a:t>*</a:t>
            </a:r>
          </a:p>
        </p:txBody>
      </p:sp>
      <p:sp>
        <p:nvSpPr>
          <p:cNvPr id="13" name="CuadroTexto 12">
            <a:extLst>
              <a:ext uri="{FF2B5EF4-FFF2-40B4-BE49-F238E27FC236}">
                <a16:creationId xmlns:a16="http://schemas.microsoft.com/office/drawing/2014/main" id="{B6FD3328-9AB2-4C07-9BBD-EFC143580505}"/>
              </a:ext>
            </a:extLst>
          </p:cNvPr>
          <p:cNvSpPr txBox="1"/>
          <p:nvPr/>
        </p:nvSpPr>
        <p:spPr>
          <a:xfrm>
            <a:off x="7236967" y="1773128"/>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4" name="CuadroTexto 13">
            <a:extLst>
              <a:ext uri="{FF2B5EF4-FFF2-40B4-BE49-F238E27FC236}">
                <a16:creationId xmlns:a16="http://schemas.microsoft.com/office/drawing/2014/main" id="{E79C6316-7152-4E00-98B4-28C97329C334}"/>
              </a:ext>
            </a:extLst>
          </p:cNvPr>
          <p:cNvSpPr txBox="1"/>
          <p:nvPr/>
        </p:nvSpPr>
        <p:spPr>
          <a:xfrm>
            <a:off x="7046048" y="1758974"/>
            <a:ext cx="385216" cy="276999"/>
          </a:xfrm>
          <a:prstGeom prst="rect">
            <a:avLst/>
          </a:prstGeom>
          <a:noFill/>
        </p:spPr>
        <p:txBody>
          <a:bodyPr wrap="square" rtlCol="0">
            <a:spAutoFit/>
          </a:bodyPr>
          <a:lstStyle/>
          <a:p>
            <a:r>
              <a:rPr lang="es-CO" sz="1200" dirty="0">
                <a:cs typeface="Arial" panose="020B0604020202020204" pitchFamily="34" charset="0"/>
              </a:rPr>
              <a:t>  1</a:t>
            </a:r>
          </a:p>
        </p:txBody>
      </p:sp>
      <p:sp>
        <p:nvSpPr>
          <p:cNvPr id="15" name="CuadroTexto 14">
            <a:extLst>
              <a:ext uri="{FF2B5EF4-FFF2-40B4-BE49-F238E27FC236}">
                <a16:creationId xmlns:a16="http://schemas.microsoft.com/office/drawing/2014/main" id="{859BC113-2956-4A13-AA08-D9E9F9BBF793}"/>
              </a:ext>
            </a:extLst>
          </p:cNvPr>
          <p:cNvSpPr txBox="1"/>
          <p:nvPr/>
        </p:nvSpPr>
        <p:spPr>
          <a:xfrm>
            <a:off x="7187583" y="256197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6" name="CuadroTexto 15">
            <a:extLst>
              <a:ext uri="{FF2B5EF4-FFF2-40B4-BE49-F238E27FC236}">
                <a16:creationId xmlns:a16="http://schemas.microsoft.com/office/drawing/2014/main" id="{8AD25EC0-DAB9-4557-ABA1-C9D2C198C603}"/>
              </a:ext>
            </a:extLst>
          </p:cNvPr>
          <p:cNvSpPr txBox="1"/>
          <p:nvPr/>
        </p:nvSpPr>
        <p:spPr>
          <a:xfrm>
            <a:off x="6996664" y="2547825"/>
            <a:ext cx="385216" cy="276999"/>
          </a:xfrm>
          <a:prstGeom prst="rect">
            <a:avLst/>
          </a:prstGeom>
          <a:noFill/>
        </p:spPr>
        <p:txBody>
          <a:bodyPr wrap="square" rtlCol="0">
            <a:spAutoFit/>
          </a:bodyPr>
          <a:lstStyle/>
          <a:p>
            <a:r>
              <a:rPr lang="es-CO" sz="1200" dirty="0">
                <a:cs typeface="Arial" panose="020B0604020202020204" pitchFamily="34" charset="0"/>
              </a:rPr>
              <a:t>  1</a:t>
            </a:r>
          </a:p>
        </p:txBody>
      </p:sp>
      <p:sp>
        <p:nvSpPr>
          <p:cNvPr id="20" name="CuadroTexto 19">
            <a:extLst>
              <a:ext uri="{FF2B5EF4-FFF2-40B4-BE49-F238E27FC236}">
                <a16:creationId xmlns:a16="http://schemas.microsoft.com/office/drawing/2014/main" id="{766BC0F3-F3F3-4FFA-A521-5AE602E667B9}"/>
              </a:ext>
            </a:extLst>
          </p:cNvPr>
          <p:cNvSpPr txBox="1"/>
          <p:nvPr/>
        </p:nvSpPr>
        <p:spPr>
          <a:xfrm>
            <a:off x="7137889" y="4173051"/>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22" name="CuadroTexto 21">
            <a:extLst>
              <a:ext uri="{FF2B5EF4-FFF2-40B4-BE49-F238E27FC236}">
                <a16:creationId xmlns:a16="http://schemas.microsoft.com/office/drawing/2014/main" id="{0B885557-FC2E-442B-8F0E-986D6D430EC6}"/>
              </a:ext>
            </a:extLst>
          </p:cNvPr>
          <p:cNvSpPr txBox="1"/>
          <p:nvPr/>
        </p:nvSpPr>
        <p:spPr>
          <a:xfrm>
            <a:off x="6855129" y="4184638"/>
            <a:ext cx="385216" cy="276999"/>
          </a:xfrm>
          <a:prstGeom prst="rect">
            <a:avLst/>
          </a:prstGeom>
          <a:noFill/>
        </p:spPr>
        <p:txBody>
          <a:bodyPr wrap="square" rtlCol="0">
            <a:spAutoFit/>
          </a:bodyPr>
          <a:lstStyle/>
          <a:p>
            <a:r>
              <a:rPr lang="es-CO" sz="1200" dirty="0">
                <a:solidFill>
                  <a:schemeClr val="bg1"/>
                </a:solidFill>
                <a:cs typeface="Arial" panose="020B0604020202020204" pitchFamily="34" charset="0"/>
              </a:rPr>
              <a:t>2</a:t>
            </a:r>
          </a:p>
        </p:txBody>
      </p:sp>
      <p:sp>
        <p:nvSpPr>
          <p:cNvPr id="23" name="CuadroTexto 22">
            <a:extLst>
              <a:ext uri="{FF2B5EF4-FFF2-40B4-BE49-F238E27FC236}">
                <a16:creationId xmlns:a16="http://schemas.microsoft.com/office/drawing/2014/main" id="{45CDD7C4-273B-4D0D-A3E5-18FD3D319144}"/>
              </a:ext>
            </a:extLst>
          </p:cNvPr>
          <p:cNvSpPr txBox="1"/>
          <p:nvPr/>
        </p:nvSpPr>
        <p:spPr>
          <a:xfrm>
            <a:off x="5192263" y="4194643"/>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24" name="CuadroTexto 23">
            <a:extLst>
              <a:ext uri="{FF2B5EF4-FFF2-40B4-BE49-F238E27FC236}">
                <a16:creationId xmlns:a16="http://schemas.microsoft.com/office/drawing/2014/main" id="{CD843ABE-2AAF-43DD-8F74-898B48919B26}"/>
              </a:ext>
            </a:extLst>
          </p:cNvPr>
          <p:cNvSpPr txBox="1"/>
          <p:nvPr/>
        </p:nvSpPr>
        <p:spPr>
          <a:xfrm>
            <a:off x="4854042" y="4180489"/>
            <a:ext cx="532518" cy="276999"/>
          </a:xfrm>
          <a:prstGeom prst="rect">
            <a:avLst/>
          </a:prstGeom>
          <a:noFill/>
        </p:spPr>
        <p:txBody>
          <a:bodyPr wrap="square" rtlCol="0">
            <a:spAutoFit/>
          </a:bodyPr>
          <a:lstStyle/>
          <a:p>
            <a:r>
              <a:rPr lang="es-CO" sz="1200" dirty="0">
                <a:solidFill>
                  <a:schemeClr val="bg1"/>
                </a:solidFill>
                <a:cs typeface="Arial" panose="020B0604020202020204" pitchFamily="34" charset="0"/>
              </a:rPr>
              <a:t> 16</a:t>
            </a:r>
          </a:p>
        </p:txBody>
      </p:sp>
    </p:spTree>
    <p:extLst>
      <p:ext uri="{BB962C8B-B14F-4D97-AF65-F5344CB8AC3E}">
        <p14:creationId xmlns:p14="http://schemas.microsoft.com/office/powerpoint/2010/main" val="4046769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5131BA3A-6AB2-4EE0-B337-9BB91EFDA28A}"/>
              </a:ext>
            </a:extLst>
          </p:cNvPr>
          <p:cNvPicPr>
            <a:picLocks noChangeAspect="1"/>
          </p:cNvPicPr>
          <p:nvPr/>
        </p:nvPicPr>
        <p:blipFill>
          <a:blip r:embed="rId3"/>
          <a:stretch>
            <a:fillRect/>
          </a:stretch>
        </p:blipFill>
        <p:spPr>
          <a:xfrm>
            <a:off x="393048" y="716834"/>
            <a:ext cx="7714033" cy="3952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3923978" y="3820538"/>
            <a:ext cx="3785990" cy="865121"/>
          </a:xfrm>
          <a:prstGeom prst="rect">
            <a:avLst/>
          </a:prstGeom>
        </p:spPr>
      </p:pic>
      <p:sp>
        <p:nvSpPr>
          <p:cNvPr id="8" name="CuadroTexto 7"/>
          <p:cNvSpPr txBox="1"/>
          <p:nvPr/>
        </p:nvSpPr>
        <p:spPr>
          <a:xfrm>
            <a:off x="5482662" y="2068430"/>
            <a:ext cx="497676" cy="276999"/>
          </a:xfrm>
          <a:prstGeom prst="rect">
            <a:avLst/>
          </a:prstGeom>
          <a:noFill/>
        </p:spPr>
        <p:txBody>
          <a:bodyPr wrap="square" rtlCol="0">
            <a:spAutoFit/>
          </a:bodyPr>
          <a:lstStyle/>
          <a:p>
            <a:r>
              <a:rPr lang="es-CO" sz="1200" b="1" dirty="0">
                <a:cs typeface="Arial" panose="020B0604020202020204" pitchFamily="34" charset="0"/>
              </a:rPr>
              <a:t>7</a:t>
            </a:r>
          </a:p>
        </p:txBody>
      </p:sp>
      <p:sp>
        <p:nvSpPr>
          <p:cNvPr id="11" name="Rectángulo 10"/>
          <p:cNvSpPr/>
          <p:nvPr/>
        </p:nvSpPr>
        <p:spPr>
          <a:xfrm>
            <a:off x="5392398" y="2273691"/>
            <a:ext cx="532518" cy="276999"/>
          </a:xfrm>
          <a:prstGeom prst="rect">
            <a:avLst/>
          </a:prstGeom>
        </p:spPr>
        <p:txBody>
          <a:bodyPr wrap="none">
            <a:spAutoFit/>
          </a:bodyPr>
          <a:lstStyle/>
          <a:p>
            <a:r>
              <a:rPr lang="es-CO" sz="1200" b="1" dirty="0">
                <a:solidFill>
                  <a:srgbClr val="FF9900"/>
                </a:solidFill>
                <a:cs typeface="Arial" panose="020B0604020202020204" pitchFamily="34" charset="0"/>
              </a:rPr>
              <a:t>100%</a:t>
            </a:r>
          </a:p>
        </p:txBody>
      </p:sp>
      <p:sp>
        <p:nvSpPr>
          <p:cNvPr id="12" name="Rectángulo 11"/>
          <p:cNvSpPr/>
          <p:nvPr/>
        </p:nvSpPr>
        <p:spPr>
          <a:xfrm>
            <a:off x="630039" y="4221256"/>
            <a:ext cx="532518" cy="276999"/>
          </a:xfrm>
          <a:prstGeom prst="rect">
            <a:avLst/>
          </a:prstGeom>
        </p:spPr>
        <p:txBody>
          <a:bodyPr wrap="none">
            <a:spAutoFit/>
          </a:bodyPr>
          <a:lstStyle/>
          <a:p>
            <a:r>
              <a:rPr lang="es-CO" sz="1200" b="1" dirty="0">
                <a:solidFill>
                  <a:srgbClr val="FF9900"/>
                </a:solidFill>
                <a:cs typeface="Arial" panose="020B0604020202020204" pitchFamily="34" charset="0"/>
              </a:rPr>
              <a:t>100%</a:t>
            </a:r>
          </a:p>
        </p:txBody>
      </p:sp>
      <p:sp>
        <p:nvSpPr>
          <p:cNvPr id="19" name="CuadroTexto 18"/>
          <p:cNvSpPr txBox="1"/>
          <p:nvPr/>
        </p:nvSpPr>
        <p:spPr>
          <a:xfrm>
            <a:off x="6607166" y="4176591"/>
            <a:ext cx="499883" cy="276999"/>
          </a:xfrm>
          <a:prstGeom prst="rect">
            <a:avLst/>
          </a:prstGeom>
          <a:noFill/>
        </p:spPr>
        <p:txBody>
          <a:bodyPr wrap="square" rtlCol="0">
            <a:spAutoFit/>
          </a:bodyPr>
          <a:lstStyle/>
          <a:p>
            <a:r>
              <a:rPr lang="es-CO" sz="1200" dirty="0">
                <a:solidFill>
                  <a:schemeClr val="bg1"/>
                </a:solidFill>
                <a:cs typeface="Arial" panose="020B0604020202020204" pitchFamily="34" charset="0"/>
              </a:rPr>
              <a:t>* </a:t>
            </a:r>
          </a:p>
        </p:txBody>
      </p:sp>
      <p:sp>
        <p:nvSpPr>
          <p:cNvPr id="21" name="CuadroTexto 20"/>
          <p:cNvSpPr txBox="1"/>
          <p:nvPr/>
        </p:nvSpPr>
        <p:spPr>
          <a:xfrm>
            <a:off x="4788631" y="4198792"/>
            <a:ext cx="490708" cy="276999"/>
          </a:xfrm>
          <a:prstGeom prst="rect">
            <a:avLst/>
          </a:prstGeom>
          <a:noFill/>
        </p:spPr>
        <p:txBody>
          <a:bodyPr wrap="square" rtlCol="0">
            <a:spAutoFit/>
          </a:bodyPr>
          <a:lstStyle/>
          <a:p>
            <a:r>
              <a:rPr lang="es-CO" sz="1200" dirty="0">
                <a:solidFill>
                  <a:schemeClr val="bg1"/>
                </a:solidFill>
                <a:cs typeface="Arial" panose="020B0604020202020204" pitchFamily="34" charset="0"/>
              </a:rPr>
              <a:t>*</a:t>
            </a:r>
          </a:p>
        </p:txBody>
      </p:sp>
      <p:sp>
        <p:nvSpPr>
          <p:cNvPr id="17" name="CuadroTexto 16">
            <a:extLst>
              <a:ext uri="{FF2B5EF4-FFF2-40B4-BE49-F238E27FC236}">
                <a16:creationId xmlns:a16="http://schemas.microsoft.com/office/drawing/2014/main" id="{4908BE75-CFD5-4E82-9256-CA05ECD98BC6}"/>
              </a:ext>
            </a:extLst>
          </p:cNvPr>
          <p:cNvSpPr txBox="1"/>
          <p:nvPr/>
        </p:nvSpPr>
        <p:spPr>
          <a:xfrm>
            <a:off x="6464146" y="335843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8" name="CuadroTexto 17">
            <a:extLst>
              <a:ext uri="{FF2B5EF4-FFF2-40B4-BE49-F238E27FC236}">
                <a16:creationId xmlns:a16="http://schemas.microsoft.com/office/drawing/2014/main" id="{E43D50D2-A249-4535-AED2-271A8A6DCB42}"/>
              </a:ext>
            </a:extLst>
          </p:cNvPr>
          <p:cNvSpPr txBox="1"/>
          <p:nvPr/>
        </p:nvSpPr>
        <p:spPr>
          <a:xfrm>
            <a:off x="6273227" y="3344281"/>
            <a:ext cx="385216" cy="276999"/>
          </a:xfrm>
          <a:prstGeom prst="rect">
            <a:avLst/>
          </a:prstGeom>
          <a:noFill/>
        </p:spPr>
        <p:txBody>
          <a:bodyPr wrap="square" rtlCol="0">
            <a:spAutoFit/>
          </a:bodyPr>
          <a:lstStyle/>
          <a:p>
            <a:r>
              <a:rPr lang="es-CO" sz="1200" dirty="0">
                <a:cs typeface="Arial" panose="020B0604020202020204" pitchFamily="34" charset="0"/>
              </a:rPr>
              <a:t>1</a:t>
            </a:r>
          </a:p>
        </p:txBody>
      </p:sp>
      <p:sp>
        <p:nvSpPr>
          <p:cNvPr id="26" name="CuadroTexto 25">
            <a:extLst>
              <a:ext uri="{FF2B5EF4-FFF2-40B4-BE49-F238E27FC236}">
                <a16:creationId xmlns:a16="http://schemas.microsoft.com/office/drawing/2014/main" id="{D6870A95-217A-49BD-8FE0-1CBC7D4E480F}"/>
              </a:ext>
            </a:extLst>
          </p:cNvPr>
          <p:cNvSpPr txBox="1"/>
          <p:nvPr/>
        </p:nvSpPr>
        <p:spPr>
          <a:xfrm>
            <a:off x="3613702" y="293817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7" name="CuadroTexto 26">
            <a:extLst>
              <a:ext uri="{FF2B5EF4-FFF2-40B4-BE49-F238E27FC236}">
                <a16:creationId xmlns:a16="http://schemas.microsoft.com/office/drawing/2014/main" id="{2A7C87B3-F002-46D4-BBF5-246127C1C715}"/>
              </a:ext>
            </a:extLst>
          </p:cNvPr>
          <p:cNvSpPr txBox="1"/>
          <p:nvPr/>
        </p:nvSpPr>
        <p:spPr>
          <a:xfrm>
            <a:off x="3422783" y="2924021"/>
            <a:ext cx="385216" cy="276999"/>
          </a:xfrm>
          <a:prstGeom prst="rect">
            <a:avLst/>
          </a:prstGeom>
          <a:noFill/>
        </p:spPr>
        <p:txBody>
          <a:bodyPr wrap="square" rtlCol="0">
            <a:spAutoFit/>
          </a:bodyPr>
          <a:lstStyle/>
          <a:p>
            <a:r>
              <a:rPr lang="es-CO" sz="1200" dirty="0">
                <a:cs typeface="Arial" panose="020B0604020202020204" pitchFamily="34" charset="0"/>
              </a:rPr>
              <a:t>1</a:t>
            </a:r>
          </a:p>
        </p:txBody>
      </p:sp>
      <p:sp>
        <p:nvSpPr>
          <p:cNvPr id="28" name="CuadroTexto 27">
            <a:extLst>
              <a:ext uri="{FF2B5EF4-FFF2-40B4-BE49-F238E27FC236}">
                <a16:creationId xmlns:a16="http://schemas.microsoft.com/office/drawing/2014/main" id="{BF602238-EFC3-4F3A-AAFB-BB108414F9A1}"/>
              </a:ext>
            </a:extLst>
          </p:cNvPr>
          <p:cNvSpPr txBox="1"/>
          <p:nvPr/>
        </p:nvSpPr>
        <p:spPr>
          <a:xfrm>
            <a:off x="3499843" y="1942480"/>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9" name="CuadroTexto 28">
            <a:extLst>
              <a:ext uri="{FF2B5EF4-FFF2-40B4-BE49-F238E27FC236}">
                <a16:creationId xmlns:a16="http://schemas.microsoft.com/office/drawing/2014/main" id="{FC979115-6486-48D3-AEFD-8CD581C3BA91}"/>
              </a:ext>
            </a:extLst>
          </p:cNvPr>
          <p:cNvSpPr txBox="1"/>
          <p:nvPr/>
        </p:nvSpPr>
        <p:spPr>
          <a:xfrm>
            <a:off x="3308924" y="1928326"/>
            <a:ext cx="385216" cy="276999"/>
          </a:xfrm>
          <a:prstGeom prst="rect">
            <a:avLst/>
          </a:prstGeom>
          <a:noFill/>
        </p:spPr>
        <p:txBody>
          <a:bodyPr wrap="square" rtlCol="0">
            <a:spAutoFit/>
          </a:bodyPr>
          <a:lstStyle/>
          <a:p>
            <a:r>
              <a:rPr lang="es-CO" sz="1200" dirty="0">
                <a:cs typeface="Arial" panose="020B0604020202020204" pitchFamily="34" charset="0"/>
              </a:rPr>
              <a:t>5</a:t>
            </a:r>
          </a:p>
        </p:txBody>
      </p:sp>
    </p:spTree>
    <p:extLst>
      <p:ext uri="{BB962C8B-B14F-4D97-AF65-F5344CB8AC3E}">
        <p14:creationId xmlns:p14="http://schemas.microsoft.com/office/powerpoint/2010/main" val="1947431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6385452" y="238073"/>
            <a:ext cx="608543" cy="592940"/>
          </a:xfrm>
          <a:prstGeom prst="rect">
            <a:avLst/>
          </a:prstGeom>
        </p:spPr>
      </p:pic>
      <p:pic>
        <p:nvPicPr>
          <p:cNvPr id="3" name="Imagen 2"/>
          <p:cNvPicPr>
            <a:picLocks noChangeAspect="1"/>
          </p:cNvPicPr>
          <p:nvPr/>
        </p:nvPicPr>
        <p:blipFill>
          <a:blip r:embed="rId4"/>
          <a:stretch>
            <a:fillRect/>
          </a:stretch>
        </p:blipFill>
        <p:spPr>
          <a:xfrm>
            <a:off x="343083" y="651013"/>
            <a:ext cx="7714727" cy="39525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uadroTexto 4"/>
          <p:cNvSpPr txBox="1"/>
          <p:nvPr/>
        </p:nvSpPr>
        <p:spPr>
          <a:xfrm>
            <a:off x="6198643" y="3256769"/>
            <a:ext cx="345297" cy="276999"/>
          </a:xfrm>
          <a:prstGeom prst="rect">
            <a:avLst/>
          </a:prstGeom>
          <a:noFill/>
        </p:spPr>
        <p:txBody>
          <a:bodyPr wrap="square" rtlCol="0">
            <a:spAutoFit/>
          </a:bodyPr>
          <a:lstStyle/>
          <a:p>
            <a:r>
              <a:rPr lang="es-CO" sz="1200" dirty="0">
                <a:cs typeface="Arial" panose="020B0604020202020204" pitchFamily="34" charset="0"/>
              </a:rPr>
              <a:t>1</a:t>
            </a:r>
          </a:p>
        </p:txBody>
      </p:sp>
      <p:sp>
        <p:nvSpPr>
          <p:cNvPr id="6" name="CuadroTexto 5"/>
          <p:cNvSpPr txBox="1"/>
          <p:nvPr/>
        </p:nvSpPr>
        <p:spPr>
          <a:xfrm>
            <a:off x="6411289" y="3271347"/>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pic>
        <p:nvPicPr>
          <p:cNvPr id="7" name="Imagen 6"/>
          <p:cNvPicPr>
            <a:picLocks noChangeAspect="1"/>
          </p:cNvPicPr>
          <p:nvPr/>
        </p:nvPicPr>
        <p:blipFill>
          <a:blip r:embed="rId5"/>
          <a:stretch>
            <a:fillRect/>
          </a:stretch>
        </p:blipFill>
        <p:spPr>
          <a:xfrm>
            <a:off x="3973546" y="3738480"/>
            <a:ext cx="3785990" cy="865121"/>
          </a:xfrm>
          <a:prstGeom prst="rect">
            <a:avLst/>
          </a:prstGeom>
        </p:spPr>
      </p:pic>
      <p:sp>
        <p:nvSpPr>
          <p:cNvPr id="8" name="CuadroTexto 7"/>
          <p:cNvSpPr txBox="1"/>
          <p:nvPr/>
        </p:nvSpPr>
        <p:spPr>
          <a:xfrm>
            <a:off x="6793596" y="4119441"/>
            <a:ext cx="499883" cy="276999"/>
          </a:xfrm>
          <a:prstGeom prst="rect">
            <a:avLst/>
          </a:prstGeom>
          <a:noFill/>
        </p:spPr>
        <p:txBody>
          <a:bodyPr wrap="square" rtlCol="0">
            <a:spAutoFit/>
          </a:bodyPr>
          <a:lstStyle/>
          <a:p>
            <a:r>
              <a:rPr lang="es-CO" sz="1200" dirty="0">
                <a:solidFill>
                  <a:schemeClr val="bg1"/>
                </a:solidFill>
                <a:cs typeface="Arial" panose="020B0604020202020204" pitchFamily="34" charset="0"/>
              </a:rPr>
              <a:t>* </a:t>
            </a:r>
          </a:p>
        </p:txBody>
      </p:sp>
      <p:sp>
        <p:nvSpPr>
          <p:cNvPr id="9" name="CuadroTexto 8"/>
          <p:cNvSpPr txBox="1"/>
          <p:nvPr/>
        </p:nvSpPr>
        <p:spPr>
          <a:xfrm>
            <a:off x="4913416" y="4100546"/>
            <a:ext cx="945093" cy="276999"/>
          </a:xfrm>
          <a:prstGeom prst="rect">
            <a:avLst/>
          </a:prstGeom>
          <a:noFill/>
        </p:spPr>
        <p:txBody>
          <a:bodyPr wrap="square" rtlCol="0">
            <a:spAutoFit/>
          </a:bodyPr>
          <a:lstStyle/>
          <a:p>
            <a:r>
              <a:rPr lang="es-CO" sz="1200" dirty="0">
                <a:solidFill>
                  <a:schemeClr val="bg1"/>
                </a:solidFill>
                <a:cs typeface="Arial" panose="020B0604020202020204" pitchFamily="34" charset="0"/>
              </a:rPr>
              <a:t>*  1   </a:t>
            </a:r>
            <a:r>
              <a:rPr lang="es-CO" sz="1200" b="1" dirty="0">
                <a:solidFill>
                  <a:schemeClr val="bg1"/>
                </a:solidFill>
                <a:cs typeface="Arial" panose="020B0604020202020204" pitchFamily="34" charset="0"/>
              </a:rPr>
              <a:t>100%</a:t>
            </a:r>
          </a:p>
        </p:txBody>
      </p:sp>
      <p:sp>
        <p:nvSpPr>
          <p:cNvPr id="13" name="CuadroTexto 12"/>
          <p:cNvSpPr txBox="1"/>
          <p:nvPr/>
        </p:nvSpPr>
        <p:spPr>
          <a:xfrm>
            <a:off x="5419602" y="2007747"/>
            <a:ext cx="345297" cy="276999"/>
          </a:xfrm>
          <a:prstGeom prst="rect">
            <a:avLst/>
          </a:prstGeom>
          <a:noFill/>
        </p:spPr>
        <p:txBody>
          <a:bodyPr wrap="square" rtlCol="0">
            <a:spAutoFit/>
          </a:bodyPr>
          <a:lstStyle/>
          <a:p>
            <a:r>
              <a:rPr lang="es-CO" sz="1200" dirty="0">
                <a:cs typeface="Arial" panose="020B0604020202020204" pitchFamily="34" charset="0"/>
              </a:rPr>
              <a:t>2</a:t>
            </a:r>
          </a:p>
        </p:txBody>
      </p:sp>
      <p:sp>
        <p:nvSpPr>
          <p:cNvPr id="14" name="CuadroTexto 13"/>
          <p:cNvSpPr txBox="1"/>
          <p:nvPr/>
        </p:nvSpPr>
        <p:spPr>
          <a:xfrm>
            <a:off x="5325992" y="2224514"/>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1" name="CuadroTexto 10"/>
          <p:cNvSpPr txBox="1"/>
          <p:nvPr/>
        </p:nvSpPr>
        <p:spPr>
          <a:xfrm>
            <a:off x="543033" y="4119441"/>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Tree>
    <p:extLst>
      <p:ext uri="{BB962C8B-B14F-4D97-AF65-F5344CB8AC3E}">
        <p14:creationId xmlns:p14="http://schemas.microsoft.com/office/powerpoint/2010/main" val="59830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74795" y="662910"/>
            <a:ext cx="7646802" cy="39504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uadroTexto 4"/>
          <p:cNvSpPr txBox="1"/>
          <p:nvPr/>
        </p:nvSpPr>
        <p:spPr>
          <a:xfrm>
            <a:off x="7223379" y="1700811"/>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6" name="CuadroTexto 5"/>
          <p:cNvSpPr txBox="1"/>
          <p:nvPr/>
        </p:nvSpPr>
        <p:spPr>
          <a:xfrm>
            <a:off x="7137765" y="2465490"/>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7" name="CuadroTexto 6"/>
          <p:cNvSpPr txBox="1"/>
          <p:nvPr/>
        </p:nvSpPr>
        <p:spPr>
          <a:xfrm>
            <a:off x="6411769" y="3271895"/>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75%</a:t>
            </a:r>
          </a:p>
        </p:txBody>
      </p:sp>
      <p:sp>
        <p:nvSpPr>
          <p:cNvPr id="8" name="CuadroTexto 7"/>
          <p:cNvSpPr txBox="1"/>
          <p:nvPr/>
        </p:nvSpPr>
        <p:spPr>
          <a:xfrm>
            <a:off x="5180399" y="2238709"/>
            <a:ext cx="75693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96,43%</a:t>
            </a:r>
          </a:p>
        </p:txBody>
      </p:sp>
      <p:sp>
        <p:nvSpPr>
          <p:cNvPr id="9" name="CuadroTexto 8"/>
          <p:cNvSpPr txBox="1"/>
          <p:nvPr/>
        </p:nvSpPr>
        <p:spPr>
          <a:xfrm>
            <a:off x="642029" y="4162491"/>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99%</a:t>
            </a:r>
          </a:p>
        </p:txBody>
      </p:sp>
      <p:sp>
        <p:nvSpPr>
          <p:cNvPr id="11" name="CuadroTexto 10"/>
          <p:cNvSpPr txBox="1"/>
          <p:nvPr/>
        </p:nvSpPr>
        <p:spPr>
          <a:xfrm>
            <a:off x="3552527" y="2857337"/>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3" name="CuadroTexto 12"/>
          <p:cNvSpPr txBox="1"/>
          <p:nvPr/>
        </p:nvSpPr>
        <p:spPr>
          <a:xfrm>
            <a:off x="7004926" y="1719442"/>
            <a:ext cx="467796" cy="276999"/>
          </a:xfrm>
          <a:prstGeom prst="rect">
            <a:avLst/>
          </a:prstGeom>
          <a:noFill/>
        </p:spPr>
        <p:txBody>
          <a:bodyPr wrap="square" rtlCol="0">
            <a:spAutoFit/>
          </a:bodyPr>
          <a:lstStyle/>
          <a:p>
            <a:r>
              <a:rPr lang="es-CO" sz="1200" dirty="0">
                <a:cs typeface="Arial" panose="020B0604020202020204" pitchFamily="34" charset="0"/>
              </a:rPr>
              <a:t>5</a:t>
            </a:r>
          </a:p>
        </p:txBody>
      </p:sp>
      <p:sp>
        <p:nvSpPr>
          <p:cNvPr id="14" name="CuadroTexto 13"/>
          <p:cNvSpPr txBox="1"/>
          <p:nvPr/>
        </p:nvSpPr>
        <p:spPr>
          <a:xfrm>
            <a:off x="6923307" y="2484944"/>
            <a:ext cx="333940" cy="276999"/>
          </a:xfrm>
          <a:prstGeom prst="rect">
            <a:avLst/>
          </a:prstGeom>
          <a:noFill/>
        </p:spPr>
        <p:txBody>
          <a:bodyPr wrap="square" rtlCol="0">
            <a:spAutoFit/>
          </a:bodyPr>
          <a:lstStyle/>
          <a:p>
            <a:r>
              <a:rPr lang="es-CO" sz="1200" dirty="0">
                <a:cs typeface="Arial" panose="020B0604020202020204" pitchFamily="34" charset="0"/>
              </a:rPr>
              <a:t>3</a:t>
            </a:r>
          </a:p>
        </p:txBody>
      </p:sp>
      <p:sp>
        <p:nvSpPr>
          <p:cNvPr id="15" name="CuadroTexto 14"/>
          <p:cNvSpPr txBox="1"/>
          <p:nvPr/>
        </p:nvSpPr>
        <p:spPr>
          <a:xfrm>
            <a:off x="6135689" y="3275038"/>
            <a:ext cx="440263" cy="276999"/>
          </a:xfrm>
          <a:prstGeom prst="rect">
            <a:avLst/>
          </a:prstGeom>
          <a:noFill/>
        </p:spPr>
        <p:txBody>
          <a:bodyPr wrap="square" rtlCol="0">
            <a:spAutoFit/>
          </a:bodyPr>
          <a:lstStyle/>
          <a:p>
            <a:r>
              <a:rPr lang="es-CO" sz="1200" dirty="0">
                <a:cs typeface="Arial" panose="020B0604020202020204" pitchFamily="34" charset="0"/>
              </a:rPr>
              <a:t>127</a:t>
            </a:r>
          </a:p>
        </p:txBody>
      </p:sp>
      <p:sp>
        <p:nvSpPr>
          <p:cNvPr id="16" name="CuadroTexto 15"/>
          <p:cNvSpPr txBox="1"/>
          <p:nvPr/>
        </p:nvSpPr>
        <p:spPr>
          <a:xfrm>
            <a:off x="3296608" y="2868521"/>
            <a:ext cx="379306" cy="276999"/>
          </a:xfrm>
          <a:prstGeom prst="rect">
            <a:avLst/>
          </a:prstGeom>
          <a:noFill/>
        </p:spPr>
        <p:txBody>
          <a:bodyPr wrap="square" rtlCol="0">
            <a:spAutoFit/>
          </a:bodyPr>
          <a:lstStyle/>
          <a:p>
            <a:r>
              <a:rPr lang="es-CO" sz="1200" dirty="0">
                <a:cs typeface="Arial" panose="020B0604020202020204" pitchFamily="34" charset="0"/>
              </a:rPr>
              <a:t>  1</a:t>
            </a:r>
          </a:p>
        </p:txBody>
      </p:sp>
      <p:sp>
        <p:nvSpPr>
          <p:cNvPr id="18" name="CuadroTexto 17"/>
          <p:cNvSpPr txBox="1"/>
          <p:nvPr/>
        </p:nvSpPr>
        <p:spPr>
          <a:xfrm>
            <a:off x="5312911" y="2016264"/>
            <a:ext cx="657157" cy="276999"/>
          </a:xfrm>
          <a:prstGeom prst="rect">
            <a:avLst/>
          </a:prstGeom>
          <a:noFill/>
        </p:spPr>
        <p:txBody>
          <a:bodyPr wrap="square" rtlCol="0">
            <a:spAutoFit/>
          </a:bodyPr>
          <a:lstStyle/>
          <a:p>
            <a:r>
              <a:rPr lang="es-CO" sz="1200" b="1" dirty="0">
                <a:cs typeface="Arial" panose="020B0604020202020204" pitchFamily="34" charset="0"/>
              </a:rPr>
              <a:t> 195</a:t>
            </a:r>
          </a:p>
        </p:txBody>
      </p:sp>
      <p:pic>
        <p:nvPicPr>
          <p:cNvPr id="20" name="Imagen 19"/>
          <p:cNvPicPr>
            <a:picLocks noChangeAspect="1"/>
          </p:cNvPicPr>
          <p:nvPr/>
        </p:nvPicPr>
        <p:blipFill>
          <a:blip r:embed="rId4"/>
          <a:stretch>
            <a:fillRect/>
          </a:stretch>
        </p:blipFill>
        <p:spPr>
          <a:xfrm>
            <a:off x="3848852" y="3708973"/>
            <a:ext cx="3785990" cy="865121"/>
          </a:xfrm>
          <a:prstGeom prst="rect">
            <a:avLst/>
          </a:prstGeom>
        </p:spPr>
      </p:pic>
      <p:sp>
        <p:nvSpPr>
          <p:cNvPr id="21" name="CuadroTexto 20"/>
          <p:cNvSpPr txBox="1"/>
          <p:nvPr/>
        </p:nvSpPr>
        <p:spPr>
          <a:xfrm>
            <a:off x="4768943" y="4063890"/>
            <a:ext cx="490310" cy="276999"/>
          </a:xfrm>
          <a:prstGeom prst="rect">
            <a:avLst/>
          </a:prstGeom>
          <a:noFill/>
        </p:spPr>
        <p:txBody>
          <a:bodyPr wrap="square" rtlCol="0">
            <a:spAutoFit/>
          </a:bodyPr>
          <a:lstStyle/>
          <a:p>
            <a:r>
              <a:rPr lang="es-CO" sz="1200" dirty="0">
                <a:solidFill>
                  <a:schemeClr val="bg1"/>
                </a:solidFill>
                <a:cs typeface="Arial" panose="020B0604020202020204" pitchFamily="34" charset="0"/>
              </a:rPr>
              <a:t>* 15</a:t>
            </a:r>
          </a:p>
        </p:txBody>
      </p:sp>
      <p:sp>
        <p:nvSpPr>
          <p:cNvPr id="22" name="CuadroTexto 21"/>
          <p:cNvSpPr txBox="1"/>
          <p:nvPr/>
        </p:nvSpPr>
        <p:spPr>
          <a:xfrm>
            <a:off x="5126601" y="4078468"/>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17" name="CuadroTexto 16">
            <a:extLst>
              <a:ext uri="{FF2B5EF4-FFF2-40B4-BE49-F238E27FC236}">
                <a16:creationId xmlns:a16="http://schemas.microsoft.com/office/drawing/2014/main" id="{A5F5F746-17BB-4CA4-8AD2-632FFFDE05FE}"/>
              </a:ext>
            </a:extLst>
          </p:cNvPr>
          <p:cNvSpPr txBox="1"/>
          <p:nvPr/>
        </p:nvSpPr>
        <p:spPr>
          <a:xfrm>
            <a:off x="6015225" y="976414"/>
            <a:ext cx="440263" cy="276999"/>
          </a:xfrm>
          <a:prstGeom prst="rect">
            <a:avLst/>
          </a:prstGeom>
          <a:noFill/>
        </p:spPr>
        <p:txBody>
          <a:bodyPr wrap="square" rtlCol="0">
            <a:spAutoFit/>
          </a:bodyPr>
          <a:lstStyle/>
          <a:p>
            <a:r>
              <a:rPr lang="es-CO" sz="1200" dirty="0">
                <a:cs typeface="Arial" panose="020B0604020202020204" pitchFamily="34" charset="0"/>
              </a:rPr>
              <a:t>42</a:t>
            </a:r>
          </a:p>
        </p:txBody>
      </p:sp>
      <p:sp>
        <p:nvSpPr>
          <p:cNvPr id="19" name="CuadroTexto 18">
            <a:extLst>
              <a:ext uri="{FF2B5EF4-FFF2-40B4-BE49-F238E27FC236}">
                <a16:creationId xmlns:a16="http://schemas.microsoft.com/office/drawing/2014/main" id="{9BA55F15-5848-4FAD-9B96-16A309B4F242}"/>
              </a:ext>
            </a:extLst>
          </p:cNvPr>
          <p:cNvSpPr txBox="1"/>
          <p:nvPr/>
        </p:nvSpPr>
        <p:spPr>
          <a:xfrm>
            <a:off x="6277681" y="95712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3" name="CuadroTexto 22">
            <a:extLst>
              <a:ext uri="{FF2B5EF4-FFF2-40B4-BE49-F238E27FC236}">
                <a16:creationId xmlns:a16="http://schemas.microsoft.com/office/drawing/2014/main" id="{F4F11DCC-3115-4E23-A05C-1E3F00BF8F76}"/>
              </a:ext>
            </a:extLst>
          </p:cNvPr>
          <p:cNvSpPr txBox="1"/>
          <p:nvPr/>
        </p:nvSpPr>
        <p:spPr>
          <a:xfrm>
            <a:off x="3236437" y="1898364"/>
            <a:ext cx="345297" cy="276999"/>
          </a:xfrm>
          <a:prstGeom prst="rect">
            <a:avLst/>
          </a:prstGeom>
          <a:noFill/>
        </p:spPr>
        <p:txBody>
          <a:bodyPr wrap="square" rtlCol="0">
            <a:spAutoFit/>
          </a:bodyPr>
          <a:lstStyle/>
          <a:p>
            <a:r>
              <a:rPr lang="es-CO" sz="1200" dirty="0">
                <a:cs typeface="Arial" panose="020B0604020202020204" pitchFamily="34" charset="0"/>
              </a:rPr>
              <a:t>  2</a:t>
            </a:r>
          </a:p>
        </p:txBody>
      </p:sp>
      <p:sp>
        <p:nvSpPr>
          <p:cNvPr id="24" name="CuadroTexto 23">
            <a:extLst>
              <a:ext uri="{FF2B5EF4-FFF2-40B4-BE49-F238E27FC236}">
                <a16:creationId xmlns:a16="http://schemas.microsoft.com/office/drawing/2014/main" id="{2AB31D0A-9915-4A0E-9D3B-E6B9FED926AD}"/>
              </a:ext>
            </a:extLst>
          </p:cNvPr>
          <p:cNvSpPr txBox="1"/>
          <p:nvPr/>
        </p:nvSpPr>
        <p:spPr>
          <a:xfrm>
            <a:off x="3449083" y="1912942"/>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Tree>
    <p:extLst>
      <p:ext uri="{BB962C8B-B14F-4D97-AF65-F5344CB8AC3E}">
        <p14:creationId xmlns:p14="http://schemas.microsoft.com/office/powerpoint/2010/main" val="1514487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90138" y="670570"/>
            <a:ext cx="7696419" cy="3976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uadroTexto 4"/>
          <p:cNvSpPr txBox="1"/>
          <p:nvPr/>
        </p:nvSpPr>
        <p:spPr>
          <a:xfrm>
            <a:off x="5343762" y="2250765"/>
            <a:ext cx="559769"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75%</a:t>
            </a:r>
          </a:p>
        </p:txBody>
      </p:sp>
      <p:sp>
        <p:nvSpPr>
          <p:cNvPr id="6" name="CuadroTexto 5"/>
          <p:cNvSpPr txBox="1"/>
          <p:nvPr/>
        </p:nvSpPr>
        <p:spPr>
          <a:xfrm>
            <a:off x="642652" y="4204610"/>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7" name="CuadroTexto 6"/>
          <p:cNvSpPr txBox="1"/>
          <p:nvPr/>
        </p:nvSpPr>
        <p:spPr>
          <a:xfrm>
            <a:off x="6997084" y="2495193"/>
            <a:ext cx="360095" cy="276999"/>
          </a:xfrm>
          <a:prstGeom prst="rect">
            <a:avLst/>
          </a:prstGeom>
          <a:noFill/>
        </p:spPr>
        <p:txBody>
          <a:bodyPr wrap="square" rtlCol="0">
            <a:spAutoFit/>
          </a:bodyPr>
          <a:lstStyle/>
          <a:p>
            <a:r>
              <a:rPr lang="es-CO" sz="1200" dirty="0">
                <a:cs typeface="Arial" panose="020B0604020202020204" pitchFamily="34" charset="0"/>
              </a:rPr>
              <a:t>1</a:t>
            </a:r>
          </a:p>
        </p:txBody>
      </p:sp>
      <p:sp>
        <p:nvSpPr>
          <p:cNvPr id="8" name="CuadroTexto 7"/>
          <p:cNvSpPr txBox="1"/>
          <p:nvPr/>
        </p:nvSpPr>
        <p:spPr>
          <a:xfrm>
            <a:off x="5392612" y="2036503"/>
            <a:ext cx="453970" cy="276999"/>
          </a:xfrm>
          <a:prstGeom prst="rect">
            <a:avLst/>
          </a:prstGeom>
          <a:noFill/>
        </p:spPr>
        <p:txBody>
          <a:bodyPr wrap="square" rtlCol="0">
            <a:spAutoFit/>
          </a:bodyPr>
          <a:lstStyle/>
          <a:p>
            <a:r>
              <a:rPr lang="es-CO" sz="1200" dirty="0">
                <a:cs typeface="Arial" panose="020B0604020202020204" pitchFamily="34" charset="0"/>
              </a:rPr>
              <a:t>   90</a:t>
            </a:r>
          </a:p>
        </p:txBody>
      </p:sp>
      <p:sp>
        <p:nvSpPr>
          <p:cNvPr id="9" name="CuadroTexto 8"/>
          <p:cNvSpPr txBox="1"/>
          <p:nvPr/>
        </p:nvSpPr>
        <p:spPr>
          <a:xfrm>
            <a:off x="7231795" y="2481996"/>
            <a:ext cx="375424"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0%</a:t>
            </a:r>
          </a:p>
        </p:txBody>
      </p:sp>
      <p:pic>
        <p:nvPicPr>
          <p:cNvPr id="10" name="Imagen 9"/>
          <p:cNvPicPr>
            <a:picLocks noChangeAspect="1"/>
          </p:cNvPicPr>
          <p:nvPr/>
        </p:nvPicPr>
        <p:blipFill>
          <a:blip r:embed="rId4"/>
          <a:stretch>
            <a:fillRect/>
          </a:stretch>
        </p:blipFill>
        <p:spPr>
          <a:xfrm>
            <a:off x="3915202" y="3739178"/>
            <a:ext cx="3785990" cy="865121"/>
          </a:xfrm>
          <a:prstGeom prst="rect">
            <a:avLst/>
          </a:prstGeom>
        </p:spPr>
      </p:pic>
      <p:sp>
        <p:nvSpPr>
          <p:cNvPr id="11" name="CuadroTexto 10"/>
          <p:cNvSpPr txBox="1"/>
          <p:nvPr/>
        </p:nvSpPr>
        <p:spPr>
          <a:xfrm>
            <a:off x="6095560" y="990888"/>
            <a:ext cx="360095" cy="276999"/>
          </a:xfrm>
          <a:prstGeom prst="rect">
            <a:avLst/>
          </a:prstGeom>
          <a:noFill/>
        </p:spPr>
        <p:txBody>
          <a:bodyPr wrap="square" rtlCol="0">
            <a:spAutoFit/>
          </a:bodyPr>
          <a:lstStyle/>
          <a:p>
            <a:r>
              <a:rPr lang="es-CO" sz="1200" dirty="0">
                <a:cs typeface="Arial" panose="020B0604020202020204" pitchFamily="34" charset="0"/>
              </a:rPr>
              <a:t>16</a:t>
            </a:r>
          </a:p>
        </p:txBody>
      </p:sp>
      <p:sp>
        <p:nvSpPr>
          <p:cNvPr id="12" name="CuadroTexto 11"/>
          <p:cNvSpPr txBox="1"/>
          <p:nvPr/>
        </p:nvSpPr>
        <p:spPr>
          <a:xfrm>
            <a:off x="6330271" y="977691"/>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3" name="CuadroTexto 12"/>
          <p:cNvSpPr txBox="1"/>
          <p:nvPr/>
        </p:nvSpPr>
        <p:spPr>
          <a:xfrm>
            <a:off x="6761096" y="4143776"/>
            <a:ext cx="360095" cy="276999"/>
          </a:xfrm>
          <a:prstGeom prst="rect">
            <a:avLst/>
          </a:prstGeom>
          <a:noFill/>
        </p:spPr>
        <p:txBody>
          <a:bodyPr wrap="square" rtlCol="0">
            <a:spAutoFit/>
          </a:bodyPr>
          <a:lstStyle/>
          <a:p>
            <a:r>
              <a:rPr lang="es-CO" sz="1200" dirty="0">
                <a:solidFill>
                  <a:schemeClr val="bg1"/>
                </a:solidFill>
                <a:cs typeface="Arial" panose="020B0604020202020204" pitchFamily="34" charset="0"/>
              </a:rPr>
              <a:t>54</a:t>
            </a:r>
          </a:p>
        </p:txBody>
      </p:sp>
      <p:sp>
        <p:nvSpPr>
          <p:cNvPr id="14" name="CuadroTexto 13"/>
          <p:cNvSpPr txBox="1"/>
          <p:nvPr/>
        </p:nvSpPr>
        <p:spPr>
          <a:xfrm>
            <a:off x="6995807" y="4130579"/>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15" name="CuadroTexto 14"/>
          <p:cNvSpPr txBox="1"/>
          <p:nvPr/>
        </p:nvSpPr>
        <p:spPr>
          <a:xfrm>
            <a:off x="4965756" y="4123001"/>
            <a:ext cx="360095" cy="276999"/>
          </a:xfrm>
          <a:prstGeom prst="rect">
            <a:avLst/>
          </a:prstGeom>
          <a:noFill/>
        </p:spPr>
        <p:txBody>
          <a:bodyPr wrap="square" rtlCol="0">
            <a:spAutoFit/>
          </a:bodyPr>
          <a:lstStyle/>
          <a:p>
            <a:r>
              <a:rPr lang="es-CO" sz="1200" dirty="0">
                <a:solidFill>
                  <a:schemeClr val="bg1"/>
                </a:solidFill>
                <a:cs typeface="Arial" panose="020B0604020202020204" pitchFamily="34" charset="0"/>
              </a:rPr>
              <a:t>19</a:t>
            </a:r>
          </a:p>
        </p:txBody>
      </p:sp>
      <p:sp>
        <p:nvSpPr>
          <p:cNvPr id="16" name="CuadroTexto 15"/>
          <p:cNvSpPr txBox="1"/>
          <p:nvPr/>
        </p:nvSpPr>
        <p:spPr>
          <a:xfrm>
            <a:off x="5200467" y="4109804"/>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Tree>
    <p:extLst>
      <p:ext uri="{BB962C8B-B14F-4D97-AF65-F5344CB8AC3E}">
        <p14:creationId xmlns:p14="http://schemas.microsoft.com/office/powerpoint/2010/main" val="2843366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id="{1848768B-492A-48F4-BF66-C5E3BDEA45B4}"/>
              </a:ext>
            </a:extLst>
          </p:cNvPr>
          <p:cNvPicPr>
            <a:picLocks noChangeAspect="1"/>
          </p:cNvPicPr>
          <p:nvPr/>
        </p:nvPicPr>
        <p:blipFill>
          <a:blip r:embed="rId3"/>
          <a:stretch>
            <a:fillRect/>
          </a:stretch>
        </p:blipFill>
        <p:spPr>
          <a:xfrm>
            <a:off x="582038" y="673641"/>
            <a:ext cx="7682244" cy="39687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Imagen 3"/>
          <p:cNvPicPr>
            <a:picLocks noChangeAspect="1"/>
          </p:cNvPicPr>
          <p:nvPr/>
        </p:nvPicPr>
        <p:blipFill>
          <a:blip r:embed="rId4"/>
          <a:stretch>
            <a:fillRect/>
          </a:stretch>
        </p:blipFill>
        <p:spPr>
          <a:xfrm>
            <a:off x="6385452" y="238073"/>
            <a:ext cx="608543" cy="592940"/>
          </a:xfrm>
          <a:prstGeom prst="rect">
            <a:avLst/>
          </a:prstGeom>
        </p:spPr>
      </p:pic>
      <p:pic>
        <p:nvPicPr>
          <p:cNvPr id="5" name="Imagen 4"/>
          <p:cNvPicPr>
            <a:picLocks noChangeAspect="1"/>
          </p:cNvPicPr>
          <p:nvPr/>
        </p:nvPicPr>
        <p:blipFill>
          <a:blip r:embed="rId5"/>
          <a:stretch>
            <a:fillRect/>
          </a:stretch>
        </p:blipFill>
        <p:spPr>
          <a:xfrm>
            <a:off x="3658352" y="3750600"/>
            <a:ext cx="3785990" cy="865121"/>
          </a:xfrm>
          <a:prstGeom prst="rect">
            <a:avLst/>
          </a:prstGeom>
        </p:spPr>
      </p:pic>
      <p:sp>
        <p:nvSpPr>
          <p:cNvPr id="6" name="CuadroTexto 5"/>
          <p:cNvSpPr txBox="1"/>
          <p:nvPr/>
        </p:nvSpPr>
        <p:spPr>
          <a:xfrm>
            <a:off x="4546422" y="4175980"/>
            <a:ext cx="375038"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7" name="CuadroTexto 6"/>
          <p:cNvSpPr txBox="1"/>
          <p:nvPr/>
        </p:nvSpPr>
        <p:spPr>
          <a:xfrm>
            <a:off x="7439925" y="1738211"/>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8" name="CuadroTexto 7"/>
          <p:cNvSpPr txBox="1"/>
          <p:nvPr/>
        </p:nvSpPr>
        <p:spPr>
          <a:xfrm>
            <a:off x="7374994" y="2518736"/>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9" name="CuadroTexto 8"/>
          <p:cNvSpPr txBox="1"/>
          <p:nvPr/>
        </p:nvSpPr>
        <p:spPr>
          <a:xfrm>
            <a:off x="4875197" y="4125976"/>
            <a:ext cx="686406"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83, 33%</a:t>
            </a:r>
          </a:p>
        </p:txBody>
      </p:sp>
      <p:sp>
        <p:nvSpPr>
          <p:cNvPr id="10" name="CuadroTexto 9"/>
          <p:cNvSpPr txBox="1"/>
          <p:nvPr/>
        </p:nvSpPr>
        <p:spPr>
          <a:xfrm>
            <a:off x="5483245" y="2255892"/>
            <a:ext cx="686406"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97,62%</a:t>
            </a:r>
          </a:p>
        </p:txBody>
      </p:sp>
      <p:sp>
        <p:nvSpPr>
          <p:cNvPr id="11" name="CuadroTexto 10"/>
          <p:cNvSpPr txBox="1"/>
          <p:nvPr/>
        </p:nvSpPr>
        <p:spPr>
          <a:xfrm>
            <a:off x="741049" y="4183160"/>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95%</a:t>
            </a:r>
          </a:p>
        </p:txBody>
      </p:sp>
      <p:sp>
        <p:nvSpPr>
          <p:cNvPr id="12" name="CuadroTexto 11"/>
          <p:cNvSpPr txBox="1"/>
          <p:nvPr/>
        </p:nvSpPr>
        <p:spPr>
          <a:xfrm>
            <a:off x="4653053" y="4134058"/>
            <a:ext cx="360095"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6</a:t>
            </a:r>
          </a:p>
        </p:txBody>
      </p:sp>
      <p:sp>
        <p:nvSpPr>
          <p:cNvPr id="13" name="CuadroTexto 12"/>
          <p:cNvSpPr txBox="1"/>
          <p:nvPr/>
        </p:nvSpPr>
        <p:spPr>
          <a:xfrm>
            <a:off x="7180743" y="1730988"/>
            <a:ext cx="450546" cy="276999"/>
          </a:xfrm>
          <a:prstGeom prst="rect">
            <a:avLst/>
          </a:prstGeom>
          <a:noFill/>
        </p:spPr>
        <p:txBody>
          <a:bodyPr wrap="square" rtlCol="0">
            <a:spAutoFit/>
          </a:bodyPr>
          <a:lstStyle/>
          <a:p>
            <a:r>
              <a:rPr lang="es-CO" sz="1200" dirty="0">
                <a:cs typeface="Arial" panose="020B0604020202020204" pitchFamily="34" charset="0"/>
              </a:rPr>
              <a:t>  19</a:t>
            </a:r>
          </a:p>
        </p:txBody>
      </p:sp>
      <p:sp>
        <p:nvSpPr>
          <p:cNvPr id="14" name="CuadroTexto 13"/>
          <p:cNvSpPr txBox="1"/>
          <p:nvPr/>
        </p:nvSpPr>
        <p:spPr>
          <a:xfrm>
            <a:off x="7090293" y="2522291"/>
            <a:ext cx="450545" cy="276999"/>
          </a:xfrm>
          <a:prstGeom prst="rect">
            <a:avLst/>
          </a:prstGeom>
          <a:noFill/>
        </p:spPr>
        <p:txBody>
          <a:bodyPr wrap="square" rtlCol="0">
            <a:spAutoFit/>
          </a:bodyPr>
          <a:lstStyle/>
          <a:p>
            <a:r>
              <a:rPr lang="es-CO" sz="1200" dirty="0">
                <a:cs typeface="Arial" panose="020B0604020202020204" pitchFamily="34" charset="0"/>
              </a:rPr>
              <a:t>  8</a:t>
            </a:r>
          </a:p>
        </p:txBody>
      </p:sp>
      <p:sp>
        <p:nvSpPr>
          <p:cNvPr id="15" name="CuadroTexto 14"/>
          <p:cNvSpPr txBox="1"/>
          <p:nvPr/>
        </p:nvSpPr>
        <p:spPr>
          <a:xfrm>
            <a:off x="5620053" y="2047117"/>
            <a:ext cx="532518" cy="276999"/>
          </a:xfrm>
          <a:prstGeom prst="rect">
            <a:avLst/>
          </a:prstGeom>
          <a:noFill/>
        </p:spPr>
        <p:txBody>
          <a:bodyPr wrap="square" rtlCol="0">
            <a:spAutoFit/>
          </a:bodyPr>
          <a:lstStyle/>
          <a:p>
            <a:r>
              <a:rPr lang="es-CO" sz="1200" dirty="0">
                <a:cs typeface="Arial" panose="020B0604020202020204" pitchFamily="34" charset="0"/>
              </a:rPr>
              <a:t>39</a:t>
            </a:r>
          </a:p>
        </p:txBody>
      </p:sp>
      <p:sp>
        <p:nvSpPr>
          <p:cNvPr id="16" name="CuadroTexto 15"/>
          <p:cNvSpPr txBox="1"/>
          <p:nvPr/>
        </p:nvSpPr>
        <p:spPr>
          <a:xfrm>
            <a:off x="6399041" y="991725"/>
            <a:ext cx="567784"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100%</a:t>
            </a:r>
          </a:p>
        </p:txBody>
      </p:sp>
      <p:sp>
        <p:nvSpPr>
          <p:cNvPr id="17" name="CuadroTexto 16"/>
          <p:cNvSpPr txBox="1"/>
          <p:nvPr/>
        </p:nvSpPr>
        <p:spPr>
          <a:xfrm>
            <a:off x="6224605" y="995791"/>
            <a:ext cx="410822" cy="276999"/>
          </a:xfrm>
          <a:prstGeom prst="rect">
            <a:avLst/>
          </a:prstGeom>
          <a:noFill/>
        </p:spPr>
        <p:txBody>
          <a:bodyPr wrap="square" rtlCol="0">
            <a:spAutoFit/>
          </a:bodyPr>
          <a:lstStyle/>
          <a:p>
            <a:r>
              <a:rPr lang="es-CO" sz="1200" dirty="0">
                <a:cs typeface="Arial" panose="020B0604020202020204" pitchFamily="34" charset="0"/>
              </a:rPr>
              <a:t> 2</a:t>
            </a:r>
          </a:p>
        </p:txBody>
      </p:sp>
      <p:sp>
        <p:nvSpPr>
          <p:cNvPr id="18" name="CuadroTexto 17"/>
          <p:cNvSpPr txBox="1"/>
          <p:nvPr/>
        </p:nvSpPr>
        <p:spPr>
          <a:xfrm>
            <a:off x="6654079" y="3320068"/>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9" name="CuadroTexto 18"/>
          <p:cNvSpPr txBox="1"/>
          <p:nvPr/>
        </p:nvSpPr>
        <p:spPr>
          <a:xfrm>
            <a:off x="6455962" y="3313860"/>
            <a:ext cx="410822" cy="276999"/>
          </a:xfrm>
          <a:prstGeom prst="rect">
            <a:avLst/>
          </a:prstGeom>
          <a:noFill/>
        </p:spPr>
        <p:txBody>
          <a:bodyPr wrap="square" rtlCol="0">
            <a:spAutoFit/>
          </a:bodyPr>
          <a:lstStyle/>
          <a:p>
            <a:r>
              <a:rPr lang="es-CO" sz="1200" dirty="0">
                <a:cs typeface="Arial" panose="020B0604020202020204" pitchFamily="34" charset="0"/>
              </a:rPr>
              <a:t>2</a:t>
            </a:r>
          </a:p>
        </p:txBody>
      </p:sp>
      <p:sp>
        <p:nvSpPr>
          <p:cNvPr id="20" name="CuadroTexto 19"/>
          <p:cNvSpPr txBox="1"/>
          <p:nvPr/>
        </p:nvSpPr>
        <p:spPr>
          <a:xfrm>
            <a:off x="3716819" y="288989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1" name="CuadroTexto 20"/>
          <p:cNvSpPr txBox="1"/>
          <p:nvPr/>
        </p:nvSpPr>
        <p:spPr>
          <a:xfrm>
            <a:off x="3534927" y="2904239"/>
            <a:ext cx="362848" cy="276999"/>
          </a:xfrm>
          <a:prstGeom prst="rect">
            <a:avLst/>
          </a:prstGeom>
          <a:noFill/>
        </p:spPr>
        <p:txBody>
          <a:bodyPr wrap="square" rtlCol="0">
            <a:spAutoFit/>
          </a:bodyPr>
          <a:lstStyle/>
          <a:p>
            <a:r>
              <a:rPr lang="es-CO" sz="1200" dirty="0">
                <a:cs typeface="Arial" panose="020B0604020202020204" pitchFamily="34" charset="0"/>
              </a:rPr>
              <a:t> 1</a:t>
            </a:r>
          </a:p>
        </p:txBody>
      </p:sp>
      <p:sp>
        <p:nvSpPr>
          <p:cNvPr id="22" name="CuadroTexto 21"/>
          <p:cNvSpPr txBox="1"/>
          <p:nvPr/>
        </p:nvSpPr>
        <p:spPr>
          <a:xfrm>
            <a:off x="3600478" y="1895814"/>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3" name="CuadroTexto 22"/>
          <p:cNvSpPr txBox="1"/>
          <p:nvPr/>
        </p:nvSpPr>
        <p:spPr>
          <a:xfrm>
            <a:off x="3428860" y="1919413"/>
            <a:ext cx="362847" cy="276999"/>
          </a:xfrm>
          <a:prstGeom prst="rect">
            <a:avLst/>
          </a:prstGeom>
          <a:noFill/>
        </p:spPr>
        <p:txBody>
          <a:bodyPr wrap="square" rtlCol="0">
            <a:spAutoFit/>
          </a:bodyPr>
          <a:lstStyle/>
          <a:p>
            <a:r>
              <a:rPr lang="es-CO" sz="1200" dirty="0">
                <a:cs typeface="Arial" panose="020B0604020202020204" pitchFamily="34" charset="0"/>
              </a:rPr>
              <a:t> 1</a:t>
            </a:r>
          </a:p>
        </p:txBody>
      </p:sp>
    </p:spTree>
    <p:extLst>
      <p:ext uri="{BB962C8B-B14F-4D97-AF65-F5344CB8AC3E}">
        <p14:creationId xmlns:p14="http://schemas.microsoft.com/office/powerpoint/2010/main" val="2120865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6385452" y="238073"/>
            <a:ext cx="608543" cy="592940"/>
          </a:xfrm>
          <a:prstGeom prst="rect">
            <a:avLst/>
          </a:prstGeom>
        </p:spPr>
      </p:pic>
      <p:pic>
        <p:nvPicPr>
          <p:cNvPr id="3" name="Imagen 2"/>
          <p:cNvPicPr>
            <a:picLocks noChangeAspect="1"/>
          </p:cNvPicPr>
          <p:nvPr/>
        </p:nvPicPr>
        <p:blipFill>
          <a:blip r:embed="rId4"/>
          <a:stretch>
            <a:fillRect/>
          </a:stretch>
        </p:blipFill>
        <p:spPr>
          <a:xfrm>
            <a:off x="548831" y="674604"/>
            <a:ext cx="7703507" cy="39797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5"/>
          <a:stretch>
            <a:fillRect/>
          </a:stretch>
        </p:blipFill>
        <p:spPr>
          <a:xfrm>
            <a:off x="3658352" y="3750600"/>
            <a:ext cx="3785990" cy="865121"/>
          </a:xfrm>
          <a:prstGeom prst="rect">
            <a:avLst/>
          </a:prstGeom>
        </p:spPr>
      </p:pic>
      <p:sp>
        <p:nvSpPr>
          <p:cNvPr id="6" name="CuadroTexto 5"/>
          <p:cNvSpPr txBox="1"/>
          <p:nvPr/>
        </p:nvSpPr>
        <p:spPr>
          <a:xfrm>
            <a:off x="4546422" y="4175980"/>
            <a:ext cx="375038"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7" name="CuadroTexto 6"/>
          <p:cNvSpPr txBox="1"/>
          <p:nvPr/>
        </p:nvSpPr>
        <p:spPr>
          <a:xfrm>
            <a:off x="7349613" y="1738211"/>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8" name="CuadroTexto 7"/>
          <p:cNvSpPr txBox="1"/>
          <p:nvPr/>
        </p:nvSpPr>
        <p:spPr>
          <a:xfrm>
            <a:off x="7329838" y="2518736"/>
            <a:ext cx="567784"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100%</a:t>
            </a:r>
          </a:p>
        </p:txBody>
      </p:sp>
      <p:sp>
        <p:nvSpPr>
          <p:cNvPr id="9" name="CuadroTexto 8"/>
          <p:cNvSpPr txBox="1"/>
          <p:nvPr/>
        </p:nvSpPr>
        <p:spPr>
          <a:xfrm>
            <a:off x="5010665" y="4125976"/>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10" name="CuadroTexto 9"/>
          <p:cNvSpPr txBox="1"/>
          <p:nvPr/>
        </p:nvSpPr>
        <p:spPr>
          <a:xfrm>
            <a:off x="5517112" y="2255892"/>
            <a:ext cx="60305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100%</a:t>
            </a:r>
          </a:p>
        </p:txBody>
      </p:sp>
      <p:sp>
        <p:nvSpPr>
          <p:cNvPr id="11" name="CuadroTexto 10"/>
          <p:cNvSpPr txBox="1"/>
          <p:nvPr/>
        </p:nvSpPr>
        <p:spPr>
          <a:xfrm>
            <a:off x="741049" y="4183160"/>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2" name="CuadroTexto 11"/>
          <p:cNvSpPr txBox="1"/>
          <p:nvPr/>
        </p:nvSpPr>
        <p:spPr>
          <a:xfrm>
            <a:off x="4653053" y="4134058"/>
            <a:ext cx="479262"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13</a:t>
            </a:r>
          </a:p>
        </p:txBody>
      </p:sp>
      <p:sp>
        <p:nvSpPr>
          <p:cNvPr id="13" name="CuadroTexto 12"/>
          <p:cNvSpPr txBox="1"/>
          <p:nvPr/>
        </p:nvSpPr>
        <p:spPr>
          <a:xfrm>
            <a:off x="7180743" y="1742277"/>
            <a:ext cx="360099" cy="276999"/>
          </a:xfrm>
          <a:prstGeom prst="rect">
            <a:avLst/>
          </a:prstGeom>
          <a:noFill/>
        </p:spPr>
        <p:txBody>
          <a:bodyPr wrap="square" rtlCol="0">
            <a:spAutoFit/>
          </a:bodyPr>
          <a:lstStyle/>
          <a:p>
            <a:r>
              <a:rPr lang="es-CO" sz="1200" dirty="0">
                <a:cs typeface="Arial" panose="020B0604020202020204" pitchFamily="34" charset="0"/>
              </a:rPr>
              <a:t> 2</a:t>
            </a:r>
          </a:p>
        </p:txBody>
      </p:sp>
      <p:sp>
        <p:nvSpPr>
          <p:cNvPr id="14" name="CuadroTexto 13"/>
          <p:cNvSpPr txBox="1"/>
          <p:nvPr/>
        </p:nvSpPr>
        <p:spPr>
          <a:xfrm>
            <a:off x="7088341" y="2511002"/>
            <a:ext cx="475076" cy="276999"/>
          </a:xfrm>
          <a:prstGeom prst="rect">
            <a:avLst/>
          </a:prstGeom>
          <a:noFill/>
        </p:spPr>
        <p:txBody>
          <a:bodyPr wrap="square" rtlCol="0">
            <a:spAutoFit/>
          </a:bodyPr>
          <a:lstStyle/>
          <a:p>
            <a:r>
              <a:rPr lang="es-CO" sz="1200" dirty="0">
                <a:cs typeface="Arial" panose="020B0604020202020204" pitchFamily="34" charset="0"/>
              </a:rPr>
              <a:t> 13</a:t>
            </a:r>
          </a:p>
        </p:txBody>
      </p:sp>
      <p:sp>
        <p:nvSpPr>
          <p:cNvPr id="15" name="CuadroTexto 14"/>
          <p:cNvSpPr txBox="1"/>
          <p:nvPr/>
        </p:nvSpPr>
        <p:spPr>
          <a:xfrm>
            <a:off x="5574897" y="2047117"/>
            <a:ext cx="475076" cy="276999"/>
          </a:xfrm>
          <a:prstGeom prst="rect">
            <a:avLst/>
          </a:prstGeom>
          <a:noFill/>
        </p:spPr>
        <p:txBody>
          <a:bodyPr wrap="square" rtlCol="0">
            <a:spAutoFit/>
          </a:bodyPr>
          <a:lstStyle/>
          <a:p>
            <a:r>
              <a:rPr lang="es-CO" sz="1200" dirty="0">
                <a:cs typeface="Arial" panose="020B0604020202020204" pitchFamily="34" charset="0"/>
              </a:rPr>
              <a:t> 44</a:t>
            </a:r>
          </a:p>
        </p:txBody>
      </p:sp>
      <p:sp>
        <p:nvSpPr>
          <p:cNvPr id="16" name="CuadroTexto 15"/>
          <p:cNvSpPr txBox="1"/>
          <p:nvPr/>
        </p:nvSpPr>
        <p:spPr>
          <a:xfrm>
            <a:off x="6399041" y="99172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7" name="CuadroTexto 16"/>
          <p:cNvSpPr txBox="1"/>
          <p:nvPr/>
        </p:nvSpPr>
        <p:spPr>
          <a:xfrm>
            <a:off x="6277044" y="984502"/>
            <a:ext cx="256781" cy="276999"/>
          </a:xfrm>
          <a:prstGeom prst="rect">
            <a:avLst/>
          </a:prstGeom>
          <a:noFill/>
        </p:spPr>
        <p:txBody>
          <a:bodyPr wrap="square" rtlCol="0">
            <a:spAutoFit/>
          </a:bodyPr>
          <a:lstStyle/>
          <a:p>
            <a:r>
              <a:rPr lang="es-CO" sz="1200" dirty="0">
                <a:cs typeface="Arial" panose="020B0604020202020204" pitchFamily="34" charset="0"/>
              </a:rPr>
              <a:t>1</a:t>
            </a:r>
          </a:p>
        </p:txBody>
      </p:sp>
      <p:sp>
        <p:nvSpPr>
          <p:cNvPr id="18" name="CuadroTexto 17"/>
          <p:cNvSpPr txBox="1"/>
          <p:nvPr/>
        </p:nvSpPr>
        <p:spPr>
          <a:xfrm>
            <a:off x="6654079" y="3320068"/>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9" name="CuadroTexto 18"/>
          <p:cNvSpPr txBox="1"/>
          <p:nvPr/>
        </p:nvSpPr>
        <p:spPr>
          <a:xfrm>
            <a:off x="6388228" y="3302571"/>
            <a:ext cx="410822" cy="276999"/>
          </a:xfrm>
          <a:prstGeom prst="rect">
            <a:avLst/>
          </a:prstGeom>
          <a:noFill/>
        </p:spPr>
        <p:txBody>
          <a:bodyPr wrap="square" rtlCol="0">
            <a:spAutoFit/>
          </a:bodyPr>
          <a:lstStyle/>
          <a:p>
            <a:r>
              <a:rPr lang="es-CO" sz="1200" dirty="0">
                <a:cs typeface="Arial" panose="020B0604020202020204" pitchFamily="34" charset="0"/>
              </a:rPr>
              <a:t>10</a:t>
            </a:r>
          </a:p>
        </p:txBody>
      </p:sp>
      <p:sp>
        <p:nvSpPr>
          <p:cNvPr id="20" name="CuadroTexto 19"/>
          <p:cNvSpPr txBox="1"/>
          <p:nvPr/>
        </p:nvSpPr>
        <p:spPr>
          <a:xfrm>
            <a:off x="3716819" y="288989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1" name="CuadroTexto 20"/>
          <p:cNvSpPr txBox="1"/>
          <p:nvPr/>
        </p:nvSpPr>
        <p:spPr>
          <a:xfrm>
            <a:off x="3584548" y="2892950"/>
            <a:ext cx="256781" cy="276999"/>
          </a:xfrm>
          <a:prstGeom prst="rect">
            <a:avLst/>
          </a:prstGeom>
          <a:noFill/>
        </p:spPr>
        <p:txBody>
          <a:bodyPr wrap="square" rtlCol="0">
            <a:spAutoFit/>
          </a:bodyPr>
          <a:lstStyle/>
          <a:p>
            <a:r>
              <a:rPr lang="es-CO" sz="1200" dirty="0">
                <a:cs typeface="Arial" panose="020B0604020202020204" pitchFamily="34" charset="0"/>
              </a:rPr>
              <a:t>2</a:t>
            </a:r>
          </a:p>
        </p:txBody>
      </p:sp>
      <p:sp>
        <p:nvSpPr>
          <p:cNvPr id="22" name="CuadroTexto 21"/>
          <p:cNvSpPr txBox="1"/>
          <p:nvPr/>
        </p:nvSpPr>
        <p:spPr>
          <a:xfrm>
            <a:off x="3600478" y="1895814"/>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3" name="CuadroTexto 22"/>
          <p:cNvSpPr txBox="1"/>
          <p:nvPr/>
        </p:nvSpPr>
        <p:spPr>
          <a:xfrm>
            <a:off x="3478481" y="1919413"/>
            <a:ext cx="256781" cy="276999"/>
          </a:xfrm>
          <a:prstGeom prst="rect">
            <a:avLst/>
          </a:prstGeom>
          <a:noFill/>
        </p:spPr>
        <p:txBody>
          <a:bodyPr wrap="square" rtlCol="0">
            <a:spAutoFit/>
          </a:bodyPr>
          <a:lstStyle/>
          <a:p>
            <a:r>
              <a:rPr lang="es-CO" sz="1200" dirty="0">
                <a:cs typeface="Arial" panose="020B0604020202020204" pitchFamily="34" charset="0"/>
              </a:rPr>
              <a:t>2</a:t>
            </a:r>
          </a:p>
        </p:txBody>
      </p:sp>
      <p:sp>
        <p:nvSpPr>
          <p:cNvPr id="24" name="CuadroTexto 23"/>
          <p:cNvSpPr txBox="1"/>
          <p:nvPr/>
        </p:nvSpPr>
        <p:spPr>
          <a:xfrm>
            <a:off x="6680702" y="4109601"/>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25" name="CuadroTexto 24"/>
          <p:cNvSpPr txBox="1"/>
          <p:nvPr/>
        </p:nvSpPr>
        <p:spPr>
          <a:xfrm>
            <a:off x="6469847" y="4117683"/>
            <a:ext cx="360095" cy="276999"/>
          </a:xfrm>
          <a:prstGeom prst="rect">
            <a:avLst/>
          </a:prstGeom>
          <a:noFill/>
        </p:spPr>
        <p:txBody>
          <a:bodyPr wrap="square" rtlCol="0">
            <a:spAutoFit/>
          </a:bodyPr>
          <a:lstStyle/>
          <a:p>
            <a:r>
              <a:rPr lang="es-CO" sz="1200" dirty="0">
                <a:solidFill>
                  <a:schemeClr val="bg1"/>
                </a:solidFill>
                <a:cs typeface="Arial" panose="020B0604020202020204" pitchFamily="34" charset="0"/>
              </a:rPr>
              <a:t>*1</a:t>
            </a:r>
            <a:endParaRPr lang="es-CO" sz="1200" b="1" dirty="0">
              <a:solidFill>
                <a:schemeClr val="bg1"/>
              </a:solidFill>
              <a:cs typeface="Arial" panose="020B0604020202020204" pitchFamily="34" charset="0"/>
            </a:endParaRPr>
          </a:p>
        </p:txBody>
      </p:sp>
    </p:spTree>
    <p:extLst>
      <p:ext uri="{BB962C8B-B14F-4D97-AF65-F5344CB8AC3E}">
        <p14:creationId xmlns:p14="http://schemas.microsoft.com/office/powerpoint/2010/main" val="360196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91636" y="555030"/>
            <a:ext cx="5552310" cy="400110"/>
          </a:xfrm>
          <a:prstGeom prst="rect">
            <a:avLst/>
          </a:prstGeom>
          <a:noFill/>
        </p:spPr>
        <p:txBody>
          <a:bodyPr wrap="square" rtlCol="0">
            <a:spAutoFit/>
          </a:bodyPr>
          <a:lstStyle/>
          <a:p>
            <a:r>
              <a:rPr lang="es-CO" sz="2000" b="1" dirty="0">
                <a:solidFill>
                  <a:srgbClr val="404040"/>
                </a:solidFill>
                <a:latin typeface="Calibir"/>
                <a:ea typeface="Helvetica Neue"/>
                <a:cs typeface="Calibir"/>
              </a:rPr>
              <a:t>¿CÓMO SE ESTÁ REALIZANDO?</a:t>
            </a:r>
          </a:p>
        </p:txBody>
      </p:sp>
      <p:sp>
        <p:nvSpPr>
          <p:cNvPr id="3" name="CuadroTexto 2"/>
          <p:cNvSpPr txBox="1"/>
          <p:nvPr/>
        </p:nvSpPr>
        <p:spPr>
          <a:xfrm>
            <a:off x="591636" y="1246454"/>
            <a:ext cx="8150432" cy="2923877"/>
          </a:xfrm>
          <a:prstGeom prst="rect">
            <a:avLst/>
          </a:prstGeom>
          <a:noFill/>
        </p:spPr>
        <p:txBody>
          <a:bodyPr wrap="square" rtlCol="0">
            <a:spAutoFit/>
          </a:bodyPr>
          <a:lstStyle/>
          <a:p>
            <a:pPr marL="21590" marR="113665" algn="just">
              <a:lnSpc>
                <a:spcPct val="115000"/>
              </a:lnSpc>
              <a:spcAft>
                <a:spcPts val="0"/>
              </a:spcAft>
            </a:pPr>
            <a:r>
              <a:rPr lang="es-ES" sz="1600" dirty="0">
                <a:solidFill>
                  <a:srgbClr val="404040"/>
                </a:solidFill>
                <a:latin typeface="Calibir"/>
                <a:ea typeface="Helvetica Neue"/>
                <a:cs typeface="Calibir"/>
              </a:rPr>
              <a:t>A través del instrumento de medición realizado por los servidores del Canal Presencial a nivel nacional durante el horario de atención al ciudadano en cada Regional, Centro de Formación y Complejo se invita a participar a los grupos de valor y de interés de forma voluntaria para responder las preguntas relacionadas con:</a:t>
            </a:r>
          </a:p>
          <a:p>
            <a:pPr marL="21590" marR="113665" algn="just">
              <a:lnSpc>
                <a:spcPct val="115000"/>
              </a:lnSpc>
              <a:spcAft>
                <a:spcPts val="0"/>
              </a:spcAft>
            </a:pPr>
            <a:endParaRPr lang="es-ES" sz="1600" dirty="0">
              <a:solidFill>
                <a:srgbClr val="404040"/>
              </a:solidFill>
              <a:latin typeface="Calibir"/>
              <a:ea typeface="Helvetica Neue"/>
              <a:cs typeface="Calibir"/>
            </a:endParaRPr>
          </a:p>
          <a:p>
            <a:pPr marL="364490" marR="113665" indent="-342900" algn="just">
              <a:lnSpc>
                <a:spcPct val="115000"/>
              </a:lnSpc>
              <a:spcAft>
                <a:spcPts val="0"/>
              </a:spcAft>
              <a:buFont typeface="Wingdings" panose="05000000000000000000" pitchFamily="2" charset="2"/>
              <a:buChar char="§"/>
            </a:pPr>
            <a:r>
              <a:rPr lang="es-ES" sz="1600" dirty="0">
                <a:solidFill>
                  <a:srgbClr val="404040"/>
                </a:solidFill>
                <a:latin typeface="Calibir"/>
                <a:ea typeface="Helvetica Neue"/>
                <a:cs typeface="Calibir"/>
              </a:rPr>
              <a:t>Atención del Servidor. </a:t>
            </a:r>
          </a:p>
          <a:p>
            <a:pPr marL="364490" marR="113665" indent="-342900" algn="just">
              <a:lnSpc>
                <a:spcPct val="115000"/>
              </a:lnSpc>
              <a:spcAft>
                <a:spcPts val="0"/>
              </a:spcAft>
              <a:buFont typeface="Wingdings" panose="05000000000000000000" pitchFamily="2" charset="2"/>
              <a:buChar char="§"/>
            </a:pPr>
            <a:r>
              <a:rPr lang="es-ES" sz="1600" dirty="0">
                <a:solidFill>
                  <a:srgbClr val="404040"/>
                </a:solidFill>
                <a:latin typeface="Calibir"/>
                <a:ea typeface="Helvetica Neue"/>
                <a:cs typeface="Calibir"/>
              </a:rPr>
              <a:t>Satisfacción y Calidad en el servicio.</a:t>
            </a:r>
          </a:p>
          <a:p>
            <a:pPr marL="364490" marR="113665" indent="-342900" algn="just">
              <a:lnSpc>
                <a:spcPct val="115000"/>
              </a:lnSpc>
              <a:spcAft>
                <a:spcPts val="0"/>
              </a:spcAft>
              <a:buFont typeface="Wingdings" panose="05000000000000000000" pitchFamily="2" charset="2"/>
              <a:buChar char="§"/>
            </a:pPr>
            <a:r>
              <a:rPr lang="es-ES" sz="1600" dirty="0">
                <a:solidFill>
                  <a:srgbClr val="404040"/>
                </a:solidFill>
                <a:latin typeface="Calibir"/>
                <a:ea typeface="Helvetica Neue"/>
                <a:cs typeface="Calibir"/>
              </a:rPr>
              <a:t>Cumplimiento de la entidad en cuanto responsabilidad, calidad de la respuesta, sencillez en los procesos.</a:t>
            </a:r>
          </a:p>
          <a:p>
            <a:pPr marL="364490" marR="113665" indent="-342900" algn="just">
              <a:lnSpc>
                <a:spcPct val="115000"/>
              </a:lnSpc>
              <a:spcAft>
                <a:spcPts val="0"/>
              </a:spcAft>
              <a:buFont typeface="Wingdings" panose="05000000000000000000" pitchFamily="2" charset="2"/>
              <a:buChar char="§"/>
            </a:pPr>
            <a:r>
              <a:rPr lang="es-ES" sz="1600" dirty="0">
                <a:solidFill>
                  <a:srgbClr val="404040"/>
                </a:solidFill>
                <a:latin typeface="Calibir"/>
                <a:ea typeface="Helvetica Neue"/>
                <a:cs typeface="Calibir"/>
              </a:rPr>
              <a:t>Servicio más solicitado. </a:t>
            </a:r>
            <a:endParaRPr lang="es-CO" sz="1600" dirty="0">
              <a:solidFill>
                <a:srgbClr val="404040"/>
              </a:solidFill>
              <a:latin typeface="Calibir"/>
              <a:ea typeface="Helvetica Neue"/>
              <a:cs typeface="Calibir"/>
            </a:endParaRPr>
          </a:p>
        </p:txBody>
      </p:sp>
    </p:spTree>
    <p:extLst>
      <p:ext uri="{BB962C8B-B14F-4D97-AF65-F5344CB8AC3E}">
        <p14:creationId xmlns:p14="http://schemas.microsoft.com/office/powerpoint/2010/main" val="2192973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28134" y="685228"/>
            <a:ext cx="7652876" cy="39535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3894654" y="3763388"/>
            <a:ext cx="3785990" cy="865121"/>
          </a:xfrm>
          <a:prstGeom prst="rect">
            <a:avLst/>
          </a:prstGeom>
        </p:spPr>
      </p:pic>
      <p:sp>
        <p:nvSpPr>
          <p:cNvPr id="6" name="CuadroTexto 5"/>
          <p:cNvSpPr txBox="1"/>
          <p:nvPr/>
        </p:nvSpPr>
        <p:spPr>
          <a:xfrm>
            <a:off x="6750407" y="4190018"/>
            <a:ext cx="252512"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7" name="CuadroTexto 6"/>
          <p:cNvSpPr txBox="1"/>
          <p:nvPr/>
        </p:nvSpPr>
        <p:spPr>
          <a:xfrm>
            <a:off x="4710687" y="4158719"/>
            <a:ext cx="407896"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8" name="CuadroTexto 7"/>
          <p:cNvSpPr txBox="1"/>
          <p:nvPr/>
        </p:nvSpPr>
        <p:spPr>
          <a:xfrm>
            <a:off x="6297229" y="1006932"/>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3" name="CuadroTexto 12"/>
          <p:cNvSpPr txBox="1"/>
          <p:nvPr/>
        </p:nvSpPr>
        <p:spPr>
          <a:xfrm>
            <a:off x="5402567" y="2285449"/>
            <a:ext cx="710120" cy="276999"/>
          </a:xfrm>
          <a:prstGeom prst="rect">
            <a:avLst/>
          </a:prstGeom>
          <a:noFill/>
        </p:spPr>
        <p:txBody>
          <a:bodyPr wrap="square" rtlCol="0">
            <a:spAutoFit/>
          </a:bodyPr>
          <a:lstStyle/>
          <a:p>
            <a:r>
              <a:rPr lang="es-CO" sz="1200" b="1" dirty="0">
                <a:solidFill>
                  <a:srgbClr val="FF9900"/>
                </a:solidFill>
                <a:cs typeface="Arial" panose="020B0604020202020204" pitchFamily="34" charset="0"/>
              </a:rPr>
              <a:t>100%</a:t>
            </a:r>
          </a:p>
        </p:txBody>
      </p:sp>
      <p:sp>
        <p:nvSpPr>
          <p:cNvPr id="14" name="CuadroTexto 13"/>
          <p:cNvSpPr txBox="1"/>
          <p:nvPr/>
        </p:nvSpPr>
        <p:spPr>
          <a:xfrm>
            <a:off x="634894" y="4209634"/>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5" name="CuadroTexto 14"/>
          <p:cNvSpPr txBox="1"/>
          <p:nvPr/>
        </p:nvSpPr>
        <p:spPr>
          <a:xfrm>
            <a:off x="6133235" y="988898"/>
            <a:ext cx="350617" cy="276999"/>
          </a:xfrm>
          <a:prstGeom prst="rect">
            <a:avLst/>
          </a:prstGeom>
          <a:noFill/>
        </p:spPr>
        <p:txBody>
          <a:bodyPr wrap="square" rtlCol="0">
            <a:spAutoFit/>
          </a:bodyPr>
          <a:lstStyle/>
          <a:p>
            <a:r>
              <a:rPr lang="es-CO" sz="1200" dirty="0">
                <a:cs typeface="Arial" panose="020B0604020202020204" pitchFamily="34" charset="0"/>
              </a:rPr>
              <a:t>6</a:t>
            </a:r>
          </a:p>
        </p:txBody>
      </p:sp>
      <p:sp>
        <p:nvSpPr>
          <p:cNvPr id="20" name="CuadroTexto 19"/>
          <p:cNvSpPr txBox="1"/>
          <p:nvPr/>
        </p:nvSpPr>
        <p:spPr>
          <a:xfrm>
            <a:off x="5532428" y="2059317"/>
            <a:ext cx="460814" cy="276999"/>
          </a:xfrm>
          <a:prstGeom prst="rect">
            <a:avLst/>
          </a:prstGeom>
          <a:noFill/>
        </p:spPr>
        <p:txBody>
          <a:bodyPr wrap="square" rtlCol="0">
            <a:spAutoFit/>
          </a:bodyPr>
          <a:lstStyle/>
          <a:p>
            <a:r>
              <a:rPr lang="es-CO" sz="1200" dirty="0">
                <a:cs typeface="Arial" panose="020B0604020202020204" pitchFamily="34" charset="0"/>
              </a:rPr>
              <a:t>7</a:t>
            </a:r>
          </a:p>
        </p:txBody>
      </p:sp>
      <p:sp>
        <p:nvSpPr>
          <p:cNvPr id="23" name="CuadroTexto 22">
            <a:extLst>
              <a:ext uri="{FF2B5EF4-FFF2-40B4-BE49-F238E27FC236}">
                <a16:creationId xmlns:a16="http://schemas.microsoft.com/office/drawing/2014/main" id="{34224EE6-D0C9-4C44-ADBE-7342C86B1FE8}"/>
              </a:ext>
            </a:extLst>
          </p:cNvPr>
          <p:cNvSpPr txBox="1"/>
          <p:nvPr/>
        </p:nvSpPr>
        <p:spPr>
          <a:xfrm>
            <a:off x="3480038" y="1938292"/>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4" name="CuadroTexto 23">
            <a:extLst>
              <a:ext uri="{FF2B5EF4-FFF2-40B4-BE49-F238E27FC236}">
                <a16:creationId xmlns:a16="http://schemas.microsoft.com/office/drawing/2014/main" id="{DF48D9F9-D502-4A20-8F9C-AB5CD2E9C938}"/>
              </a:ext>
            </a:extLst>
          </p:cNvPr>
          <p:cNvSpPr txBox="1"/>
          <p:nvPr/>
        </p:nvSpPr>
        <p:spPr>
          <a:xfrm>
            <a:off x="3316044" y="1920258"/>
            <a:ext cx="350617" cy="276999"/>
          </a:xfrm>
          <a:prstGeom prst="rect">
            <a:avLst/>
          </a:prstGeom>
          <a:noFill/>
        </p:spPr>
        <p:txBody>
          <a:bodyPr wrap="square" rtlCol="0">
            <a:spAutoFit/>
          </a:bodyPr>
          <a:lstStyle/>
          <a:p>
            <a:r>
              <a:rPr lang="es-CO" sz="1200" dirty="0">
                <a:cs typeface="Arial" panose="020B0604020202020204" pitchFamily="34" charset="0"/>
              </a:rPr>
              <a:t>1</a:t>
            </a:r>
          </a:p>
        </p:txBody>
      </p:sp>
    </p:spTree>
    <p:extLst>
      <p:ext uri="{BB962C8B-B14F-4D97-AF65-F5344CB8AC3E}">
        <p14:creationId xmlns:p14="http://schemas.microsoft.com/office/powerpoint/2010/main" val="1972301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73450" y="668871"/>
            <a:ext cx="7731862" cy="39943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3925476" y="3763388"/>
            <a:ext cx="3785990" cy="865121"/>
          </a:xfrm>
          <a:prstGeom prst="rect">
            <a:avLst/>
          </a:prstGeom>
        </p:spPr>
      </p:pic>
      <p:sp>
        <p:nvSpPr>
          <p:cNvPr id="6" name="CuadroTexto 5"/>
          <p:cNvSpPr txBox="1"/>
          <p:nvPr/>
        </p:nvSpPr>
        <p:spPr>
          <a:xfrm>
            <a:off x="6778231" y="4182404"/>
            <a:ext cx="406163"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7" name="CuadroTexto 6"/>
          <p:cNvSpPr txBox="1"/>
          <p:nvPr/>
        </p:nvSpPr>
        <p:spPr>
          <a:xfrm>
            <a:off x="4783854" y="4151049"/>
            <a:ext cx="248453"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8" name="CuadroTexto 7"/>
          <p:cNvSpPr txBox="1"/>
          <p:nvPr/>
        </p:nvSpPr>
        <p:spPr>
          <a:xfrm>
            <a:off x="6328051" y="1006932"/>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99,63%</a:t>
            </a:r>
          </a:p>
        </p:txBody>
      </p:sp>
      <p:sp>
        <p:nvSpPr>
          <p:cNvPr id="9" name="CuadroTexto 8"/>
          <p:cNvSpPr txBox="1"/>
          <p:nvPr/>
        </p:nvSpPr>
        <p:spPr>
          <a:xfrm>
            <a:off x="7274425" y="1761413"/>
            <a:ext cx="721672"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99,45%</a:t>
            </a:r>
          </a:p>
        </p:txBody>
      </p:sp>
      <p:sp>
        <p:nvSpPr>
          <p:cNvPr id="10" name="CuadroTexto 9"/>
          <p:cNvSpPr txBox="1"/>
          <p:nvPr/>
        </p:nvSpPr>
        <p:spPr>
          <a:xfrm>
            <a:off x="7338568" y="2506164"/>
            <a:ext cx="686406"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99,64%</a:t>
            </a:r>
          </a:p>
        </p:txBody>
      </p:sp>
      <p:sp>
        <p:nvSpPr>
          <p:cNvPr id="11" name="CuadroTexto 10"/>
          <p:cNvSpPr txBox="1"/>
          <p:nvPr/>
        </p:nvSpPr>
        <p:spPr>
          <a:xfrm>
            <a:off x="6469696" y="3344157"/>
            <a:ext cx="567784"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100%</a:t>
            </a:r>
          </a:p>
        </p:txBody>
      </p:sp>
      <p:sp>
        <p:nvSpPr>
          <p:cNvPr id="13" name="CuadroTexto 12"/>
          <p:cNvSpPr txBox="1"/>
          <p:nvPr/>
        </p:nvSpPr>
        <p:spPr>
          <a:xfrm>
            <a:off x="3503907" y="1943344"/>
            <a:ext cx="686406"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96,67%</a:t>
            </a:r>
          </a:p>
        </p:txBody>
      </p:sp>
      <p:sp>
        <p:nvSpPr>
          <p:cNvPr id="15" name="CuadroTexto 14"/>
          <p:cNvSpPr txBox="1"/>
          <p:nvPr/>
        </p:nvSpPr>
        <p:spPr>
          <a:xfrm>
            <a:off x="5240238" y="4134245"/>
            <a:ext cx="567784"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 100%</a:t>
            </a:r>
          </a:p>
        </p:txBody>
      </p:sp>
      <p:sp>
        <p:nvSpPr>
          <p:cNvPr id="16" name="CuadroTexto 15"/>
          <p:cNvSpPr txBox="1"/>
          <p:nvPr/>
        </p:nvSpPr>
        <p:spPr>
          <a:xfrm>
            <a:off x="5385230" y="2249889"/>
            <a:ext cx="767033" cy="276999"/>
          </a:xfrm>
          <a:prstGeom prst="rect">
            <a:avLst/>
          </a:prstGeom>
          <a:noFill/>
        </p:spPr>
        <p:txBody>
          <a:bodyPr wrap="square" rtlCol="0">
            <a:spAutoFit/>
          </a:bodyPr>
          <a:lstStyle/>
          <a:p>
            <a:r>
              <a:rPr lang="es-CO" sz="1200" b="1" dirty="0">
                <a:solidFill>
                  <a:srgbClr val="FF9900"/>
                </a:solidFill>
                <a:cs typeface="Arial" panose="020B0604020202020204" pitchFamily="34" charset="0"/>
              </a:rPr>
              <a:t>99,42%</a:t>
            </a:r>
          </a:p>
        </p:txBody>
      </p:sp>
      <p:sp>
        <p:nvSpPr>
          <p:cNvPr id="17" name="CuadroTexto 16"/>
          <p:cNvSpPr txBox="1"/>
          <p:nvPr/>
        </p:nvSpPr>
        <p:spPr>
          <a:xfrm>
            <a:off x="665716" y="4209634"/>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99%</a:t>
            </a:r>
          </a:p>
        </p:txBody>
      </p:sp>
      <p:sp>
        <p:nvSpPr>
          <p:cNvPr id="19" name="CuadroTexto 18"/>
          <p:cNvSpPr txBox="1"/>
          <p:nvPr/>
        </p:nvSpPr>
        <p:spPr>
          <a:xfrm>
            <a:off x="6055203" y="992665"/>
            <a:ext cx="532518" cy="276999"/>
          </a:xfrm>
          <a:prstGeom prst="rect">
            <a:avLst/>
          </a:prstGeom>
          <a:noFill/>
        </p:spPr>
        <p:txBody>
          <a:bodyPr wrap="square" rtlCol="0">
            <a:spAutoFit/>
          </a:bodyPr>
          <a:lstStyle/>
          <a:p>
            <a:r>
              <a:rPr lang="es-CO" sz="1200" dirty="0">
                <a:cs typeface="Arial" panose="020B0604020202020204" pitchFamily="34" charset="0"/>
              </a:rPr>
              <a:t>151</a:t>
            </a:r>
          </a:p>
        </p:txBody>
      </p:sp>
      <p:sp>
        <p:nvSpPr>
          <p:cNvPr id="20" name="CuadroTexto 19"/>
          <p:cNvSpPr txBox="1"/>
          <p:nvPr/>
        </p:nvSpPr>
        <p:spPr>
          <a:xfrm>
            <a:off x="4846392" y="4134245"/>
            <a:ext cx="455723" cy="276999"/>
          </a:xfrm>
          <a:prstGeom prst="rect">
            <a:avLst/>
          </a:prstGeom>
          <a:noFill/>
        </p:spPr>
        <p:txBody>
          <a:bodyPr wrap="square" rtlCol="0">
            <a:spAutoFit/>
          </a:bodyPr>
          <a:lstStyle/>
          <a:p>
            <a:r>
              <a:rPr lang="es-CO" sz="1200" dirty="0">
                <a:solidFill>
                  <a:schemeClr val="bg1"/>
                </a:solidFill>
                <a:cs typeface="Arial" panose="020B0604020202020204" pitchFamily="34" charset="0"/>
              </a:rPr>
              <a:t> 123</a:t>
            </a:r>
          </a:p>
        </p:txBody>
      </p:sp>
      <p:sp>
        <p:nvSpPr>
          <p:cNvPr id="21" name="CuadroTexto 20"/>
          <p:cNvSpPr txBox="1"/>
          <p:nvPr/>
        </p:nvSpPr>
        <p:spPr>
          <a:xfrm>
            <a:off x="7029945" y="1747297"/>
            <a:ext cx="425886" cy="276999"/>
          </a:xfrm>
          <a:prstGeom prst="rect">
            <a:avLst/>
          </a:prstGeom>
          <a:noFill/>
        </p:spPr>
        <p:txBody>
          <a:bodyPr wrap="square" rtlCol="0">
            <a:spAutoFit/>
          </a:bodyPr>
          <a:lstStyle/>
          <a:p>
            <a:r>
              <a:rPr lang="es-CO" sz="1200" dirty="0">
                <a:cs typeface="Arial" panose="020B0604020202020204" pitchFamily="34" charset="0"/>
              </a:rPr>
              <a:t> 95</a:t>
            </a:r>
          </a:p>
        </p:txBody>
      </p:sp>
      <p:sp>
        <p:nvSpPr>
          <p:cNvPr id="22" name="CuadroTexto 21"/>
          <p:cNvSpPr txBox="1"/>
          <p:nvPr/>
        </p:nvSpPr>
        <p:spPr>
          <a:xfrm>
            <a:off x="6946296" y="2521918"/>
            <a:ext cx="547375" cy="276999"/>
          </a:xfrm>
          <a:prstGeom prst="rect">
            <a:avLst/>
          </a:prstGeom>
          <a:noFill/>
        </p:spPr>
        <p:txBody>
          <a:bodyPr wrap="square" rtlCol="0">
            <a:spAutoFit/>
          </a:bodyPr>
          <a:lstStyle/>
          <a:p>
            <a:r>
              <a:rPr lang="es-CO" sz="1200" dirty="0">
                <a:cs typeface="Arial" panose="020B0604020202020204" pitchFamily="34" charset="0"/>
              </a:rPr>
              <a:t>372</a:t>
            </a:r>
          </a:p>
        </p:txBody>
      </p:sp>
      <p:sp>
        <p:nvSpPr>
          <p:cNvPr id="23" name="CuadroTexto 22"/>
          <p:cNvSpPr txBox="1"/>
          <p:nvPr/>
        </p:nvSpPr>
        <p:spPr>
          <a:xfrm>
            <a:off x="6194974" y="3336880"/>
            <a:ext cx="522322" cy="276999"/>
          </a:xfrm>
          <a:prstGeom prst="rect">
            <a:avLst/>
          </a:prstGeom>
          <a:noFill/>
        </p:spPr>
        <p:txBody>
          <a:bodyPr wrap="square" rtlCol="0">
            <a:spAutoFit/>
          </a:bodyPr>
          <a:lstStyle/>
          <a:p>
            <a:r>
              <a:rPr lang="es-CO" sz="1200" dirty="0">
                <a:cs typeface="Arial" panose="020B0604020202020204" pitchFamily="34" charset="0"/>
              </a:rPr>
              <a:t>  76</a:t>
            </a:r>
          </a:p>
        </p:txBody>
      </p:sp>
      <p:sp>
        <p:nvSpPr>
          <p:cNvPr id="25" name="CuadroTexto 24"/>
          <p:cNvSpPr txBox="1"/>
          <p:nvPr/>
        </p:nvSpPr>
        <p:spPr>
          <a:xfrm>
            <a:off x="3300941" y="1939144"/>
            <a:ext cx="340693" cy="276999"/>
          </a:xfrm>
          <a:prstGeom prst="rect">
            <a:avLst/>
          </a:prstGeom>
          <a:noFill/>
        </p:spPr>
        <p:txBody>
          <a:bodyPr wrap="square" rtlCol="0">
            <a:spAutoFit/>
          </a:bodyPr>
          <a:lstStyle/>
          <a:p>
            <a:r>
              <a:rPr lang="es-CO" sz="1200" dirty="0">
                <a:cs typeface="Arial" panose="020B0604020202020204" pitchFamily="34" charset="0"/>
              </a:rPr>
              <a:t>19</a:t>
            </a:r>
          </a:p>
        </p:txBody>
      </p:sp>
      <p:sp>
        <p:nvSpPr>
          <p:cNvPr id="26" name="CuadroTexto 25"/>
          <p:cNvSpPr txBox="1"/>
          <p:nvPr/>
        </p:nvSpPr>
        <p:spPr>
          <a:xfrm>
            <a:off x="5470349" y="2043557"/>
            <a:ext cx="619374" cy="276999"/>
          </a:xfrm>
          <a:prstGeom prst="rect">
            <a:avLst/>
          </a:prstGeom>
          <a:noFill/>
        </p:spPr>
        <p:txBody>
          <a:bodyPr wrap="square" rtlCol="0">
            <a:spAutoFit/>
          </a:bodyPr>
          <a:lstStyle/>
          <a:p>
            <a:r>
              <a:rPr lang="es-CO" sz="1200" dirty="0">
                <a:cs typeface="Arial" panose="020B0604020202020204" pitchFamily="34" charset="0"/>
              </a:rPr>
              <a:t>843</a:t>
            </a:r>
          </a:p>
        </p:txBody>
      </p:sp>
      <p:sp>
        <p:nvSpPr>
          <p:cNvPr id="24" name="CuadroTexto 23">
            <a:extLst>
              <a:ext uri="{FF2B5EF4-FFF2-40B4-BE49-F238E27FC236}">
                <a16:creationId xmlns:a16="http://schemas.microsoft.com/office/drawing/2014/main" id="{F1EBD37A-0B78-48C6-95DD-3D4193369864}"/>
              </a:ext>
            </a:extLst>
          </p:cNvPr>
          <p:cNvSpPr txBox="1"/>
          <p:nvPr/>
        </p:nvSpPr>
        <p:spPr>
          <a:xfrm>
            <a:off x="3594713" y="2908080"/>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7" name="CuadroTexto 26">
            <a:extLst>
              <a:ext uri="{FF2B5EF4-FFF2-40B4-BE49-F238E27FC236}">
                <a16:creationId xmlns:a16="http://schemas.microsoft.com/office/drawing/2014/main" id="{E2E09A35-0F75-436F-8F37-F0494F3C248A}"/>
              </a:ext>
            </a:extLst>
          </p:cNvPr>
          <p:cNvSpPr txBox="1"/>
          <p:nvPr/>
        </p:nvSpPr>
        <p:spPr>
          <a:xfrm>
            <a:off x="3385563" y="2912624"/>
            <a:ext cx="350617" cy="276999"/>
          </a:xfrm>
          <a:prstGeom prst="rect">
            <a:avLst/>
          </a:prstGeom>
          <a:noFill/>
        </p:spPr>
        <p:txBody>
          <a:bodyPr wrap="square" rtlCol="0">
            <a:spAutoFit/>
          </a:bodyPr>
          <a:lstStyle/>
          <a:p>
            <a:r>
              <a:rPr lang="es-CO" sz="1200" dirty="0">
                <a:cs typeface="Arial" panose="020B0604020202020204" pitchFamily="34" charset="0"/>
              </a:rPr>
              <a:t> 6</a:t>
            </a:r>
          </a:p>
        </p:txBody>
      </p:sp>
      <p:sp>
        <p:nvSpPr>
          <p:cNvPr id="28" name="CuadroTexto 27">
            <a:extLst>
              <a:ext uri="{FF2B5EF4-FFF2-40B4-BE49-F238E27FC236}">
                <a16:creationId xmlns:a16="http://schemas.microsoft.com/office/drawing/2014/main" id="{52ED8072-15F4-4EEB-942D-D2C7F92FA718}"/>
              </a:ext>
            </a:extLst>
          </p:cNvPr>
          <p:cNvSpPr txBox="1"/>
          <p:nvPr/>
        </p:nvSpPr>
        <p:spPr>
          <a:xfrm>
            <a:off x="7106295" y="4114960"/>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29" name="CuadroTexto 28">
            <a:extLst>
              <a:ext uri="{FF2B5EF4-FFF2-40B4-BE49-F238E27FC236}">
                <a16:creationId xmlns:a16="http://schemas.microsoft.com/office/drawing/2014/main" id="{26AF0C3B-7091-4C75-9F15-B2B87184F1D9}"/>
              </a:ext>
            </a:extLst>
          </p:cNvPr>
          <p:cNvSpPr txBox="1"/>
          <p:nvPr/>
        </p:nvSpPr>
        <p:spPr>
          <a:xfrm>
            <a:off x="6905766" y="4125959"/>
            <a:ext cx="262973" cy="276999"/>
          </a:xfrm>
          <a:prstGeom prst="rect">
            <a:avLst/>
          </a:prstGeom>
          <a:noFill/>
        </p:spPr>
        <p:txBody>
          <a:bodyPr wrap="square" rtlCol="0">
            <a:spAutoFit/>
          </a:bodyPr>
          <a:lstStyle/>
          <a:p>
            <a:r>
              <a:rPr lang="es-CO" sz="1200" dirty="0">
                <a:solidFill>
                  <a:schemeClr val="bg1"/>
                </a:solidFill>
                <a:cs typeface="Arial" panose="020B0604020202020204" pitchFamily="34" charset="0"/>
              </a:rPr>
              <a:t>1 </a:t>
            </a:r>
          </a:p>
        </p:txBody>
      </p:sp>
    </p:spTree>
    <p:extLst>
      <p:ext uri="{BB962C8B-B14F-4D97-AF65-F5344CB8AC3E}">
        <p14:creationId xmlns:p14="http://schemas.microsoft.com/office/powerpoint/2010/main" val="2404059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22821" y="672151"/>
            <a:ext cx="7665802" cy="3961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3833010" y="3737812"/>
            <a:ext cx="3785990" cy="865121"/>
          </a:xfrm>
          <a:prstGeom prst="rect">
            <a:avLst/>
          </a:prstGeom>
        </p:spPr>
      </p:pic>
      <p:sp>
        <p:nvSpPr>
          <p:cNvPr id="6" name="CuadroTexto 5"/>
          <p:cNvSpPr txBox="1"/>
          <p:nvPr/>
        </p:nvSpPr>
        <p:spPr>
          <a:xfrm>
            <a:off x="6376260" y="3332906"/>
            <a:ext cx="567784"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100%</a:t>
            </a:r>
          </a:p>
        </p:txBody>
      </p:sp>
      <p:sp>
        <p:nvSpPr>
          <p:cNvPr id="7" name="CuadroTexto 6"/>
          <p:cNvSpPr txBox="1"/>
          <p:nvPr/>
        </p:nvSpPr>
        <p:spPr>
          <a:xfrm>
            <a:off x="5206080" y="4135315"/>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8" name="CuadroTexto 7"/>
          <p:cNvSpPr txBox="1"/>
          <p:nvPr/>
        </p:nvSpPr>
        <p:spPr>
          <a:xfrm>
            <a:off x="5322382" y="2247403"/>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99,41%</a:t>
            </a:r>
          </a:p>
        </p:txBody>
      </p:sp>
      <p:sp>
        <p:nvSpPr>
          <p:cNvPr id="9" name="CuadroTexto 8"/>
          <p:cNvSpPr txBox="1"/>
          <p:nvPr/>
        </p:nvSpPr>
        <p:spPr>
          <a:xfrm>
            <a:off x="592567" y="4190675"/>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99%</a:t>
            </a:r>
          </a:p>
        </p:txBody>
      </p:sp>
      <p:sp>
        <p:nvSpPr>
          <p:cNvPr id="10" name="CuadroTexto 9"/>
          <p:cNvSpPr txBox="1"/>
          <p:nvPr/>
        </p:nvSpPr>
        <p:spPr>
          <a:xfrm>
            <a:off x="4810595" y="4144639"/>
            <a:ext cx="422029"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11" name="CuadroTexto 10"/>
          <p:cNvSpPr txBox="1"/>
          <p:nvPr/>
        </p:nvSpPr>
        <p:spPr>
          <a:xfrm>
            <a:off x="6691740" y="4125702"/>
            <a:ext cx="422029"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a:t>
            </a:r>
          </a:p>
        </p:txBody>
      </p:sp>
      <p:sp>
        <p:nvSpPr>
          <p:cNvPr id="13" name="CuadroTexto 12"/>
          <p:cNvSpPr txBox="1"/>
          <p:nvPr/>
        </p:nvSpPr>
        <p:spPr>
          <a:xfrm>
            <a:off x="4902643" y="4129640"/>
            <a:ext cx="425735" cy="276999"/>
          </a:xfrm>
          <a:prstGeom prst="rect">
            <a:avLst/>
          </a:prstGeom>
          <a:noFill/>
        </p:spPr>
        <p:txBody>
          <a:bodyPr wrap="square" rtlCol="0">
            <a:spAutoFit/>
          </a:bodyPr>
          <a:lstStyle/>
          <a:p>
            <a:r>
              <a:rPr lang="es-CO" sz="1200" dirty="0">
                <a:solidFill>
                  <a:schemeClr val="bg1"/>
                </a:solidFill>
                <a:cs typeface="Arial" panose="020B0604020202020204" pitchFamily="34" charset="0"/>
              </a:rPr>
              <a:t>14</a:t>
            </a:r>
          </a:p>
        </p:txBody>
      </p:sp>
      <p:sp>
        <p:nvSpPr>
          <p:cNvPr id="14" name="CuadroTexto 13"/>
          <p:cNvSpPr txBox="1"/>
          <p:nvPr/>
        </p:nvSpPr>
        <p:spPr>
          <a:xfrm>
            <a:off x="6144740" y="3326977"/>
            <a:ext cx="408460" cy="276999"/>
          </a:xfrm>
          <a:prstGeom prst="rect">
            <a:avLst/>
          </a:prstGeom>
          <a:noFill/>
        </p:spPr>
        <p:txBody>
          <a:bodyPr wrap="square" rtlCol="0">
            <a:spAutoFit/>
          </a:bodyPr>
          <a:lstStyle/>
          <a:p>
            <a:r>
              <a:rPr lang="es-CO" sz="1200" dirty="0">
                <a:cs typeface="Arial" panose="020B0604020202020204" pitchFamily="34" charset="0"/>
              </a:rPr>
              <a:t>22</a:t>
            </a:r>
          </a:p>
        </p:txBody>
      </p:sp>
      <p:sp>
        <p:nvSpPr>
          <p:cNvPr id="15" name="CuadroTexto 14"/>
          <p:cNvSpPr txBox="1"/>
          <p:nvPr/>
        </p:nvSpPr>
        <p:spPr>
          <a:xfrm>
            <a:off x="5401405" y="2026085"/>
            <a:ext cx="466031" cy="276999"/>
          </a:xfrm>
          <a:prstGeom prst="rect">
            <a:avLst/>
          </a:prstGeom>
          <a:noFill/>
        </p:spPr>
        <p:txBody>
          <a:bodyPr wrap="square" rtlCol="0">
            <a:spAutoFit/>
          </a:bodyPr>
          <a:lstStyle/>
          <a:p>
            <a:r>
              <a:rPr lang="es-CO" sz="1200" dirty="0">
                <a:cs typeface="Arial" panose="020B0604020202020204" pitchFamily="34" charset="0"/>
              </a:rPr>
              <a:t>81</a:t>
            </a:r>
          </a:p>
        </p:txBody>
      </p:sp>
      <p:sp>
        <p:nvSpPr>
          <p:cNvPr id="17" name="CuadroTexto 16"/>
          <p:cNvSpPr txBox="1"/>
          <p:nvPr/>
        </p:nvSpPr>
        <p:spPr>
          <a:xfrm>
            <a:off x="6286941" y="985419"/>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8" name="CuadroTexto 17"/>
          <p:cNvSpPr txBox="1"/>
          <p:nvPr/>
        </p:nvSpPr>
        <p:spPr>
          <a:xfrm>
            <a:off x="5998799" y="991348"/>
            <a:ext cx="408460" cy="276999"/>
          </a:xfrm>
          <a:prstGeom prst="rect">
            <a:avLst/>
          </a:prstGeom>
          <a:noFill/>
        </p:spPr>
        <p:txBody>
          <a:bodyPr wrap="square" rtlCol="0">
            <a:spAutoFit/>
          </a:bodyPr>
          <a:lstStyle/>
          <a:p>
            <a:r>
              <a:rPr lang="es-CO" sz="1200" dirty="0">
                <a:cs typeface="Arial" panose="020B0604020202020204" pitchFamily="34" charset="0"/>
              </a:rPr>
              <a:t> 6</a:t>
            </a:r>
          </a:p>
        </p:txBody>
      </p:sp>
      <p:sp>
        <p:nvSpPr>
          <p:cNvPr id="19" name="CuadroTexto 18"/>
          <p:cNvSpPr txBox="1"/>
          <p:nvPr/>
        </p:nvSpPr>
        <p:spPr>
          <a:xfrm>
            <a:off x="7206039" y="1723568"/>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95,84%</a:t>
            </a:r>
          </a:p>
        </p:txBody>
      </p:sp>
      <p:sp>
        <p:nvSpPr>
          <p:cNvPr id="20" name="CuadroTexto 19"/>
          <p:cNvSpPr txBox="1"/>
          <p:nvPr/>
        </p:nvSpPr>
        <p:spPr>
          <a:xfrm>
            <a:off x="6931356" y="1737901"/>
            <a:ext cx="450137" cy="276999"/>
          </a:xfrm>
          <a:prstGeom prst="rect">
            <a:avLst/>
          </a:prstGeom>
          <a:noFill/>
        </p:spPr>
        <p:txBody>
          <a:bodyPr wrap="square" rtlCol="0">
            <a:spAutoFit/>
          </a:bodyPr>
          <a:lstStyle/>
          <a:p>
            <a:r>
              <a:rPr lang="es-CO" sz="1200" dirty="0">
                <a:cs typeface="Arial" panose="020B0604020202020204" pitchFamily="34" charset="0"/>
              </a:rPr>
              <a:t> 16</a:t>
            </a:r>
          </a:p>
        </p:txBody>
      </p:sp>
      <p:sp>
        <p:nvSpPr>
          <p:cNvPr id="21" name="CuadroTexto 20"/>
          <p:cNvSpPr txBox="1"/>
          <p:nvPr/>
        </p:nvSpPr>
        <p:spPr>
          <a:xfrm>
            <a:off x="7113756" y="2501990"/>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2" name="CuadroTexto 21"/>
          <p:cNvSpPr txBox="1"/>
          <p:nvPr/>
        </p:nvSpPr>
        <p:spPr>
          <a:xfrm>
            <a:off x="6847200" y="2501989"/>
            <a:ext cx="532518" cy="276999"/>
          </a:xfrm>
          <a:prstGeom prst="rect">
            <a:avLst/>
          </a:prstGeom>
          <a:noFill/>
        </p:spPr>
        <p:txBody>
          <a:bodyPr wrap="square" rtlCol="0">
            <a:spAutoFit/>
          </a:bodyPr>
          <a:lstStyle/>
          <a:p>
            <a:r>
              <a:rPr lang="es-CO" sz="1200" dirty="0">
                <a:cs typeface="Arial" panose="020B0604020202020204" pitchFamily="34" charset="0"/>
              </a:rPr>
              <a:t>21</a:t>
            </a:r>
          </a:p>
        </p:txBody>
      </p:sp>
      <p:sp>
        <p:nvSpPr>
          <p:cNvPr id="23" name="CuadroTexto 22"/>
          <p:cNvSpPr txBox="1"/>
          <p:nvPr/>
        </p:nvSpPr>
        <p:spPr>
          <a:xfrm>
            <a:off x="3374882" y="1931549"/>
            <a:ext cx="567784"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100%</a:t>
            </a:r>
          </a:p>
        </p:txBody>
      </p:sp>
      <p:sp>
        <p:nvSpPr>
          <p:cNvPr id="24" name="CuadroTexto 23"/>
          <p:cNvSpPr txBox="1"/>
          <p:nvPr/>
        </p:nvSpPr>
        <p:spPr>
          <a:xfrm>
            <a:off x="3236957" y="1931548"/>
            <a:ext cx="302089" cy="276999"/>
          </a:xfrm>
          <a:prstGeom prst="rect">
            <a:avLst/>
          </a:prstGeom>
          <a:noFill/>
        </p:spPr>
        <p:txBody>
          <a:bodyPr wrap="square" rtlCol="0">
            <a:spAutoFit/>
          </a:bodyPr>
          <a:lstStyle/>
          <a:p>
            <a:r>
              <a:rPr lang="es-CO" sz="1200" dirty="0">
                <a:cs typeface="Arial" panose="020B0604020202020204" pitchFamily="34" charset="0"/>
              </a:rPr>
              <a:t>1</a:t>
            </a:r>
          </a:p>
        </p:txBody>
      </p:sp>
      <p:sp>
        <p:nvSpPr>
          <p:cNvPr id="27" name="CuadroTexto 26">
            <a:extLst>
              <a:ext uri="{FF2B5EF4-FFF2-40B4-BE49-F238E27FC236}">
                <a16:creationId xmlns:a16="http://schemas.microsoft.com/office/drawing/2014/main" id="{0A3647FB-ECD4-4E68-8C2D-46F279F9071F}"/>
              </a:ext>
            </a:extLst>
          </p:cNvPr>
          <p:cNvSpPr txBox="1"/>
          <p:nvPr/>
        </p:nvSpPr>
        <p:spPr>
          <a:xfrm>
            <a:off x="6990842" y="4110414"/>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28" name="CuadroTexto 27">
            <a:extLst>
              <a:ext uri="{FF2B5EF4-FFF2-40B4-BE49-F238E27FC236}">
                <a16:creationId xmlns:a16="http://schemas.microsoft.com/office/drawing/2014/main" id="{719D9FC7-7FE7-4449-A8BB-49313431F052}"/>
              </a:ext>
            </a:extLst>
          </p:cNvPr>
          <p:cNvSpPr txBox="1"/>
          <p:nvPr/>
        </p:nvSpPr>
        <p:spPr>
          <a:xfrm>
            <a:off x="6826848" y="4092380"/>
            <a:ext cx="350617" cy="276999"/>
          </a:xfrm>
          <a:prstGeom prst="rect">
            <a:avLst/>
          </a:prstGeom>
          <a:noFill/>
        </p:spPr>
        <p:txBody>
          <a:bodyPr wrap="square" rtlCol="0">
            <a:spAutoFit/>
          </a:bodyPr>
          <a:lstStyle/>
          <a:p>
            <a:r>
              <a:rPr lang="es-CO" sz="1200" dirty="0">
                <a:solidFill>
                  <a:schemeClr val="bg1"/>
                </a:solidFill>
                <a:cs typeface="Arial" panose="020B0604020202020204" pitchFamily="34" charset="0"/>
              </a:rPr>
              <a:t>1</a:t>
            </a:r>
          </a:p>
        </p:txBody>
      </p:sp>
    </p:spTree>
    <p:extLst>
      <p:ext uri="{BB962C8B-B14F-4D97-AF65-F5344CB8AC3E}">
        <p14:creationId xmlns:p14="http://schemas.microsoft.com/office/powerpoint/2010/main" val="3866083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82361" y="657810"/>
            <a:ext cx="7692127" cy="39738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uadroTexto 4"/>
          <p:cNvSpPr txBox="1"/>
          <p:nvPr/>
        </p:nvSpPr>
        <p:spPr>
          <a:xfrm>
            <a:off x="7193092" y="2487801"/>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6" name="CuadroTexto 5"/>
          <p:cNvSpPr txBox="1"/>
          <p:nvPr/>
        </p:nvSpPr>
        <p:spPr>
          <a:xfrm>
            <a:off x="5403737" y="2271894"/>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7" name="CuadroTexto 6"/>
          <p:cNvSpPr txBox="1"/>
          <p:nvPr/>
        </p:nvSpPr>
        <p:spPr>
          <a:xfrm>
            <a:off x="647487" y="4186585"/>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8" name="CuadroTexto 7"/>
          <p:cNvSpPr txBox="1"/>
          <p:nvPr/>
        </p:nvSpPr>
        <p:spPr>
          <a:xfrm>
            <a:off x="6911948" y="2492443"/>
            <a:ext cx="493007" cy="276999"/>
          </a:xfrm>
          <a:prstGeom prst="rect">
            <a:avLst/>
          </a:prstGeom>
          <a:noFill/>
        </p:spPr>
        <p:txBody>
          <a:bodyPr wrap="square" rtlCol="0">
            <a:spAutoFit/>
          </a:bodyPr>
          <a:lstStyle/>
          <a:p>
            <a:r>
              <a:rPr lang="es-CO" sz="1200" dirty="0">
                <a:cs typeface="Arial" panose="020B0604020202020204" pitchFamily="34" charset="0"/>
              </a:rPr>
              <a:t> 2</a:t>
            </a:r>
          </a:p>
        </p:txBody>
      </p:sp>
      <p:sp>
        <p:nvSpPr>
          <p:cNvPr id="9" name="CuadroTexto 8"/>
          <p:cNvSpPr txBox="1"/>
          <p:nvPr/>
        </p:nvSpPr>
        <p:spPr>
          <a:xfrm>
            <a:off x="5448676" y="2036962"/>
            <a:ext cx="437218" cy="276999"/>
          </a:xfrm>
          <a:prstGeom prst="rect">
            <a:avLst/>
          </a:prstGeom>
          <a:noFill/>
        </p:spPr>
        <p:txBody>
          <a:bodyPr wrap="square" rtlCol="0">
            <a:spAutoFit/>
          </a:bodyPr>
          <a:lstStyle/>
          <a:p>
            <a:r>
              <a:rPr lang="es-CO" sz="1200" dirty="0">
                <a:cs typeface="Arial" panose="020B0604020202020204" pitchFamily="34" charset="0"/>
              </a:rPr>
              <a:t> 2</a:t>
            </a:r>
          </a:p>
        </p:txBody>
      </p:sp>
      <p:pic>
        <p:nvPicPr>
          <p:cNvPr id="10" name="Imagen 9"/>
          <p:cNvPicPr>
            <a:picLocks noChangeAspect="1"/>
          </p:cNvPicPr>
          <p:nvPr/>
        </p:nvPicPr>
        <p:blipFill>
          <a:blip r:embed="rId4"/>
          <a:stretch>
            <a:fillRect/>
          </a:stretch>
        </p:blipFill>
        <p:spPr>
          <a:xfrm>
            <a:off x="3894654" y="3737812"/>
            <a:ext cx="3785990" cy="865121"/>
          </a:xfrm>
          <a:prstGeom prst="rect">
            <a:avLst/>
          </a:prstGeom>
        </p:spPr>
      </p:pic>
    </p:spTree>
    <p:extLst>
      <p:ext uri="{BB962C8B-B14F-4D97-AF65-F5344CB8AC3E}">
        <p14:creationId xmlns:p14="http://schemas.microsoft.com/office/powerpoint/2010/main" val="32663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76635" y="643070"/>
            <a:ext cx="7735658" cy="39963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3935750" y="3763388"/>
            <a:ext cx="3785990" cy="865121"/>
          </a:xfrm>
          <a:prstGeom prst="rect">
            <a:avLst/>
          </a:prstGeom>
        </p:spPr>
      </p:pic>
      <p:sp>
        <p:nvSpPr>
          <p:cNvPr id="6" name="CuadroTexto 5"/>
          <p:cNvSpPr txBox="1"/>
          <p:nvPr/>
        </p:nvSpPr>
        <p:spPr>
          <a:xfrm>
            <a:off x="6331933" y="949846"/>
            <a:ext cx="567784"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100 %</a:t>
            </a:r>
          </a:p>
        </p:txBody>
      </p:sp>
      <p:sp>
        <p:nvSpPr>
          <p:cNvPr id="7" name="CuadroTexto 6"/>
          <p:cNvSpPr txBox="1"/>
          <p:nvPr/>
        </p:nvSpPr>
        <p:spPr>
          <a:xfrm>
            <a:off x="7310277" y="1717966"/>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87,50%</a:t>
            </a:r>
          </a:p>
        </p:txBody>
      </p:sp>
      <p:sp>
        <p:nvSpPr>
          <p:cNvPr id="8" name="CuadroTexto 7"/>
          <p:cNvSpPr txBox="1"/>
          <p:nvPr/>
        </p:nvSpPr>
        <p:spPr>
          <a:xfrm>
            <a:off x="7355459" y="2489929"/>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98,50%</a:t>
            </a:r>
          </a:p>
        </p:txBody>
      </p:sp>
      <p:sp>
        <p:nvSpPr>
          <p:cNvPr id="9" name="CuadroTexto 8"/>
          <p:cNvSpPr txBox="1"/>
          <p:nvPr/>
        </p:nvSpPr>
        <p:spPr>
          <a:xfrm>
            <a:off x="6486392" y="3317670"/>
            <a:ext cx="567784"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100%</a:t>
            </a:r>
          </a:p>
        </p:txBody>
      </p:sp>
      <p:sp>
        <p:nvSpPr>
          <p:cNvPr id="10" name="CuadroTexto 9"/>
          <p:cNvSpPr txBox="1"/>
          <p:nvPr/>
        </p:nvSpPr>
        <p:spPr>
          <a:xfrm>
            <a:off x="3620243" y="2882853"/>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1" name="CuadroTexto 10"/>
          <p:cNvSpPr txBox="1"/>
          <p:nvPr/>
        </p:nvSpPr>
        <p:spPr>
          <a:xfrm>
            <a:off x="3504922" y="1903756"/>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2" name="CuadroTexto 11"/>
          <p:cNvSpPr txBox="1"/>
          <p:nvPr/>
        </p:nvSpPr>
        <p:spPr>
          <a:xfrm>
            <a:off x="5178289" y="4139997"/>
            <a:ext cx="651140"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93,75%</a:t>
            </a:r>
          </a:p>
        </p:txBody>
      </p:sp>
      <p:sp>
        <p:nvSpPr>
          <p:cNvPr id="13" name="CuadroTexto 12"/>
          <p:cNvSpPr txBox="1"/>
          <p:nvPr/>
        </p:nvSpPr>
        <p:spPr>
          <a:xfrm>
            <a:off x="5392336" y="2248779"/>
            <a:ext cx="65114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97,11%</a:t>
            </a:r>
          </a:p>
        </p:txBody>
      </p:sp>
      <p:sp>
        <p:nvSpPr>
          <p:cNvPr id="14" name="CuadroTexto 13"/>
          <p:cNvSpPr txBox="1"/>
          <p:nvPr/>
        </p:nvSpPr>
        <p:spPr>
          <a:xfrm>
            <a:off x="661687" y="4132799"/>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96%</a:t>
            </a:r>
          </a:p>
        </p:txBody>
      </p:sp>
      <p:sp>
        <p:nvSpPr>
          <p:cNvPr id="15" name="CuadroTexto 14"/>
          <p:cNvSpPr txBox="1"/>
          <p:nvPr/>
        </p:nvSpPr>
        <p:spPr>
          <a:xfrm>
            <a:off x="6717309" y="4171571"/>
            <a:ext cx="379658"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16" name="CuadroTexto 15"/>
          <p:cNvSpPr txBox="1"/>
          <p:nvPr/>
        </p:nvSpPr>
        <p:spPr>
          <a:xfrm>
            <a:off x="4833921" y="4157796"/>
            <a:ext cx="511389"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*32</a:t>
            </a:r>
          </a:p>
        </p:txBody>
      </p:sp>
      <p:sp>
        <p:nvSpPr>
          <p:cNvPr id="19" name="CuadroTexto 18"/>
          <p:cNvSpPr txBox="1"/>
          <p:nvPr/>
        </p:nvSpPr>
        <p:spPr>
          <a:xfrm>
            <a:off x="6054765" y="961134"/>
            <a:ext cx="511183" cy="276999"/>
          </a:xfrm>
          <a:prstGeom prst="rect">
            <a:avLst/>
          </a:prstGeom>
          <a:noFill/>
        </p:spPr>
        <p:txBody>
          <a:bodyPr wrap="square" rtlCol="0">
            <a:spAutoFit/>
          </a:bodyPr>
          <a:lstStyle/>
          <a:p>
            <a:r>
              <a:rPr lang="es-CO" sz="1200" dirty="0">
                <a:cs typeface="Arial" panose="020B0604020202020204" pitchFamily="34" charset="0"/>
              </a:rPr>
              <a:t> 10</a:t>
            </a:r>
          </a:p>
        </p:txBody>
      </p:sp>
      <p:sp>
        <p:nvSpPr>
          <p:cNvPr id="20" name="CuadroTexto 19"/>
          <p:cNvSpPr txBox="1"/>
          <p:nvPr/>
        </p:nvSpPr>
        <p:spPr>
          <a:xfrm>
            <a:off x="7039393" y="1712724"/>
            <a:ext cx="440922" cy="276999"/>
          </a:xfrm>
          <a:prstGeom prst="rect">
            <a:avLst/>
          </a:prstGeom>
          <a:noFill/>
        </p:spPr>
        <p:txBody>
          <a:bodyPr wrap="square" rtlCol="0">
            <a:spAutoFit/>
          </a:bodyPr>
          <a:lstStyle/>
          <a:p>
            <a:r>
              <a:rPr lang="es-CO" sz="1200" dirty="0">
                <a:cs typeface="Arial" panose="020B0604020202020204" pitchFamily="34" charset="0"/>
              </a:rPr>
              <a:t>155</a:t>
            </a:r>
          </a:p>
        </p:txBody>
      </p:sp>
      <p:sp>
        <p:nvSpPr>
          <p:cNvPr id="21" name="CuadroTexto 20"/>
          <p:cNvSpPr txBox="1"/>
          <p:nvPr/>
        </p:nvSpPr>
        <p:spPr>
          <a:xfrm>
            <a:off x="6976593" y="2487125"/>
            <a:ext cx="532518" cy="276999"/>
          </a:xfrm>
          <a:prstGeom prst="rect">
            <a:avLst/>
          </a:prstGeom>
          <a:noFill/>
        </p:spPr>
        <p:txBody>
          <a:bodyPr wrap="square" rtlCol="0">
            <a:spAutoFit/>
          </a:bodyPr>
          <a:lstStyle/>
          <a:p>
            <a:r>
              <a:rPr lang="es-CO" sz="1200" dirty="0">
                <a:cs typeface="Arial" panose="020B0604020202020204" pitchFamily="34" charset="0"/>
              </a:rPr>
              <a:t> 75</a:t>
            </a:r>
          </a:p>
        </p:txBody>
      </p:sp>
      <p:sp>
        <p:nvSpPr>
          <p:cNvPr id="22" name="CuadroTexto 21"/>
          <p:cNvSpPr txBox="1"/>
          <p:nvPr/>
        </p:nvSpPr>
        <p:spPr>
          <a:xfrm>
            <a:off x="6237060" y="3313430"/>
            <a:ext cx="489235" cy="276999"/>
          </a:xfrm>
          <a:prstGeom prst="rect">
            <a:avLst/>
          </a:prstGeom>
          <a:noFill/>
        </p:spPr>
        <p:txBody>
          <a:bodyPr wrap="square" rtlCol="0">
            <a:spAutoFit/>
          </a:bodyPr>
          <a:lstStyle/>
          <a:p>
            <a:r>
              <a:rPr lang="es-CO" sz="1200" dirty="0">
                <a:cs typeface="Arial" panose="020B0604020202020204" pitchFamily="34" charset="0"/>
              </a:rPr>
              <a:t> 46</a:t>
            </a:r>
          </a:p>
        </p:txBody>
      </p:sp>
      <p:sp>
        <p:nvSpPr>
          <p:cNvPr id="23" name="CuadroTexto 22"/>
          <p:cNvSpPr txBox="1"/>
          <p:nvPr/>
        </p:nvSpPr>
        <p:spPr>
          <a:xfrm>
            <a:off x="3408033" y="2887881"/>
            <a:ext cx="388338" cy="276999"/>
          </a:xfrm>
          <a:prstGeom prst="rect">
            <a:avLst/>
          </a:prstGeom>
          <a:noFill/>
        </p:spPr>
        <p:txBody>
          <a:bodyPr wrap="square" rtlCol="0">
            <a:spAutoFit/>
          </a:bodyPr>
          <a:lstStyle/>
          <a:p>
            <a:r>
              <a:rPr lang="es-CO" sz="1200" dirty="0">
                <a:cs typeface="Arial" panose="020B0604020202020204" pitchFamily="34" charset="0"/>
              </a:rPr>
              <a:t> 3</a:t>
            </a:r>
          </a:p>
        </p:txBody>
      </p:sp>
      <p:sp>
        <p:nvSpPr>
          <p:cNvPr id="24" name="CuadroTexto 23"/>
          <p:cNvSpPr txBox="1"/>
          <p:nvPr/>
        </p:nvSpPr>
        <p:spPr>
          <a:xfrm>
            <a:off x="3315938" y="1910150"/>
            <a:ext cx="388338" cy="276999"/>
          </a:xfrm>
          <a:prstGeom prst="rect">
            <a:avLst/>
          </a:prstGeom>
          <a:noFill/>
        </p:spPr>
        <p:txBody>
          <a:bodyPr wrap="square" rtlCol="0">
            <a:spAutoFit/>
          </a:bodyPr>
          <a:lstStyle/>
          <a:p>
            <a:r>
              <a:rPr lang="es-CO" sz="1200" dirty="0">
                <a:cs typeface="Arial" panose="020B0604020202020204" pitchFamily="34" charset="0"/>
              </a:rPr>
              <a:t>3</a:t>
            </a:r>
          </a:p>
        </p:txBody>
      </p:sp>
      <p:sp>
        <p:nvSpPr>
          <p:cNvPr id="25" name="CuadroTexto 24"/>
          <p:cNvSpPr txBox="1"/>
          <p:nvPr/>
        </p:nvSpPr>
        <p:spPr>
          <a:xfrm>
            <a:off x="5458492" y="2016961"/>
            <a:ext cx="714318" cy="276999"/>
          </a:xfrm>
          <a:prstGeom prst="rect">
            <a:avLst/>
          </a:prstGeom>
          <a:noFill/>
        </p:spPr>
        <p:txBody>
          <a:bodyPr wrap="square" rtlCol="0">
            <a:spAutoFit/>
          </a:bodyPr>
          <a:lstStyle/>
          <a:p>
            <a:r>
              <a:rPr lang="es-CO" sz="1200" dirty="0">
                <a:cs typeface="Arial" panose="020B0604020202020204" pitchFamily="34" charset="0"/>
              </a:rPr>
              <a:t>324</a:t>
            </a:r>
          </a:p>
        </p:txBody>
      </p:sp>
    </p:spTree>
    <p:extLst>
      <p:ext uri="{BB962C8B-B14F-4D97-AF65-F5344CB8AC3E}">
        <p14:creationId xmlns:p14="http://schemas.microsoft.com/office/powerpoint/2010/main" val="2204968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41073" y="682763"/>
            <a:ext cx="7691098" cy="39733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3972677" y="3782438"/>
            <a:ext cx="3785990" cy="865121"/>
          </a:xfrm>
          <a:prstGeom prst="rect">
            <a:avLst/>
          </a:prstGeom>
        </p:spPr>
      </p:pic>
      <p:sp>
        <p:nvSpPr>
          <p:cNvPr id="6" name="CuadroTexto 5"/>
          <p:cNvSpPr txBox="1"/>
          <p:nvPr/>
        </p:nvSpPr>
        <p:spPr>
          <a:xfrm>
            <a:off x="5331218" y="4150182"/>
            <a:ext cx="532518" cy="276999"/>
          </a:xfrm>
          <a:prstGeom prst="rect">
            <a:avLst/>
          </a:prstGeom>
          <a:noFill/>
        </p:spPr>
        <p:txBody>
          <a:bodyPr wrap="none" rtlCol="0">
            <a:spAutoFit/>
          </a:bodyPr>
          <a:lstStyle/>
          <a:p>
            <a:r>
              <a:rPr lang="es-CO" sz="1200" b="1" dirty="0">
                <a:solidFill>
                  <a:schemeClr val="bg1"/>
                </a:solidFill>
                <a:cs typeface="Arial" panose="020B0604020202020204" pitchFamily="34" charset="0"/>
              </a:rPr>
              <a:t>100%</a:t>
            </a:r>
          </a:p>
        </p:txBody>
      </p:sp>
      <p:sp>
        <p:nvSpPr>
          <p:cNvPr id="7" name="CuadroTexto 6"/>
          <p:cNvSpPr txBox="1"/>
          <p:nvPr/>
        </p:nvSpPr>
        <p:spPr>
          <a:xfrm>
            <a:off x="5434024" y="2301444"/>
            <a:ext cx="567784"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100%</a:t>
            </a:r>
          </a:p>
        </p:txBody>
      </p:sp>
      <p:sp>
        <p:nvSpPr>
          <p:cNvPr id="8" name="CuadroTexto 7"/>
          <p:cNvSpPr txBox="1"/>
          <p:nvPr/>
        </p:nvSpPr>
        <p:spPr>
          <a:xfrm>
            <a:off x="718786" y="4173346"/>
            <a:ext cx="453970"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99%</a:t>
            </a:r>
          </a:p>
        </p:txBody>
      </p:sp>
      <p:sp>
        <p:nvSpPr>
          <p:cNvPr id="9" name="CuadroTexto 8"/>
          <p:cNvSpPr txBox="1"/>
          <p:nvPr/>
        </p:nvSpPr>
        <p:spPr>
          <a:xfrm>
            <a:off x="4938399" y="4184048"/>
            <a:ext cx="459469" cy="276999"/>
          </a:xfrm>
          <a:prstGeom prst="rect">
            <a:avLst/>
          </a:prstGeom>
          <a:noFill/>
        </p:spPr>
        <p:txBody>
          <a:bodyPr wrap="square" rtlCol="0">
            <a:spAutoFit/>
          </a:bodyPr>
          <a:lstStyle/>
          <a:p>
            <a:r>
              <a:rPr lang="es-CO" sz="1200" b="1" dirty="0">
                <a:solidFill>
                  <a:schemeClr val="bg1"/>
                </a:solidFill>
                <a:cs typeface="Arial" panose="020B0604020202020204" pitchFamily="34" charset="0"/>
              </a:rPr>
              <a:t>* </a:t>
            </a:r>
          </a:p>
        </p:txBody>
      </p:sp>
      <p:sp>
        <p:nvSpPr>
          <p:cNvPr id="11" name="CuadroTexto 10"/>
          <p:cNvSpPr txBox="1"/>
          <p:nvPr/>
        </p:nvSpPr>
        <p:spPr>
          <a:xfrm>
            <a:off x="5058286" y="4181952"/>
            <a:ext cx="459468" cy="276999"/>
          </a:xfrm>
          <a:prstGeom prst="rect">
            <a:avLst/>
          </a:prstGeom>
          <a:noFill/>
        </p:spPr>
        <p:txBody>
          <a:bodyPr wrap="square" rtlCol="0">
            <a:spAutoFit/>
          </a:bodyPr>
          <a:lstStyle/>
          <a:p>
            <a:r>
              <a:rPr lang="es-CO" sz="1200" dirty="0">
                <a:solidFill>
                  <a:schemeClr val="bg1"/>
                </a:solidFill>
                <a:cs typeface="Arial" panose="020B0604020202020204" pitchFamily="34" charset="0"/>
              </a:rPr>
              <a:t>1</a:t>
            </a:r>
          </a:p>
        </p:txBody>
      </p:sp>
      <p:sp>
        <p:nvSpPr>
          <p:cNvPr id="13" name="CuadroTexto 12"/>
          <p:cNvSpPr txBox="1"/>
          <p:nvPr/>
        </p:nvSpPr>
        <p:spPr>
          <a:xfrm>
            <a:off x="5552908" y="2070894"/>
            <a:ext cx="449834" cy="276999"/>
          </a:xfrm>
          <a:prstGeom prst="rect">
            <a:avLst/>
          </a:prstGeom>
          <a:noFill/>
        </p:spPr>
        <p:txBody>
          <a:bodyPr wrap="square" rtlCol="0">
            <a:spAutoFit/>
          </a:bodyPr>
          <a:lstStyle/>
          <a:p>
            <a:r>
              <a:rPr lang="es-CO" sz="1200" dirty="0">
                <a:cs typeface="Arial" panose="020B0604020202020204" pitchFamily="34" charset="0"/>
              </a:rPr>
              <a:t>27</a:t>
            </a:r>
          </a:p>
        </p:txBody>
      </p:sp>
      <p:sp>
        <p:nvSpPr>
          <p:cNvPr id="16" name="CuadroTexto 15"/>
          <p:cNvSpPr txBox="1"/>
          <p:nvPr/>
        </p:nvSpPr>
        <p:spPr>
          <a:xfrm>
            <a:off x="7237713" y="2542595"/>
            <a:ext cx="567784"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 100%</a:t>
            </a:r>
          </a:p>
        </p:txBody>
      </p:sp>
      <p:sp>
        <p:nvSpPr>
          <p:cNvPr id="17" name="CuadroTexto 16"/>
          <p:cNvSpPr txBox="1"/>
          <p:nvPr/>
        </p:nvSpPr>
        <p:spPr>
          <a:xfrm>
            <a:off x="7042438" y="2555962"/>
            <a:ext cx="399076" cy="276999"/>
          </a:xfrm>
          <a:prstGeom prst="rect">
            <a:avLst/>
          </a:prstGeom>
          <a:noFill/>
        </p:spPr>
        <p:txBody>
          <a:bodyPr wrap="square" rtlCol="0">
            <a:spAutoFit/>
          </a:bodyPr>
          <a:lstStyle/>
          <a:p>
            <a:r>
              <a:rPr lang="es-CO" sz="1200" dirty="0">
                <a:cs typeface="Arial" panose="020B0604020202020204" pitchFamily="34" charset="0"/>
              </a:rPr>
              <a:t>19</a:t>
            </a:r>
          </a:p>
        </p:txBody>
      </p:sp>
      <p:sp>
        <p:nvSpPr>
          <p:cNvPr id="15" name="CuadroTexto 14">
            <a:extLst>
              <a:ext uri="{FF2B5EF4-FFF2-40B4-BE49-F238E27FC236}">
                <a16:creationId xmlns:a16="http://schemas.microsoft.com/office/drawing/2014/main" id="{19DC6F95-E543-4188-98BC-74044AD92D60}"/>
              </a:ext>
            </a:extLst>
          </p:cNvPr>
          <p:cNvSpPr txBox="1"/>
          <p:nvPr/>
        </p:nvSpPr>
        <p:spPr>
          <a:xfrm>
            <a:off x="7237713" y="1775157"/>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18" name="CuadroTexto 17">
            <a:extLst>
              <a:ext uri="{FF2B5EF4-FFF2-40B4-BE49-F238E27FC236}">
                <a16:creationId xmlns:a16="http://schemas.microsoft.com/office/drawing/2014/main" id="{4010F3CA-786A-46C2-A521-C123A7B5038C}"/>
              </a:ext>
            </a:extLst>
          </p:cNvPr>
          <p:cNvSpPr txBox="1"/>
          <p:nvPr/>
        </p:nvSpPr>
        <p:spPr>
          <a:xfrm>
            <a:off x="7073719" y="1757123"/>
            <a:ext cx="350617" cy="276999"/>
          </a:xfrm>
          <a:prstGeom prst="rect">
            <a:avLst/>
          </a:prstGeom>
          <a:noFill/>
        </p:spPr>
        <p:txBody>
          <a:bodyPr wrap="square" rtlCol="0">
            <a:spAutoFit/>
          </a:bodyPr>
          <a:lstStyle/>
          <a:p>
            <a:r>
              <a:rPr lang="es-CO" sz="1200" dirty="0">
                <a:cs typeface="Arial" panose="020B0604020202020204" pitchFamily="34" charset="0"/>
              </a:rPr>
              <a:t>5</a:t>
            </a:r>
          </a:p>
        </p:txBody>
      </p:sp>
      <p:sp>
        <p:nvSpPr>
          <p:cNvPr id="19" name="CuadroTexto 18">
            <a:extLst>
              <a:ext uri="{FF2B5EF4-FFF2-40B4-BE49-F238E27FC236}">
                <a16:creationId xmlns:a16="http://schemas.microsoft.com/office/drawing/2014/main" id="{EB838B8D-57EF-4C7C-8E55-BEAC33F770B8}"/>
              </a:ext>
            </a:extLst>
          </p:cNvPr>
          <p:cNvSpPr txBox="1"/>
          <p:nvPr/>
        </p:nvSpPr>
        <p:spPr>
          <a:xfrm>
            <a:off x="6449934" y="3343732"/>
            <a:ext cx="532518" cy="276999"/>
          </a:xfrm>
          <a:prstGeom prst="rect">
            <a:avLst/>
          </a:prstGeom>
          <a:noFill/>
        </p:spPr>
        <p:txBody>
          <a:bodyPr wrap="none" rtlCol="0">
            <a:spAutoFit/>
          </a:bodyPr>
          <a:lstStyle/>
          <a:p>
            <a:r>
              <a:rPr lang="es-CO" sz="1200" b="1" dirty="0">
                <a:solidFill>
                  <a:srgbClr val="FF9900"/>
                </a:solidFill>
                <a:cs typeface="Arial" panose="020B0604020202020204" pitchFamily="34" charset="0"/>
              </a:rPr>
              <a:t>100%</a:t>
            </a:r>
          </a:p>
        </p:txBody>
      </p:sp>
      <p:sp>
        <p:nvSpPr>
          <p:cNvPr id="20" name="CuadroTexto 19">
            <a:extLst>
              <a:ext uri="{FF2B5EF4-FFF2-40B4-BE49-F238E27FC236}">
                <a16:creationId xmlns:a16="http://schemas.microsoft.com/office/drawing/2014/main" id="{76DA18FA-8A76-4AB6-84A3-449B260A2676}"/>
              </a:ext>
            </a:extLst>
          </p:cNvPr>
          <p:cNvSpPr txBox="1"/>
          <p:nvPr/>
        </p:nvSpPr>
        <p:spPr>
          <a:xfrm>
            <a:off x="6285940" y="3325698"/>
            <a:ext cx="350617" cy="276999"/>
          </a:xfrm>
          <a:prstGeom prst="rect">
            <a:avLst/>
          </a:prstGeom>
          <a:noFill/>
        </p:spPr>
        <p:txBody>
          <a:bodyPr wrap="square" rtlCol="0">
            <a:spAutoFit/>
          </a:bodyPr>
          <a:lstStyle/>
          <a:p>
            <a:r>
              <a:rPr lang="es-CO" sz="1200" dirty="0">
                <a:cs typeface="Arial" panose="020B0604020202020204" pitchFamily="34" charset="0"/>
              </a:rPr>
              <a:t>2</a:t>
            </a:r>
          </a:p>
        </p:txBody>
      </p:sp>
    </p:spTree>
    <p:extLst>
      <p:ext uri="{BB962C8B-B14F-4D97-AF65-F5344CB8AC3E}">
        <p14:creationId xmlns:p14="http://schemas.microsoft.com/office/powerpoint/2010/main" val="1877926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6385452" y="238073"/>
            <a:ext cx="608543" cy="592940"/>
          </a:xfrm>
          <a:prstGeom prst="rect">
            <a:avLst/>
          </a:prstGeom>
        </p:spPr>
      </p:pic>
      <p:sp>
        <p:nvSpPr>
          <p:cNvPr id="3" name="CuadroTexto 2"/>
          <p:cNvSpPr txBox="1"/>
          <p:nvPr/>
        </p:nvSpPr>
        <p:spPr>
          <a:xfrm>
            <a:off x="190500" y="911115"/>
            <a:ext cx="8176677" cy="3318857"/>
          </a:xfrm>
          <a:prstGeom prst="rect">
            <a:avLst/>
          </a:prstGeom>
          <a:noFill/>
        </p:spPr>
        <p:txBody>
          <a:bodyPr wrap="square" rtlCol="0">
            <a:spAutoFit/>
          </a:bodyPr>
          <a:lstStyle>
            <a:defPPr>
              <a:defRPr lang="es-ES"/>
            </a:defPPr>
            <a:lvl1pPr>
              <a:defRPr sz="2000" b="1">
                <a:solidFill>
                  <a:srgbClr val="E8E6E8"/>
                </a:solidFill>
                <a:latin typeface="Calibri"/>
                <a:cs typeface="Calibri"/>
              </a:defRPr>
            </a:lvl1pPr>
          </a:lstStyle>
          <a:p>
            <a:pPr marL="171450" indent="-171450" algn="just">
              <a:buFont typeface="Wingdings" panose="05000000000000000000" pitchFamily="2" charset="2"/>
              <a:buChar char="ü"/>
            </a:pPr>
            <a:r>
              <a:rPr lang="es-CO" sz="1600" b="0" dirty="0">
                <a:solidFill>
                  <a:schemeClr val="bg2">
                    <a:lumMod val="25000"/>
                  </a:schemeClr>
                </a:solidFill>
                <a:latin typeface="+mn-lt"/>
                <a:cs typeface="Arial" panose="020B0604020202020204" pitchFamily="34" charset="0"/>
              </a:rPr>
              <a:t>En el primer semestre del año 2020 no participaron de la Medición de la Satisfacción las siguientes regionales  Atlántico, Cauca, Cesar ni Vichada.</a:t>
            </a:r>
          </a:p>
          <a:p>
            <a:pPr marL="171450" indent="-171450" algn="just">
              <a:spcBef>
                <a:spcPts val="95"/>
              </a:spcBef>
              <a:buFont typeface="Wingdings" panose="05000000000000000000" pitchFamily="2" charset="2"/>
              <a:buChar char="ü"/>
            </a:pPr>
            <a:r>
              <a:rPr lang="es-CO" sz="1600" b="0" dirty="0">
                <a:solidFill>
                  <a:schemeClr val="bg2">
                    <a:lumMod val="25000"/>
                  </a:schemeClr>
                </a:solidFill>
                <a:latin typeface="+mn-lt"/>
                <a:cs typeface="Arial" panose="020B0604020202020204" pitchFamily="34" charset="0"/>
              </a:rPr>
              <a:t>De 8.920 encuestados, 769 manifiestan haber acudido a un tramitador para acceder a los servicios de la Entidad. Se sugiere identificar los casos, tomar las acciones pertinentes. El mayor número se presentó en  las siguientes regionales</a:t>
            </a:r>
            <a:r>
              <a:rPr lang="es-ES" sz="1600" dirty="0">
                <a:solidFill>
                  <a:srgbClr val="404040"/>
                </a:solidFill>
              </a:rPr>
              <a:t> </a:t>
            </a:r>
            <a:r>
              <a:rPr lang="es-ES" sz="1600" b="0" dirty="0">
                <a:solidFill>
                  <a:schemeClr val="bg2">
                    <a:lumMod val="25000"/>
                  </a:schemeClr>
                </a:solidFill>
                <a:latin typeface="+mn-lt"/>
                <a:cs typeface="Arial" panose="020B0604020202020204" pitchFamily="34" charset="0"/>
              </a:rPr>
              <a:t>Casanare 400, Boyacá 65, Santander 65, Antioquia 63.</a:t>
            </a:r>
            <a:r>
              <a:rPr lang="es-ES" sz="1600" dirty="0">
                <a:solidFill>
                  <a:srgbClr val="404040"/>
                </a:solidFill>
              </a:rPr>
              <a:t> </a:t>
            </a:r>
          </a:p>
          <a:p>
            <a:pPr marL="171450" indent="-171450" algn="just">
              <a:spcBef>
                <a:spcPts val="95"/>
              </a:spcBef>
              <a:buFont typeface="Wingdings" panose="05000000000000000000" pitchFamily="2" charset="2"/>
              <a:buChar char="ü"/>
            </a:pPr>
            <a:r>
              <a:rPr lang="es-CO" sz="1600" b="0" dirty="0">
                <a:solidFill>
                  <a:schemeClr val="bg2">
                    <a:lumMod val="25000"/>
                  </a:schemeClr>
                </a:solidFill>
                <a:latin typeface="+mn-lt"/>
                <a:cs typeface="Arial" panose="020B0604020202020204" pitchFamily="34" charset="0"/>
              </a:rPr>
              <a:t>Se recomienda especial atención para mitigar que el ciudadano no tenga que acercarse a la entidad varias veces para la solución de su requerimiento en los siguientes casos: Definición de la lista de documentos para procesos en específico, informar a los grupos de valor y de interés con respecto a la gestión de su petición.</a:t>
            </a:r>
          </a:p>
          <a:p>
            <a:pPr marL="171450" indent="-171450" algn="just">
              <a:buFont typeface="Wingdings" panose="05000000000000000000" pitchFamily="2" charset="2"/>
              <a:buChar char="ü"/>
            </a:pPr>
            <a:r>
              <a:rPr lang="es-CO" sz="1600" b="0" dirty="0">
                <a:solidFill>
                  <a:schemeClr val="bg2">
                    <a:lumMod val="25000"/>
                  </a:schemeClr>
                </a:solidFill>
                <a:latin typeface="+mn-lt"/>
                <a:cs typeface="Arial" panose="020B0604020202020204" pitchFamily="34" charset="0"/>
              </a:rPr>
              <a:t>A la pregunta No 4. En términos Generales, qué tan satisfecho se encuentra con el servicio brindado por el SENA? De 8. 920 encuestados 72 calificaron el servicio como “Nada Satisfecho, Poco Satisfecho”. Ver anexo 1. </a:t>
            </a:r>
          </a:p>
        </p:txBody>
      </p:sp>
      <p:sp>
        <p:nvSpPr>
          <p:cNvPr id="5" name="CuadroTexto 4"/>
          <p:cNvSpPr txBox="1"/>
          <p:nvPr/>
        </p:nvSpPr>
        <p:spPr>
          <a:xfrm>
            <a:off x="396468" y="147800"/>
            <a:ext cx="7237284" cy="584775"/>
          </a:xfrm>
          <a:prstGeom prst="rect">
            <a:avLst/>
          </a:prstGeom>
          <a:noFill/>
        </p:spPr>
        <p:txBody>
          <a:bodyPr wrap="square" rtlCol="0">
            <a:spAutoFit/>
          </a:bodyPr>
          <a:lstStyle>
            <a:defPPr>
              <a:defRPr lang="es-ES"/>
            </a:defPPr>
            <a:lvl1pPr>
              <a:defRPr sz="2000" b="1">
                <a:solidFill>
                  <a:srgbClr val="E8E6E8"/>
                </a:solidFill>
                <a:latin typeface="Calibri"/>
                <a:cs typeface="Calibri"/>
              </a:defRPr>
            </a:lvl1pPr>
          </a:lstStyle>
          <a:p>
            <a:r>
              <a:rPr lang="es-CO" sz="3200" dirty="0">
                <a:solidFill>
                  <a:srgbClr val="FF6600"/>
                </a:solidFill>
                <a:latin typeface="+mn-lt"/>
                <a:cs typeface="Arial" panose="020B0604020202020204" pitchFamily="34" charset="0"/>
              </a:rPr>
              <a:t>Conclusiones</a:t>
            </a:r>
          </a:p>
        </p:txBody>
      </p:sp>
    </p:spTree>
    <p:extLst>
      <p:ext uri="{BB962C8B-B14F-4D97-AF65-F5344CB8AC3E}">
        <p14:creationId xmlns:p14="http://schemas.microsoft.com/office/powerpoint/2010/main" val="797802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88492" y="349877"/>
            <a:ext cx="1006109" cy="369332"/>
          </a:xfrm>
          <a:prstGeom prst="rect">
            <a:avLst/>
          </a:prstGeom>
          <a:noFill/>
        </p:spPr>
        <p:txBody>
          <a:bodyPr wrap="none" rtlCol="0">
            <a:spAutoFit/>
          </a:bodyPr>
          <a:lstStyle/>
          <a:p>
            <a:r>
              <a:rPr lang="es-CO" b="1" dirty="0">
                <a:solidFill>
                  <a:schemeClr val="bg2">
                    <a:lumMod val="25000"/>
                  </a:schemeClr>
                </a:solidFill>
              </a:rPr>
              <a:t>Anexo  1</a:t>
            </a:r>
          </a:p>
        </p:txBody>
      </p:sp>
      <p:pic>
        <p:nvPicPr>
          <p:cNvPr id="2" name="Imagen 1">
            <a:extLst>
              <a:ext uri="{FF2B5EF4-FFF2-40B4-BE49-F238E27FC236}">
                <a16:creationId xmlns:a16="http://schemas.microsoft.com/office/drawing/2014/main" id="{0E789FB6-75C1-4B44-B63D-EFC3D9391AF3}"/>
              </a:ext>
            </a:extLst>
          </p:cNvPr>
          <p:cNvPicPr>
            <a:picLocks noChangeAspect="1"/>
          </p:cNvPicPr>
          <p:nvPr/>
        </p:nvPicPr>
        <p:blipFill>
          <a:blip r:embed="rId3"/>
          <a:stretch>
            <a:fillRect/>
          </a:stretch>
        </p:blipFill>
        <p:spPr>
          <a:xfrm>
            <a:off x="0" y="1301987"/>
            <a:ext cx="9144000" cy="3603440"/>
          </a:xfrm>
          <a:prstGeom prst="rect">
            <a:avLst/>
          </a:prstGeom>
        </p:spPr>
      </p:pic>
    </p:spTree>
    <p:extLst>
      <p:ext uri="{BB962C8B-B14F-4D97-AF65-F5344CB8AC3E}">
        <p14:creationId xmlns:p14="http://schemas.microsoft.com/office/powerpoint/2010/main" val="910332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6385452" y="238073"/>
            <a:ext cx="608543" cy="592940"/>
          </a:xfrm>
          <a:prstGeom prst="rect">
            <a:avLst/>
          </a:prstGeom>
        </p:spPr>
      </p:pic>
      <p:sp>
        <p:nvSpPr>
          <p:cNvPr id="3" name="CuadroTexto 2"/>
          <p:cNvSpPr txBox="1"/>
          <p:nvPr/>
        </p:nvSpPr>
        <p:spPr>
          <a:xfrm>
            <a:off x="706529" y="1428210"/>
            <a:ext cx="7580335" cy="2677656"/>
          </a:xfrm>
          <a:prstGeom prst="rect">
            <a:avLst/>
          </a:prstGeom>
          <a:noFill/>
        </p:spPr>
        <p:txBody>
          <a:bodyPr wrap="square" rtlCol="0">
            <a:spAutoFit/>
          </a:bodyPr>
          <a:lstStyle/>
          <a:p>
            <a:pPr algn="ctr"/>
            <a:r>
              <a:rPr lang="es-CO" sz="2400" dirty="0">
                <a:solidFill>
                  <a:schemeClr val="bg2">
                    <a:lumMod val="25000"/>
                  </a:schemeClr>
                </a:solidFill>
                <a:cs typeface="Arial" panose="020B0604020202020204" pitchFamily="34" charset="0"/>
              </a:rPr>
              <a:t>Desde la Coordinación Nacional de Servicio al Ciudadano, les agradecemos por todo el compromiso e interés por mejorar y mantener la marca SENA en un nivel muy superior prestando un servicio con calidad, oportunidad y transparencia para el ciudadano. </a:t>
            </a:r>
          </a:p>
          <a:p>
            <a:pPr algn="ctr"/>
            <a:endParaRPr lang="es-CO" sz="2400" dirty="0">
              <a:solidFill>
                <a:schemeClr val="bg2">
                  <a:lumMod val="25000"/>
                </a:schemeClr>
              </a:solidFill>
              <a:cs typeface="Arial" panose="020B0604020202020204" pitchFamily="34" charset="0"/>
            </a:endParaRPr>
          </a:p>
          <a:p>
            <a:pPr algn="ctr"/>
            <a:r>
              <a:rPr lang="es-CO" sz="2400" dirty="0">
                <a:solidFill>
                  <a:schemeClr val="bg2">
                    <a:lumMod val="25000"/>
                  </a:schemeClr>
                </a:solidFill>
                <a:cs typeface="Arial" panose="020B0604020202020204" pitchFamily="34" charset="0"/>
              </a:rPr>
              <a:t>Estamos Creando Cultura de Servicio. </a:t>
            </a:r>
          </a:p>
        </p:txBody>
      </p:sp>
    </p:spTree>
    <p:extLst>
      <p:ext uri="{BB962C8B-B14F-4D97-AF65-F5344CB8AC3E}">
        <p14:creationId xmlns:p14="http://schemas.microsoft.com/office/powerpoint/2010/main" val="1099681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214657" y="589626"/>
            <a:ext cx="3805518" cy="1107996"/>
          </a:xfrm>
          <a:prstGeom prst="rect">
            <a:avLst/>
          </a:prstGeom>
          <a:noFill/>
        </p:spPr>
        <p:txBody>
          <a:bodyPr wrap="square" rtlCol="0">
            <a:spAutoFit/>
          </a:bodyPr>
          <a:lstStyle/>
          <a:p>
            <a:pPr algn="r"/>
            <a:r>
              <a:rPr lang="es-CO" sz="1100" dirty="0">
                <a:solidFill>
                  <a:schemeClr val="bg1"/>
                </a:solidFill>
                <a:latin typeface="Arial" panose="020B0604020202020204" pitchFamily="34" charset="0"/>
                <a:cs typeface="Arial" panose="020B0604020202020204" pitchFamily="34" charset="0"/>
              </a:rPr>
              <a:t>Elaboró: </a:t>
            </a:r>
          </a:p>
          <a:p>
            <a:pPr algn="r"/>
            <a:r>
              <a:rPr lang="es-CO" sz="1100" b="1" dirty="0">
                <a:solidFill>
                  <a:schemeClr val="bg1"/>
                </a:solidFill>
                <a:latin typeface="Arial" panose="020B0604020202020204" pitchFamily="34" charset="0"/>
                <a:cs typeface="Arial" panose="020B0604020202020204" pitchFamily="34" charset="0"/>
              </a:rPr>
              <a:t>Marcela Sastoque Ramírez</a:t>
            </a:r>
          </a:p>
          <a:p>
            <a:pPr algn="r"/>
            <a:r>
              <a:rPr lang="es-CO" sz="1100" dirty="0">
                <a:solidFill>
                  <a:schemeClr val="bg1"/>
                </a:solidFill>
                <a:latin typeface="Arial" panose="020B0604020202020204" pitchFamily="34" charset="0"/>
                <a:cs typeface="Arial" panose="020B0604020202020204" pitchFamily="34" charset="0"/>
              </a:rPr>
              <a:t>Profesional Medición de la Satisfacción</a:t>
            </a:r>
          </a:p>
          <a:p>
            <a:pPr algn="r"/>
            <a:r>
              <a:rPr lang="es-CO" sz="1100" dirty="0">
                <a:solidFill>
                  <a:schemeClr val="bg1"/>
                </a:solidFill>
                <a:latin typeface="Arial" panose="020B0604020202020204" pitchFamily="34" charset="0"/>
                <a:cs typeface="Arial" panose="020B0604020202020204" pitchFamily="34" charset="0"/>
              </a:rPr>
              <a:t>Coordinación Nacional de Servicio al Ciudadano</a:t>
            </a:r>
          </a:p>
          <a:p>
            <a:pPr algn="r"/>
            <a:r>
              <a:rPr lang="es-CO" sz="1100" dirty="0">
                <a:solidFill>
                  <a:schemeClr val="bg1"/>
                </a:solidFill>
                <a:latin typeface="Arial" panose="020B0604020202020204" pitchFamily="34" charset="0"/>
                <a:cs typeface="Arial" panose="020B0604020202020204" pitchFamily="34" charset="0"/>
              </a:rPr>
              <a:t>Direccion General SENA </a:t>
            </a:r>
          </a:p>
          <a:p>
            <a:pPr algn="r"/>
            <a:r>
              <a:rPr lang="es-CO" sz="1100" dirty="0">
                <a:solidFill>
                  <a:schemeClr val="bg1"/>
                </a:solidFill>
                <a:latin typeface="Arial" panose="020B0604020202020204" pitchFamily="34" charset="0"/>
                <a:cs typeface="Arial" panose="020B0604020202020204" pitchFamily="34" charset="0"/>
                <a:hlinkClick r:id="rId2"/>
              </a:rPr>
              <a:t>msastoquer@sena.edu.co</a:t>
            </a:r>
            <a:r>
              <a:rPr lang="es-CO" sz="1100" dirty="0">
                <a:solidFill>
                  <a:schemeClr val="bg1"/>
                </a:solidFill>
                <a:latin typeface="Arial" panose="020B0604020202020204" pitchFamily="34" charset="0"/>
                <a:cs typeface="Arial" panose="020B0604020202020204" pitchFamily="34" charset="0"/>
              </a:rPr>
              <a:t> • ip: 12054</a:t>
            </a:r>
          </a:p>
        </p:txBody>
      </p:sp>
    </p:spTree>
    <p:extLst>
      <p:ext uri="{BB962C8B-B14F-4D97-AF65-F5344CB8AC3E}">
        <p14:creationId xmlns:p14="http://schemas.microsoft.com/office/powerpoint/2010/main" val="318159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agen 156">
            <a:extLst>
              <a:ext uri="{FF2B5EF4-FFF2-40B4-BE49-F238E27FC236}">
                <a16:creationId xmlns:a16="http://schemas.microsoft.com/office/drawing/2014/main" id="{83669E51-4A45-4ECB-A8D6-A03B73D394D4}"/>
              </a:ext>
            </a:extLst>
          </p:cNvPr>
          <p:cNvPicPr>
            <a:picLocks noChangeAspect="1"/>
          </p:cNvPicPr>
          <p:nvPr/>
        </p:nvPicPr>
        <p:blipFill>
          <a:blip r:embed="rId3"/>
          <a:stretch>
            <a:fillRect/>
          </a:stretch>
        </p:blipFill>
        <p:spPr>
          <a:xfrm>
            <a:off x="296305" y="373"/>
            <a:ext cx="790575" cy="1295400"/>
          </a:xfrm>
          <a:prstGeom prst="rect">
            <a:avLst/>
          </a:prstGeom>
        </p:spPr>
      </p:pic>
      <p:pic>
        <p:nvPicPr>
          <p:cNvPr id="5" name="Imagen 4">
            <a:extLst>
              <a:ext uri="{FF2B5EF4-FFF2-40B4-BE49-F238E27FC236}">
                <a16:creationId xmlns:a16="http://schemas.microsoft.com/office/drawing/2014/main" id="{655CF72A-138E-4230-81AD-C6CF0EBDA161}"/>
              </a:ext>
            </a:extLst>
          </p:cNvPr>
          <p:cNvPicPr>
            <a:picLocks noChangeAspect="1"/>
          </p:cNvPicPr>
          <p:nvPr/>
        </p:nvPicPr>
        <p:blipFill>
          <a:blip r:embed="rId4"/>
          <a:stretch>
            <a:fillRect/>
          </a:stretch>
        </p:blipFill>
        <p:spPr>
          <a:xfrm>
            <a:off x="1046767" y="-4273"/>
            <a:ext cx="4037194" cy="5103459"/>
          </a:xfrm>
          <a:prstGeom prst="rect">
            <a:avLst/>
          </a:prstGeom>
        </p:spPr>
      </p:pic>
      <p:sp>
        <p:nvSpPr>
          <p:cNvPr id="3" name="CuadroTexto 2"/>
          <p:cNvSpPr txBox="1"/>
          <p:nvPr/>
        </p:nvSpPr>
        <p:spPr>
          <a:xfrm>
            <a:off x="6590139" y="1305575"/>
            <a:ext cx="2236363" cy="830997"/>
          </a:xfrm>
          <a:prstGeom prst="rect">
            <a:avLst/>
          </a:prstGeom>
          <a:noFill/>
        </p:spPr>
        <p:txBody>
          <a:bodyPr wrap="square" rtlCol="0">
            <a:spAutoFit/>
          </a:bodyPr>
          <a:lstStyle/>
          <a:p>
            <a:pPr algn="ctr"/>
            <a:r>
              <a:rPr lang="es-CO" sz="1600" b="1" spc="-5" dirty="0">
                <a:solidFill>
                  <a:schemeClr val="bg2">
                    <a:lumMod val="25000"/>
                  </a:schemeClr>
                </a:solidFill>
                <a:cs typeface="Arial" panose="020B0604020202020204" pitchFamily="34" charset="0"/>
              </a:rPr>
              <a:t>Regionales</a:t>
            </a:r>
          </a:p>
          <a:p>
            <a:pPr algn="ctr"/>
            <a:r>
              <a:rPr lang="es-CO" sz="1600" b="1" spc="-5" dirty="0">
                <a:solidFill>
                  <a:schemeClr val="bg2">
                    <a:lumMod val="25000"/>
                  </a:schemeClr>
                </a:solidFill>
                <a:cs typeface="Arial" panose="020B0604020202020204" pitchFamily="34" charset="0"/>
              </a:rPr>
              <a:t>Participantes</a:t>
            </a:r>
          </a:p>
          <a:p>
            <a:pPr algn="ctr"/>
            <a:r>
              <a:rPr lang="es-CO" sz="1600" b="1" spc="-5" dirty="0">
                <a:solidFill>
                  <a:srgbClr val="FFC000"/>
                </a:solidFill>
                <a:cs typeface="Arial" panose="020B0604020202020204" pitchFamily="34" charset="0"/>
              </a:rPr>
              <a:t>29</a:t>
            </a:r>
          </a:p>
        </p:txBody>
      </p:sp>
      <p:sp>
        <p:nvSpPr>
          <p:cNvPr id="7" name="AutoShape 3"/>
          <p:cNvSpPr>
            <a:spLocks noChangeAspect="1" noChangeArrowheads="1" noTextEdit="1"/>
          </p:cNvSpPr>
          <p:nvPr/>
        </p:nvSpPr>
        <p:spPr bwMode="auto">
          <a:xfrm>
            <a:off x="18289588" y="427038"/>
            <a:ext cx="29241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11" name="AutoShape 26"/>
          <p:cNvSpPr>
            <a:spLocks noChangeAspect="1" noChangeArrowheads="1" noTextEdit="1"/>
          </p:cNvSpPr>
          <p:nvPr/>
        </p:nvSpPr>
        <p:spPr bwMode="auto">
          <a:xfrm>
            <a:off x="16470313" y="2541588"/>
            <a:ext cx="6191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16" name="AutoShape 41"/>
          <p:cNvSpPr>
            <a:spLocks noChangeAspect="1" noChangeArrowheads="1" noTextEdit="1"/>
          </p:cNvSpPr>
          <p:nvPr/>
        </p:nvSpPr>
        <p:spPr bwMode="auto">
          <a:xfrm>
            <a:off x="18356263" y="4637088"/>
            <a:ext cx="18288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34" name="AutoShape 106"/>
          <p:cNvSpPr>
            <a:spLocks noChangeAspect="1" noChangeArrowheads="1" noTextEdit="1"/>
          </p:cNvSpPr>
          <p:nvPr/>
        </p:nvSpPr>
        <p:spPr bwMode="auto">
          <a:xfrm>
            <a:off x="16865600" y="15354300"/>
            <a:ext cx="44100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36" name="AutoShape 111"/>
          <p:cNvSpPr>
            <a:spLocks noChangeAspect="1" noChangeArrowheads="1" noTextEdit="1"/>
          </p:cNvSpPr>
          <p:nvPr/>
        </p:nvSpPr>
        <p:spPr bwMode="auto">
          <a:xfrm>
            <a:off x="14912975" y="17772063"/>
            <a:ext cx="25241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44" name="AutoShape 174"/>
          <p:cNvSpPr>
            <a:spLocks noChangeAspect="1" noChangeArrowheads="1" noTextEdit="1"/>
          </p:cNvSpPr>
          <p:nvPr/>
        </p:nvSpPr>
        <p:spPr bwMode="auto">
          <a:xfrm>
            <a:off x="14236700" y="23509288"/>
            <a:ext cx="407987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46" name="AutoShape 11"/>
          <p:cNvSpPr>
            <a:spLocks noChangeAspect="1" noChangeArrowheads="1"/>
          </p:cNvSpPr>
          <p:nvPr/>
        </p:nvSpPr>
        <p:spPr bwMode="auto">
          <a:xfrm>
            <a:off x="17756188" y="2770188"/>
            <a:ext cx="1457325" cy="36671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93" name="CuadroTexto 92"/>
          <p:cNvSpPr txBox="1"/>
          <p:nvPr/>
        </p:nvSpPr>
        <p:spPr>
          <a:xfrm>
            <a:off x="5172856" y="4127870"/>
            <a:ext cx="984372"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Amazonas</a:t>
            </a:r>
            <a:r>
              <a:rPr lang="es-CO" sz="1400" dirty="0">
                <a:solidFill>
                  <a:srgbClr val="FFC000"/>
                </a:solidFill>
              </a:rPr>
              <a:t> </a:t>
            </a:r>
          </a:p>
        </p:txBody>
      </p:sp>
      <p:sp>
        <p:nvSpPr>
          <p:cNvPr id="94" name="CuadroTexto 93"/>
          <p:cNvSpPr txBox="1"/>
          <p:nvPr/>
        </p:nvSpPr>
        <p:spPr>
          <a:xfrm>
            <a:off x="376751" y="1721074"/>
            <a:ext cx="951479"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Antioquia</a:t>
            </a:r>
            <a:r>
              <a:rPr lang="es-CO" sz="1400" dirty="0"/>
              <a:t> </a:t>
            </a:r>
          </a:p>
        </p:txBody>
      </p:sp>
      <p:sp>
        <p:nvSpPr>
          <p:cNvPr id="95" name="CuadroTexto 94"/>
          <p:cNvSpPr txBox="1"/>
          <p:nvPr/>
        </p:nvSpPr>
        <p:spPr>
          <a:xfrm>
            <a:off x="4745445" y="1273373"/>
            <a:ext cx="729367" cy="307777"/>
          </a:xfrm>
          <a:prstGeom prst="rect">
            <a:avLst/>
          </a:prstGeom>
          <a:noFill/>
        </p:spPr>
        <p:txBody>
          <a:bodyPr wrap="none" rtlCol="0">
            <a:spAutoFit/>
          </a:bodyPr>
          <a:lstStyle>
            <a:defPPr>
              <a:defRPr lang="es-ES"/>
            </a:defPPr>
            <a:lvl1pPr algn="ctr">
              <a:defRPr sz="1400" b="1" spc="-5">
                <a:solidFill>
                  <a:srgbClr val="FF9900"/>
                </a:solidFill>
                <a:cs typeface="Arial" panose="020B0604020202020204" pitchFamily="34" charset="0"/>
              </a:defRPr>
            </a:lvl1pPr>
          </a:lstStyle>
          <a:p>
            <a:r>
              <a:rPr lang="es-CO" dirty="0"/>
              <a:t>Arauca </a:t>
            </a:r>
          </a:p>
        </p:txBody>
      </p:sp>
      <p:sp>
        <p:nvSpPr>
          <p:cNvPr id="97" name="CuadroTexto 96"/>
          <p:cNvSpPr txBox="1"/>
          <p:nvPr/>
        </p:nvSpPr>
        <p:spPr>
          <a:xfrm>
            <a:off x="4723154" y="1490011"/>
            <a:ext cx="742191" cy="307777"/>
          </a:xfrm>
          <a:prstGeom prst="rect">
            <a:avLst/>
          </a:prstGeom>
          <a:noFill/>
        </p:spPr>
        <p:txBody>
          <a:bodyPr wrap="none" rtlCol="0">
            <a:spAutoFit/>
          </a:bodyPr>
          <a:lstStyle>
            <a:defPPr>
              <a:defRPr lang="es-ES"/>
            </a:defPPr>
            <a:lvl1pPr>
              <a:defRPr sz="1400" b="1" spc="-5">
                <a:solidFill>
                  <a:srgbClr val="FF9900"/>
                </a:solidFill>
                <a:cs typeface="Arial" panose="020B0604020202020204" pitchFamily="34" charset="0"/>
              </a:defRPr>
            </a:lvl1pPr>
          </a:lstStyle>
          <a:p>
            <a:r>
              <a:rPr lang="es-CO" dirty="0"/>
              <a:t>Boyacá </a:t>
            </a:r>
          </a:p>
        </p:txBody>
      </p:sp>
      <p:sp>
        <p:nvSpPr>
          <p:cNvPr id="98" name="CuadroTexto 97"/>
          <p:cNvSpPr txBox="1"/>
          <p:nvPr/>
        </p:nvSpPr>
        <p:spPr>
          <a:xfrm>
            <a:off x="371088" y="1923999"/>
            <a:ext cx="700833" cy="307777"/>
          </a:xfrm>
          <a:prstGeom prst="rect">
            <a:avLst/>
          </a:prstGeom>
          <a:noFill/>
        </p:spPr>
        <p:txBody>
          <a:bodyPr wrap="none" rtlCol="0">
            <a:spAutoFit/>
          </a:bodyPr>
          <a:lstStyle>
            <a:defPPr>
              <a:defRPr lang="es-ES"/>
            </a:defPPr>
            <a:lvl1pPr>
              <a:defRPr sz="1400" b="1" spc="-5">
                <a:solidFill>
                  <a:srgbClr val="FF9900"/>
                </a:solidFill>
                <a:cs typeface="Arial" panose="020B0604020202020204" pitchFamily="34" charset="0"/>
              </a:defRPr>
            </a:lvl1pPr>
          </a:lstStyle>
          <a:p>
            <a:r>
              <a:rPr lang="es-CO" dirty="0"/>
              <a:t>Caldas </a:t>
            </a:r>
          </a:p>
        </p:txBody>
      </p:sp>
      <p:sp>
        <p:nvSpPr>
          <p:cNvPr id="99" name="CuadroTexto 98"/>
          <p:cNvSpPr txBox="1"/>
          <p:nvPr/>
        </p:nvSpPr>
        <p:spPr>
          <a:xfrm>
            <a:off x="2397202" y="4836065"/>
            <a:ext cx="830740"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Caquetá</a:t>
            </a:r>
            <a:r>
              <a:rPr lang="es-CO" sz="1400" dirty="0"/>
              <a:t> </a:t>
            </a:r>
          </a:p>
        </p:txBody>
      </p:sp>
      <p:sp>
        <p:nvSpPr>
          <p:cNvPr id="100" name="CuadroTexto 99"/>
          <p:cNvSpPr txBox="1"/>
          <p:nvPr/>
        </p:nvSpPr>
        <p:spPr>
          <a:xfrm>
            <a:off x="4848599" y="2003204"/>
            <a:ext cx="895630"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Casanare</a:t>
            </a:r>
            <a:r>
              <a:rPr lang="es-CO" sz="1400" dirty="0">
                <a:solidFill>
                  <a:srgbClr val="FFC000"/>
                </a:solidFill>
              </a:rPr>
              <a:t> </a:t>
            </a:r>
          </a:p>
        </p:txBody>
      </p:sp>
      <p:sp>
        <p:nvSpPr>
          <p:cNvPr id="101" name="CuadroTexto 100"/>
          <p:cNvSpPr txBox="1"/>
          <p:nvPr/>
        </p:nvSpPr>
        <p:spPr>
          <a:xfrm>
            <a:off x="358690" y="1500833"/>
            <a:ext cx="678519" cy="307777"/>
          </a:xfrm>
          <a:prstGeom prst="rect">
            <a:avLst/>
          </a:prstGeom>
          <a:noFill/>
        </p:spPr>
        <p:txBody>
          <a:bodyPr wrap="none" rtlCol="0">
            <a:spAutoFit/>
          </a:bodyPr>
          <a:lstStyle>
            <a:defPPr>
              <a:defRPr lang="es-ES"/>
            </a:defPPr>
            <a:lvl1pPr>
              <a:defRPr sz="1400" b="1" spc="-5">
                <a:solidFill>
                  <a:srgbClr val="FF9900"/>
                </a:solidFill>
                <a:cs typeface="Arial" panose="020B0604020202020204" pitchFamily="34" charset="0"/>
              </a:defRPr>
            </a:lvl1pPr>
          </a:lstStyle>
          <a:p>
            <a:r>
              <a:rPr lang="es-CO" dirty="0"/>
              <a:t>Chocó </a:t>
            </a:r>
          </a:p>
        </p:txBody>
      </p:sp>
      <p:sp>
        <p:nvSpPr>
          <p:cNvPr id="102" name="CuadroTexto 101"/>
          <p:cNvSpPr txBox="1"/>
          <p:nvPr/>
        </p:nvSpPr>
        <p:spPr>
          <a:xfrm>
            <a:off x="1402697" y="780813"/>
            <a:ext cx="845873"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Córdoba</a:t>
            </a:r>
            <a:r>
              <a:rPr lang="es-CO" sz="1400" dirty="0"/>
              <a:t> </a:t>
            </a:r>
          </a:p>
        </p:txBody>
      </p:sp>
      <p:sp>
        <p:nvSpPr>
          <p:cNvPr id="103" name="CuadroTexto 102"/>
          <p:cNvSpPr txBox="1"/>
          <p:nvPr/>
        </p:nvSpPr>
        <p:spPr>
          <a:xfrm>
            <a:off x="4846947" y="2238375"/>
            <a:ext cx="1277016"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Cundinamarca</a:t>
            </a:r>
            <a:r>
              <a:rPr lang="es-CO" sz="1400" dirty="0"/>
              <a:t> </a:t>
            </a:r>
          </a:p>
        </p:txBody>
      </p:sp>
      <p:sp>
        <p:nvSpPr>
          <p:cNvPr id="104" name="CuadroTexto 103"/>
          <p:cNvSpPr txBox="1"/>
          <p:nvPr/>
        </p:nvSpPr>
        <p:spPr>
          <a:xfrm>
            <a:off x="4838293" y="2439155"/>
            <a:ext cx="1983300" cy="307777"/>
          </a:xfrm>
          <a:prstGeom prst="rect">
            <a:avLst/>
          </a:prstGeom>
          <a:noFill/>
        </p:spPr>
        <p:txBody>
          <a:bodyPr wrap="none" rtlCol="0">
            <a:spAutoFit/>
          </a:bodyPr>
          <a:lstStyle>
            <a:defPPr>
              <a:defRPr lang="es-ES"/>
            </a:defPPr>
            <a:lvl1pPr>
              <a:defRPr sz="1400" b="1" spc="-5">
                <a:solidFill>
                  <a:srgbClr val="FF9900"/>
                </a:solidFill>
                <a:cs typeface="Arial" panose="020B0604020202020204" pitchFamily="34" charset="0"/>
              </a:defRPr>
            </a:lvl1pPr>
          </a:lstStyle>
          <a:p>
            <a:r>
              <a:rPr lang="es-CO" dirty="0"/>
              <a:t>Distrito Capital - Bogotá </a:t>
            </a:r>
          </a:p>
        </p:txBody>
      </p:sp>
      <p:sp>
        <p:nvSpPr>
          <p:cNvPr id="105" name="CuadroTexto 104"/>
          <p:cNvSpPr txBox="1"/>
          <p:nvPr/>
        </p:nvSpPr>
        <p:spPr>
          <a:xfrm>
            <a:off x="3527265" y="240345"/>
            <a:ext cx="959109" cy="307777"/>
          </a:xfrm>
          <a:prstGeom prst="rect">
            <a:avLst/>
          </a:prstGeom>
          <a:noFill/>
        </p:spPr>
        <p:txBody>
          <a:bodyPr wrap="none" rtlCol="0">
            <a:spAutoFit/>
          </a:bodyPr>
          <a:lstStyle>
            <a:defPPr>
              <a:defRPr lang="es-ES"/>
            </a:defPPr>
            <a:lvl1pPr algn="ctr">
              <a:defRPr sz="1400" b="1" spc="-5">
                <a:solidFill>
                  <a:srgbClr val="FF9900"/>
                </a:solidFill>
                <a:cs typeface="Arial" panose="020B0604020202020204" pitchFamily="34" charset="0"/>
              </a:defRPr>
            </a:lvl1pPr>
          </a:lstStyle>
          <a:p>
            <a:r>
              <a:rPr lang="es-CO" dirty="0"/>
              <a:t>La Guajira </a:t>
            </a:r>
          </a:p>
        </p:txBody>
      </p:sp>
      <p:sp>
        <p:nvSpPr>
          <p:cNvPr id="106" name="CuadroTexto 105"/>
          <p:cNvSpPr txBox="1"/>
          <p:nvPr/>
        </p:nvSpPr>
        <p:spPr>
          <a:xfrm>
            <a:off x="5183560" y="3057266"/>
            <a:ext cx="876650"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Guaviare</a:t>
            </a:r>
            <a:r>
              <a:rPr lang="es-CO" sz="1400" dirty="0">
                <a:solidFill>
                  <a:srgbClr val="FFC000"/>
                </a:solidFill>
              </a:rPr>
              <a:t> </a:t>
            </a:r>
          </a:p>
        </p:txBody>
      </p:sp>
      <p:sp>
        <p:nvSpPr>
          <p:cNvPr id="107" name="CuadroTexto 106"/>
          <p:cNvSpPr txBox="1"/>
          <p:nvPr/>
        </p:nvSpPr>
        <p:spPr>
          <a:xfrm>
            <a:off x="828933" y="3696807"/>
            <a:ext cx="729046"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Nariño</a:t>
            </a:r>
            <a:r>
              <a:rPr lang="es-CO" sz="1400" dirty="0"/>
              <a:t> </a:t>
            </a:r>
          </a:p>
        </p:txBody>
      </p:sp>
      <p:sp>
        <p:nvSpPr>
          <p:cNvPr id="108" name="CuadroTexto 107"/>
          <p:cNvSpPr txBox="1"/>
          <p:nvPr/>
        </p:nvSpPr>
        <p:spPr>
          <a:xfrm>
            <a:off x="4014700" y="793954"/>
            <a:ext cx="1658467" cy="307777"/>
          </a:xfrm>
          <a:prstGeom prst="rect">
            <a:avLst/>
          </a:prstGeom>
          <a:noFill/>
        </p:spPr>
        <p:txBody>
          <a:bodyPr wrap="none" rtlCol="0">
            <a:spAutoFit/>
          </a:bodyPr>
          <a:lstStyle>
            <a:defPPr>
              <a:defRPr lang="es-ES"/>
            </a:defPPr>
            <a:lvl1pPr algn="ctr">
              <a:defRPr sz="1400" b="1" spc="-5">
                <a:solidFill>
                  <a:srgbClr val="FF9900"/>
                </a:solidFill>
                <a:cs typeface="Arial" panose="020B0604020202020204" pitchFamily="34" charset="0"/>
              </a:defRPr>
            </a:lvl1pPr>
          </a:lstStyle>
          <a:p>
            <a:r>
              <a:rPr lang="es-CO" dirty="0"/>
              <a:t>Norte de Santander </a:t>
            </a:r>
          </a:p>
        </p:txBody>
      </p:sp>
      <p:sp>
        <p:nvSpPr>
          <p:cNvPr id="109" name="CuadroTexto 108"/>
          <p:cNvSpPr txBox="1"/>
          <p:nvPr/>
        </p:nvSpPr>
        <p:spPr>
          <a:xfrm>
            <a:off x="1624152" y="4230528"/>
            <a:ext cx="980653"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Putumayo</a:t>
            </a:r>
            <a:r>
              <a:rPr lang="es-CO" sz="1400" dirty="0"/>
              <a:t> </a:t>
            </a:r>
          </a:p>
        </p:txBody>
      </p:sp>
      <p:sp>
        <p:nvSpPr>
          <p:cNvPr id="110" name="CuadroTexto 109"/>
          <p:cNvSpPr txBox="1"/>
          <p:nvPr/>
        </p:nvSpPr>
        <p:spPr>
          <a:xfrm>
            <a:off x="354979" y="2132974"/>
            <a:ext cx="902683"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Risaralda</a:t>
            </a:r>
            <a:r>
              <a:rPr lang="es-CO" sz="1400" dirty="0"/>
              <a:t> </a:t>
            </a:r>
          </a:p>
        </p:txBody>
      </p:sp>
      <p:sp>
        <p:nvSpPr>
          <p:cNvPr id="111" name="Rectángulo 110"/>
          <p:cNvSpPr/>
          <p:nvPr/>
        </p:nvSpPr>
        <p:spPr>
          <a:xfrm>
            <a:off x="397462" y="840685"/>
            <a:ext cx="1255024" cy="523220"/>
          </a:xfrm>
          <a:prstGeom prst="rect">
            <a:avLst/>
          </a:prstGeom>
          <a:noFill/>
        </p:spPr>
        <p:txBody>
          <a:bodyPr wrap="none" rtlCol="0">
            <a:spAutoFit/>
          </a:bodyPr>
          <a:lstStyle/>
          <a:p>
            <a:r>
              <a:rPr lang="es-CO" sz="1400" b="1" spc="-5" dirty="0">
                <a:solidFill>
                  <a:srgbClr val="FF9900"/>
                </a:solidFill>
                <a:cs typeface="Arial" panose="020B0604020202020204" pitchFamily="34" charset="0"/>
              </a:rPr>
              <a:t>San Andrés</a:t>
            </a:r>
          </a:p>
          <a:p>
            <a:r>
              <a:rPr lang="es-CO" sz="1400" b="1" spc="-5" dirty="0">
                <a:solidFill>
                  <a:srgbClr val="FF9900"/>
                </a:solidFill>
                <a:cs typeface="Arial" panose="020B0604020202020204" pitchFamily="34" charset="0"/>
              </a:rPr>
              <a:t> y Providencia </a:t>
            </a:r>
          </a:p>
        </p:txBody>
      </p:sp>
      <p:sp>
        <p:nvSpPr>
          <p:cNvPr id="112" name="CuadroTexto 111"/>
          <p:cNvSpPr txBox="1"/>
          <p:nvPr/>
        </p:nvSpPr>
        <p:spPr>
          <a:xfrm>
            <a:off x="4757371" y="1069312"/>
            <a:ext cx="972702"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Santander</a:t>
            </a:r>
            <a:r>
              <a:rPr lang="es-CO" sz="1400" dirty="0">
                <a:solidFill>
                  <a:srgbClr val="FFC000"/>
                </a:solidFill>
              </a:rPr>
              <a:t> </a:t>
            </a:r>
          </a:p>
        </p:txBody>
      </p:sp>
      <p:sp>
        <p:nvSpPr>
          <p:cNvPr id="113" name="CuadroTexto 112"/>
          <p:cNvSpPr txBox="1"/>
          <p:nvPr/>
        </p:nvSpPr>
        <p:spPr>
          <a:xfrm>
            <a:off x="1568137" y="237274"/>
            <a:ext cx="626325"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Sucre</a:t>
            </a:r>
            <a:r>
              <a:rPr lang="es-CO" sz="1400" dirty="0"/>
              <a:t> </a:t>
            </a:r>
          </a:p>
        </p:txBody>
      </p:sp>
      <p:sp>
        <p:nvSpPr>
          <p:cNvPr id="114" name="CuadroTexto 113"/>
          <p:cNvSpPr txBox="1"/>
          <p:nvPr/>
        </p:nvSpPr>
        <p:spPr>
          <a:xfrm>
            <a:off x="358524" y="2892623"/>
            <a:ext cx="713529"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Tolima</a:t>
            </a:r>
            <a:r>
              <a:rPr lang="es-CO" sz="1400" dirty="0"/>
              <a:t> </a:t>
            </a:r>
          </a:p>
        </p:txBody>
      </p:sp>
      <p:sp>
        <p:nvSpPr>
          <p:cNvPr id="115" name="CuadroTexto 114"/>
          <p:cNvSpPr txBox="1"/>
          <p:nvPr/>
        </p:nvSpPr>
        <p:spPr>
          <a:xfrm>
            <a:off x="356979" y="2515414"/>
            <a:ext cx="1320939"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Valle</a:t>
            </a:r>
            <a:r>
              <a:rPr lang="es-CO" sz="1400" dirty="0"/>
              <a:t> </a:t>
            </a:r>
            <a:r>
              <a:rPr lang="es-CO" sz="1400" b="1" spc="-5" dirty="0">
                <a:solidFill>
                  <a:srgbClr val="FF9900"/>
                </a:solidFill>
                <a:cs typeface="Arial" panose="020B0604020202020204" pitchFamily="34" charset="0"/>
              </a:rPr>
              <a:t>del Cauca </a:t>
            </a:r>
          </a:p>
        </p:txBody>
      </p:sp>
      <p:sp>
        <p:nvSpPr>
          <p:cNvPr id="116" name="CuadroTexto 115"/>
          <p:cNvSpPr txBox="1"/>
          <p:nvPr/>
        </p:nvSpPr>
        <p:spPr>
          <a:xfrm>
            <a:off x="5202887" y="3488951"/>
            <a:ext cx="753348" cy="307777"/>
          </a:xfrm>
          <a:prstGeom prst="rect">
            <a:avLst/>
          </a:prstGeom>
          <a:noFill/>
        </p:spPr>
        <p:txBody>
          <a:bodyPr wrap="none" rtlCol="0">
            <a:spAutoFit/>
          </a:bodyPr>
          <a:lstStyle>
            <a:defPPr>
              <a:defRPr lang="es-ES"/>
            </a:defPPr>
            <a:lvl1pPr>
              <a:defRPr sz="1400" b="1" spc="-5">
                <a:solidFill>
                  <a:srgbClr val="FF9900"/>
                </a:solidFill>
                <a:cs typeface="Arial" panose="020B0604020202020204" pitchFamily="34" charset="0"/>
              </a:defRPr>
            </a:lvl1pPr>
          </a:lstStyle>
          <a:p>
            <a:r>
              <a:rPr lang="es-CO" dirty="0"/>
              <a:t>Vaupés </a:t>
            </a:r>
          </a:p>
        </p:txBody>
      </p:sp>
      <p:cxnSp>
        <p:nvCxnSpPr>
          <p:cNvPr id="123" name="Conector angular 122"/>
          <p:cNvCxnSpPr/>
          <p:nvPr/>
        </p:nvCxnSpPr>
        <p:spPr>
          <a:xfrm flipH="1">
            <a:off x="3680794" y="1450190"/>
            <a:ext cx="1069050" cy="409065"/>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4" name="Conector angular 123"/>
          <p:cNvCxnSpPr>
            <a:cxnSpLocks/>
          </p:cNvCxnSpPr>
          <p:nvPr/>
        </p:nvCxnSpPr>
        <p:spPr>
          <a:xfrm flipH="1" flipV="1">
            <a:off x="3554145" y="2169135"/>
            <a:ext cx="1393114" cy="6483"/>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8" name="Conector angular 123"/>
          <p:cNvCxnSpPr>
            <a:cxnSpLocks/>
          </p:cNvCxnSpPr>
          <p:nvPr/>
        </p:nvCxnSpPr>
        <p:spPr>
          <a:xfrm flipH="1">
            <a:off x="3885319" y="3537333"/>
            <a:ext cx="1587197" cy="38532"/>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1" name="Conector angular 123"/>
          <p:cNvCxnSpPr/>
          <p:nvPr/>
        </p:nvCxnSpPr>
        <p:spPr>
          <a:xfrm flipH="1">
            <a:off x="3577591" y="4286504"/>
            <a:ext cx="1662166" cy="6603"/>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3" name="Conector angular 132"/>
          <p:cNvCxnSpPr/>
          <p:nvPr/>
        </p:nvCxnSpPr>
        <p:spPr>
          <a:xfrm flipH="1">
            <a:off x="2786043" y="3743126"/>
            <a:ext cx="12700" cy="1120973"/>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4" name="Conector angular 132"/>
          <p:cNvCxnSpPr/>
          <p:nvPr/>
        </p:nvCxnSpPr>
        <p:spPr>
          <a:xfrm flipH="1">
            <a:off x="1987550" y="3673116"/>
            <a:ext cx="12700" cy="648000"/>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5" name="Conector angular 132"/>
          <p:cNvCxnSpPr/>
          <p:nvPr/>
        </p:nvCxnSpPr>
        <p:spPr>
          <a:xfrm flipH="1">
            <a:off x="1361737" y="3339137"/>
            <a:ext cx="12700" cy="468000"/>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6" name="Conector angular 123"/>
          <p:cNvCxnSpPr/>
          <p:nvPr/>
        </p:nvCxnSpPr>
        <p:spPr>
          <a:xfrm flipH="1">
            <a:off x="1526432" y="2692041"/>
            <a:ext cx="432000" cy="6603"/>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8" name="Conector angular 137"/>
          <p:cNvCxnSpPr/>
          <p:nvPr/>
        </p:nvCxnSpPr>
        <p:spPr>
          <a:xfrm rot="10800000" flipV="1">
            <a:off x="950986" y="2640375"/>
            <a:ext cx="1265697" cy="393138"/>
          </a:xfrm>
          <a:prstGeom prst="bentConnector3">
            <a:avLst>
              <a:gd name="adj1" fmla="val 812"/>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1" name="Conector angular 123"/>
          <p:cNvCxnSpPr/>
          <p:nvPr/>
        </p:nvCxnSpPr>
        <p:spPr>
          <a:xfrm flipH="1">
            <a:off x="989607" y="1669302"/>
            <a:ext cx="684000" cy="6603"/>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3" name="Conector angular 123"/>
          <p:cNvCxnSpPr/>
          <p:nvPr/>
        </p:nvCxnSpPr>
        <p:spPr>
          <a:xfrm flipH="1">
            <a:off x="1210103" y="1889798"/>
            <a:ext cx="900000" cy="6603"/>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4" name="Conector angular 123"/>
          <p:cNvCxnSpPr/>
          <p:nvPr/>
        </p:nvCxnSpPr>
        <p:spPr>
          <a:xfrm flipH="1">
            <a:off x="1129633" y="2296524"/>
            <a:ext cx="900000" cy="6603"/>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0" name="Conector angular 149"/>
          <p:cNvCxnSpPr>
            <a:cxnSpLocks/>
            <a:stCxn id="103" idx="1"/>
          </p:cNvCxnSpPr>
          <p:nvPr/>
        </p:nvCxnSpPr>
        <p:spPr>
          <a:xfrm flipH="1" flipV="1">
            <a:off x="2829371" y="2310982"/>
            <a:ext cx="2017576" cy="81282"/>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2" name="Conector angular 151"/>
          <p:cNvCxnSpPr>
            <a:stCxn id="97" idx="1"/>
          </p:cNvCxnSpPr>
          <p:nvPr/>
        </p:nvCxnSpPr>
        <p:spPr>
          <a:xfrm flipH="1">
            <a:off x="2978324" y="1643900"/>
            <a:ext cx="1744830" cy="466970"/>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5" name="Conector angular 154"/>
          <p:cNvCxnSpPr/>
          <p:nvPr/>
        </p:nvCxnSpPr>
        <p:spPr>
          <a:xfrm rot="10800000">
            <a:off x="2566529" y="2280673"/>
            <a:ext cx="2340000" cy="322070"/>
          </a:xfrm>
          <a:prstGeom prst="bentConnector3">
            <a:avLst>
              <a:gd name="adj1" fmla="val 100029"/>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3" name="Conector angular 162"/>
          <p:cNvCxnSpPr>
            <a:cxnSpLocks/>
          </p:cNvCxnSpPr>
          <p:nvPr/>
        </p:nvCxnSpPr>
        <p:spPr>
          <a:xfrm flipH="1">
            <a:off x="2964387" y="1244559"/>
            <a:ext cx="1800604" cy="553229"/>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5" name="Conector angular 123"/>
          <p:cNvCxnSpPr>
            <a:cxnSpLocks/>
          </p:cNvCxnSpPr>
          <p:nvPr/>
        </p:nvCxnSpPr>
        <p:spPr>
          <a:xfrm flipH="1">
            <a:off x="3209717" y="417726"/>
            <a:ext cx="410537" cy="4513"/>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7" name="Conector angular 132"/>
          <p:cNvCxnSpPr/>
          <p:nvPr/>
        </p:nvCxnSpPr>
        <p:spPr>
          <a:xfrm>
            <a:off x="2017346" y="510649"/>
            <a:ext cx="276185" cy="544503"/>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9" name="Conector angular 132"/>
          <p:cNvCxnSpPr/>
          <p:nvPr/>
        </p:nvCxnSpPr>
        <p:spPr>
          <a:xfrm>
            <a:off x="1708094" y="1007532"/>
            <a:ext cx="431280" cy="416071"/>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3" name="Conector angular 132"/>
          <p:cNvCxnSpPr>
            <a:cxnSpLocks/>
          </p:cNvCxnSpPr>
          <p:nvPr/>
        </p:nvCxnSpPr>
        <p:spPr>
          <a:xfrm>
            <a:off x="553787" y="680311"/>
            <a:ext cx="200072" cy="274535"/>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9" name="CuadroTexto 58"/>
          <p:cNvSpPr txBox="1"/>
          <p:nvPr/>
        </p:nvSpPr>
        <p:spPr>
          <a:xfrm>
            <a:off x="6608094" y="2443294"/>
            <a:ext cx="2236363" cy="830997"/>
          </a:xfrm>
          <a:prstGeom prst="rect">
            <a:avLst/>
          </a:prstGeom>
          <a:noFill/>
        </p:spPr>
        <p:txBody>
          <a:bodyPr wrap="square" rtlCol="0">
            <a:spAutoFit/>
          </a:bodyPr>
          <a:lstStyle/>
          <a:p>
            <a:pPr algn="ctr"/>
            <a:r>
              <a:rPr lang="es-CO" sz="1600" b="1" spc="-5" dirty="0">
                <a:solidFill>
                  <a:schemeClr val="bg2">
                    <a:lumMod val="25000"/>
                  </a:schemeClr>
                </a:solidFill>
                <a:cs typeface="Arial" panose="020B0604020202020204" pitchFamily="34" charset="0"/>
              </a:rPr>
              <a:t>Total</a:t>
            </a:r>
          </a:p>
          <a:p>
            <a:pPr algn="ctr"/>
            <a:r>
              <a:rPr lang="es-CO" sz="1600" b="1" spc="-5" dirty="0">
                <a:solidFill>
                  <a:schemeClr val="bg2">
                    <a:lumMod val="25000"/>
                  </a:schemeClr>
                </a:solidFill>
                <a:cs typeface="Arial" panose="020B0604020202020204" pitchFamily="34" charset="0"/>
              </a:rPr>
              <a:t> Encuestados</a:t>
            </a:r>
          </a:p>
          <a:p>
            <a:pPr algn="ctr"/>
            <a:r>
              <a:rPr lang="es-CO" sz="1600" b="1" spc="-5" dirty="0">
                <a:solidFill>
                  <a:srgbClr val="FFC000"/>
                </a:solidFill>
                <a:cs typeface="Arial" panose="020B0604020202020204" pitchFamily="34" charset="0"/>
              </a:rPr>
              <a:t>8920</a:t>
            </a:r>
          </a:p>
        </p:txBody>
      </p:sp>
      <p:sp>
        <p:nvSpPr>
          <p:cNvPr id="61" name="Rectángulo 60"/>
          <p:cNvSpPr/>
          <p:nvPr/>
        </p:nvSpPr>
        <p:spPr>
          <a:xfrm>
            <a:off x="3326669" y="4150280"/>
            <a:ext cx="494977" cy="33635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spc="-5" dirty="0">
                <a:solidFill>
                  <a:schemeClr val="bg2">
                    <a:lumMod val="25000"/>
                  </a:schemeClr>
                </a:solidFill>
                <a:cs typeface="Arial" panose="020B0604020202020204" pitchFamily="34" charset="0"/>
              </a:rPr>
              <a:t>58</a:t>
            </a:r>
            <a:endParaRPr lang="es-CO" sz="1000" dirty="0">
              <a:solidFill>
                <a:schemeClr val="bg2">
                  <a:lumMod val="25000"/>
                </a:schemeClr>
              </a:solidFill>
            </a:endParaRPr>
          </a:p>
        </p:txBody>
      </p:sp>
      <p:sp>
        <p:nvSpPr>
          <p:cNvPr id="62" name="Rectángulo 61"/>
          <p:cNvSpPr/>
          <p:nvPr/>
        </p:nvSpPr>
        <p:spPr>
          <a:xfrm>
            <a:off x="2054103" y="1755383"/>
            <a:ext cx="514351"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584</a:t>
            </a:r>
          </a:p>
        </p:txBody>
      </p:sp>
      <p:sp>
        <p:nvSpPr>
          <p:cNvPr id="63" name="Rectángulo 62"/>
          <p:cNvSpPr/>
          <p:nvPr/>
        </p:nvSpPr>
        <p:spPr>
          <a:xfrm>
            <a:off x="3435047" y="1681303"/>
            <a:ext cx="473240"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200" dirty="0">
                <a:solidFill>
                  <a:schemeClr val="bg2">
                    <a:lumMod val="25000"/>
                  </a:schemeClr>
                </a:solidFill>
              </a:rPr>
              <a:t>50</a:t>
            </a:r>
          </a:p>
        </p:txBody>
      </p:sp>
      <p:sp>
        <p:nvSpPr>
          <p:cNvPr id="65" name="Rectángulo 64"/>
          <p:cNvSpPr/>
          <p:nvPr/>
        </p:nvSpPr>
        <p:spPr>
          <a:xfrm>
            <a:off x="2750902" y="2029067"/>
            <a:ext cx="514351"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spc="-5" dirty="0">
                <a:solidFill>
                  <a:schemeClr val="bg2">
                    <a:lumMod val="25000"/>
                  </a:schemeClr>
                </a:solidFill>
                <a:cs typeface="Arial" panose="020B0604020202020204" pitchFamily="34" charset="0"/>
              </a:rPr>
              <a:t>620</a:t>
            </a:r>
            <a:endParaRPr lang="es-CO" sz="1000" dirty="0">
              <a:solidFill>
                <a:schemeClr val="bg2">
                  <a:lumMod val="25000"/>
                </a:schemeClr>
              </a:solidFill>
            </a:endParaRPr>
          </a:p>
        </p:txBody>
      </p:sp>
      <p:sp>
        <p:nvSpPr>
          <p:cNvPr id="66" name="Rectángulo 65"/>
          <p:cNvSpPr/>
          <p:nvPr/>
        </p:nvSpPr>
        <p:spPr>
          <a:xfrm>
            <a:off x="2088685" y="2069584"/>
            <a:ext cx="474634" cy="33635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223</a:t>
            </a:r>
          </a:p>
        </p:txBody>
      </p:sp>
      <p:sp>
        <p:nvSpPr>
          <p:cNvPr id="67" name="Rectángulo 66"/>
          <p:cNvSpPr/>
          <p:nvPr/>
        </p:nvSpPr>
        <p:spPr>
          <a:xfrm>
            <a:off x="2646940" y="3562589"/>
            <a:ext cx="522642" cy="33635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3116</a:t>
            </a:r>
          </a:p>
        </p:txBody>
      </p:sp>
      <p:sp>
        <p:nvSpPr>
          <p:cNvPr id="68" name="Rectángulo 67"/>
          <p:cNvSpPr/>
          <p:nvPr/>
        </p:nvSpPr>
        <p:spPr>
          <a:xfrm>
            <a:off x="3169582" y="2052422"/>
            <a:ext cx="561976"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1385</a:t>
            </a:r>
          </a:p>
        </p:txBody>
      </p:sp>
      <p:sp>
        <p:nvSpPr>
          <p:cNvPr id="69" name="Rectángulo 68"/>
          <p:cNvSpPr/>
          <p:nvPr/>
        </p:nvSpPr>
        <p:spPr>
          <a:xfrm>
            <a:off x="1576697" y="1581742"/>
            <a:ext cx="392149"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200" dirty="0">
                <a:solidFill>
                  <a:schemeClr val="bg2">
                    <a:lumMod val="25000"/>
                  </a:schemeClr>
                </a:solidFill>
              </a:rPr>
              <a:t>9</a:t>
            </a:r>
          </a:p>
        </p:txBody>
      </p:sp>
      <p:sp>
        <p:nvSpPr>
          <p:cNvPr id="70" name="Rectángulo 69"/>
          <p:cNvSpPr/>
          <p:nvPr/>
        </p:nvSpPr>
        <p:spPr>
          <a:xfrm>
            <a:off x="1864807" y="1366671"/>
            <a:ext cx="561976"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329</a:t>
            </a:r>
          </a:p>
        </p:txBody>
      </p:sp>
      <p:sp>
        <p:nvSpPr>
          <p:cNvPr id="71" name="Rectángulo 70"/>
          <p:cNvSpPr/>
          <p:nvPr/>
        </p:nvSpPr>
        <p:spPr>
          <a:xfrm>
            <a:off x="2546596" y="2188060"/>
            <a:ext cx="431727" cy="33635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353</a:t>
            </a:r>
          </a:p>
        </p:txBody>
      </p:sp>
      <p:sp>
        <p:nvSpPr>
          <p:cNvPr id="72" name="Rectángulo 71"/>
          <p:cNvSpPr/>
          <p:nvPr/>
        </p:nvSpPr>
        <p:spPr>
          <a:xfrm>
            <a:off x="2376674" y="2123131"/>
            <a:ext cx="449274" cy="33635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40</a:t>
            </a:r>
          </a:p>
        </p:txBody>
      </p:sp>
      <p:sp>
        <p:nvSpPr>
          <p:cNvPr id="73" name="Rectángulo 72"/>
          <p:cNvSpPr/>
          <p:nvPr/>
        </p:nvSpPr>
        <p:spPr>
          <a:xfrm>
            <a:off x="2870742" y="318706"/>
            <a:ext cx="480977"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spc="-5" dirty="0">
                <a:solidFill>
                  <a:schemeClr val="bg2">
                    <a:lumMod val="25000"/>
                  </a:schemeClr>
                </a:solidFill>
                <a:cs typeface="Arial" panose="020B0604020202020204" pitchFamily="34" charset="0"/>
              </a:rPr>
              <a:t>213</a:t>
            </a:r>
            <a:endParaRPr lang="es-CO" sz="1000" dirty="0">
              <a:solidFill>
                <a:schemeClr val="bg2">
                  <a:lumMod val="25000"/>
                </a:schemeClr>
              </a:solidFill>
            </a:endParaRPr>
          </a:p>
        </p:txBody>
      </p:sp>
      <p:sp>
        <p:nvSpPr>
          <p:cNvPr id="74" name="Rectángulo 73"/>
          <p:cNvSpPr/>
          <p:nvPr/>
        </p:nvSpPr>
        <p:spPr>
          <a:xfrm>
            <a:off x="3058170" y="3081739"/>
            <a:ext cx="383599"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spc="-5" dirty="0">
                <a:solidFill>
                  <a:schemeClr val="bg2">
                    <a:lumMod val="25000"/>
                  </a:schemeClr>
                </a:solidFill>
                <a:cs typeface="Arial" panose="020B0604020202020204" pitchFamily="34" charset="0"/>
              </a:rPr>
              <a:t>4</a:t>
            </a:r>
            <a:endParaRPr lang="es-CO" sz="1000" dirty="0">
              <a:solidFill>
                <a:schemeClr val="bg2">
                  <a:lumMod val="25000"/>
                </a:schemeClr>
              </a:solidFill>
            </a:endParaRPr>
          </a:p>
        </p:txBody>
      </p:sp>
      <p:cxnSp>
        <p:nvCxnSpPr>
          <p:cNvPr id="75" name="Conector angular 74"/>
          <p:cNvCxnSpPr/>
          <p:nvPr/>
        </p:nvCxnSpPr>
        <p:spPr>
          <a:xfrm rot="10800000">
            <a:off x="3250117" y="3206840"/>
            <a:ext cx="1980000" cy="1"/>
          </a:xfrm>
          <a:prstGeom prst="bentConnector3">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6" name="Rectángulo 75"/>
          <p:cNvSpPr/>
          <p:nvPr/>
        </p:nvSpPr>
        <p:spPr>
          <a:xfrm>
            <a:off x="1265047" y="3164784"/>
            <a:ext cx="334919"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2</a:t>
            </a:r>
          </a:p>
        </p:txBody>
      </p:sp>
      <p:sp>
        <p:nvSpPr>
          <p:cNvPr id="77" name="Rectángulo 76"/>
          <p:cNvSpPr/>
          <p:nvPr/>
        </p:nvSpPr>
        <p:spPr>
          <a:xfrm>
            <a:off x="2839660" y="1284271"/>
            <a:ext cx="509772"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195</a:t>
            </a:r>
          </a:p>
        </p:txBody>
      </p:sp>
      <p:sp>
        <p:nvSpPr>
          <p:cNvPr id="78" name="Rectángulo 77"/>
          <p:cNvSpPr/>
          <p:nvPr/>
        </p:nvSpPr>
        <p:spPr>
          <a:xfrm>
            <a:off x="1842735" y="3455927"/>
            <a:ext cx="502637" cy="18691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90</a:t>
            </a:r>
          </a:p>
        </p:txBody>
      </p:sp>
      <p:sp>
        <p:nvSpPr>
          <p:cNvPr id="79" name="Rectángulo 78"/>
          <p:cNvSpPr/>
          <p:nvPr/>
        </p:nvSpPr>
        <p:spPr>
          <a:xfrm>
            <a:off x="1942750" y="2204730"/>
            <a:ext cx="436993" cy="33635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44</a:t>
            </a:r>
          </a:p>
        </p:txBody>
      </p:sp>
      <p:cxnSp>
        <p:nvCxnSpPr>
          <p:cNvPr id="80" name="Conector angular 123"/>
          <p:cNvCxnSpPr/>
          <p:nvPr/>
        </p:nvCxnSpPr>
        <p:spPr>
          <a:xfrm flipH="1" flipV="1">
            <a:off x="950985" y="2113817"/>
            <a:ext cx="1231048" cy="90549"/>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2" name="Rectángulo 81"/>
          <p:cNvSpPr/>
          <p:nvPr/>
        </p:nvSpPr>
        <p:spPr>
          <a:xfrm>
            <a:off x="325264" y="509757"/>
            <a:ext cx="463595" cy="33635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400" dirty="0">
                <a:solidFill>
                  <a:schemeClr val="bg2">
                    <a:lumMod val="25000"/>
                  </a:schemeClr>
                </a:solidFill>
              </a:rPr>
              <a:t>7</a:t>
            </a:r>
          </a:p>
        </p:txBody>
      </p:sp>
      <p:sp>
        <p:nvSpPr>
          <p:cNvPr id="83" name="Rectángulo 82"/>
          <p:cNvSpPr/>
          <p:nvPr/>
        </p:nvSpPr>
        <p:spPr>
          <a:xfrm>
            <a:off x="2657470" y="1711607"/>
            <a:ext cx="514351"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843</a:t>
            </a:r>
          </a:p>
        </p:txBody>
      </p:sp>
      <p:sp>
        <p:nvSpPr>
          <p:cNvPr id="85" name="Rectángulo 84"/>
          <p:cNvSpPr/>
          <p:nvPr/>
        </p:nvSpPr>
        <p:spPr>
          <a:xfrm>
            <a:off x="2246455" y="1060375"/>
            <a:ext cx="413017" cy="33635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81</a:t>
            </a:r>
          </a:p>
        </p:txBody>
      </p:sp>
      <p:sp>
        <p:nvSpPr>
          <p:cNvPr id="86" name="Rectángulo 85"/>
          <p:cNvSpPr/>
          <p:nvPr/>
        </p:nvSpPr>
        <p:spPr>
          <a:xfrm>
            <a:off x="2110103" y="2456880"/>
            <a:ext cx="456426" cy="33635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spc="-5" dirty="0">
                <a:solidFill>
                  <a:schemeClr val="bg2">
                    <a:lumMod val="25000"/>
                  </a:schemeClr>
                </a:solidFill>
                <a:cs typeface="Arial" panose="020B0604020202020204" pitchFamily="34" charset="0"/>
              </a:rPr>
              <a:t>2</a:t>
            </a:r>
            <a:endParaRPr lang="es-CO" sz="1000" dirty="0">
              <a:solidFill>
                <a:schemeClr val="bg2">
                  <a:lumMod val="25000"/>
                </a:schemeClr>
              </a:solidFill>
            </a:endParaRPr>
          </a:p>
        </p:txBody>
      </p:sp>
      <p:sp>
        <p:nvSpPr>
          <p:cNvPr id="87" name="Rectángulo 86"/>
          <p:cNvSpPr/>
          <p:nvPr/>
        </p:nvSpPr>
        <p:spPr>
          <a:xfrm>
            <a:off x="1683986" y="2643118"/>
            <a:ext cx="514351"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spc="-5" dirty="0">
                <a:solidFill>
                  <a:schemeClr val="bg2">
                    <a:lumMod val="25000"/>
                  </a:schemeClr>
                </a:solidFill>
                <a:cs typeface="Arial" panose="020B0604020202020204" pitchFamily="34" charset="0"/>
              </a:rPr>
              <a:t>324</a:t>
            </a:r>
            <a:endParaRPr lang="es-CO" sz="1000" dirty="0">
              <a:solidFill>
                <a:schemeClr val="bg2">
                  <a:lumMod val="25000"/>
                </a:schemeClr>
              </a:solidFill>
            </a:endParaRPr>
          </a:p>
        </p:txBody>
      </p:sp>
      <p:sp>
        <p:nvSpPr>
          <p:cNvPr id="88" name="Rectángulo 87"/>
          <p:cNvSpPr/>
          <p:nvPr/>
        </p:nvSpPr>
        <p:spPr>
          <a:xfrm>
            <a:off x="3680794" y="3440037"/>
            <a:ext cx="514351"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27</a:t>
            </a:r>
          </a:p>
        </p:txBody>
      </p:sp>
      <p:cxnSp>
        <p:nvCxnSpPr>
          <p:cNvPr id="90" name="Conector angular 151"/>
          <p:cNvCxnSpPr/>
          <p:nvPr/>
        </p:nvCxnSpPr>
        <p:spPr>
          <a:xfrm flipH="1">
            <a:off x="3004677" y="977841"/>
            <a:ext cx="1116000" cy="320465"/>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2" name="CuadroTexto 91">
            <a:extLst>
              <a:ext uri="{FF2B5EF4-FFF2-40B4-BE49-F238E27FC236}">
                <a16:creationId xmlns:a16="http://schemas.microsoft.com/office/drawing/2014/main" id="{7742F902-C0C5-42C2-A34C-298968761908}"/>
              </a:ext>
            </a:extLst>
          </p:cNvPr>
          <p:cNvSpPr txBox="1"/>
          <p:nvPr/>
        </p:nvSpPr>
        <p:spPr>
          <a:xfrm>
            <a:off x="1298509" y="424843"/>
            <a:ext cx="741806"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Bolívar</a:t>
            </a:r>
            <a:r>
              <a:rPr lang="es-CO" sz="1400" dirty="0"/>
              <a:t> </a:t>
            </a:r>
          </a:p>
        </p:txBody>
      </p:sp>
      <p:cxnSp>
        <p:nvCxnSpPr>
          <p:cNvPr id="96" name="Conector angular 132">
            <a:extLst>
              <a:ext uri="{FF2B5EF4-FFF2-40B4-BE49-F238E27FC236}">
                <a16:creationId xmlns:a16="http://schemas.microsoft.com/office/drawing/2014/main" id="{9E950C91-ABA2-4071-9741-C3FB6AE28E25}"/>
              </a:ext>
            </a:extLst>
          </p:cNvPr>
          <p:cNvCxnSpPr>
            <a:cxnSpLocks/>
          </p:cNvCxnSpPr>
          <p:nvPr/>
        </p:nvCxnSpPr>
        <p:spPr>
          <a:xfrm>
            <a:off x="1826157" y="665682"/>
            <a:ext cx="495140" cy="152614"/>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7" name="Rectángulo 116">
            <a:extLst>
              <a:ext uri="{FF2B5EF4-FFF2-40B4-BE49-F238E27FC236}">
                <a16:creationId xmlns:a16="http://schemas.microsoft.com/office/drawing/2014/main" id="{25DEAE09-BAB5-47B8-99FF-71366D6C8FBB}"/>
              </a:ext>
            </a:extLst>
          </p:cNvPr>
          <p:cNvSpPr/>
          <p:nvPr/>
        </p:nvSpPr>
        <p:spPr>
          <a:xfrm>
            <a:off x="2213607" y="708697"/>
            <a:ext cx="413017" cy="33635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73</a:t>
            </a:r>
          </a:p>
        </p:txBody>
      </p:sp>
      <p:sp>
        <p:nvSpPr>
          <p:cNvPr id="126" name="CuadroTexto 125">
            <a:extLst>
              <a:ext uri="{FF2B5EF4-FFF2-40B4-BE49-F238E27FC236}">
                <a16:creationId xmlns:a16="http://schemas.microsoft.com/office/drawing/2014/main" id="{414F0954-B207-470C-A111-802E2757996A}"/>
              </a:ext>
            </a:extLst>
          </p:cNvPr>
          <p:cNvSpPr txBox="1"/>
          <p:nvPr/>
        </p:nvSpPr>
        <p:spPr>
          <a:xfrm>
            <a:off x="4838293" y="2669302"/>
            <a:ext cx="752450"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Guainía</a:t>
            </a:r>
            <a:endParaRPr lang="es-CO" sz="1400" dirty="0">
              <a:solidFill>
                <a:srgbClr val="FFC000"/>
              </a:solidFill>
            </a:endParaRPr>
          </a:p>
        </p:txBody>
      </p:sp>
      <p:cxnSp>
        <p:nvCxnSpPr>
          <p:cNvPr id="127" name="Conector angular 123">
            <a:extLst>
              <a:ext uri="{FF2B5EF4-FFF2-40B4-BE49-F238E27FC236}">
                <a16:creationId xmlns:a16="http://schemas.microsoft.com/office/drawing/2014/main" id="{2F94E8F9-A2C3-4029-997F-18F908BBBE12}"/>
              </a:ext>
            </a:extLst>
          </p:cNvPr>
          <p:cNvCxnSpPr>
            <a:cxnSpLocks/>
          </p:cNvCxnSpPr>
          <p:nvPr/>
        </p:nvCxnSpPr>
        <p:spPr>
          <a:xfrm flipH="1">
            <a:off x="4488447" y="2823254"/>
            <a:ext cx="435366" cy="0"/>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9" name="Rectángulo 128">
            <a:extLst>
              <a:ext uri="{FF2B5EF4-FFF2-40B4-BE49-F238E27FC236}">
                <a16:creationId xmlns:a16="http://schemas.microsoft.com/office/drawing/2014/main" id="{C682F368-7660-4D2D-B9C8-DEF22B4DC88D}"/>
              </a:ext>
            </a:extLst>
          </p:cNvPr>
          <p:cNvSpPr/>
          <p:nvPr/>
        </p:nvSpPr>
        <p:spPr>
          <a:xfrm>
            <a:off x="4245775" y="2694556"/>
            <a:ext cx="334919"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spc="-5" dirty="0">
                <a:solidFill>
                  <a:schemeClr val="bg2">
                    <a:lumMod val="25000"/>
                  </a:schemeClr>
                </a:solidFill>
                <a:cs typeface="Arial" panose="020B0604020202020204" pitchFamily="34" charset="0"/>
              </a:rPr>
              <a:t>28</a:t>
            </a:r>
            <a:endParaRPr lang="es-CO" sz="1000" dirty="0">
              <a:solidFill>
                <a:schemeClr val="bg2">
                  <a:lumMod val="25000"/>
                </a:schemeClr>
              </a:solidFill>
            </a:endParaRPr>
          </a:p>
        </p:txBody>
      </p:sp>
      <p:sp>
        <p:nvSpPr>
          <p:cNvPr id="130" name="CuadroTexto 129">
            <a:extLst>
              <a:ext uri="{FF2B5EF4-FFF2-40B4-BE49-F238E27FC236}">
                <a16:creationId xmlns:a16="http://schemas.microsoft.com/office/drawing/2014/main" id="{7531B8B4-1B55-4786-AFF3-E9C3FB6D8DA9}"/>
              </a:ext>
            </a:extLst>
          </p:cNvPr>
          <p:cNvSpPr txBox="1"/>
          <p:nvPr/>
        </p:nvSpPr>
        <p:spPr>
          <a:xfrm>
            <a:off x="381598" y="3463765"/>
            <a:ext cx="569387"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Huila</a:t>
            </a:r>
            <a:endParaRPr lang="es-CO" sz="1400" dirty="0"/>
          </a:p>
        </p:txBody>
      </p:sp>
      <p:cxnSp>
        <p:nvCxnSpPr>
          <p:cNvPr id="132" name="Conector angular 123">
            <a:extLst>
              <a:ext uri="{FF2B5EF4-FFF2-40B4-BE49-F238E27FC236}">
                <a16:creationId xmlns:a16="http://schemas.microsoft.com/office/drawing/2014/main" id="{894AB0AC-7E36-4732-87BE-B760086DDB03}"/>
              </a:ext>
            </a:extLst>
          </p:cNvPr>
          <p:cNvCxnSpPr>
            <a:cxnSpLocks/>
          </p:cNvCxnSpPr>
          <p:nvPr/>
        </p:nvCxnSpPr>
        <p:spPr>
          <a:xfrm flipH="1">
            <a:off x="930344" y="3200400"/>
            <a:ext cx="1141311" cy="403984"/>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7" name="Rectángulo 136">
            <a:extLst>
              <a:ext uri="{FF2B5EF4-FFF2-40B4-BE49-F238E27FC236}">
                <a16:creationId xmlns:a16="http://schemas.microsoft.com/office/drawing/2014/main" id="{07889549-0E0E-4267-B810-09E6CC2D8DE0}"/>
              </a:ext>
            </a:extLst>
          </p:cNvPr>
          <p:cNvSpPr/>
          <p:nvPr/>
        </p:nvSpPr>
        <p:spPr>
          <a:xfrm>
            <a:off x="1901352" y="3010454"/>
            <a:ext cx="502637" cy="18691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153</a:t>
            </a:r>
          </a:p>
        </p:txBody>
      </p:sp>
      <p:sp>
        <p:nvSpPr>
          <p:cNvPr id="139" name="CuadroTexto 138">
            <a:extLst>
              <a:ext uri="{FF2B5EF4-FFF2-40B4-BE49-F238E27FC236}">
                <a16:creationId xmlns:a16="http://schemas.microsoft.com/office/drawing/2014/main" id="{3BA2E222-4FC5-4AC4-AC5F-CDEE1ADCEF8E}"/>
              </a:ext>
            </a:extLst>
          </p:cNvPr>
          <p:cNvSpPr txBox="1"/>
          <p:nvPr/>
        </p:nvSpPr>
        <p:spPr>
          <a:xfrm>
            <a:off x="2213218" y="72524"/>
            <a:ext cx="1010469"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Magdalena</a:t>
            </a:r>
            <a:endParaRPr lang="es-CO" sz="1400" dirty="0"/>
          </a:p>
        </p:txBody>
      </p:sp>
      <p:cxnSp>
        <p:nvCxnSpPr>
          <p:cNvPr id="140" name="Conector angular 132">
            <a:extLst>
              <a:ext uri="{FF2B5EF4-FFF2-40B4-BE49-F238E27FC236}">
                <a16:creationId xmlns:a16="http://schemas.microsoft.com/office/drawing/2014/main" id="{31F63221-CF66-41B1-863E-E1EBE94D46BE}"/>
              </a:ext>
            </a:extLst>
          </p:cNvPr>
          <p:cNvCxnSpPr>
            <a:cxnSpLocks/>
          </p:cNvCxnSpPr>
          <p:nvPr/>
        </p:nvCxnSpPr>
        <p:spPr>
          <a:xfrm>
            <a:off x="2587132" y="333127"/>
            <a:ext cx="46368" cy="417229"/>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2" name="Rectángulo 141">
            <a:extLst>
              <a:ext uri="{FF2B5EF4-FFF2-40B4-BE49-F238E27FC236}">
                <a16:creationId xmlns:a16="http://schemas.microsoft.com/office/drawing/2014/main" id="{27DD258E-81DF-4F85-937D-7728C8CB9C49}"/>
              </a:ext>
            </a:extLst>
          </p:cNvPr>
          <p:cNvSpPr/>
          <p:nvPr/>
        </p:nvSpPr>
        <p:spPr>
          <a:xfrm>
            <a:off x="2424623" y="720422"/>
            <a:ext cx="413017" cy="33635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21</a:t>
            </a:r>
          </a:p>
        </p:txBody>
      </p:sp>
      <p:sp>
        <p:nvSpPr>
          <p:cNvPr id="145" name="CuadroTexto 144">
            <a:extLst>
              <a:ext uri="{FF2B5EF4-FFF2-40B4-BE49-F238E27FC236}">
                <a16:creationId xmlns:a16="http://schemas.microsoft.com/office/drawing/2014/main" id="{9DB29236-C9A3-4872-A3BA-CA1D7EB9A0F3}"/>
              </a:ext>
            </a:extLst>
          </p:cNvPr>
          <p:cNvSpPr txBox="1"/>
          <p:nvPr/>
        </p:nvSpPr>
        <p:spPr>
          <a:xfrm>
            <a:off x="828677" y="3943305"/>
            <a:ext cx="576696"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Meta</a:t>
            </a:r>
            <a:endParaRPr lang="es-CO" sz="1400" dirty="0"/>
          </a:p>
        </p:txBody>
      </p:sp>
      <p:cxnSp>
        <p:nvCxnSpPr>
          <p:cNvPr id="146" name="Conector angular 132">
            <a:extLst>
              <a:ext uri="{FF2B5EF4-FFF2-40B4-BE49-F238E27FC236}">
                <a16:creationId xmlns:a16="http://schemas.microsoft.com/office/drawing/2014/main" id="{654FD599-EEAF-431A-A2CC-5542B62F6EB4}"/>
              </a:ext>
            </a:extLst>
          </p:cNvPr>
          <p:cNvCxnSpPr>
            <a:cxnSpLocks/>
          </p:cNvCxnSpPr>
          <p:nvPr/>
        </p:nvCxnSpPr>
        <p:spPr>
          <a:xfrm flipH="1">
            <a:off x="1302790" y="2869022"/>
            <a:ext cx="1396288" cy="1153587"/>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7" name="Rectángulo 146">
            <a:extLst>
              <a:ext uri="{FF2B5EF4-FFF2-40B4-BE49-F238E27FC236}">
                <a16:creationId xmlns:a16="http://schemas.microsoft.com/office/drawing/2014/main" id="{C1B94E5B-9B78-4724-B104-F38567C98F11}"/>
              </a:ext>
            </a:extLst>
          </p:cNvPr>
          <p:cNvSpPr/>
          <p:nvPr/>
        </p:nvSpPr>
        <p:spPr>
          <a:xfrm>
            <a:off x="2627555" y="2689450"/>
            <a:ext cx="514351"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dirty="0">
                <a:solidFill>
                  <a:schemeClr val="bg2">
                    <a:lumMod val="25000"/>
                  </a:schemeClr>
                </a:solidFill>
              </a:rPr>
              <a:t>7</a:t>
            </a:r>
          </a:p>
        </p:txBody>
      </p:sp>
      <p:sp>
        <p:nvSpPr>
          <p:cNvPr id="148" name="CuadroTexto 147">
            <a:extLst>
              <a:ext uri="{FF2B5EF4-FFF2-40B4-BE49-F238E27FC236}">
                <a16:creationId xmlns:a16="http://schemas.microsoft.com/office/drawing/2014/main" id="{8E2C08E9-5450-4C95-8E53-0A727C27D3D6}"/>
              </a:ext>
            </a:extLst>
          </p:cNvPr>
          <p:cNvSpPr txBox="1"/>
          <p:nvPr/>
        </p:nvSpPr>
        <p:spPr>
          <a:xfrm>
            <a:off x="354980" y="2320543"/>
            <a:ext cx="818173" cy="307777"/>
          </a:xfrm>
          <a:prstGeom prst="rect">
            <a:avLst/>
          </a:prstGeom>
          <a:noFill/>
        </p:spPr>
        <p:txBody>
          <a:bodyPr wrap="none" rtlCol="0">
            <a:spAutoFit/>
          </a:bodyPr>
          <a:lstStyle/>
          <a:p>
            <a:r>
              <a:rPr lang="es-CO" sz="1400" b="1" spc="-5" dirty="0">
                <a:solidFill>
                  <a:srgbClr val="FF9900"/>
                </a:solidFill>
                <a:cs typeface="Arial" panose="020B0604020202020204" pitchFamily="34" charset="0"/>
              </a:rPr>
              <a:t>Quindío</a:t>
            </a:r>
            <a:r>
              <a:rPr lang="es-CO" sz="1400" dirty="0"/>
              <a:t> </a:t>
            </a:r>
          </a:p>
        </p:txBody>
      </p:sp>
      <p:cxnSp>
        <p:nvCxnSpPr>
          <p:cNvPr id="149" name="Conector angular 123">
            <a:extLst>
              <a:ext uri="{FF2B5EF4-FFF2-40B4-BE49-F238E27FC236}">
                <a16:creationId xmlns:a16="http://schemas.microsoft.com/office/drawing/2014/main" id="{44651A0C-3586-4F1C-94C5-7C7580BF3E0F}"/>
              </a:ext>
            </a:extLst>
          </p:cNvPr>
          <p:cNvCxnSpPr>
            <a:cxnSpLocks/>
          </p:cNvCxnSpPr>
          <p:nvPr/>
        </p:nvCxnSpPr>
        <p:spPr>
          <a:xfrm flipH="1">
            <a:off x="1059296" y="2461462"/>
            <a:ext cx="1101950" cy="29234"/>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51" name="Rectángulo 150">
            <a:extLst>
              <a:ext uri="{FF2B5EF4-FFF2-40B4-BE49-F238E27FC236}">
                <a16:creationId xmlns:a16="http://schemas.microsoft.com/office/drawing/2014/main" id="{44A104B7-D3DC-4254-A4A9-4AE16E93383E}"/>
              </a:ext>
            </a:extLst>
          </p:cNvPr>
          <p:cNvSpPr/>
          <p:nvPr/>
        </p:nvSpPr>
        <p:spPr>
          <a:xfrm>
            <a:off x="1355917" y="2303127"/>
            <a:ext cx="514351"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spc="-5" dirty="0">
                <a:solidFill>
                  <a:schemeClr val="bg2">
                    <a:lumMod val="25000"/>
                  </a:schemeClr>
                </a:solidFill>
                <a:cs typeface="Arial" panose="020B0604020202020204" pitchFamily="34" charset="0"/>
              </a:rPr>
              <a:t>39</a:t>
            </a:r>
            <a:endParaRPr lang="es-CO" sz="1000" dirty="0">
              <a:solidFill>
                <a:schemeClr val="bg2">
                  <a:lumMod val="25000"/>
                </a:schemeClr>
              </a:solidFill>
            </a:endParaRPr>
          </a:p>
        </p:txBody>
      </p:sp>
    </p:spTree>
    <p:extLst>
      <p:ext uri="{BB962C8B-B14F-4D97-AF65-F5344CB8AC3E}">
        <p14:creationId xmlns:p14="http://schemas.microsoft.com/office/powerpoint/2010/main" val="115458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descr="Imagen">
            <a:extLst>
              <a:ext uri="{FF2B5EF4-FFF2-40B4-BE49-F238E27FC236}">
                <a16:creationId xmlns:a16="http://schemas.microsoft.com/office/drawing/2014/main" id="{340CFADE-2F4E-1447-8887-E5B949727F91}"/>
              </a:ext>
            </a:extLst>
          </p:cNvPr>
          <p:cNvPicPr>
            <a:picLocks noChangeAspect="1"/>
          </p:cNvPicPr>
          <p:nvPr/>
        </p:nvPicPr>
        <p:blipFill rotWithShape="1">
          <a:blip r:embed="rId2"/>
          <a:srcRect t="988" r="10841"/>
          <a:stretch/>
        </p:blipFill>
        <p:spPr>
          <a:xfrm>
            <a:off x="0" y="-19785"/>
            <a:ext cx="9143999" cy="1016378"/>
          </a:xfrm>
          <a:prstGeom prst="rect">
            <a:avLst/>
          </a:prstGeom>
          <a:ln w="12700">
            <a:miter lim="400000"/>
          </a:ln>
        </p:spPr>
      </p:pic>
      <p:pic>
        <p:nvPicPr>
          <p:cNvPr id="6" name="Imagen 5">
            <a:extLst>
              <a:ext uri="{FF2B5EF4-FFF2-40B4-BE49-F238E27FC236}">
                <a16:creationId xmlns:a16="http://schemas.microsoft.com/office/drawing/2014/main" id="{800FC983-41A3-9144-A7DE-170A58538E9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525566" y="139624"/>
            <a:ext cx="457595" cy="445012"/>
          </a:xfrm>
          <a:prstGeom prst="rect">
            <a:avLst/>
          </a:prstGeom>
        </p:spPr>
      </p:pic>
      <p:sp>
        <p:nvSpPr>
          <p:cNvPr id="137" name="Título"/>
          <p:cNvSpPr txBox="1"/>
          <p:nvPr/>
        </p:nvSpPr>
        <p:spPr>
          <a:xfrm>
            <a:off x="1003927" y="105949"/>
            <a:ext cx="5996299" cy="5123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3332" tIns="23332" rIns="23332" bIns="23332" anchor="b">
            <a:normAutofit/>
          </a:bodyPr>
          <a:lstStyle>
            <a:lvl1pPr marL="38100" marR="38100" indent="12700">
              <a:lnSpc>
                <a:spcPct val="80000"/>
              </a:lnSpc>
              <a:spcBef>
                <a:spcPts val="100"/>
              </a:spcBef>
              <a:defRPr sz="10000">
                <a:latin typeface="Calibri"/>
                <a:ea typeface="Calibri"/>
                <a:cs typeface="Calibri"/>
                <a:sym typeface="Calibri"/>
              </a:defRPr>
            </a:lvl1pPr>
          </a:lstStyle>
          <a:p>
            <a:pPr algn="l"/>
            <a:endParaRPr lang="es-ES" sz="2286" dirty="0">
              <a:latin typeface="Josefin Sans" pitchFamily="2" charset="0"/>
            </a:endParaRPr>
          </a:p>
        </p:txBody>
      </p:sp>
      <p:sp>
        <p:nvSpPr>
          <p:cNvPr id="7" name="CuadroTexto 6"/>
          <p:cNvSpPr txBox="1"/>
          <p:nvPr/>
        </p:nvSpPr>
        <p:spPr>
          <a:xfrm>
            <a:off x="0" y="28722"/>
            <a:ext cx="8154957" cy="646331"/>
          </a:xfrm>
          <a:prstGeom prst="rect">
            <a:avLst/>
          </a:prstGeom>
          <a:noFill/>
        </p:spPr>
        <p:txBody>
          <a:bodyPr wrap="square" rtlCol="0">
            <a:spAutoFit/>
          </a:bodyPr>
          <a:lstStyle/>
          <a:p>
            <a:r>
              <a:rPr lang="es-ES" sz="3600" b="1" dirty="0">
                <a:solidFill>
                  <a:schemeClr val="bg1"/>
                </a:solidFill>
              </a:rPr>
              <a:t>CENTROS DE FORMACIÓN PARTICIPANTES</a:t>
            </a:r>
          </a:p>
        </p:txBody>
      </p:sp>
      <p:sp>
        <p:nvSpPr>
          <p:cNvPr id="9" name="CuadroTexto 8"/>
          <p:cNvSpPr txBox="1"/>
          <p:nvPr/>
        </p:nvSpPr>
        <p:spPr>
          <a:xfrm>
            <a:off x="5762089" y="1354566"/>
            <a:ext cx="2857930" cy="830997"/>
          </a:xfrm>
          <a:prstGeom prst="rect">
            <a:avLst/>
          </a:prstGeom>
          <a:noFill/>
        </p:spPr>
        <p:txBody>
          <a:bodyPr wrap="square" rtlCol="0">
            <a:spAutoFit/>
          </a:bodyPr>
          <a:lstStyle>
            <a:defPPr>
              <a:defRPr lang="es-ES"/>
            </a:defPPr>
            <a:lvl1pPr>
              <a:defRPr sz="2000" b="1">
                <a:solidFill>
                  <a:srgbClr val="404040"/>
                </a:solidFill>
                <a:latin typeface="Calibir"/>
                <a:ea typeface="Helvetica Neue"/>
                <a:cs typeface="Calibir"/>
              </a:defRPr>
            </a:lvl1pPr>
          </a:lstStyle>
          <a:p>
            <a:pPr algn="r"/>
            <a:r>
              <a:rPr lang="es-CO" sz="1600" dirty="0"/>
              <a:t>Despacho Regional: </a:t>
            </a:r>
            <a:r>
              <a:rPr lang="es-CO" sz="1600" dirty="0">
                <a:solidFill>
                  <a:srgbClr val="FF6600"/>
                </a:solidFill>
              </a:rPr>
              <a:t>20 </a:t>
            </a:r>
          </a:p>
          <a:p>
            <a:pPr algn="r"/>
            <a:r>
              <a:rPr lang="es-CO" sz="1600" dirty="0"/>
              <a:t>Centros de Formación: </a:t>
            </a:r>
            <a:r>
              <a:rPr lang="es-CO" sz="1600" dirty="0">
                <a:solidFill>
                  <a:srgbClr val="FF6600"/>
                </a:solidFill>
              </a:rPr>
              <a:t>84</a:t>
            </a:r>
          </a:p>
          <a:p>
            <a:pPr algn="r"/>
            <a:r>
              <a:rPr lang="es-CO" sz="1600" dirty="0"/>
              <a:t>Complejo: </a:t>
            </a:r>
            <a:r>
              <a:rPr lang="es-CO" sz="1600" dirty="0">
                <a:solidFill>
                  <a:srgbClr val="FF6600"/>
                </a:solidFill>
              </a:rPr>
              <a:t>4</a:t>
            </a:r>
          </a:p>
        </p:txBody>
      </p:sp>
      <p:graphicFrame>
        <p:nvGraphicFramePr>
          <p:cNvPr id="8" name="Gráfico 7">
            <a:extLst>
              <a:ext uri="{FF2B5EF4-FFF2-40B4-BE49-F238E27FC236}">
                <a16:creationId xmlns:a16="http://schemas.microsoft.com/office/drawing/2014/main" id="{14469A5B-6591-4450-83BC-5030A2CC3A31}"/>
              </a:ext>
            </a:extLst>
          </p:cNvPr>
          <p:cNvGraphicFramePr>
            <a:graphicFrameLocks/>
          </p:cNvGraphicFramePr>
          <p:nvPr>
            <p:extLst>
              <p:ext uri="{D42A27DB-BD31-4B8C-83A1-F6EECF244321}">
                <p14:modId xmlns:p14="http://schemas.microsoft.com/office/powerpoint/2010/main" val="1091156802"/>
              </p:ext>
            </p:extLst>
          </p:nvPr>
        </p:nvGraphicFramePr>
        <p:xfrm>
          <a:off x="1" y="2298452"/>
          <a:ext cx="9144000" cy="27754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97259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descr="Imagen">
            <a:extLst>
              <a:ext uri="{FF2B5EF4-FFF2-40B4-BE49-F238E27FC236}">
                <a16:creationId xmlns:a16="http://schemas.microsoft.com/office/drawing/2014/main" id="{340CFADE-2F4E-1447-8887-E5B949727F91}"/>
              </a:ext>
            </a:extLst>
          </p:cNvPr>
          <p:cNvPicPr>
            <a:picLocks noChangeAspect="1"/>
          </p:cNvPicPr>
          <p:nvPr/>
        </p:nvPicPr>
        <p:blipFill rotWithShape="1">
          <a:blip r:embed="rId2"/>
          <a:srcRect t="988" r="10841"/>
          <a:stretch/>
        </p:blipFill>
        <p:spPr>
          <a:xfrm>
            <a:off x="0" y="-19785"/>
            <a:ext cx="9143999" cy="1016378"/>
          </a:xfrm>
          <a:prstGeom prst="rect">
            <a:avLst/>
          </a:prstGeom>
          <a:ln w="12700">
            <a:miter lim="400000"/>
          </a:ln>
        </p:spPr>
      </p:pic>
      <p:pic>
        <p:nvPicPr>
          <p:cNvPr id="6" name="Imagen 5">
            <a:extLst>
              <a:ext uri="{FF2B5EF4-FFF2-40B4-BE49-F238E27FC236}">
                <a16:creationId xmlns:a16="http://schemas.microsoft.com/office/drawing/2014/main" id="{800FC983-41A3-9144-A7DE-170A58538E9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525566" y="139624"/>
            <a:ext cx="457595" cy="445012"/>
          </a:xfrm>
          <a:prstGeom prst="rect">
            <a:avLst/>
          </a:prstGeom>
        </p:spPr>
      </p:pic>
      <p:sp>
        <p:nvSpPr>
          <p:cNvPr id="137" name="Título"/>
          <p:cNvSpPr txBox="1"/>
          <p:nvPr/>
        </p:nvSpPr>
        <p:spPr>
          <a:xfrm>
            <a:off x="1003927" y="105949"/>
            <a:ext cx="5996299" cy="5123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3332" tIns="23332" rIns="23332" bIns="23332" anchor="b">
            <a:normAutofit/>
          </a:bodyPr>
          <a:lstStyle>
            <a:lvl1pPr marL="38100" marR="38100" indent="12700">
              <a:lnSpc>
                <a:spcPct val="80000"/>
              </a:lnSpc>
              <a:spcBef>
                <a:spcPts val="100"/>
              </a:spcBef>
              <a:defRPr sz="10000">
                <a:latin typeface="Calibri"/>
                <a:ea typeface="Calibri"/>
                <a:cs typeface="Calibri"/>
                <a:sym typeface="Calibri"/>
              </a:defRPr>
            </a:lvl1pPr>
          </a:lstStyle>
          <a:p>
            <a:pPr algn="l"/>
            <a:endParaRPr lang="es-ES" sz="2286" dirty="0">
              <a:latin typeface="Josefin Sans" pitchFamily="2" charset="0"/>
            </a:endParaRPr>
          </a:p>
        </p:txBody>
      </p:sp>
      <p:sp>
        <p:nvSpPr>
          <p:cNvPr id="7" name="CuadroTexto 6"/>
          <p:cNvSpPr txBox="1"/>
          <p:nvPr/>
        </p:nvSpPr>
        <p:spPr>
          <a:xfrm>
            <a:off x="0" y="28722"/>
            <a:ext cx="8154957" cy="646331"/>
          </a:xfrm>
          <a:prstGeom prst="rect">
            <a:avLst/>
          </a:prstGeom>
          <a:noFill/>
        </p:spPr>
        <p:txBody>
          <a:bodyPr wrap="square" rtlCol="0">
            <a:spAutoFit/>
          </a:bodyPr>
          <a:lstStyle/>
          <a:p>
            <a:r>
              <a:rPr lang="es-ES" sz="3600" b="1" dirty="0">
                <a:solidFill>
                  <a:schemeClr val="bg1"/>
                </a:solidFill>
              </a:rPr>
              <a:t>CENTROS DE FORMACIÓN PARTICIPANTES</a:t>
            </a:r>
          </a:p>
        </p:txBody>
      </p:sp>
      <p:sp>
        <p:nvSpPr>
          <p:cNvPr id="8" name="CuadroTexto 7">
            <a:extLst>
              <a:ext uri="{FF2B5EF4-FFF2-40B4-BE49-F238E27FC236}">
                <a16:creationId xmlns:a16="http://schemas.microsoft.com/office/drawing/2014/main" id="{BFCCCA89-F61E-442F-9791-2AEAB237A504}"/>
              </a:ext>
            </a:extLst>
          </p:cNvPr>
          <p:cNvSpPr txBox="1"/>
          <p:nvPr/>
        </p:nvSpPr>
        <p:spPr>
          <a:xfrm>
            <a:off x="6021732" y="1045100"/>
            <a:ext cx="2857930" cy="830997"/>
          </a:xfrm>
          <a:prstGeom prst="rect">
            <a:avLst/>
          </a:prstGeom>
          <a:noFill/>
        </p:spPr>
        <p:txBody>
          <a:bodyPr wrap="square" rtlCol="0">
            <a:spAutoFit/>
          </a:bodyPr>
          <a:lstStyle>
            <a:defPPr>
              <a:defRPr lang="es-ES"/>
            </a:defPPr>
            <a:lvl1pPr>
              <a:defRPr sz="2000" b="1">
                <a:solidFill>
                  <a:srgbClr val="404040"/>
                </a:solidFill>
                <a:latin typeface="Calibir"/>
                <a:ea typeface="Helvetica Neue"/>
                <a:cs typeface="Calibir"/>
              </a:defRPr>
            </a:lvl1pPr>
          </a:lstStyle>
          <a:p>
            <a:pPr algn="r"/>
            <a:r>
              <a:rPr lang="es-CO" sz="1600" dirty="0"/>
              <a:t>Despacho Regional: </a:t>
            </a:r>
            <a:r>
              <a:rPr lang="es-CO" sz="1600" dirty="0">
                <a:solidFill>
                  <a:srgbClr val="FF6600"/>
                </a:solidFill>
              </a:rPr>
              <a:t>20 </a:t>
            </a:r>
          </a:p>
          <a:p>
            <a:pPr algn="r"/>
            <a:r>
              <a:rPr lang="es-CO" sz="1600" dirty="0"/>
              <a:t>Centros de Formación: </a:t>
            </a:r>
            <a:r>
              <a:rPr lang="es-CO" sz="1600" dirty="0">
                <a:solidFill>
                  <a:srgbClr val="FF6600"/>
                </a:solidFill>
              </a:rPr>
              <a:t>84</a:t>
            </a:r>
          </a:p>
          <a:p>
            <a:pPr algn="r"/>
            <a:r>
              <a:rPr lang="es-CO" sz="1600" dirty="0"/>
              <a:t>Complejo: </a:t>
            </a:r>
            <a:r>
              <a:rPr lang="es-CO" sz="1600" dirty="0">
                <a:solidFill>
                  <a:srgbClr val="FF6600"/>
                </a:solidFill>
              </a:rPr>
              <a:t>4</a:t>
            </a:r>
          </a:p>
        </p:txBody>
      </p:sp>
      <p:graphicFrame>
        <p:nvGraphicFramePr>
          <p:cNvPr id="11" name="Gráfico 10">
            <a:extLst>
              <a:ext uri="{FF2B5EF4-FFF2-40B4-BE49-F238E27FC236}">
                <a16:creationId xmlns:a16="http://schemas.microsoft.com/office/drawing/2014/main" id="{4C70CD4B-6237-4070-8F12-67FCED2A1B50}"/>
              </a:ext>
            </a:extLst>
          </p:cNvPr>
          <p:cNvGraphicFramePr>
            <a:graphicFrameLocks/>
          </p:cNvGraphicFramePr>
          <p:nvPr>
            <p:extLst>
              <p:ext uri="{D42A27DB-BD31-4B8C-83A1-F6EECF244321}">
                <p14:modId xmlns:p14="http://schemas.microsoft.com/office/powerpoint/2010/main" val="395109630"/>
              </p:ext>
            </p:extLst>
          </p:nvPr>
        </p:nvGraphicFramePr>
        <p:xfrm>
          <a:off x="3703" y="1924604"/>
          <a:ext cx="9117718" cy="32186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50648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descr="Imagen">
            <a:extLst>
              <a:ext uri="{FF2B5EF4-FFF2-40B4-BE49-F238E27FC236}">
                <a16:creationId xmlns:a16="http://schemas.microsoft.com/office/drawing/2014/main" id="{340CFADE-2F4E-1447-8887-E5B949727F91}"/>
              </a:ext>
            </a:extLst>
          </p:cNvPr>
          <p:cNvPicPr>
            <a:picLocks noChangeAspect="1"/>
          </p:cNvPicPr>
          <p:nvPr/>
        </p:nvPicPr>
        <p:blipFill rotWithShape="1">
          <a:blip r:embed="rId2"/>
          <a:srcRect t="988" r="10841"/>
          <a:stretch/>
        </p:blipFill>
        <p:spPr>
          <a:xfrm>
            <a:off x="0" y="-19785"/>
            <a:ext cx="9143999" cy="1016378"/>
          </a:xfrm>
          <a:prstGeom prst="rect">
            <a:avLst/>
          </a:prstGeom>
          <a:ln w="12700">
            <a:miter lim="400000"/>
          </a:ln>
        </p:spPr>
      </p:pic>
      <p:pic>
        <p:nvPicPr>
          <p:cNvPr id="6" name="Imagen 5">
            <a:extLst>
              <a:ext uri="{FF2B5EF4-FFF2-40B4-BE49-F238E27FC236}">
                <a16:creationId xmlns:a16="http://schemas.microsoft.com/office/drawing/2014/main" id="{800FC983-41A3-9144-A7DE-170A58538E9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91389" y="184936"/>
            <a:ext cx="576413" cy="560562"/>
          </a:xfrm>
          <a:prstGeom prst="rect">
            <a:avLst/>
          </a:prstGeom>
        </p:spPr>
      </p:pic>
      <p:sp>
        <p:nvSpPr>
          <p:cNvPr id="137" name="Título"/>
          <p:cNvSpPr txBox="1"/>
          <p:nvPr/>
        </p:nvSpPr>
        <p:spPr>
          <a:xfrm>
            <a:off x="1003927" y="105949"/>
            <a:ext cx="5996299" cy="5123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3332" tIns="23332" rIns="23332" bIns="23332" anchor="b">
            <a:normAutofit/>
          </a:bodyPr>
          <a:lstStyle>
            <a:lvl1pPr marL="38100" marR="38100" indent="12700">
              <a:lnSpc>
                <a:spcPct val="80000"/>
              </a:lnSpc>
              <a:spcBef>
                <a:spcPts val="100"/>
              </a:spcBef>
              <a:defRPr sz="10000">
                <a:latin typeface="Calibri"/>
                <a:ea typeface="Calibri"/>
                <a:cs typeface="Calibri"/>
                <a:sym typeface="Calibri"/>
              </a:defRPr>
            </a:lvl1pPr>
          </a:lstStyle>
          <a:p>
            <a:pPr algn="l"/>
            <a:endParaRPr lang="es-ES" sz="2286" dirty="0">
              <a:latin typeface="Josefin Sans" pitchFamily="2" charset="0"/>
            </a:endParaRPr>
          </a:p>
        </p:txBody>
      </p:sp>
      <p:sp>
        <p:nvSpPr>
          <p:cNvPr id="7" name="CuadroTexto 6"/>
          <p:cNvSpPr txBox="1"/>
          <p:nvPr/>
        </p:nvSpPr>
        <p:spPr>
          <a:xfrm>
            <a:off x="84921" y="124778"/>
            <a:ext cx="8154957" cy="646331"/>
          </a:xfrm>
          <a:prstGeom prst="rect">
            <a:avLst/>
          </a:prstGeom>
          <a:noFill/>
        </p:spPr>
        <p:txBody>
          <a:bodyPr wrap="square" rtlCol="0">
            <a:spAutoFit/>
          </a:bodyPr>
          <a:lstStyle/>
          <a:p>
            <a:r>
              <a:rPr lang="es-ES" sz="3600" b="1" dirty="0">
                <a:solidFill>
                  <a:schemeClr val="bg1"/>
                </a:solidFill>
              </a:rPr>
              <a:t>1. SERVICIOS DEL SENA</a:t>
            </a:r>
          </a:p>
        </p:txBody>
      </p:sp>
      <p:sp>
        <p:nvSpPr>
          <p:cNvPr id="8" name="object 15"/>
          <p:cNvSpPr txBox="1"/>
          <p:nvPr/>
        </p:nvSpPr>
        <p:spPr>
          <a:xfrm>
            <a:off x="63798" y="4467087"/>
            <a:ext cx="3604577" cy="612860"/>
          </a:xfrm>
          <a:prstGeom prst="rect">
            <a:avLst/>
          </a:prstGeom>
          <a:noFill/>
        </p:spPr>
        <p:txBody>
          <a:bodyPr wrap="square" rtlCol="0">
            <a:spAutoFit/>
          </a:bodyPr>
          <a:lstStyle>
            <a:defPPr>
              <a:defRPr lang="es-ES"/>
            </a:defPPr>
            <a:lvl1pPr marL="21590" marR="113665" algn="just">
              <a:lnSpc>
                <a:spcPct val="115000"/>
              </a:lnSpc>
              <a:spcAft>
                <a:spcPts val="0"/>
              </a:spcAft>
              <a:defRPr sz="1600">
                <a:solidFill>
                  <a:srgbClr val="404040"/>
                </a:solidFill>
                <a:latin typeface="Calibir"/>
                <a:ea typeface="Helvetica Neue"/>
                <a:cs typeface="Calibir"/>
              </a:defRPr>
            </a:lvl1pPr>
          </a:lstStyle>
          <a:p>
            <a:r>
              <a:rPr sz="1000" dirty="0"/>
              <a:t>*</a:t>
            </a:r>
            <a:r>
              <a:rPr lang="es-CO" sz="1000" dirty="0"/>
              <a:t> </a:t>
            </a:r>
            <a:r>
              <a:rPr sz="1000" dirty="0"/>
              <a:t>No </a:t>
            </a:r>
            <a:r>
              <a:rPr lang="es-CO" sz="1000" dirty="0"/>
              <a:t>es</a:t>
            </a:r>
            <a:r>
              <a:rPr sz="1000" dirty="0"/>
              <a:t> </a:t>
            </a:r>
            <a:r>
              <a:rPr lang="es-CO" sz="1000" dirty="0"/>
              <a:t>un </a:t>
            </a:r>
            <a:r>
              <a:rPr sz="1000" dirty="0"/>
              <a:t>Servicio del Sena</a:t>
            </a:r>
            <a:r>
              <a:rPr lang="es-ES" sz="1000" dirty="0"/>
              <a:t>,</a:t>
            </a:r>
            <a:r>
              <a:rPr sz="1000" dirty="0"/>
              <a:t> sin embargo se </a:t>
            </a:r>
            <a:r>
              <a:rPr lang="es-CO" sz="1000" dirty="0"/>
              <a:t>tie</a:t>
            </a:r>
            <a:r>
              <a:rPr sz="1000" dirty="0"/>
              <a:t>n</a:t>
            </a:r>
            <a:r>
              <a:rPr lang="es-CO" sz="1000" dirty="0"/>
              <a:t>e</a:t>
            </a:r>
            <a:r>
              <a:rPr sz="1000" dirty="0"/>
              <a:t>  </a:t>
            </a:r>
            <a:r>
              <a:rPr lang="es-CO" sz="1000" dirty="0"/>
              <a:t>en </a:t>
            </a:r>
            <a:r>
              <a:rPr sz="1000" dirty="0"/>
              <a:t>cuenta para la medición de la satisfacción de </a:t>
            </a:r>
            <a:r>
              <a:rPr lang="es-ES" sz="1000" dirty="0"/>
              <a:t>nuestros grupos de valor y de interés</a:t>
            </a:r>
            <a:r>
              <a:rPr sz="1000" dirty="0"/>
              <a:t>  quienes se acercaron a la entidad por dicho tema.</a:t>
            </a:r>
          </a:p>
        </p:txBody>
      </p:sp>
      <p:sp>
        <p:nvSpPr>
          <p:cNvPr id="9" name="object 17"/>
          <p:cNvSpPr txBox="1"/>
          <p:nvPr/>
        </p:nvSpPr>
        <p:spPr>
          <a:xfrm>
            <a:off x="0" y="1211486"/>
            <a:ext cx="3957556" cy="3293659"/>
          </a:xfrm>
          <a:prstGeom prst="rect">
            <a:avLst/>
          </a:prstGeom>
          <a:noFill/>
        </p:spPr>
        <p:txBody>
          <a:bodyPr wrap="square" rtlCol="0">
            <a:spAutoFit/>
          </a:bodyPr>
          <a:lstStyle>
            <a:defPPr>
              <a:defRPr lang="es-ES"/>
            </a:defPPr>
            <a:lvl1pPr marL="21590" marR="113665" algn="just">
              <a:lnSpc>
                <a:spcPct val="115000"/>
              </a:lnSpc>
              <a:spcAft>
                <a:spcPts val="0"/>
              </a:spcAft>
              <a:defRPr sz="1600">
                <a:solidFill>
                  <a:srgbClr val="404040"/>
                </a:solidFill>
                <a:latin typeface="Calibir"/>
                <a:ea typeface="Helvetica Neue"/>
                <a:cs typeface="Calibir"/>
              </a:defRPr>
            </a:lvl1pPr>
          </a:lstStyle>
          <a:p>
            <a:r>
              <a:rPr lang="es-CO" sz="1300" dirty="0"/>
              <a:t>L</a:t>
            </a:r>
            <a:r>
              <a:rPr sz="1300" dirty="0"/>
              <a:t>a medición de la satisfacción del  cliente tiene sustento en el requisito</a:t>
            </a:r>
            <a:r>
              <a:rPr lang="es-CO" sz="1300" dirty="0"/>
              <a:t>:</a:t>
            </a:r>
            <a:endParaRPr sz="1300" dirty="0"/>
          </a:p>
          <a:p>
            <a:r>
              <a:rPr lang="es-CO" sz="1300" dirty="0"/>
              <a:t>"</a:t>
            </a:r>
            <a:r>
              <a:rPr sz="1300" dirty="0"/>
              <a:t>9.1.2. Satisfacción del cliente de la  norma NTC ISO 9001:2015, el cual  determina: “La organización debe realizar  el seguimiento de las percepciones de los  clientes del grado en que se cumplen sus  necesidades y expectativas. La organización  debe determinar los métodos para  obtener, realizar el seguimiento y revisar  esta información. Nota….”</a:t>
            </a:r>
          </a:p>
          <a:p>
            <a:r>
              <a:rPr sz="1300" dirty="0"/>
              <a:t>Congruente con el soporte de la  medición, es necesario aclarar que los  servicios que el SENA tiene  certificados bajo la Norma NTCISO  9001:2015 son:</a:t>
            </a:r>
          </a:p>
        </p:txBody>
      </p:sp>
      <p:graphicFrame>
        <p:nvGraphicFramePr>
          <p:cNvPr id="10" name="Diagrama 9"/>
          <p:cNvGraphicFramePr/>
          <p:nvPr>
            <p:extLst>
              <p:ext uri="{D42A27DB-BD31-4B8C-83A1-F6EECF244321}">
                <p14:modId xmlns:p14="http://schemas.microsoft.com/office/powerpoint/2010/main" val="909418807"/>
              </p:ext>
            </p:extLst>
          </p:nvPr>
        </p:nvGraphicFramePr>
        <p:xfrm>
          <a:off x="4918176" y="854730"/>
          <a:ext cx="4225824" cy="3823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uadroTexto 10"/>
          <p:cNvSpPr txBox="1"/>
          <p:nvPr/>
        </p:nvSpPr>
        <p:spPr>
          <a:xfrm>
            <a:off x="7787618" y="1218791"/>
            <a:ext cx="401072" cy="261610"/>
          </a:xfrm>
          <a:prstGeom prst="rect">
            <a:avLst/>
          </a:prstGeom>
          <a:noFill/>
        </p:spPr>
        <p:txBody>
          <a:bodyPr wrap="none" rtlCol="0">
            <a:spAutoFit/>
          </a:bodyPr>
          <a:lstStyle/>
          <a:p>
            <a:r>
              <a:rPr lang="es-CO" sz="1100" dirty="0">
                <a:solidFill>
                  <a:schemeClr val="bg2">
                    <a:lumMod val="25000"/>
                  </a:schemeClr>
                </a:solidFill>
                <a:cs typeface="Arial" panose="020B0604020202020204" pitchFamily="34" charset="0"/>
              </a:rPr>
              <a:t>920</a:t>
            </a:r>
          </a:p>
        </p:txBody>
      </p:sp>
      <p:sp>
        <p:nvSpPr>
          <p:cNvPr id="12" name="CuadroTexto 11"/>
          <p:cNvSpPr txBox="1"/>
          <p:nvPr/>
        </p:nvSpPr>
        <p:spPr>
          <a:xfrm>
            <a:off x="8363177" y="2555058"/>
            <a:ext cx="401072" cy="261610"/>
          </a:xfrm>
          <a:prstGeom prst="rect">
            <a:avLst/>
          </a:prstGeom>
          <a:noFill/>
        </p:spPr>
        <p:txBody>
          <a:bodyPr wrap="none" rtlCol="0">
            <a:spAutoFit/>
          </a:bodyPr>
          <a:lstStyle/>
          <a:p>
            <a:r>
              <a:rPr lang="es-CO" sz="1100" dirty="0">
                <a:solidFill>
                  <a:schemeClr val="bg2">
                    <a:lumMod val="25000"/>
                  </a:schemeClr>
                </a:solidFill>
                <a:cs typeface="Arial" panose="020B0604020202020204" pitchFamily="34" charset="0"/>
              </a:rPr>
              <a:t>834</a:t>
            </a:r>
          </a:p>
        </p:txBody>
      </p:sp>
      <p:sp>
        <p:nvSpPr>
          <p:cNvPr id="13" name="CuadroTexto 12"/>
          <p:cNvSpPr txBox="1"/>
          <p:nvPr/>
        </p:nvSpPr>
        <p:spPr>
          <a:xfrm>
            <a:off x="7786689" y="3627508"/>
            <a:ext cx="473206" cy="261610"/>
          </a:xfrm>
          <a:prstGeom prst="rect">
            <a:avLst/>
          </a:prstGeom>
          <a:noFill/>
        </p:spPr>
        <p:txBody>
          <a:bodyPr wrap="none" rtlCol="0">
            <a:spAutoFit/>
          </a:bodyPr>
          <a:lstStyle/>
          <a:p>
            <a:r>
              <a:rPr lang="es-CO" sz="1100" dirty="0">
                <a:solidFill>
                  <a:schemeClr val="bg2">
                    <a:lumMod val="25000"/>
                  </a:schemeClr>
                </a:solidFill>
                <a:cs typeface="Arial" panose="020B0604020202020204" pitchFamily="34" charset="0"/>
              </a:rPr>
              <a:t>2621</a:t>
            </a:r>
          </a:p>
        </p:txBody>
      </p:sp>
      <p:sp>
        <p:nvSpPr>
          <p:cNvPr id="14" name="CuadroTexto 13"/>
          <p:cNvSpPr txBox="1"/>
          <p:nvPr/>
        </p:nvSpPr>
        <p:spPr>
          <a:xfrm>
            <a:off x="5323830" y="1204066"/>
            <a:ext cx="401072" cy="261610"/>
          </a:xfrm>
          <a:prstGeom prst="rect">
            <a:avLst/>
          </a:prstGeom>
          <a:noFill/>
        </p:spPr>
        <p:txBody>
          <a:bodyPr wrap="none" rtlCol="0">
            <a:spAutoFit/>
          </a:bodyPr>
          <a:lstStyle/>
          <a:p>
            <a:r>
              <a:rPr lang="es-CO" sz="1100" dirty="0">
                <a:solidFill>
                  <a:schemeClr val="bg2">
                    <a:lumMod val="25000"/>
                  </a:schemeClr>
                </a:solidFill>
                <a:cs typeface="Arial" panose="020B0604020202020204" pitchFamily="34" charset="0"/>
              </a:rPr>
              <a:t>109</a:t>
            </a:r>
          </a:p>
        </p:txBody>
      </p:sp>
      <p:sp>
        <p:nvSpPr>
          <p:cNvPr id="15" name="CuadroTexto 14"/>
          <p:cNvSpPr txBox="1"/>
          <p:nvPr/>
        </p:nvSpPr>
        <p:spPr>
          <a:xfrm>
            <a:off x="4549914" y="2499677"/>
            <a:ext cx="328936" cy="261610"/>
          </a:xfrm>
          <a:prstGeom prst="rect">
            <a:avLst/>
          </a:prstGeom>
          <a:noFill/>
        </p:spPr>
        <p:txBody>
          <a:bodyPr wrap="none" rtlCol="0">
            <a:spAutoFit/>
          </a:bodyPr>
          <a:lstStyle/>
          <a:p>
            <a:r>
              <a:rPr lang="es-CO" sz="1100" dirty="0">
                <a:solidFill>
                  <a:schemeClr val="bg2">
                    <a:lumMod val="25000"/>
                  </a:schemeClr>
                </a:solidFill>
                <a:cs typeface="Arial" panose="020B0604020202020204" pitchFamily="34" charset="0"/>
              </a:rPr>
              <a:t>50</a:t>
            </a:r>
          </a:p>
        </p:txBody>
      </p:sp>
      <p:sp>
        <p:nvSpPr>
          <p:cNvPr id="16" name="CuadroTexto 15"/>
          <p:cNvSpPr txBox="1"/>
          <p:nvPr/>
        </p:nvSpPr>
        <p:spPr>
          <a:xfrm>
            <a:off x="5267890" y="3609468"/>
            <a:ext cx="473206" cy="261610"/>
          </a:xfrm>
          <a:prstGeom prst="rect">
            <a:avLst/>
          </a:prstGeom>
          <a:noFill/>
        </p:spPr>
        <p:txBody>
          <a:bodyPr wrap="none" rtlCol="0">
            <a:spAutoFit/>
          </a:bodyPr>
          <a:lstStyle/>
          <a:p>
            <a:r>
              <a:rPr lang="es-CO" sz="1100" dirty="0">
                <a:solidFill>
                  <a:schemeClr val="bg2">
                    <a:lumMod val="25000"/>
                  </a:schemeClr>
                </a:solidFill>
                <a:cs typeface="Arial" panose="020B0604020202020204" pitchFamily="34" charset="0"/>
              </a:rPr>
              <a:t>3513</a:t>
            </a:r>
          </a:p>
        </p:txBody>
      </p:sp>
      <p:pic>
        <p:nvPicPr>
          <p:cNvPr id="17" name="Imagen 16"/>
          <p:cNvPicPr>
            <a:picLocks noChangeAspect="1"/>
          </p:cNvPicPr>
          <p:nvPr/>
        </p:nvPicPr>
        <p:blipFill>
          <a:blip r:embed="rId9"/>
          <a:stretch>
            <a:fillRect/>
          </a:stretch>
        </p:blipFill>
        <p:spPr>
          <a:xfrm>
            <a:off x="3941403" y="4164164"/>
            <a:ext cx="971550" cy="914400"/>
          </a:xfrm>
          <a:prstGeom prst="rect">
            <a:avLst/>
          </a:prstGeom>
        </p:spPr>
      </p:pic>
      <p:pic>
        <p:nvPicPr>
          <p:cNvPr id="18" name="Imagen 17"/>
          <p:cNvPicPr>
            <a:picLocks noChangeAspect="1"/>
          </p:cNvPicPr>
          <p:nvPr/>
        </p:nvPicPr>
        <p:blipFill>
          <a:blip r:embed="rId10"/>
          <a:stretch>
            <a:fillRect/>
          </a:stretch>
        </p:blipFill>
        <p:spPr>
          <a:xfrm>
            <a:off x="8317160" y="4207387"/>
            <a:ext cx="828675" cy="819150"/>
          </a:xfrm>
          <a:prstGeom prst="rect">
            <a:avLst/>
          </a:prstGeom>
          <a:noFill/>
        </p:spPr>
      </p:pic>
      <p:sp>
        <p:nvSpPr>
          <p:cNvPr id="19" name="object 15"/>
          <p:cNvSpPr txBox="1"/>
          <p:nvPr/>
        </p:nvSpPr>
        <p:spPr>
          <a:xfrm>
            <a:off x="4637919" y="4462559"/>
            <a:ext cx="1202672" cy="375487"/>
          </a:xfrm>
          <a:prstGeom prst="rect">
            <a:avLst/>
          </a:prstGeom>
          <a:noFill/>
        </p:spPr>
        <p:txBody>
          <a:bodyPr wrap="square" rtlCol="0">
            <a:spAutoFit/>
          </a:bodyPr>
          <a:lstStyle>
            <a:defPPr>
              <a:defRPr lang="es-ES"/>
            </a:defPPr>
            <a:lvl1pPr marL="21590" marR="113665" algn="just">
              <a:lnSpc>
                <a:spcPct val="115000"/>
              </a:lnSpc>
              <a:spcAft>
                <a:spcPts val="0"/>
              </a:spcAft>
              <a:defRPr sz="800">
                <a:solidFill>
                  <a:srgbClr val="404040"/>
                </a:solidFill>
                <a:latin typeface="Calibir"/>
                <a:ea typeface="Helvetica Neue"/>
                <a:cs typeface="Calibir"/>
              </a:defRPr>
            </a:lvl1pPr>
          </a:lstStyle>
          <a:p>
            <a:pPr algn="ctr"/>
            <a:r>
              <a:rPr lang="es-CO" dirty="0"/>
              <a:t>* Contrato </a:t>
            </a:r>
          </a:p>
          <a:p>
            <a:pPr algn="ctr"/>
            <a:r>
              <a:rPr lang="es-CO" dirty="0"/>
              <a:t>de Aprendizaje</a:t>
            </a:r>
            <a:endParaRPr dirty="0"/>
          </a:p>
        </p:txBody>
      </p:sp>
      <p:sp>
        <p:nvSpPr>
          <p:cNvPr id="20" name="object 15"/>
          <p:cNvSpPr txBox="1"/>
          <p:nvPr/>
        </p:nvSpPr>
        <p:spPr>
          <a:xfrm>
            <a:off x="7678341" y="4389242"/>
            <a:ext cx="931427" cy="517065"/>
          </a:xfrm>
          <a:prstGeom prst="rect">
            <a:avLst/>
          </a:prstGeom>
          <a:noFill/>
        </p:spPr>
        <p:txBody>
          <a:bodyPr wrap="square" rtlCol="0">
            <a:spAutoFit/>
          </a:bodyPr>
          <a:lstStyle>
            <a:defPPr>
              <a:defRPr lang="es-ES"/>
            </a:defPPr>
            <a:lvl1pPr marL="21590" marR="113665" algn="just">
              <a:lnSpc>
                <a:spcPct val="115000"/>
              </a:lnSpc>
              <a:spcAft>
                <a:spcPts val="0"/>
              </a:spcAft>
              <a:defRPr sz="800">
                <a:solidFill>
                  <a:srgbClr val="404040"/>
                </a:solidFill>
                <a:latin typeface="Calibir"/>
                <a:ea typeface="Helvetica Neue"/>
                <a:cs typeface="Calibir"/>
              </a:defRPr>
            </a:lvl1pPr>
          </a:lstStyle>
          <a:p>
            <a:pPr algn="ctr"/>
            <a:r>
              <a:rPr lang="es-CO" dirty="0"/>
              <a:t>*Aportes Fiscalización y Cartera</a:t>
            </a:r>
            <a:endParaRPr dirty="0"/>
          </a:p>
        </p:txBody>
      </p:sp>
      <p:cxnSp>
        <p:nvCxnSpPr>
          <p:cNvPr id="21" name="Conector recto 20"/>
          <p:cNvCxnSpPr/>
          <p:nvPr/>
        </p:nvCxnSpPr>
        <p:spPr>
          <a:xfrm>
            <a:off x="7804295" y="1427236"/>
            <a:ext cx="449067" cy="0"/>
          </a:xfrm>
          <a:prstGeom prst="line">
            <a:avLst/>
          </a:prstGeom>
          <a:ln w="15875">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a:off x="8331659" y="2761287"/>
            <a:ext cx="449067" cy="0"/>
          </a:xfrm>
          <a:prstGeom prst="line">
            <a:avLst/>
          </a:prstGeom>
          <a:ln w="15875">
            <a:solidFill>
              <a:srgbClr val="66CCFF"/>
            </a:solidFill>
          </a:ln>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a:off x="7809089" y="3840763"/>
            <a:ext cx="449067" cy="0"/>
          </a:xfrm>
          <a:prstGeom prst="line">
            <a:avLst/>
          </a:prstGeom>
          <a:ln w="15875">
            <a:solidFill>
              <a:srgbClr val="CC0099"/>
            </a:solidFill>
          </a:ln>
        </p:spPr>
        <p:style>
          <a:lnRef idx="2">
            <a:schemeClr val="accent1"/>
          </a:lnRef>
          <a:fillRef idx="0">
            <a:schemeClr val="accent1"/>
          </a:fillRef>
          <a:effectRef idx="1">
            <a:schemeClr val="accent1"/>
          </a:effectRef>
          <a:fontRef idx="minor">
            <a:schemeClr val="tx1"/>
          </a:fontRef>
        </p:style>
      </p:cxnSp>
      <p:cxnSp>
        <p:nvCxnSpPr>
          <p:cNvPr id="24" name="Conector recto 23"/>
          <p:cNvCxnSpPr/>
          <p:nvPr/>
        </p:nvCxnSpPr>
        <p:spPr>
          <a:xfrm>
            <a:off x="5238010" y="3840763"/>
            <a:ext cx="449067" cy="0"/>
          </a:xfrm>
          <a:prstGeom prst="line">
            <a:avLst/>
          </a:prstGeom>
          <a:ln w="15875">
            <a:solidFill>
              <a:srgbClr val="FF66CC"/>
            </a:solidFill>
          </a:ln>
        </p:spPr>
        <p:style>
          <a:lnRef idx="2">
            <a:schemeClr val="accent1"/>
          </a:lnRef>
          <a:fillRef idx="0">
            <a:schemeClr val="accent1"/>
          </a:fillRef>
          <a:effectRef idx="1">
            <a:schemeClr val="accent1"/>
          </a:effectRef>
          <a:fontRef idx="minor">
            <a:schemeClr val="tx1"/>
          </a:fontRef>
        </p:style>
      </p:cxnSp>
      <p:cxnSp>
        <p:nvCxnSpPr>
          <p:cNvPr id="25" name="Conector recto 24"/>
          <p:cNvCxnSpPr/>
          <p:nvPr/>
        </p:nvCxnSpPr>
        <p:spPr>
          <a:xfrm>
            <a:off x="4485139" y="2714140"/>
            <a:ext cx="449067"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cxnSp>
        <p:nvCxnSpPr>
          <p:cNvPr id="26" name="Conector recto 25"/>
          <p:cNvCxnSpPr/>
          <p:nvPr/>
        </p:nvCxnSpPr>
        <p:spPr>
          <a:xfrm>
            <a:off x="5237105" y="1411853"/>
            <a:ext cx="449067" cy="0"/>
          </a:xfrm>
          <a:prstGeom prst="line">
            <a:avLst/>
          </a:prstGeom>
          <a:ln w="15875">
            <a:solidFill>
              <a:srgbClr val="CCFF33"/>
            </a:solidFill>
          </a:ln>
        </p:spPr>
        <p:style>
          <a:lnRef idx="2">
            <a:schemeClr val="accent1"/>
          </a:lnRef>
          <a:fillRef idx="0">
            <a:schemeClr val="accent1"/>
          </a:fillRef>
          <a:effectRef idx="1">
            <a:schemeClr val="accent1"/>
          </a:effectRef>
          <a:fontRef idx="minor">
            <a:schemeClr val="tx1"/>
          </a:fontRef>
        </p:style>
      </p:cxnSp>
      <p:sp>
        <p:nvSpPr>
          <p:cNvPr id="27" name="CuadroTexto 26"/>
          <p:cNvSpPr txBox="1"/>
          <p:nvPr/>
        </p:nvSpPr>
        <p:spPr>
          <a:xfrm>
            <a:off x="5022808" y="4767851"/>
            <a:ext cx="401072" cy="261610"/>
          </a:xfrm>
          <a:prstGeom prst="rect">
            <a:avLst/>
          </a:prstGeom>
          <a:noFill/>
        </p:spPr>
        <p:txBody>
          <a:bodyPr wrap="none" rtlCol="0">
            <a:spAutoFit/>
          </a:bodyPr>
          <a:lstStyle/>
          <a:p>
            <a:r>
              <a:rPr lang="es-CO" sz="1100" dirty="0">
                <a:solidFill>
                  <a:schemeClr val="bg2">
                    <a:lumMod val="25000"/>
                  </a:schemeClr>
                </a:solidFill>
                <a:cs typeface="Arial" panose="020B0604020202020204" pitchFamily="34" charset="0"/>
              </a:rPr>
              <a:t>753</a:t>
            </a:r>
          </a:p>
        </p:txBody>
      </p:sp>
      <p:cxnSp>
        <p:nvCxnSpPr>
          <p:cNvPr id="28" name="Conector recto 27"/>
          <p:cNvCxnSpPr/>
          <p:nvPr/>
        </p:nvCxnSpPr>
        <p:spPr>
          <a:xfrm>
            <a:off x="4979299" y="4994169"/>
            <a:ext cx="449067"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sp>
        <p:nvSpPr>
          <p:cNvPr id="29" name="CuadroTexto 28"/>
          <p:cNvSpPr txBox="1"/>
          <p:nvPr/>
        </p:nvSpPr>
        <p:spPr>
          <a:xfrm>
            <a:off x="7939605" y="4788206"/>
            <a:ext cx="401072" cy="261610"/>
          </a:xfrm>
          <a:prstGeom prst="rect">
            <a:avLst/>
          </a:prstGeom>
          <a:noFill/>
        </p:spPr>
        <p:txBody>
          <a:bodyPr wrap="none" rtlCol="0">
            <a:spAutoFit/>
          </a:bodyPr>
          <a:lstStyle/>
          <a:p>
            <a:r>
              <a:rPr lang="es-CO" sz="1100" dirty="0">
                <a:solidFill>
                  <a:schemeClr val="bg2">
                    <a:lumMod val="25000"/>
                  </a:schemeClr>
                </a:solidFill>
                <a:cs typeface="Arial" panose="020B0604020202020204" pitchFamily="34" charset="0"/>
              </a:rPr>
              <a:t>120</a:t>
            </a:r>
          </a:p>
        </p:txBody>
      </p:sp>
      <p:cxnSp>
        <p:nvCxnSpPr>
          <p:cNvPr id="30" name="Conector recto 29"/>
          <p:cNvCxnSpPr/>
          <p:nvPr/>
        </p:nvCxnSpPr>
        <p:spPr>
          <a:xfrm>
            <a:off x="7874830" y="5014524"/>
            <a:ext cx="449067"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1937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descr="Imagen">
            <a:extLst>
              <a:ext uri="{FF2B5EF4-FFF2-40B4-BE49-F238E27FC236}">
                <a16:creationId xmlns:a16="http://schemas.microsoft.com/office/drawing/2014/main" id="{340CFADE-2F4E-1447-8887-E5B949727F91}"/>
              </a:ext>
            </a:extLst>
          </p:cNvPr>
          <p:cNvPicPr>
            <a:picLocks noChangeAspect="1"/>
          </p:cNvPicPr>
          <p:nvPr/>
        </p:nvPicPr>
        <p:blipFill rotWithShape="1">
          <a:blip r:embed="rId2"/>
          <a:srcRect t="988" r="10841"/>
          <a:stretch/>
        </p:blipFill>
        <p:spPr>
          <a:xfrm>
            <a:off x="0" y="-19785"/>
            <a:ext cx="9143999" cy="1016378"/>
          </a:xfrm>
          <a:prstGeom prst="rect">
            <a:avLst/>
          </a:prstGeom>
          <a:ln w="12700">
            <a:miter lim="400000"/>
          </a:ln>
        </p:spPr>
      </p:pic>
      <p:pic>
        <p:nvPicPr>
          <p:cNvPr id="6" name="Imagen 5">
            <a:extLst>
              <a:ext uri="{FF2B5EF4-FFF2-40B4-BE49-F238E27FC236}">
                <a16:creationId xmlns:a16="http://schemas.microsoft.com/office/drawing/2014/main" id="{800FC983-41A3-9144-A7DE-170A58538E9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91389" y="184936"/>
            <a:ext cx="576413" cy="560562"/>
          </a:xfrm>
          <a:prstGeom prst="rect">
            <a:avLst/>
          </a:prstGeom>
        </p:spPr>
      </p:pic>
      <p:sp>
        <p:nvSpPr>
          <p:cNvPr id="137" name="Título"/>
          <p:cNvSpPr txBox="1"/>
          <p:nvPr/>
        </p:nvSpPr>
        <p:spPr>
          <a:xfrm>
            <a:off x="1003927" y="105949"/>
            <a:ext cx="5996299" cy="5123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3332" tIns="23332" rIns="23332" bIns="23332" anchor="b">
            <a:normAutofit/>
          </a:bodyPr>
          <a:lstStyle>
            <a:lvl1pPr marL="38100" marR="38100" indent="12700">
              <a:lnSpc>
                <a:spcPct val="80000"/>
              </a:lnSpc>
              <a:spcBef>
                <a:spcPts val="100"/>
              </a:spcBef>
              <a:defRPr sz="10000">
                <a:latin typeface="Calibri"/>
                <a:ea typeface="Calibri"/>
                <a:cs typeface="Calibri"/>
                <a:sym typeface="Calibri"/>
              </a:defRPr>
            </a:lvl1pPr>
          </a:lstStyle>
          <a:p>
            <a:pPr algn="l"/>
            <a:endParaRPr lang="es-ES" sz="2286" dirty="0">
              <a:latin typeface="Josefin Sans" pitchFamily="2" charset="0"/>
            </a:endParaRPr>
          </a:p>
        </p:txBody>
      </p:sp>
      <p:sp>
        <p:nvSpPr>
          <p:cNvPr id="7" name="CuadroTexto 6"/>
          <p:cNvSpPr txBox="1"/>
          <p:nvPr/>
        </p:nvSpPr>
        <p:spPr>
          <a:xfrm>
            <a:off x="10632" y="-95697"/>
            <a:ext cx="8967803" cy="1200329"/>
          </a:xfrm>
          <a:prstGeom prst="rect">
            <a:avLst/>
          </a:prstGeom>
          <a:noFill/>
        </p:spPr>
        <p:txBody>
          <a:bodyPr wrap="square" rtlCol="0">
            <a:spAutoFit/>
          </a:bodyPr>
          <a:lstStyle/>
          <a:p>
            <a:r>
              <a:rPr lang="es-ES" sz="3600" b="1" dirty="0">
                <a:solidFill>
                  <a:schemeClr val="bg1"/>
                </a:solidFill>
              </a:rPr>
              <a:t>2. Aspectos del servidor público que lo atendió</a:t>
            </a:r>
          </a:p>
        </p:txBody>
      </p:sp>
      <p:sp>
        <p:nvSpPr>
          <p:cNvPr id="8" name="CuadroTexto 7"/>
          <p:cNvSpPr txBox="1"/>
          <p:nvPr/>
        </p:nvSpPr>
        <p:spPr>
          <a:xfrm>
            <a:off x="591636" y="1246454"/>
            <a:ext cx="8150432" cy="584775"/>
          </a:xfrm>
          <a:prstGeom prst="rect">
            <a:avLst/>
          </a:prstGeom>
          <a:noFill/>
        </p:spPr>
        <p:txBody>
          <a:bodyPr wrap="square" rtlCol="0">
            <a:spAutoFit/>
          </a:bodyPr>
          <a:lstStyle/>
          <a:p>
            <a:pPr marL="12700">
              <a:lnSpc>
                <a:spcPct val="100000"/>
              </a:lnSpc>
              <a:spcBef>
                <a:spcPts val="95"/>
              </a:spcBef>
            </a:pPr>
            <a:r>
              <a:rPr lang="es-CO" sz="1600" dirty="0">
                <a:solidFill>
                  <a:srgbClr val="404040"/>
                </a:solidFill>
                <a:latin typeface="Calibir"/>
                <a:ea typeface="Helvetica Neue"/>
                <a:cs typeface="Calibir"/>
              </a:rPr>
              <a:t>Agradecemos califique los siguientes aspectos de 1 a 4  donde 1 es muy malo y 4 es excelente, en los  siguientes aspectos del servidor público que lo atendió:</a:t>
            </a:r>
          </a:p>
        </p:txBody>
      </p:sp>
      <p:sp>
        <p:nvSpPr>
          <p:cNvPr id="9" name="CuadroTexto 8"/>
          <p:cNvSpPr txBox="1"/>
          <p:nvPr/>
        </p:nvSpPr>
        <p:spPr>
          <a:xfrm>
            <a:off x="351751" y="2111235"/>
            <a:ext cx="3408751" cy="2410916"/>
          </a:xfrm>
          <a:prstGeom prst="rect">
            <a:avLst/>
          </a:prstGeom>
          <a:noFill/>
        </p:spPr>
        <p:txBody>
          <a:bodyPr wrap="square" rtlCol="0">
            <a:spAutoFit/>
          </a:bodyPr>
          <a:lstStyle/>
          <a:p>
            <a:pPr marL="298450" indent="-285750">
              <a:lnSpc>
                <a:spcPct val="100000"/>
              </a:lnSpc>
              <a:spcBef>
                <a:spcPts val="95"/>
              </a:spcBef>
              <a:buFont typeface="Arial" panose="020B0604020202020204" pitchFamily="34" charset="0"/>
              <a:buChar char="•"/>
            </a:pPr>
            <a:r>
              <a:rPr lang="es-CO" sz="1600" dirty="0">
                <a:solidFill>
                  <a:srgbClr val="404040"/>
                </a:solidFill>
                <a:latin typeface="Calibir"/>
                <a:ea typeface="Helvetica Neue"/>
                <a:cs typeface="Calibir"/>
              </a:rPr>
              <a:t>Presentación Personal: </a:t>
            </a:r>
            <a:r>
              <a:rPr lang="es-CO" sz="1600" b="1" spc="-10" dirty="0">
                <a:solidFill>
                  <a:srgbClr val="FF9900"/>
                </a:solidFill>
                <a:cs typeface="Calibri"/>
              </a:rPr>
              <a:t>100%</a:t>
            </a:r>
            <a:endParaRPr lang="es-CO" sz="1600" dirty="0">
              <a:solidFill>
                <a:srgbClr val="404040"/>
              </a:solidFill>
              <a:latin typeface="Calibir"/>
              <a:ea typeface="Helvetica Neue"/>
              <a:cs typeface="Calibir"/>
            </a:endParaRPr>
          </a:p>
          <a:p>
            <a:pPr marL="298450" indent="-285750">
              <a:lnSpc>
                <a:spcPct val="100000"/>
              </a:lnSpc>
              <a:spcBef>
                <a:spcPts val="95"/>
              </a:spcBef>
              <a:buFont typeface="Arial" panose="020B0604020202020204" pitchFamily="34" charset="0"/>
              <a:buChar char="•"/>
            </a:pPr>
            <a:endParaRPr lang="es-CO" sz="1600" dirty="0">
              <a:solidFill>
                <a:srgbClr val="404040"/>
              </a:solidFill>
              <a:latin typeface="Calibir"/>
              <a:ea typeface="Helvetica Neue"/>
              <a:cs typeface="Calibir"/>
            </a:endParaRPr>
          </a:p>
          <a:p>
            <a:pPr marL="298450" indent="-285750">
              <a:lnSpc>
                <a:spcPct val="100000"/>
              </a:lnSpc>
              <a:spcBef>
                <a:spcPts val="95"/>
              </a:spcBef>
              <a:buFont typeface="Arial" panose="020B0604020202020204" pitchFamily="34" charset="0"/>
              <a:buChar char="•"/>
            </a:pPr>
            <a:r>
              <a:rPr lang="es-CO" sz="1600" dirty="0">
                <a:solidFill>
                  <a:srgbClr val="404040"/>
                </a:solidFill>
                <a:latin typeface="Calibir"/>
                <a:ea typeface="Helvetica Neue"/>
                <a:cs typeface="Calibir"/>
              </a:rPr>
              <a:t>Amabilidad en el servicio: </a:t>
            </a:r>
            <a:r>
              <a:rPr lang="es-CO" sz="1600" b="1" spc="-10" dirty="0">
                <a:solidFill>
                  <a:srgbClr val="FF9900"/>
                </a:solidFill>
                <a:cs typeface="Calibri"/>
              </a:rPr>
              <a:t>99%</a:t>
            </a:r>
            <a:endParaRPr lang="es-CO" sz="1600" dirty="0">
              <a:solidFill>
                <a:srgbClr val="404040"/>
              </a:solidFill>
              <a:latin typeface="Calibir"/>
              <a:ea typeface="Helvetica Neue"/>
              <a:cs typeface="Calibir"/>
            </a:endParaRPr>
          </a:p>
          <a:p>
            <a:pPr marL="298450" indent="-285750">
              <a:lnSpc>
                <a:spcPct val="100000"/>
              </a:lnSpc>
              <a:spcBef>
                <a:spcPts val="95"/>
              </a:spcBef>
              <a:buFont typeface="Arial" panose="020B0604020202020204" pitchFamily="34" charset="0"/>
              <a:buChar char="•"/>
            </a:pPr>
            <a:endParaRPr lang="es-CO" sz="1600" dirty="0">
              <a:solidFill>
                <a:srgbClr val="404040"/>
              </a:solidFill>
              <a:latin typeface="Calibir"/>
              <a:ea typeface="Helvetica Neue"/>
              <a:cs typeface="Calibir"/>
            </a:endParaRPr>
          </a:p>
          <a:p>
            <a:pPr marL="298450" indent="-285750">
              <a:lnSpc>
                <a:spcPct val="100000"/>
              </a:lnSpc>
              <a:spcBef>
                <a:spcPts val="95"/>
              </a:spcBef>
              <a:buFont typeface="Arial" panose="020B0604020202020204" pitchFamily="34" charset="0"/>
              <a:buChar char="•"/>
            </a:pPr>
            <a:r>
              <a:rPr lang="es-CO" sz="1600" dirty="0">
                <a:solidFill>
                  <a:srgbClr val="404040"/>
                </a:solidFill>
                <a:latin typeface="Calibir"/>
                <a:ea typeface="Helvetica Neue"/>
                <a:cs typeface="Calibir"/>
              </a:rPr>
              <a:t>Conocimiento en el tema: </a:t>
            </a:r>
            <a:r>
              <a:rPr lang="es-CO" sz="1600" b="1" spc="-10" dirty="0">
                <a:solidFill>
                  <a:srgbClr val="FF9900"/>
                </a:solidFill>
                <a:cs typeface="Calibri"/>
              </a:rPr>
              <a:t>99%</a:t>
            </a:r>
            <a:endParaRPr lang="es-CO" sz="1600" dirty="0">
              <a:solidFill>
                <a:srgbClr val="404040"/>
              </a:solidFill>
              <a:latin typeface="Calibir"/>
              <a:ea typeface="Helvetica Neue"/>
              <a:cs typeface="Calibir"/>
            </a:endParaRPr>
          </a:p>
          <a:p>
            <a:pPr marL="298450" indent="-285750">
              <a:lnSpc>
                <a:spcPct val="100000"/>
              </a:lnSpc>
              <a:spcBef>
                <a:spcPts val="95"/>
              </a:spcBef>
              <a:buFont typeface="Arial" panose="020B0604020202020204" pitchFamily="34" charset="0"/>
              <a:buChar char="•"/>
            </a:pPr>
            <a:endParaRPr lang="es-CO" sz="1600" dirty="0">
              <a:solidFill>
                <a:srgbClr val="404040"/>
              </a:solidFill>
              <a:latin typeface="Calibir"/>
              <a:ea typeface="Helvetica Neue"/>
              <a:cs typeface="Calibir"/>
            </a:endParaRPr>
          </a:p>
          <a:p>
            <a:pPr marL="298450" indent="-285750">
              <a:lnSpc>
                <a:spcPct val="100000"/>
              </a:lnSpc>
              <a:spcBef>
                <a:spcPts val="95"/>
              </a:spcBef>
              <a:buFont typeface="Arial" panose="020B0604020202020204" pitchFamily="34" charset="0"/>
              <a:buChar char="•"/>
            </a:pPr>
            <a:r>
              <a:rPr lang="es-CO" sz="1600" dirty="0">
                <a:solidFill>
                  <a:srgbClr val="404040"/>
                </a:solidFill>
                <a:latin typeface="Calibir"/>
                <a:ea typeface="Helvetica Neue"/>
                <a:cs typeface="Calibir"/>
              </a:rPr>
              <a:t>Actitud de servicio: </a:t>
            </a:r>
            <a:r>
              <a:rPr lang="es-CO" sz="1600" b="1" spc="-10" dirty="0">
                <a:solidFill>
                  <a:srgbClr val="FF9900"/>
                </a:solidFill>
                <a:cs typeface="Calibri"/>
              </a:rPr>
              <a:t>99%</a:t>
            </a:r>
            <a:endParaRPr lang="es-CO" sz="1600" dirty="0">
              <a:solidFill>
                <a:srgbClr val="404040"/>
              </a:solidFill>
              <a:latin typeface="Calibir"/>
              <a:ea typeface="Helvetica Neue"/>
              <a:cs typeface="Calibir"/>
            </a:endParaRPr>
          </a:p>
          <a:p>
            <a:pPr marL="298450" indent="-285750">
              <a:lnSpc>
                <a:spcPct val="100000"/>
              </a:lnSpc>
              <a:spcBef>
                <a:spcPts val="95"/>
              </a:spcBef>
              <a:buFont typeface="Arial" panose="020B0604020202020204" pitchFamily="34" charset="0"/>
              <a:buChar char="•"/>
            </a:pPr>
            <a:endParaRPr lang="es-CO" sz="1600" dirty="0">
              <a:solidFill>
                <a:srgbClr val="404040"/>
              </a:solidFill>
              <a:latin typeface="Calibir"/>
              <a:ea typeface="Helvetica Neue"/>
              <a:cs typeface="Calibir"/>
            </a:endParaRPr>
          </a:p>
          <a:p>
            <a:pPr marL="298450" indent="-285750">
              <a:lnSpc>
                <a:spcPct val="100000"/>
              </a:lnSpc>
              <a:spcBef>
                <a:spcPts val="95"/>
              </a:spcBef>
              <a:buFont typeface="Arial" panose="020B0604020202020204" pitchFamily="34" charset="0"/>
              <a:buChar char="•"/>
            </a:pPr>
            <a:r>
              <a:rPr lang="es-CO" sz="1600" dirty="0">
                <a:solidFill>
                  <a:srgbClr val="404040"/>
                </a:solidFill>
                <a:latin typeface="Calibir"/>
                <a:ea typeface="Helvetica Neue"/>
                <a:cs typeface="Calibir"/>
              </a:rPr>
              <a:t>Lenguaje Claro y Sencillo: </a:t>
            </a:r>
            <a:r>
              <a:rPr lang="es-CO" sz="1600" b="1" spc="-10" dirty="0">
                <a:solidFill>
                  <a:srgbClr val="FF9900"/>
                </a:solidFill>
                <a:cs typeface="Calibri"/>
              </a:rPr>
              <a:t>99%</a:t>
            </a:r>
          </a:p>
        </p:txBody>
      </p:sp>
      <p:pic>
        <p:nvPicPr>
          <p:cNvPr id="10" name="Imagen 9"/>
          <p:cNvPicPr>
            <a:picLocks noChangeAspect="1"/>
          </p:cNvPicPr>
          <p:nvPr/>
        </p:nvPicPr>
        <p:blipFill>
          <a:blip r:embed="rId4"/>
          <a:stretch>
            <a:fillRect/>
          </a:stretch>
        </p:blipFill>
        <p:spPr>
          <a:xfrm>
            <a:off x="4482841" y="2111235"/>
            <a:ext cx="1666875" cy="2305050"/>
          </a:xfrm>
          <a:prstGeom prst="rect">
            <a:avLst/>
          </a:prstGeom>
        </p:spPr>
      </p:pic>
      <p:sp>
        <p:nvSpPr>
          <p:cNvPr id="11" name="object 13"/>
          <p:cNvSpPr/>
          <p:nvPr/>
        </p:nvSpPr>
        <p:spPr>
          <a:xfrm>
            <a:off x="6580454" y="2262365"/>
            <a:ext cx="0" cy="2153920"/>
          </a:xfrm>
          <a:custGeom>
            <a:avLst/>
            <a:gdLst/>
            <a:ahLst/>
            <a:cxnLst/>
            <a:rect l="l" t="t" r="r" b="b"/>
            <a:pathLst>
              <a:path h="2153920">
                <a:moveTo>
                  <a:pt x="0" y="0"/>
                </a:moveTo>
                <a:lnTo>
                  <a:pt x="0" y="2153412"/>
                </a:lnTo>
              </a:path>
            </a:pathLst>
          </a:custGeom>
          <a:ln w="45720">
            <a:solidFill>
              <a:schemeClr val="tx1">
                <a:lumMod val="50000"/>
                <a:lumOff val="50000"/>
              </a:schemeClr>
            </a:solidFill>
          </a:ln>
        </p:spPr>
        <p:txBody>
          <a:bodyPr wrap="square" lIns="0" tIns="0" rIns="0" bIns="0" rtlCol="0"/>
          <a:lstStyle/>
          <a:p>
            <a:endParaRPr/>
          </a:p>
        </p:txBody>
      </p:sp>
      <p:sp>
        <p:nvSpPr>
          <p:cNvPr id="12" name="object 12"/>
          <p:cNvSpPr txBox="1"/>
          <p:nvPr/>
        </p:nvSpPr>
        <p:spPr>
          <a:xfrm>
            <a:off x="6950065" y="2411662"/>
            <a:ext cx="1792003" cy="830997"/>
          </a:xfrm>
          <a:prstGeom prst="rect">
            <a:avLst/>
          </a:prstGeom>
          <a:noFill/>
        </p:spPr>
        <p:txBody>
          <a:bodyPr wrap="square" rtlCol="0">
            <a:spAutoFit/>
          </a:bodyPr>
          <a:lstStyle>
            <a:defPPr>
              <a:defRPr lang="es-ES"/>
            </a:defPPr>
            <a:lvl1pPr marL="298450" indent="-285750">
              <a:lnSpc>
                <a:spcPct val="100000"/>
              </a:lnSpc>
              <a:spcBef>
                <a:spcPts val="95"/>
              </a:spcBef>
              <a:buFont typeface="Arial" panose="020B0604020202020204" pitchFamily="34" charset="0"/>
              <a:buChar char="•"/>
              <a:defRPr sz="1600">
                <a:solidFill>
                  <a:srgbClr val="404040"/>
                </a:solidFill>
                <a:latin typeface="Calibir"/>
                <a:ea typeface="Helvetica Neue"/>
                <a:cs typeface="Calibir"/>
              </a:defRPr>
            </a:lvl1pPr>
          </a:lstStyle>
          <a:p>
            <a:pPr marL="12700" indent="0" algn="ctr">
              <a:buNone/>
            </a:pPr>
            <a:r>
              <a:rPr dirty="0"/>
              <a:t>Promedio de  satisfacción con  el Servidor</a:t>
            </a:r>
          </a:p>
        </p:txBody>
      </p:sp>
      <p:sp>
        <p:nvSpPr>
          <p:cNvPr id="13" name="object 16"/>
          <p:cNvSpPr txBox="1"/>
          <p:nvPr/>
        </p:nvSpPr>
        <p:spPr>
          <a:xfrm>
            <a:off x="7259772" y="3415449"/>
            <a:ext cx="1482296" cy="751488"/>
          </a:xfrm>
          <a:prstGeom prst="rect">
            <a:avLst/>
          </a:prstGeom>
        </p:spPr>
        <p:txBody>
          <a:bodyPr vert="horz" wrap="square" lIns="0" tIns="12700" rIns="0" bIns="0" rtlCol="0">
            <a:spAutoFit/>
          </a:bodyPr>
          <a:lstStyle/>
          <a:p>
            <a:pPr marL="12700">
              <a:lnSpc>
                <a:spcPct val="100000"/>
              </a:lnSpc>
              <a:spcBef>
                <a:spcPts val="100"/>
              </a:spcBef>
            </a:pPr>
            <a:r>
              <a:rPr lang="es-ES" sz="4800" b="1" spc="-10" dirty="0">
                <a:solidFill>
                  <a:srgbClr val="FF9900"/>
                </a:solidFill>
                <a:cs typeface="Calibri"/>
              </a:rPr>
              <a:t>99</a:t>
            </a:r>
            <a:r>
              <a:rPr sz="4800" b="1" spc="-10" dirty="0">
                <a:solidFill>
                  <a:srgbClr val="FF9900"/>
                </a:solidFill>
                <a:cs typeface="Calibri"/>
              </a:rPr>
              <a:t>%</a:t>
            </a:r>
          </a:p>
        </p:txBody>
      </p:sp>
    </p:spTree>
    <p:extLst>
      <p:ext uri="{BB962C8B-B14F-4D97-AF65-F5344CB8AC3E}">
        <p14:creationId xmlns:p14="http://schemas.microsoft.com/office/powerpoint/2010/main" val="3545408586"/>
      </p:ext>
    </p:extLst>
  </p:cSld>
  <p:clrMapOvr>
    <a:masterClrMapping/>
  </p:clrMapOvr>
  <p:transition spd="med"/>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2C8DE9E387D9D47B70DAA18BD04872E" ma:contentTypeVersion="3" ma:contentTypeDescription="Crear nuevo documento." ma:contentTypeScope="" ma:versionID="02418b3e4d1846a6fbddd3fe16dd9a89">
  <xsd:schema xmlns:xsd="http://www.w3.org/2001/XMLSchema" xmlns:xs="http://www.w3.org/2001/XMLSchema" xmlns:p="http://schemas.microsoft.com/office/2006/metadata/properties" xmlns:ns1="http://schemas.microsoft.com/sharepoint/v3" xmlns:ns2="63ddc56a-7235-4172-813c-57092e169c45" targetNamespace="http://schemas.microsoft.com/office/2006/metadata/properties" ma:root="true" ma:fieldsID="34d936058e283f34932f874813352fd5" ns1:_="" ns2:_="">
    <xsd:import namespace="http://schemas.microsoft.com/sharepoint/v3"/>
    <xsd:import namespace="63ddc56a-7235-4172-813c-57092e169c45"/>
    <xsd:element name="properties">
      <xsd:complexType>
        <xsd:sequence>
          <xsd:element name="documentManagement">
            <xsd:complexType>
              <xsd:all>
                <xsd:element ref="ns1:PublishingStartDate" minOccurs="0"/>
                <xsd:element ref="ns1:PublishingExpirationDate" minOccurs="0"/>
                <xsd:element ref="ns2:Tipo_documento" minOccurs="0"/>
                <xsd:element ref="ns2:a_x00f1_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ddc56a-7235-4172-813c-57092e169c45" elementFormDefault="qualified">
    <xsd:import namespace="http://schemas.microsoft.com/office/2006/documentManagement/types"/>
    <xsd:import namespace="http://schemas.microsoft.com/office/infopath/2007/PartnerControls"/>
    <xsd:element name="Tipo_documento" ma:index="10" nillable="true" ma:displayName="Tipo_documento" ma:default="Otros" ma:format="Dropdown" ma:internalName="Tipo_documento">
      <xsd:simpleType>
        <xsd:restriction base="dms:Choice">
          <xsd:enumeration value="Carta_trato_digno"/>
          <xsd:enumeration value="Caracterizacion"/>
          <xsd:enumeration value="Imforme_pqrsd"/>
          <xsd:enumeration value="Otros"/>
          <xsd:enumeration value="Antiguos"/>
        </xsd:restriction>
      </xsd:simpleType>
    </xsd:element>
    <xsd:element name="a_x00f1_o" ma:index="11" nillable="true" ma:displayName="año" ma:internalName="a_x00f1_o">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ipo_documento xmlns="63ddc56a-7235-4172-813c-57092e169c45">Otros</Tipo_documento>
    <PublishingExpirationDate xmlns="http://schemas.microsoft.com/sharepoint/v3" xsi:nil="true"/>
    <PublishingStartDate xmlns="http://schemas.microsoft.com/sharepoint/v3" xsi:nil="true"/>
    <a_x00f1_o xmlns="63ddc56a-7235-4172-813c-57092e169c45" xsi:nil="true"/>
  </documentManagement>
</p:properties>
</file>

<file path=customXml/itemProps1.xml><?xml version="1.0" encoding="utf-8"?>
<ds:datastoreItem xmlns:ds="http://schemas.openxmlformats.org/officeDocument/2006/customXml" ds:itemID="{CB6140E6-A914-4FE6-AA4C-049711E5BF25}"/>
</file>

<file path=customXml/itemProps2.xml><?xml version="1.0" encoding="utf-8"?>
<ds:datastoreItem xmlns:ds="http://schemas.openxmlformats.org/officeDocument/2006/customXml" ds:itemID="{F6CA6A77-4A2C-49DD-ABE5-7F43909E10D5}"/>
</file>

<file path=customXml/itemProps3.xml><?xml version="1.0" encoding="utf-8"?>
<ds:datastoreItem xmlns:ds="http://schemas.openxmlformats.org/officeDocument/2006/customXml" ds:itemID="{6941284D-EB8B-4F61-AFFE-C6296D13298F}"/>
</file>

<file path=docProps/app.xml><?xml version="1.0" encoding="utf-8"?>
<Properties xmlns="http://schemas.openxmlformats.org/officeDocument/2006/extended-properties" xmlns:vt="http://schemas.openxmlformats.org/officeDocument/2006/docPropsVTypes">
  <TotalTime>4425</TotalTime>
  <Words>2148</Words>
  <Application>Microsoft Office PowerPoint</Application>
  <PresentationFormat>Presentación en pantalla (16:9)</PresentationFormat>
  <Paragraphs>658</Paragraphs>
  <Slides>49</Slides>
  <Notes>30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49</vt:i4>
      </vt:variant>
    </vt:vector>
  </HeadingPairs>
  <TitlesOfParts>
    <vt:vector size="55" baseType="lpstr">
      <vt:lpstr>Arial</vt:lpstr>
      <vt:lpstr>Calibir</vt:lpstr>
      <vt:lpstr>Calibri</vt:lpstr>
      <vt:lpstr>Josefin Sans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Leonardo Cantor</dc:creator>
  <cp:lastModifiedBy>Marcela Sastoque Ramirez</cp:lastModifiedBy>
  <cp:revision>737</cp:revision>
  <dcterms:created xsi:type="dcterms:W3CDTF">2019-11-27T03:16:21Z</dcterms:created>
  <dcterms:modified xsi:type="dcterms:W3CDTF">2020-07-05T03:55:08Z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0x010100C2C8DE9E387D9D47B70DAA18BD04872E</vt:lpwstr>
  </property>
</Properties>
</file>