
<file path=[Content_Types].xml><?xml version="1.0" encoding="utf-8"?>
<Types xmlns="http://schemas.openxmlformats.org/package/2006/content-types">
  <Default Extension="png" ContentType="image/png"/>
  <Default Extension="bmp" ContentType="image/bmp"/>
  <Default Extension="pdf" ContentType="application/pdf"/>
  <Default Extension="rels" ContentType="application/vnd.openxmlformats-package.relationships+xml"/>
  <Default Extension="jpeg" ContentType="image/jpg"/>
  <Default Extension="mov" ContentType="application/movie"/>
  <Default Extension="xml" ContentType="application/xml"/>
  <Default Extension="gif" ContentType="image/gif"/>
  <Default Extension="tif" ContentType="image/tif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1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Roboto Light"/>
          <a:ea typeface="Roboto Light"/>
          <a:cs typeface="Roboto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3" Type="http://schemas.openxmlformats.org/officeDocument/2006/relationships/commentAuthors" Target="commentAuthors.xml"/><Relationship Id="rId7" Type="http://schemas.openxmlformats.org/officeDocument/2006/relationships/notesMaster" Target="notesMasters/notesMaster1.xml"/><Relationship Id="rId12" Type="http://schemas.openxmlformats.org/officeDocument/2006/relationships/slide" Target="slides/slide5.xml"/><Relationship Id="rId17" Type="http://schemas.openxmlformats.org/officeDocument/2006/relationships/customXml" Target="../customXml/item3.xml"/><Relationship Id="rId2" Type="http://schemas.openxmlformats.org/officeDocument/2006/relationships/viewProps" Target="viewProps.xml"/><Relationship Id="rId16" Type="http://schemas.openxmlformats.org/officeDocument/2006/relationships/customXml" Target="../customXml/item2.xml"/><Relationship Id="rId1" Type="http://schemas.openxmlformats.org/officeDocument/2006/relationships/presProps" Target="presProps.xml"/><Relationship Id="rId6" Type="http://schemas.openxmlformats.org/officeDocument/2006/relationships/theme" Target="theme/theme1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customXml" Target="../customXml/item1.xml"/><Relationship Id="rId10" Type="http://schemas.openxmlformats.org/officeDocument/2006/relationships/slide" Target="slides/slide3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2" name="Shape 13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3" name="Shape 17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donde dice AGROECOLOGIA Y DESARROLLO RURAL DEBE DECIR:</a:t>
            </a:r>
          </a:p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t>HABILIDADES PARA ENFRENTAR RETOS EN EL NUEVO ENTORNO LABORAL</a:t>
            </a:r>
          </a:p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</a:p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t>Y en 40 horas debe decir 48</a:t>
            </a:r>
          </a:p>
          <a:p>
            <a:pPr/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0" name="Shape 19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donde dice APLICACIÓN DE LA ETICA Y HABILIDADES… DEBE DECIR:</a:t>
            </a:r>
          </a:p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t>HABILIDADES PARA ENFRENTAR RETOS EN EL NUEVO ENTORNO LABORAL</a:t>
            </a:r>
          </a:p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</a:p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t>Y en 40 horas debe decir 48</a:t>
            </a:r>
          </a:p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</a:p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t>En titulo a obtener debe decir</a:t>
            </a:r>
          </a:p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t>CERTIFICACI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Ó</a:t>
            </a:r>
            <a:r>
              <a:t>N EN HABILIDADES PARA ENFRENTAR RETOS EN EL NUEVO ENTORNO LABORAL</a:t>
            </a:r>
          </a:p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5" name="Shape 20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Este slide debe tener la imagen con la información del slide anterior 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rcRect l="85603" t="1519" r="11267" b="95556"/>
          <a:stretch>
            <a:fillRect/>
          </a:stretch>
        </p:blipFill>
        <p:spPr>
          <a:xfrm>
            <a:off x="6911975" y="7937"/>
            <a:ext cx="3733800" cy="2968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rcRect l="85603" t="95556" r="11267" b="1519"/>
          <a:stretch>
            <a:fillRect/>
          </a:stretch>
        </p:blipFill>
        <p:spPr>
          <a:xfrm>
            <a:off x="7559675" y="76200"/>
            <a:ext cx="2438400" cy="438150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Programa Desarrollo de Habilidades Blandas para la Nueva Revolución Laboral"/>
          <p:cNvSpPr txBox="1"/>
          <p:nvPr/>
        </p:nvSpPr>
        <p:spPr>
          <a:xfrm>
            <a:off x="6911975" y="185737"/>
            <a:ext cx="3582988" cy="806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663575" indent="-650875" algn="ctr">
              <a:lnSpc>
                <a:spcPct val="78000"/>
              </a:lnSpc>
              <a:spcBef>
                <a:spcPts val="400"/>
              </a:spcBef>
              <a:defRPr b="1" baseline="3999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Programa Desarrollo de Habilidades Blandas para la Nueva Revolución Laboral</a:t>
            </a:r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xfrm>
            <a:off x="8610600" y="6356350"/>
            <a:ext cx="358413" cy="3708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rcRect l="85603" t="1519" r="11267" b="95556"/>
          <a:stretch>
            <a:fillRect/>
          </a:stretch>
        </p:blipFill>
        <p:spPr>
          <a:xfrm>
            <a:off x="6911975" y="7937"/>
            <a:ext cx="3733800" cy="2968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rcRect l="85603" t="95556" r="11267" b="1519"/>
          <a:stretch>
            <a:fillRect/>
          </a:stretch>
        </p:blipFill>
        <p:spPr>
          <a:xfrm>
            <a:off x="7559675" y="76200"/>
            <a:ext cx="2438400" cy="438150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Programa Desarrollo de Habilidades Blandas para la Nueva Revolución Laboral"/>
          <p:cNvSpPr txBox="1"/>
          <p:nvPr/>
        </p:nvSpPr>
        <p:spPr>
          <a:xfrm>
            <a:off x="6911975" y="185737"/>
            <a:ext cx="3582988" cy="806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663575" indent="-650875" algn="ctr">
              <a:lnSpc>
                <a:spcPct val="78000"/>
              </a:lnSpc>
              <a:spcBef>
                <a:spcPts val="400"/>
              </a:spcBef>
              <a:defRPr b="1" baseline="3999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Programa Desarrollo de Habilidades Blandas para la Nueva Revolución Laboral</a:t>
            </a:r>
          </a:p>
        </p:txBody>
      </p:sp>
      <p:sp>
        <p:nvSpPr>
          <p:cNvPr id="125" name="Slide Number"/>
          <p:cNvSpPr txBox="1"/>
          <p:nvPr>
            <p:ph type="sldNum" sz="quarter" idx="2"/>
          </p:nvPr>
        </p:nvSpPr>
        <p:spPr>
          <a:xfrm>
            <a:off x="8610600" y="6356350"/>
            <a:ext cx="358413" cy="3708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rcRect l="85603" t="1519" r="11267" b="95556"/>
          <a:stretch>
            <a:fillRect/>
          </a:stretch>
        </p:blipFill>
        <p:spPr>
          <a:xfrm>
            <a:off x="6911975" y="7937"/>
            <a:ext cx="3733800" cy="296864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rcRect l="85603" t="95556" r="11267" b="1519"/>
          <a:stretch>
            <a:fillRect/>
          </a:stretch>
        </p:blipFill>
        <p:spPr>
          <a:xfrm>
            <a:off x="7559675" y="76200"/>
            <a:ext cx="2438400" cy="438150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Programa Desarrollo de Habilidades Blandas para la Nueva Revolución Laboral"/>
          <p:cNvSpPr txBox="1"/>
          <p:nvPr/>
        </p:nvSpPr>
        <p:spPr>
          <a:xfrm>
            <a:off x="6911975" y="185737"/>
            <a:ext cx="3582988" cy="806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663575" indent="-650875" algn="ctr">
              <a:lnSpc>
                <a:spcPct val="78000"/>
              </a:lnSpc>
              <a:spcBef>
                <a:spcPts val="400"/>
              </a:spcBef>
              <a:defRPr b="1" baseline="3999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Programa Desarrollo de Habilidades Blandas para la Nueva Revolución Laboral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8610600" y="6356350"/>
            <a:ext cx="358413" cy="3708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rcRect l="85603" t="1519" r="11267" b="95556"/>
          <a:stretch>
            <a:fillRect/>
          </a:stretch>
        </p:blipFill>
        <p:spPr>
          <a:xfrm>
            <a:off x="6911975" y="7937"/>
            <a:ext cx="3733800" cy="296864"/>
          </a:xfrm>
          <a:prstGeom prst="rect">
            <a:avLst/>
          </a:prstGeom>
          <a:ln w="12700">
            <a:miter lim="400000"/>
          </a:ln>
        </p:spPr>
      </p:pic>
      <p:pic>
        <p:nvPicPr>
          <p:cNvPr id="35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rcRect l="85603" t="95556" r="11267" b="1519"/>
          <a:stretch>
            <a:fillRect/>
          </a:stretch>
        </p:blipFill>
        <p:spPr>
          <a:xfrm>
            <a:off x="7559675" y="76200"/>
            <a:ext cx="2438400" cy="438150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Programa Desarrollo de Habilidades Blandas para la Nueva Revolución Laboral"/>
          <p:cNvSpPr txBox="1"/>
          <p:nvPr/>
        </p:nvSpPr>
        <p:spPr>
          <a:xfrm>
            <a:off x="6911975" y="185737"/>
            <a:ext cx="3582988" cy="806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663575" indent="-650875" algn="ctr">
              <a:lnSpc>
                <a:spcPct val="78000"/>
              </a:lnSpc>
              <a:spcBef>
                <a:spcPts val="400"/>
              </a:spcBef>
              <a:defRPr b="1" baseline="3999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Programa Desarrollo de Habilidades Blandas para la Nueva Revolución Laboral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xfrm>
            <a:off x="8610600" y="6356350"/>
            <a:ext cx="358413" cy="3708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rcRect l="85603" t="1519" r="11267" b="95556"/>
          <a:stretch>
            <a:fillRect/>
          </a:stretch>
        </p:blipFill>
        <p:spPr>
          <a:xfrm>
            <a:off x="6911975" y="7937"/>
            <a:ext cx="3733800" cy="296864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rcRect l="85603" t="95556" r="11267" b="1519"/>
          <a:stretch>
            <a:fillRect/>
          </a:stretch>
        </p:blipFill>
        <p:spPr>
          <a:xfrm>
            <a:off x="7559675" y="76200"/>
            <a:ext cx="2438400" cy="438150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Programa Desarrollo de Habilidades Blandas para la Nueva Revolución Laboral"/>
          <p:cNvSpPr txBox="1"/>
          <p:nvPr/>
        </p:nvSpPr>
        <p:spPr>
          <a:xfrm>
            <a:off x="6911975" y="185737"/>
            <a:ext cx="3582988" cy="806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663575" indent="-650875" algn="ctr">
              <a:lnSpc>
                <a:spcPct val="78000"/>
              </a:lnSpc>
              <a:spcBef>
                <a:spcPts val="400"/>
              </a:spcBef>
              <a:defRPr b="1" baseline="3999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Programa Desarrollo de Habilidades Blandas para la Nueva Revolución Laboral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xfrm>
            <a:off x="8610600" y="6356350"/>
            <a:ext cx="358413" cy="3708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rcRect l="85603" t="1519" r="11267" b="95556"/>
          <a:stretch>
            <a:fillRect/>
          </a:stretch>
        </p:blipFill>
        <p:spPr>
          <a:xfrm>
            <a:off x="6911975" y="7937"/>
            <a:ext cx="3733800" cy="296864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rcRect l="85603" t="95556" r="11267" b="1519"/>
          <a:stretch>
            <a:fillRect/>
          </a:stretch>
        </p:blipFill>
        <p:spPr>
          <a:xfrm>
            <a:off x="7559675" y="76200"/>
            <a:ext cx="2438400" cy="438150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Programa Desarrollo de Habilidades Blandas para la Nueva Revolución Laboral"/>
          <p:cNvSpPr txBox="1"/>
          <p:nvPr/>
        </p:nvSpPr>
        <p:spPr>
          <a:xfrm>
            <a:off x="6911975" y="185737"/>
            <a:ext cx="3582988" cy="806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663575" indent="-650875" algn="ctr">
              <a:lnSpc>
                <a:spcPct val="78000"/>
              </a:lnSpc>
              <a:spcBef>
                <a:spcPts val="400"/>
              </a:spcBef>
              <a:defRPr b="1" baseline="3999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Programa Desarrollo de Habilidades Blandas para la Nueva Revolución Laboral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xfrm>
            <a:off x="8610600" y="6356350"/>
            <a:ext cx="358413" cy="3708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rcRect l="85603" t="1519" r="11267" b="95556"/>
          <a:stretch>
            <a:fillRect/>
          </a:stretch>
        </p:blipFill>
        <p:spPr>
          <a:xfrm>
            <a:off x="6911975" y="7937"/>
            <a:ext cx="3733800" cy="296864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rcRect l="85603" t="95556" r="11267" b="1519"/>
          <a:stretch>
            <a:fillRect/>
          </a:stretch>
        </p:blipFill>
        <p:spPr>
          <a:xfrm>
            <a:off x="7559675" y="76200"/>
            <a:ext cx="2438400" cy="438150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Programa Desarrollo de Habilidades Blandas para la Nueva Revolución Laboral"/>
          <p:cNvSpPr txBox="1"/>
          <p:nvPr/>
        </p:nvSpPr>
        <p:spPr>
          <a:xfrm>
            <a:off x="6911975" y="185737"/>
            <a:ext cx="3582988" cy="806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663575" indent="-650875" algn="ctr">
              <a:lnSpc>
                <a:spcPct val="78000"/>
              </a:lnSpc>
              <a:spcBef>
                <a:spcPts val="400"/>
              </a:spcBef>
              <a:defRPr b="1" baseline="3999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Programa Desarrollo de Habilidades Blandas para la Nueva Revolución Laboral</a:t>
            </a:r>
          </a:p>
        </p:txBody>
      </p:sp>
      <p:sp>
        <p:nvSpPr>
          <p:cNvPr id="70" name="Slide Number"/>
          <p:cNvSpPr txBox="1"/>
          <p:nvPr>
            <p:ph type="sldNum" sz="quarter" idx="2"/>
          </p:nvPr>
        </p:nvSpPr>
        <p:spPr>
          <a:xfrm>
            <a:off x="8610600" y="6356350"/>
            <a:ext cx="358413" cy="3708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rcRect l="85603" t="1519" r="11267" b="95556"/>
          <a:stretch>
            <a:fillRect/>
          </a:stretch>
        </p:blipFill>
        <p:spPr>
          <a:xfrm>
            <a:off x="6911975" y="7937"/>
            <a:ext cx="3733800" cy="296864"/>
          </a:xfrm>
          <a:prstGeom prst="rect">
            <a:avLst/>
          </a:prstGeom>
          <a:ln w="12700">
            <a:miter lim="400000"/>
          </a:ln>
        </p:spPr>
      </p:pic>
      <p:pic>
        <p:nvPicPr>
          <p:cNvPr id="79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rcRect l="85603" t="95556" r="11267" b="1519"/>
          <a:stretch>
            <a:fillRect/>
          </a:stretch>
        </p:blipFill>
        <p:spPr>
          <a:xfrm>
            <a:off x="7559675" y="76200"/>
            <a:ext cx="2438400" cy="438150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Programa Desarrollo de Habilidades Blandas para la Nueva Revolución Laboral"/>
          <p:cNvSpPr txBox="1"/>
          <p:nvPr/>
        </p:nvSpPr>
        <p:spPr>
          <a:xfrm>
            <a:off x="6911975" y="185737"/>
            <a:ext cx="3582988" cy="806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663575" indent="-650875" algn="ctr">
              <a:lnSpc>
                <a:spcPct val="78000"/>
              </a:lnSpc>
              <a:spcBef>
                <a:spcPts val="400"/>
              </a:spcBef>
              <a:defRPr b="1" baseline="3999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Programa Desarrollo de Habilidades Blandas para la Nueva Revolución Laboral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xfrm>
            <a:off x="8610600" y="6356350"/>
            <a:ext cx="358413" cy="3708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9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rcRect l="85603" t="1519" r="11267" b="95556"/>
          <a:stretch>
            <a:fillRect/>
          </a:stretch>
        </p:blipFill>
        <p:spPr>
          <a:xfrm>
            <a:off x="6911975" y="7937"/>
            <a:ext cx="3733800" cy="296864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rcRect l="85603" t="95556" r="11267" b="1519"/>
          <a:stretch>
            <a:fillRect/>
          </a:stretch>
        </p:blipFill>
        <p:spPr>
          <a:xfrm>
            <a:off x="7559675" y="76200"/>
            <a:ext cx="2438400" cy="438150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Programa Desarrollo de Habilidades Blandas para la Nueva Revolución Laboral"/>
          <p:cNvSpPr txBox="1"/>
          <p:nvPr/>
        </p:nvSpPr>
        <p:spPr>
          <a:xfrm>
            <a:off x="6911975" y="185737"/>
            <a:ext cx="3582988" cy="806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663575" indent="-650875" algn="ctr">
              <a:lnSpc>
                <a:spcPct val="78000"/>
              </a:lnSpc>
              <a:spcBef>
                <a:spcPts val="400"/>
              </a:spcBef>
              <a:defRPr b="1" baseline="3999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Programa Desarrollo de Habilidades Blandas para la Nueva Revolución Laboral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8610600" y="6356350"/>
            <a:ext cx="358413" cy="3708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rcRect l="85603" t="1519" r="11267" b="95556"/>
          <a:stretch>
            <a:fillRect/>
          </a:stretch>
        </p:blipFill>
        <p:spPr>
          <a:xfrm>
            <a:off x="6911975" y="7937"/>
            <a:ext cx="3733800" cy="2968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rcRect l="85603" t="95556" r="11267" b="1519"/>
          <a:stretch>
            <a:fillRect/>
          </a:stretch>
        </p:blipFill>
        <p:spPr>
          <a:xfrm>
            <a:off x="7559675" y="76200"/>
            <a:ext cx="2438400" cy="43815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Programa Desarrollo de Habilidades Blandas para la Nueva Revolución Laboral"/>
          <p:cNvSpPr txBox="1"/>
          <p:nvPr/>
        </p:nvSpPr>
        <p:spPr>
          <a:xfrm>
            <a:off x="6911975" y="185737"/>
            <a:ext cx="3582988" cy="806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663575" indent="-650875" algn="ctr">
              <a:lnSpc>
                <a:spcPct val="78000"/>
              </a:lnSpc>
              <a:spcBef>
                <a:spcPts val="400"/>
              </a:spcBef>
              <a:defRPr b="1" baseline="3999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Programa Desarrollo de Habilidades Blandas para la Nueva Revolución Laboral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xfrm>
            <a:off x="8610600" y="6356350"/>
            <a:ext cx="358413" cy="3708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rcRect l="85603" t="1519" r="11267" b="95556"/>
          <a:stretch>
            <a:fillRect/>
          </a:stretch>
        </p:blipFill>
        <p:spPr>
          <a:xfrm>
            <a:off x="6911975" y="7937"/>
            <a:ext cx="3733800" cy="29686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rcRect l="85603" t="95556" r="11267" b="1519"/>
          <a:stretch>
            <a:fillRect/>
          </a:stretch>
        </p:blipFill>
        <p:spPr>
          <a:xfrm>
            <a:off x="7559675" y="76200"/>
            <a:ext cx="2438400" cy="43815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Programa Desarrollo de Habilidades Blandas para la Nueva Revolución Laboral"/>
          <p:cNvSpPr txBox="1"/>
          <p:nvPr/>
        </p:nvSpPr>
        <p:spPr>
          <a:xfrm>
            <a:off x="6911975" y="185737"/>
            <a:ext cx="3582988" cy="806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663575" indent="-650875" algn="ctr">
              <a:lnSpc>
                <a:spcPct val="78000"/>
              </a:lnSpc>
              <a:spcBef>
                <a:spcPts val="400"/>
              </a:spcBef>
              <a:defRPr b="1" baseline="3999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Programa Desarrollo de Habilidades Blandas para la Nueva Revolución Laboral</a:t>
            </a:r>
          </a:p>
        </p:txBody>
      </p:sp>
      <p:sp>
        <p:nvSpPr>
          <p:cNvPr id="6" name="Title Text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7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hyperlink" Target="http://www.senasofiaplus.edu.co/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hyperlink" Target="https://forms.office.com/r/UMU3ME6MFn" TargetMode="Externa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eventosculturasena1@sena.edu.co" TargetMode="External"/><Relationship Id="rId3" Type="http://schemas.openxmlformats.org/officeDocument/2006/relationships/image" Target="../media/image7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"/>
          <p:cNvSpPr/>
          <p:nvPr/>
        </p:nvSpPr>
        <p:spPr>
          <a:xfrm>
            <a:off x="768349" y="3717925"/>
            <a:ext cx="4821239" cy="1014413"/>
          </a:xfrm>
          <a:prstGeom prst="rect">
            <a:avLst/>
          </a:prstGeom>
          <a:solidFill>
            <a:srgbClr val="ED6C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5" name="Rectangle"/>
          <p:cNvSpPr/>
          <p:nvPr/>
        </p:nvSpPr>
        <p:spPr>
          <a:xfrm>
            <a:off x="6288087" y="3717925"/>
            <a:ext cx="5145088" cy="1014413"/>
          </a:xfrm>
          <a:prstGeom prst="rect">
            <a:avLst/>
          </a:prstGeom>
          <a:solidFill>
            <a:srgbClr val="70B74B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6" name="INSTRUCTIVO PARA LA INSCRIPCIÓN A LA CONVOCATORIA DEL PROGRAMA DESARROLLO DE HABILIDADES BLANDAS PARA EL NUEVO ENTORNO LABORAL"/>
          <p:cNvSpPr txBox="1"/>
          <p:nvPr/>
        </p:nvSpPr>
        <p:spPr>
          <a:xfrm>
            <a:off x="1390332" y="1346200"/>
            <a:ext cx="9411336" cy="1818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800">
                <a:solidFill>
                  <a:srgbClr val="111E61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INSTRUCTIVO PARA LA INSCRIPCIÓN A LA CONVOCATORIA DEL PROGRAMA DESARROLLO DE HABILIDADES BLANDAS PARA EL NUEVO ENTORNO LABORAL</a:t>
            </a:r>
          </a:p>
        </p:txBody>
      </p:sp>
      <p:sp>
        <p:nvSpPr>
          <p:cNvPr id="137" name="Habilidades para enfrentar retos en el nuevo entorno laboral."/>
          <p:cNvSpPr txBox="1"/>
          <p:nvPr/>
        </p:nvSpPr>
        <p:spPr>
          <a:xfrm>
            <a:off x="1360169" y="3751262"/>
            <a:ext cx="3628074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Habilidades para enfrentar retos en el nuevo entorno laboral.</a:t>
            </a:r>
          </a:p>
        </p:txBody>
      </p:sp>
      <p:sp>
        <p:nvSpPr>
          <p:cNvPr id="138" name="Habilidades para crear redes y alianzas de valor en el entorno laboral."/>
          <p:cNvSpPr txBox="1"/>
          <p:nvPr/>
        </p:nvSpPr>
        <p:spPr>
          <a:xfrm>
            <a:off x="6722744" y="3717925"/>
            <a:ext cx="4355149" cy="1005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Habilidades para crear redes y alianzas de valor en el entorno laboral.</a:t>
            </a:r>
          </a:p>
        </p:txBody>
      </p:sp>
      <p:sp>
        <p:nvSpPr>
          <p:cNvPr id="139" name="Ten presente que deberás hacer la inscripción por separado a cada uno de los programas. Puedes hacer los dos o sólo uno, de acuerdo con tu preferencia."/>
          <p:cNvSpPr txBox="1"/>
          <p:nvPr/>
        </p:nvSpPr>
        <p:spPr>
          <a:xfrm>
            <a:off x="2912745" y="5286375"/>
            <a:ext cx="6509385" cy="929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solidFill>
                  <a:srgbClr val="111E61"/>
                </a:solidFill>
              </a:defRPr>
            </a:lvl1pPr>
          </a:lstStyle>
          <a:p>
            <a:pPr/>
            <a:r>
              <a:t>Ten presente que deberás hacer la inscripción por separado a cada uno de los programas. Puedes hacer los dos o sólo uno, de acuerdo con tu preferencia.</a:t>
            </a:r>
          </a:p>
        </p:txBody>
      </p:sp>
      <p:sp>
        <p:nvSpPr>
          <p:cNvPr id="140" name="1"/>
          <p:cNvSpPr txBox="1"/>
          <p:nvPr/>
        </p:nvSpPr>
        <p:spPr>
          <a:xfrm>
            <a:off x="11699557" y="6440487"/>
            <a:ext cx="33718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2"/>
          <p:cNvSpPr txBox="1"/>
          <p:nvPr/>
        </p:nvSpPr>
        <p:spPr>
          <a:xfrm>
            <a:off x="11683682" y="6437312"/>
            <a:ext cx="33718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143" name="Ingresa al portal SofíaPlus a través del siguiente enlace:"/>
          <p:cNvSpPr txBox="1"/>
          <p:nvPr/>
        </p:nvSpPr>
        <p:spPr>
          <a:xfrm>
            <a:off x="1041082" y="1097279"/>
            <a:ext cx="588708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>
                <a:solidFill>
                  <a:srgbClr val="111E61"/>
                </a:solidFill>
              </a:defRPr>
            </a:lvl1pPr>
          </a:lstStyle>
          <a:p>
            <a:pPr/>
            <a:r>
              <a:t>Ingresa al portal SofíaPlus a través del siguiente enlace:</a:t>
            </a:r>
          </a:p>
        </p:txBody>
      </p:sp>
      <p:pic>
        <p:nvPicPr>
          <p:cNvPr id="14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6712" y="1908175"/>
            <a:ext cx="7812088" cy="4371975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Line"/>
          <p:cNvSpPr/>
          <p:nvPr/>
        </p:nvSpPr>
        <p:spPr>
          <a:xfrm flipH="1">
            <a:off x="2195512" y="1708150"/>
            <a:ext cx="620713" cy="439738"/>
          </a:xfrm>
          <a:prstGeom prst="line">
            <a:avLst/>
          </a:prstGeom>
          <a:ln w="28575">
            <a:solidFill>
              <a:schemeClr val="accent2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46" name="Para poder realizar la inscripción deberás estar registrado.…"/>
          <p:cNvSpPr txBox="1"/>
          <p:nvPr/>
        </p:nvSpPr>
        <p:spPr>
          <a:xfrm>
            <a:off x="9205594" y="2352675"/>
            <a:ext cx="2407286" cy="3359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defRPr>
                <a:solidFill>
                  <a:srgbClr val="111E61"/>
                </a:solidFill>
              </a:defRPr>
            </a:pPr>
            <a:r>
              <a:t>Para poder realizar la inscripción deberás estar registrado.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>
                <a:solidFill>
                  <a:srgbClr val="111E61"/>
                </a:solidFill>
              </a:defRPr>
            </a:pPr>
            <a:r>
              <a:t> 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>
                <a:solidFill>
                  <a:srgbClr val="111E61"/>
                </a:solidFill>
              </a:defRPr>
            </a:pPr>
            <a:r>
              <a:t>Ten a mano tu documento de identidad escaneado en formato PDF.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 sz="1200">
                <a:solidFill>
                  <a:srgbClr val="111E61"/>
                </a:solidFill>
              </a:defRPr>
            </a:pPr>
            <a:r>
              <a:t>(Tamaño máximo 200 Mb).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>
                <a:solidFill>
                  <a:srgbClr val="111E61"/>
                </a:solidFill>
              </a:defRPr>
            </a:pPr>
            <a:r>
              <a:t> </a:t>
            </a:r>
          </a:p>
        </p:txBody>
      </p:sp>
      <p:sp>
        <p:nvSpPr>
          <p:cNvPr id="147" name="www.senasofiaplus.edu.co"/>
          <p:cNvSpPr txBox="1"/>
          <p:nvPr/>
        </p:nvSpPr>
        <p:spPr>
          <a:xfrm>
            <a:off x="1041082" y="1355725"/>
            <a:ext cx="2861311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 invalidUrl="" action="" tgtFrame="" tooltip="" history="1" highlightClick="0" endSnd="0"/>
              </a:defRPr>
            </a:lvl1pPr>
          </a:lstStyle>
          <a:p>
            <a:pPr>
              <a:defRPr u="none">
                <a:solidFill>
                  <a:srgbClr val="ED6C1C"/>
                </a:solidFill>
                <a:uFillTx/>
              </a:defRPr>
            </a:pP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 invalidUrl="" action="" tgtFrame="" tooltip="" history="1" highlightClick="0" endSnd="0"/>
              </a:rPr>
              <a:t> www.senasofiaplus.edu.co</a:t>
            </a:r>
          </a:p>
        </p:txBody>
      </p:sp>
      <p:grpSp>
        <p:nvGrpSpPr>
          <p:cNvPr id="150" name="Group"/>
          <p:cNvGrpSpPr/>
          <p:nvPr/>
        </p:nvGrpSpPr>
        <p:grpSpPr>
          <a:xfrm>
            <a:off x="334962" y="1025525"/>
            <a:ext cx="660401" cy="660400"/>
            <a:chOff x="0" y="0"/>
            <a:chExt cx="660400" cy="660400"/>
          </a:xfrm>
        </p:grpSpPr>
        <p:sp>
          <p:nvSpPr>
            <p:cNvPr id="148" name="Circle"/>
            <p:cNvSpPr/>
            <p:nvPr/>
          </p:nvSpPr>
          <p:spPr>
            <a:xfrm>
              <a:off x="0" y="0"/>
              <a:ext cx="660400" cy="6604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pPr>
            </a:p>
          </p:txBody>
        </p:sp>
        <p:sp>
          <p:nvSpPr>
            <p:cNvPr id="149" name="1"/>
            <p:cNvSpPr txBox="1"/>
            <p:nvPr/>
          </p:nvSpPr>
          <p:spPr>
            <a:xfrm>
              <a:off x="142425" y="144780"/>
              <a:ext cx="375550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53" name="Group"/>
          <p:cNvGrpSpPr/>
          <p:nvPr/>
        </p:nvGrpSpPr>
        <p:grpSpPr>
          <a:xfrm>
            <a:off x="8339137" y="2352675"/>
            <a:ext cx="660401" cy="660400"/>
            <a:chOff x="0" y="0"/>
            <a:chExt cx="660400" cy="660400"/>
          </a:xfrm>
        </p:grpSpPr>
        <p:sp>
          <p:nvSpPr>
            <p:cNvPr id="151" name="Circle"/>
            <p:cNvSpPr/>
            <p:nvPr/>
          </p:nvSpPr>
          <p:spPr>
            <a:xfrm>
              <a:off x="0" y="0"/>
              <a:ext cx="660400" cy="6604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pPr>
            </a:p>
          </p:txBody>
        </p:sp>
        <p:sp>
          <p:nvSpPr>
            <p:cNvPr id="152" name="2"/>
            <p:cNvSpPr txBox="1"/>
            <p:nvPr/>
          </p:nvSpPr>
          <p:spPr>
            <a:xfrm>
              <a:off x="142425" y="144780"/>
              <a:ext cx="375550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lvl1pPr>
            </a:lstStyle>
            <a:p>
              <a:pPr/>
              <a:r>
                <a:t>2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rcRect l="12088" t="0" r="12969" b="21383"/>
          <a:stretch>
            <a:fillRect/>
          </a:stretch>
        </p:blipFill>
        <p:spPr>
          <a:xfrm>
            <a:off x="995362" y="1762125"/>
            <a:ext cx="7332663" cy="4021138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Digita en nuestro buscador el programa de tu preferencia.…"/>
          <p:cNvSpPr txBox="1"/>
          <p:nvPr/>
        </p:nvSpPr>
        <p:spPr>
          <a:xfrm>
            <a:off x="6260782" y="4827587"/>
            <a:ext cx="5504498" cy="15361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defRPr sz="1400">
                <a:solidFill>
                  <a:srgbClr val="111E61"/>
                </a:solidFill>
              </a:defRPr>
            </a:pPr>
            <a:r>
              <a:t>Digita en nuestro buscador el programa de tu preferencia.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 b="1" sz="1400">
                <a:solidFill>
                  <a:srgbClr val="111E61"/>
                </a:solidFill>
              </a:defRPr>
            </a:pPr>
            <a:r>
              <a:t>“Habilidades para enfrentar retos en el nuevo entorno laboral” </a:t>
            </a:r>
            <a:r>
              <a:rPr b="0"/>
              <a:t> 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 sz="1400">
                <a:solidFill>
                  <a:srgbClr val="111E61"/>
                </a:solidFill>
              </a:defRPr>
            </a:pPr>
            <a:r>
              <a:t>O si prefieres, digita: 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 b="1" sz="1400">
                <a:solidFill>
                  <a:srgbClr val="111E61"/>
                </a:solidFill>
              </a:defRPr>
            </a:pPr>
            <a:r>
              <a:t>“Habilidades para crear redes y alianzas de valor en el entorno laboral</a:t>
            </a:r>
          </a:p>
        </p:txBody>
      </p:sp>
      <p:sp>
        <p:nvSpPr>
          <p:cNvPr id="157" name="HABILIDADES PARA ENFRENTAR RETOS EN EL NUEVO ENTORNO LABORAL"/>
          <p:cNvSpPr txBox="1"/>
          <p:nvPr/>
        </p:nvSpPr>
        <p:spPr>
          <a:xfrm>
            <a:off x="1457325" y="4910137"/>
            <a:ext cx="2614613" cy="56997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07000"/>
              </a:lnSpc>
              <a:spcBef>
                <a:spcPts val="800"/>
              </a:spcBef>
              <a:defRPr b="1" sz="1000" u="sng">
                <a:solidFill>
                  <a:srgbClr val="2E75B6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HABILIDADES PARA ENFRENTAR RETOS EN EL NUEVO ENTORNO LABORAL</a:t>
            </a:r>
          </a:p>
        </p:txBody>
      </p:sp>
      <p:sp>
        <p:nvSpPr>
          <p:cNvPr id="158" name="3"/>
          <p:cNvSpPr txBox="1"/>
          <p:nvPr/>
        </p:nvSpPr>
        <p:spPr>
          <a:xfrm>
            <a:off x="11699557" y="6440487"/>
            <a:ext cx="33718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59" name="Ingresa a nuestro “Buscador de ofertas”"/>
          <p:cNvSpPr txBox="1"/>
          <p:nvPr/>
        </p:nvSpPr>
        <p:spPr>
          <a:xfrm>
            <a:off x="1041082" y="1179829"/>
            <a:ext cx="651573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>
              <a:defRPr>
                <a:solidFill>
                  <a:srgbClr val="111E61"/>
                </a:solidFill>
              </a:defRPr>
            </a:pPr>
            <a:r>
              <a:t>Ingresa a nuestro </a:t>
            </a:r>
            <a:r>
              <a:rPr>
                <a:solidFill>
                  <a:srgbClr val="ED6C1C"/>
                </a:solidFill>
              </a:rPr>
              <a:t>“Buscador de ofertas”</a:t>
            </a:r>
          </a:p>
        </p:txBody>
      </p:sp>
      <p:sp>
        <p:nvSpPr>
          <p:cNvPr id="160" name="Line"/>
          <p:cNvSpPr/>
          <p:nvPr/>
        </p:nvSpPr>
        <p:spPr>
          <a:xfrm flipH="1">
            <a:off x="3248024" y="1685925"/>
            <a:ext cx="1" cy="1301750"/>
          </a:xfrm>
          <a:prstGeom prst="line">
            <a:avLst/>
          </a:prstGeom>
          <a:ln w="28575">
            <a:solidFill>
              <a:schemeClr val="accent2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61" name="Line"/>
          <p:cNvSpPr/>
          <p:nvPr/>
        </p:nvSpPr>
        <p:spPr>
          <a:xfrm flipH="1" flipV="1">
            <a:off x="3946524" y="3852862"/>
            <a:ext cx="1608139" cy="1058864"/>
          </a:xfrm>
          <a:prstGeom prst="line">
            <a:avLst/>
          </a:prstGeom>
          <a:ln w="28575">
            <a:solidFill>
              <a:schemeClr val="accent2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62" name="Line"/>
          <p:cNvSpPr/>
          <p:nvPr/>
        </p:nvSpPr>
        <p:spPr>
          <a:xfrm flipV="1">
            <a:off x="1711324" y="3798887"/>
            <a:ext cx="623889" cy="679451"/>
          </a:xfrm>
          <a:prstGeom prst="line">
            <a:avLst/>
          </a:prstGeom>
          <a:ln w="28575">
            <a:solidFill>
              <a:schemeClr val="accent2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165" name="Group"/>
          <p:cNvGrpSpPr/>
          <p:nvPr/>
        </p:nvGrpSpPr>
        <p:grpSpPr>
          <a:xfrm>
            <a:off x="334962" y="1025525"/>
            <a:ext cx="660401" cy="660400"/>
            <a:chOff x="0" y="0"/>
            <a:chExt cx="660400" cy="660400"/>
          </a:xfrm>
        </p:grpSpPr>
        <p:sp>
          <p:nvSpPr>
            <p:cNvPr id="163" name="Circle"/>
            <p:cNvSpPr/>
            <p:nvPr/>
          </p:nvSpPr>
          <p:spPr>
            <a:xfrm>
              <a:off x="0" y="0"/>
              <a:ext cx="660400" cy="6604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pPr>
            </a:p>
          </p:txBody>
        </p:sp>
        <p:sp>
          <p:nvSpPr>
            <p:cNvPr id="164" name="3"/>
            <p:cNvSpPr txBox="1"/>
            <p:nvPr/>
          </p:nvSpPr>
          <p:spPr>
            <a:xfrm>
              <a:off x="142425" y="144780"/>
              <a:ext cx="375550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68" name="Group"/>
          <p:cNvGrpSpPr/>
          <p:nvPr/>
        </p:nvGrpSpPr>
        <p:grpSpPr>
          <a:xfrm>
            <a:off x="5554662" y="4827587"/>
            <a:ext cx="660401" cy="660401"/>
            <a:chOff x="0" y="0"/>
            <a:chExt cx="660400" cy="660400"/>
          </a:xfrm>
        </p:grpSpPr>
        <p:sp>
          <p:nvSpPr>
            <p:cNvPr id="166" name="Circle"/>
            <p:cNvSpPr/>
            <p:nvPr/>
          </p:nvSpPr>
          <p:spPr>
            <a:xfrm>
              <a:off x="0" y="0"/>
              <a:ext cx="660400" cy="6604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pPr>
            </a:p>
          </p:txBody>
        </p:sp>
        <p:sp>
          <p:nvSpPr>
            <p:cNvPr id="167" name="4"/>
            <p:cNvSpPr txBox="1"/>
            <p:nvPr/>
          </p:nvSpPr>
          <p:spPr>
            <a:xfrm>
              <a:off x="142425" y="144780"/>
              <a:ext cx="375550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71" name="Group"/>
          <p:cNvGrpSpPr/>
          <p:nvPr/>
        </p:nvGrpSpPr>
        <p:grpSpPr>
          <a:xfrm>
            <a:off x="2981325" y="5498306"/>
            <a:ext cx="192088" cy="177801"/>
            <a:chOff x="0" y="0"/>
            <a:chExt cx="192087" cy="177800"/>
          </a:xfrm>
        </p:grpSpPr>
        <p:sp>
          <p:nvSpPr>
            <p:cNvPr id="169" name="Rectangle"/>
            <p:cNvSpPr/>
            <p:nvPr/>
          </p:nvSpPr>
          <p:spPr>
            <a:xfrm>
              <a:off x="0" y="37306"/>
              <a:ext cx="192088" cy="103188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solidFill>
                    <a:srgbClr val="ED6C1C"/>
                  </a:solidFill>
                </a:defRPr>
              </a:pPr>
            </a:p>
          </p:txBody>
        </p:sp>
        <p:sp>
          <p:nvSpPr>
            <p:cNvPr id="170" name="48"/>
            <p:cNvSpPr txBox="1"/>
            <p:nvPr/>
          </p:nvSpPr>
          <p:spPr>
            <a:xfrm>
              <a:off x="0" y="-1"/>
              <a:ext cx="192088" cy="177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200">
                  <a:solidFill>
                    <a:srgbClr val="ED6C1C"/>
                  </a:solidFill>
                </a:defRPr>
              </a:lvl1pPr>
            </a:lstStyle>
            <a:p>
              <a:pPr/>
              <a:r>
                <a:t>48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visa las ofertas disponibles:"/>
          <p:cNvSpPr txBox="1"/>
          <p:nvPr/>
        </p:nvSpPr>
        <p:spPr>
          <a:xfrm>
            <a:off x="1160144" y="898048"/>
            <a:ext cx="651573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>
                <a:solidFill>
                  <a:srgbClr val="111E61"/>
                </a:solidFill>
              </a:defRPr>
            </a:lvl1pPr>
          </a:lstStyle>
          <a:p>
            <a:pPr/>
            <a:r>
              <a:t>Revisa las ofertas disponibles:</a:t>
            </a:r>
          </a:p>
        </p:txBody>
      </p:sp>
      <p:sp>
        <p:nvSpPr>
          <p:cNvPr id="176" name="Line"/>
          <p:cNvSpPr/>
          <p:nvPr/>
        </p:nvSpPr>
        <p:spPr>
          <a:xfrm>
            <a:off x="4237037" y="3790950"/>
            <a:ext cx="846139" cy="503238"/>
          </a:xfrm>
          <a:prstGeom prst="line">
            <a:avLst/>
          </a:prstGeom>
          <a:ln w="28575">
            <a:solidFill>
              <a:schemeClr val="accent2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181" name="Group"/>
          <p:cNvGrpSpPr/>
          <p:nvPr/>
        </p:nvGrpSpPr>
        <p:grpSpPr>
          <a:xfrm>
            <a:off x="554037" y="1281112"/>
            <a:ext cx="8226426" cy="5019676"/>
            <a:chOff x="0" y="0"/>
            <a:chExt cx="8226425" cy="5019674"/>
          </a:xfrm>
        </p:grpSpPr>
        <p:pic>
          <p:nvPicPr>
            <p:cNvPr id="177" name="image.png" descr="image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12695" b="0"/>
            <a:stretch>
              <a:fillRect/>
            </a:stretch>
          </p:blipFill>
          <p:spPr>
            <a:xfrm>
              <a:off x="0" y="0"/>
              <a:ext cx="8226426" cy="50196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80" name="Group"/>
            <p:cNvGrpSpPr/>
            <p:nvPr/>
          </p:nvGrpSpPr>
          <p:grpSpPr>
            <a:xfrm>
              <a:off x="1665287" y="4086224"/>
              <a:ext cx="1317626" cy="728663"/>
              <a:chOff x="0" y="0"/>
              <a:chExt cx="1317624" cy="728662"/>
            </a:xfrm>
          </p:grpSpPr>
          <p:sp>
            <p:nvSpPr>
              <p:cNvPr id="178" name="Rectangle"/>
              <p:cNvSpPr/>
              <p:nvPr/>
            </p:nvSpPr>
            <p:spPr>
              <a:xfrm>
                <a:off x="0" y="0"/>
                <a:ext cx="1317625" cy="72866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 sz="800">
                    <a:solidFill>
                      <a:srgbClr val="111E61"/>
                    </a:solidFill>
                    <a:latin typeface="Roboto"/>
                    <a:ea typeface="Roboto"/>
                    <a:cs typeface="Roboto"/>
                    <a:sym typeface="Roboto"/>
                  </a:defRPr>
                </a:pPr>
              </a:p>
            </p:txBody>
          </p:sp>
          <p:sp>
            <p:nvSpPr>
              <p:cNvPr id="179" name="CERTIFICACIÓN EN HABILIDADES PARA ENFRENTAR RETOS EN EL NUEVO ENTORNO LABORAL"/>
              <p:cNvSpPr txBox="1"/>
              <p:nvPr/>
            </p:nvSpPr>
            <p:spPr>
              <a:xfrm>
                <a:off x="91439" y="69691"/>
                <a:ext cx="1134746" cy="635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defRPr sz="800">
                    <a:solidFill>
                      <a:srgbClr val="111E61"/>
                    </a:solidFill>
                    <a:latin typeface="Roboto"/>
                    <a:ea typeface="Roboto"/>
                    <a:cs typeface="Roboto"/>
                    <a:sym typeface="Roboto"/>
                  </a:defRPr>
                </a:pPr>
                <a:r>
                  <a:t>CERTIFICACI</a:t>
                </a:r>
                <a:r>
                  <a:rPr>
                    <a:latin typeface="Roboto Light"/>
                    <a:ea typeface="Roboto Light"/>
                    <a:cs typeface="Roboto Light"/>
                    <a:sym typeface="Roboto Light"/>
                  </a:rPr>
                  <a:t>Ó</a:t>
                </a:r>
                <a:r>
                  <a:t>N EN HABILIDADES PARA ENFRENTAR RETOS EN EL NUEVO ENTORNO LABORAL</a:t>
                </a:r>
              </a:p>
            </p:txBody>
          </p:sp>
        </p:grpSp>
      </p:grpSp>
      <p:grpSp>
        <p:nvGrpSpPr>
          <p:cNvPr id="184" name="Group"/>
          <p:cNvGrpSpPr/>
          <p:nvPr/>
        </p:nvGrpSpPr>
        <p:grpSpPr>
          <a:xfrm>
            <a:off x="454025" y="755650"/>
            <a:ext cx="660400" cy="660400"/>
            <a:chOff x="0" y="0"/>
            <a:chExt cx="660400" cy="660400"/>
          </a:xfrm>
        </p:grpSpPr>
        <p:sp>
          <p:nvSpPr>
            <p:cNvPr id="182" name="Circle"/>
            <p:cNvSpPr/>
            <p:nvPr/>
          </p:nvSpPr>
          <p:spPr>
            <a:xfrm>
              <a:off x="0" y="0"/>
              <a:ext cx="660400" cy="6604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pPr>
            </a:p>
          </p:txBody>
        </p:sp>
        <p:sp>
          <p:nvSpPr>
            <p:cNvPr id="183" name="5"/>
            <p:cNvSpPr txBox="1"/>
            <p:nvPr/>
          </p:nvSpPr>
          <p:spPr>
            <a:xfrm>
              <a:off x="142425" y="144780"/>
              <a:ext cx="375550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lvl1pPr>
            </a:lstStyle>
            <a:p>
              <a:pPr/>
              <a:r>
                <a:t>5</a:t>
              </a:r>
            </a:p>
          </p:txBody>
        </p:sp>
      </p:grpSp>
      <p:sp>
        <p:nvSpPr>
          <p:cNvPr id="185" name="Line"/>
          <p:cNvSpPr/>
          <p:nvPr/>
        </p:nvSpPr>
        <p:spPr>
          <a:xfrm>
            <a:off x="4564062" y="3648075"/>
            <a:ext cx="847726" cy="503238"/>
          </a:xfrm>
          <a:prstGeom prst="line">
            <a:avLst/>
          </a:prstGeom>
          <a:ln w="28575">
            <a:solidFill>
              <a:schemeClr val="accent2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186" name="Los programas están ofertados en modalidad presencial, sin embargo ten en cuenta que podrán ser desarrollados a través de plataformas virtuales de manera remota o en los centros de formación cumpliendo con los protocolos de bioseguridad."/>
          <p:cNvSpPr txBox="1"/>
          <p:nvPr/>
        </p:nvSpPr>
        <p:spPr>
          <a:xfrm>
            <a:off x="9270682" y="2943225"/>
            <a:ext cx="2407286" cy="2386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07000"/>
              </a:lnSpc>
              <a:spcBef>
                <a:spcPts val="800"/>
              </a:spcBef>
              <a:defRPr sz="1400"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Los programas están ofertados en modalidad presencial, sin embargo ten en cuenta que podrán ser desarrollados a través de plataformas virtuales de manera remota o en los centros de formación cumpliendo con los protocolos de bioseguridad.</a:t>
            </a:r>
          </a:p>
        </p:txBody>
      </p:sp>
      <p:sp>
        <p:nvSpPr>
          <p:cNvPr id="187" name="HABILIDADES PARA ENFRENTAR RETOS EN EL NUEVO ENTORNO LABORAL"/>
          <p:cNvSpPr txBox="1"/>
          <p:nvPr/>
        </p:nvSpPr>
        <p:spPr>
          <a:xfrm>
            <a:off x="2141537" y="3970337"/>
            <a:ext cx="2614613" cy="56997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07000"/>
              </a:lnSpc>
              <a:spcBef>
                <a:spcPts val="800"/>
              </a:spcBef>
              <a:defRPr b="1" sz="1000" u="sng">
                <a:solidFill>
                  <a:srgbClr val="2E75B6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HABILIDADES PARA ENFRENTAR RETOS EN EL NUEVO ENTORNO LABORAL</a:t>
            </a:r>
          </a:p>
        </p:txBody>
      </p:sp>
      <p:sp>
        <p:nvSpPr>
          <p:cNvPr id="188" name="4"/>
          <p:cNvSpPr txBox="1"/>
          <p:nvPr/>
        </p:nvSpPr>
        <p:spPr>
          <a:xfrm>
            <a:off x="11683682" y="6456362"/>
            <a:ext cx="33718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Group"/>
          <p:cNvGrpSpPr/>
          <p:nvPr/>
        </p:nvGrpSpPr>
        <p:grpSpPr>
          <a:xfrm>
            <a:off x="590550" y="1466850"/>
            <a:ext cx="8932863" cy="3849688"/>
            <a:chOff x="0" y="0"/>
            <a:chExt cx="8932862" cy="3849687"/>
          </a:xfrm>
        </p:grpSpPr>
        <p:pic>
          <p:nvPicPr>
            <p:cNvPr id="192" name="image.png" descr="image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16540" t="51504" r="23312" b="0"/>
            <a:stretch>
              <a:fillRect/>
            </a:stretch>
          </p:blipFill>
          <p:spPr>
            <a:xfrm>
              <a:off x="0" y="0"/>
              <a:ext cx="8932863" cy="38496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3" name="DESARROLLO DE CAPACIDADES QUE PERMITAN ENFRENTAR DESAFÍOS EN ENTORNOS CAMBIANTES"/>
            <p:cNvSpPr txBox="1"/>
            <p:nvPr/>
          </p:nvSpPr>
          <p:spPr>
            <a:xfrm>
              <a:off x="497371" y="298728"/>
              <a:ext cx="3346382" cy="569977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lnSpc>
                  <a:spcPct val="107000"/>
                </a:lnSpc>
                <a:spcBef>
                  <a:spcPts val="800"/>
                </a:spcBef>
                <a:defRPr b="1" sz="1000" u="sng">
                  <a:solidFill>
                    <a:srgbClr val="2E75B6"/>
                  </a:solidFill>
                  <a:latin typeface="Roboto"/>
                  <a:ea typeface="Roboto"/>
                  <a:cs typeface="Roboto"/>
                  <a:sym typeface="Roboto"/>
                </a:defRPr>
              </a:lvl1pPr>
            </a:lstStyle>
            <a:p>
              <a:pPr/>
              <a:r>
                <a:t>DESARROLLO DE CAPACIDADES QUE PERMITAN ENFRENTAR DESAFÍOS EN ENTORNOS CAMBIANTES</a:t>
              </a:r>
            </a:p>
          </p:txBody>
        </p:sp>
      </p:grpSp>
      <p:sp>
        <p:nvSpPr>
          <p:cNvPr id="195" name="Ubica la oferta que se ajuste a tus necesidades de acuerdo con la ciudad y fecha de inicio y elige la opción inscripción:"/>
          <p:cNvSpPr txBox="1"/>
          <p:nvPr/>
        </p:nvSpPr>
        <p:spPr>
          <a:xfrm>
            <a:off x="1242694" y="800417"/>
            <a:ext cx="6515736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>
                <a:solidFill>
                  <a:srgbClr val="111E61"/>
                </a:solidFill>
              </a:defRPr>
            </a:lvl1pPr>
          </a:lstStyle>
          <a:p>
            <a:pPr/>
            <a:r>
              <a:t>Ubica la oferta que se ajuste a tus necesidades de acuerdo con la ciudad y fecha de inicio y elige la opción inscripción:</a:t>
            </a:r>
          </a:p>
        </p:txBody>
      </p:sp>
      <p:sp>
        <p:nvSpPr>
          <p:cNvPr id="196" name="Oval"/>
          <p:cNvSpPr/>
          <p:nvPr/>
        </p:nvSpPr>
        <p:spPr>
          <a:xfrm>
            <a:off x="7470775" y="2760662"/>
            <a:ext cx="1069975" cy="552451"/>
          </a:xfrm>
          <a:prstGeom prst="ellipse">
            <a:avLst/>
          </a:prstGeom>
          <a:ln w="28575">
            <a:solidFill>
              <a:schemeClr val="accent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7" name="Line"/>
          <p:cNvSpPr/>
          <p:nvPr/>
        </p:nvSpPr>
        <p:spPr>
          <a:xfrm>
            <a:off x="7048500" y="2149475"/>
            <a:ext cx="844551" cy="503238"/>
          </a:xfrm>
          <a:prstGeom prst="line">
            <a:avLst/>
          </a:prstGeom>
          <a:ln w="28575">
            <a:solidFill>
              <a:schemeClr val="accent2"/>
            </a:solidFill>
            <a:miter/>
            <a:tailEnd type="triangle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200" name="Group"/>
          <p:cNvGrpSpPr/>
          <p:nvPr/>
        </p:nvGrpSpPr>
        <p:grpSpPr>
          <a:xfrm>
            <a:off x="454025" y="755650"/>
            <a:ext cx="660400" cy="660400"/>
            <a:chOff x="0" y="0"/>
            <a:chExt cx="660400" cy="660400"/>
          </a:xfrm>
        </p:grpSpPr>
        <p:sp>
          <p:nvSpPr>
            <p:cNvPr id="198" name="Circle"/>
            <p:cNvSpPr/>
            <p:nvPr/>
          </p:nvSpPr>
          <p:spPr>
            <a:xfrm>
              <a:off x="0" y="0"/>
              <a:ext cx="660400" cy="6604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pPr>
            </a:p>
          </p:txBody>
        </p:sp>
        <p:sp>
          <p:nvSpPr>
            <p:cNvPr id="199" name="6"/>
            <p:cNvSpPr txBox="1"/>
            <p:nvPr/>
          </p:nvSpPr>
          <p:spPr>
            <a:xfrm>
              <a:off x="142425" y="144780"/>
              <a:ext cx="375550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lvl1pPr>
            </a:lstStyle>
            <a:p>
              <a:pPr/>
              <a:r>
                <a:t>6</a:t>
              </a:r>
            </a:p>
          </p:txBody>
        </p:sp>
      </p:grpSp>
      <p:sp>
        <p:nvSpPr>
          <p:cNvPr id="201" name="En caso de no encontrar una oferta en tu ciudad o región, te invitamos a realizar el proceso de preinscripción a través del siguiente formulario:…"/>
          <p:cNvSpPr txBox="1"/>
          <p:nvPr/>
        </p:nvSpPr>
        <p:spPr>
          <a:xfrm>
            <a:off x="8726169" y="2149475"/>
            <a:ext cx="3080386" cy="2444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defRPr sz="1600">
                <a:solidFill>
                  <a:srgbClr val="111E61"/>
                </a:solidFill>
              </a:defRPr>
            </a:pPr>
            <a:r>
              <a:t>En caso de no encontrar una oferta en tu ciudad o región, te invitamos a realizar el proceso de preinscripción a través del siguiente formulario: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 sz="1200">
                <a:solidFill>
                  <a:schemeClr val="accent2"/>
                </a:solidFill>
              </a:defRPr>
            </a:pP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4" invalidUrl="" action="" tgtFrame="" tooltip="" history="1" highlightClick="0" endSnd="0"/>
              </a:rPr>
              <a:t>https://forms.office.com/r/UMU3ME6MFn</a:t>
            </a:r>
            <a:r>
              <a:t> </a:t>
            </a:r>
            <a:r>
              <a:rPr sz="1600"/>
              <a:t> </a:t>
            </a:r>
            <a:endParaRPr sz="1600"/>
          </a:p>
          <a:p>
            <a:pPr>
              <a:lnSpc>
                <a:spcPct val="107000"/>
              </a:lnSpc>
              <a:spcBef>
                <a:spcPts val="800"/>
              </a:spcBef>
              <a:defRPr sz="1600">
                <a:solidFill>
                  <a:srgbClr val="111E61"/>
                </a:solidFill>
              </a:defRPr>
            </a:pPr>
          </a:p>
        </p:txBody>
      </p:sp>
      <p:sp>
        <p:nvSpPr>
          <p:cNvPr id="202" name="HABILIDADES PARA ENFRENTAR RETOS EN EL NUEVO ENTORNO LABORAL"/>
          <p:cNvSpPr txBox="1"/>
          <p:nvPr/>
        </p:nvSpPr>
        <p:spPr>
          <a:xfrm>
            <a:off x="1116012" y="1843087"/>
            <a:ext cx="3619501" cy="76936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107000"/>
              </a:lnSpc>
              <a:spcBef>
                <a:spcPts val="800"/>
              </a:spcBef>
              <a:defRPr b="1" sz="1400" u="sng">
                <a:solidFill>
                  <a:srgbClr val="2E75B6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HABILIDADES PARA ENFRENTAR RETOS EN EL NUEVO ENTORNO LABORAL</a:t>
            </a:r>
          </a:p>
        </p:txBody>
      </p:sp>
      <p:sp>
        <p:nvSpPr>
          <p:cNvPr id="203" name="5"/>
          <p:cNvSpPr txBox="1"/>
          <p:nvPr/>
        </p:nvSpPr>
        <p:spPr>
          <a:xfrm>
            <a:off x="11683682" y="6456362"/>
            <a:ext cx="33718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alquier duda al correo:…"/>
          <p:cNvSpPr txBox="1"/>
          <p:nvPr/>
        </p:nvSpPr>
        <p:spPr>
          <a:xfrm>
            <a:off x="9343707" y="2743200"/>
            <a:ext cx="2358073" cy="1488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111E61"/>
                </a:solidFill>
              </a:defRPr>
            </a:pPr>
            <a:r>
              <a:t>Cualquier duda al correo:</a:t>
            </a:r>
          </a:p>
          <a:p>
            <a:pPr>
              <a:defRPr>
                <a:solidFill>
                  <a:schemeClr val="accent2"/>
                </a:solidFill>
              </a:defRPr>
            </a:pP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 invalidUrl="" action="" tgtFrame="" tooltip="" history="1" highlightClick="0" endSnd="0"/>
              </a:rPr>
              <a:t>eventosculturasena1@sena.edu.co</a:t>
            </a:r>
          </a:p>
        </p:txBody>
      </p:sp>
      <p:sp>
        <p:nvSpPr>
          <p:cNvPr id="208" name="6"/>
          <p:cNvSpPr txBox="1"/>
          <p:nvPr/>
        </p:nvSpPr>
        <p:spPr>
          <a:xfrm>
            <a:off x="11699557" y="6440487"/>
            <a:ext cx="33718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6</a:t>
            </a:r>
          </a:p>
        </p:txBody>
      </p:sp>
      <p:sp>
        <p:nvSpPr>
          <p:cNvPr id="209" name="Ingresa tus datos y procede a confirmar tu inscripción:"/>
          <p:cNvSpPr txBox="1"/>
          <p:nvPr/>
        </p:nvSpPr>
        <p:spPr>
          <a:xfrm>
            <a:off x="844232" y="890904"/>
            <a:ext cx="651573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>
                <a:solidFill>
                  <a:srgbClr val="111E61"/>
                </a:solidFill>
              </a:defRPr>
            </a:lvl1pPr>
          </a:lstStyle>
          <a:p>
            <a:pPr/>
            <a:r>
              <a:t>Ingresa tus datos y procede a confirmar tu inscripción: </a:t>
            </a:r>
          </a:p>
        </p:txBody>
      </p:sp>
      <p:pic>
        <p:nvPicPr>
          <p:cNvPr id="210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512" y="1455737"/>
            <a:ext cx="8215313" cy="498475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3" name="Group"/>
          <p:cNvGrpSpPr/>
          <p:nvPr/>
        </p:nvGrpSpPr>
        <p:grpSpPr>
          <a:xfrm>
            <a:off x="138112" y="746125"/>
            <a:ext cx="660401" cy="660400"/>
            <a:chOff x="0" y="0"/>
            <a:chExt cx="660400" cy="660400"/>
          </a:xfrm>
        </p:grpSpPr>
        <p:sp>
          <p:nvSpPr>
            <p:cNvPr id="211" name="Circle"/>
            <p:cNvSpPr/>
            <p:nvPr/>
          </p:nvSpPr>
          <p:spPr>
            <a:xfrm>
              <a:off x="0" y="0"/>
              <a:ext cx="660400" cy="6604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pPr>
            </a:p>
          </p:txBody>
        </p:sp>
        <p:sp>
          <p:nvSpPr>
            <p:cNvPr id="212" name="7"/>
            <p:cNvSpPr txBox="1"/>
            <p:nvPr/>
          </p:nvSpPr>
          <p:spPr>
            <a:xfrm>
              <a:off x="142425" y="144780"/>
              <a:ext cx="375550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lvl1pPr>
            </a:lstStyle>
            <a:p>
              <a:pPr/>
              <a:r>
                <a:t>7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rcRect l="6367" t="4635" r="4646" b="5555"/>
          <a:stretch>
            <a:fillRect/>
          </a:stretch>
        </p:blipFill>
        <p:spPr>
          <a:xfrm>
            <a:off x="4668837" y="1692275"/>
            <a:ext cx="2614614" cy="4267201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7"/>
          <p:cNvSpPr txBox="1"/>
          <p:nvPr/>
        </p:nvSpPr>
        <p:spPr>
          <a:xfrm>
            <a:off x="11683682" y="6440487"/>
            <a:ext cx="33718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r>
              <a:t>7</a:t>
            </a:r>
          </a:p>
        </p:txBody>
      </p:sp>
      <p:sp>
        <p:nvSpPr>
          <p:cNvPr id="217" name="Recibirás un mensaje en tu correo electrónico confirmando la inscripción al programa de formación y la información requerida para el inicio del proceso formativo:"/>
          <p:cNvSpPr txBox="1"/>
          <p:nvPr/>
        </p:nvSpPr>
        <p:spPr>
          <a:xfrm>
            <a:off x="844232" y="896461"/>
            <a:ext cx="11598911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>
                <a:solidFill>
                  <a:srgbClr val="111E61"/>
                </a:solidFill>
              </a:defRPr>
            </a:lvl1pPr>
          </a:lstStyle>
          <a:p>
            <a:pPr/>
            <a:r>
              <a:t>Recibirás un mensaje en tu correo electrónico confirmando la inscripción al programa de formación y la información requerida para el inicio del proceso formativo:</a:t>
            </a:r>
          </a:p>
        </p:txBody>
      </p:sp>
      <p:grpSp>
        <p:nvGrpSpPr>
          <p:cNvPr id="220" name="Group"/>
          <p:cNvGrpSpPr/>
          <p:nvPr/>
        </p:nvGrpSpPr>
        <p:grpSpPr>
          <a:xfrm>
            <a:off x="138112" y="884237"/>
            <a:ext cx="660401" cy="660401"/>
            <a:chOff x="0" y="0"/>
            <a:chExt cx="660400" cy="660400"/>
          </a:xfrm>
        </p:grpSpPr>
        <p:sp>
          <p:nvSpPr>
            <p:cNvPr id="218" name="Circle"/>
            <p:cNvSpPr/>
            <p:nvPr/>
          </p:nvSpPr>
          <p:spPr>
            <a:xfrm>
              <a:off x="0" y="0"/>
              <a:ext cx="660400" cy="6604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pPr>
            </a:p>
          </p:txBody>
        </p:sp>
        <p:sp>
          <p:nvSpPr>
            <p:cNvPr id="219" name="8"/>
            <p:cNvSpPr txBox="1"/>
            <p:nvPr/>
          </p:nvSpPr>
          <p:spPr>
            <a:xfrm>
              <a:off x="142425" y="144780"/>
              <a:ext cx="375550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defRPr>
              </a:lvl1pPr>
            </a:lstStyle>
            <a:p>
              <a:pPr/>
              <a:r>
                <a:t>8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Roboto Light"/>
            <a:ea typeface="Roboto Light"/>
            <a:cs typeface="Roboto Light"/>
            <a:sym typeface="Robot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Roboto Light"/>
            <a:ea typeface="Roboto Light"/>
            <a:cs typeface="Roboto Light"/>
            <a:sym typeface="Robot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Roboto Light"/>
            <a:ea typeface="Roboto Light"/>
            <a:cs typeface="Roboto Light"/>
            <a:sym typeface="Robot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Roboto Light"/>
            <a:ea typeface="Roboto Light"/>
            <a:cs typeface="Roboto Light"/>
            <a:sym typeface="Robot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37F9C0510371C4B99B2BCCFB1F64A20" ma:contentTypeVersion="1" ma:contentTypeDescription="Crear nuevo documento." ma:contentTypeScope="" ma:versionID="6ef6b687cc4f41c413a3b891fc71f67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a7a516f61897140b843bcde5413972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D2AFBB1-4B9D-45B1-89C2-31B686AD14AF}"/>
</file>

<file path=customXml/itemProps2.xml><?xml version="1.0" encoding="utf-8"?>
<ds:datastoreItem xmlns:ds="http://schemas.openxmlformats.org/officeDocument/2006/customXml" ds:itemID="{F8E09FB1-6B70-4090-9599-74097FA8EA1A}"/>
</file>

<file path=customXml/itemProps3.xml><?xml version="1.0" encoding="utf-8"?>
<ds:datastoreItem xmlns:ds="http://schemas.openxmlformats.org/officeDocument/2006/customXml" ds:itemID="{69448A9B-B464-47C1-B942-C231A1B36C48}"/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0x010100637F9C0510371C4B99B2BCCFB1F64A20</vt:lpwstr>
  </property>
</Properties>
</file>